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B89"/>
    <a:srgbClr val="09209D"/>
    <a:srgbClr val="135BB9"/>
    <a:srgbClr val="B4FF46"/>
    <a:srgbClr val="A8EA3F"/>
    <a:srgbClr val="91C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3396E-50E3-4E15-9516-53270515C224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3C3A3-CC21-4F2C-8BF5-C095E3D1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3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F113F1-6CD3-47B5-8AD4-AAE71F33C29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smtClean="0"/>
          </a:p>
        </p:txBody>
      </p:sp>
    </p:spTree>
    <p:extLst>
      <p:ext uri="{BB962C8B-B14F-4D97-AF65-F5344CB8AC3E}">
        <p14:creationId xmlns:p14="http://schemas.microsoft.com/office/powerpoint/2010/main" val="171775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FCB47-525F-47A9-B886-9C9201E7FB3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smtClean="0"/>
          </a:p>
        </p:txBody>
      </p:sp>
    </p:spTree>
    <p:extLst>
      <p:ext uri="{BB962C8B-B14F-4D97-AF65-F5344CB8AC3E}">
        <p14:creationId xmlns:p14="http://schemas.microsoft.com/office/powerpoint/2010/main" val="83597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8CF05-E8EC-4714-9795-56512A00F99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smtClean="0"/>
          </a:p>
        </p:txBody>
      </p:sp>
    </p:spTree>
    <p:extLst>
      <p:ext uri="{BB962C8B-B14F-4D97-AF65-F5344CB8AC3E}">
        <p14:creationId xmlns:p14="http://schemas.microsoft.com/office/powerpoint/2010/main" val="108927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066800"/>
            <a:ext cx="91440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XXX Chapter (#000)</a:t>
            </a:r>
            <a:br>
              <a:rPr lang="en-US" dirty="0" smtClean="0"/>
            </a:br>
            <a:r>
              <a:rPr lang="en-US" dirty="0" smtClean="0"/>
              <a:t>Activity Report</a:t>
            </a:r>
            <a:br>
              <a:rPr lang="en-US" dirty="0" smtClean="0"/>
            </a:br>
            <a:r>
              <a:rPr lang="en-US" dirty="0" smtClean="0"/>
              <a:t> Year 20xx-20xx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1400" dirty="0" smtClean="0"/>
              <a:t>President : YYY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6096000" cy="3657600"/>
          </a:xfrm>
        </p:spPr>
        <p:txBody>
          <a:bodyPr/>
          <a:lstStyle/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Chapter Historical Display at CRC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Chapter History Moved to Web Site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8674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543800" y="10509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248400" y="30702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696200" y="30702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>
            <a:off x="62484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76962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Text Box 5"/>
          <p:cNvSpPr txBox="1">
            <a:spLocks noChangeArrowheads="1"/>
          </p:cNvSpPr>
          <p:nvPr/>
        </p:nvSpPr>
        <p:spPr bwMode="auto">
          <a:xfrm>
            <a:off x="6384925" y="2667000"/>
            <a:ext cx="599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11275" name="Text Box 6"/>
          <p:cNvSpPr txBox="1">
            <a:spLocks noChangeArrowheads="1"/>
          </p:cNvSpPr>
          <p:nvPr/>
        </p:nvSpPr>
        <p:spPr bwMode="auto">
          <a:xfrm>
            <a:off x="8001000" y="2630488"/>
            <a:ext cx="599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11276" name="Text Box 7"/>
          <p:cNvSpPr txBox="1">
            <a:spLocks noChangeArrowheads="1"/>
          </p:cNvSpPr>
          <p:nvPr/>
        </p:nvSpPr>
        <p:spPr bwMode="auto">
          <a:xfrm>
            <a:off x="6477000" y="4129088"/>
            <a:ext cx="599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11277" name="Text Box 8"/>
          <p:cNvSpPr txBox="1">
            <a:spLocks noChangeArrowheads="1"/>
          </p:cNvSpPr>
          <p:nvPr/>
        </p:nvSpPr>
        <p:spPr bwMode="auto">
          <a:xfrm>
            <a:off x="7848600" y="4129088"/>
            <a:ext cx="599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History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Finances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6096000" cy="3733800"/>
          </a:xfrm>
        </p:spPr>
        <p:txBody>
          <a:bodyPr/>
          <a:lstStyle/>
          <a:p>
            <a:pPr eaLnBrk="1" hangingPunct="1"/>
            <a:r>
              <a:rPr lang="en-US" sz="2800" b="1" smtClean="0"/>
              <a:t>Total Funds Balance (Cdn)</a:t>
            </a: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/>
            <a:r>
              <a:rPr lang="en-US" sz="2800" b="1" smtClean="0"/>
              <a:t>Chapter Dues/per member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Members Cost of Meals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Date of Last Chapter Audit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6248400" y="22717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7696200" y="22717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6248400" y="33385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7696200" y="33385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12"/>
          <p:cNvSpPr>
            <a:spLocks noChangeShapeType="1"/>
          </p:cNvSpPr>
          <p:nvPr/>
        </p:nvSpPr>
        <p:spPr bwMode="auto">
          <a:xfrm>
            <a:off x="6248400" y="4329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13"/>
          <p:cNvSpPr>
            <a:spLocks noChangeShapeType="1"/>
          </p:cNvSpPr>
          <p:nvPr/>
        </p:nvSpPr>
        <p:spPr bwMode="auto">
          <a:xfrm>
            <a:off x="7696200" y="4329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6"/>
          <p:cNvSpPr>
            <a:spLocks noChangeShapeType="1"/>
          </p:cNvSpPr>
          <p:nvPr/>
        </p:nvSpPr>
        <p:spPr bwMode="auto">
          <a:xfrm>
            <a:off x="6248400" y="53816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7"/>
          <p:cNvSpPr>
            <a:spLocks noChangeShapeType="1"/>
          </p:cNvSpPr>
          <p:nvPr/>
        </p:nvSpPr>
        <p:spPr bwMode="auto">
          <a:xfrm>
            <a:off x="7696200" y="53816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Text Box 20"/>
          <p:cNvSpPr txBox="1">
            <a:spLocks noChangeArrowheads="1"/>
          </p:cNvSpPr>
          <p:nvPr/>
        </p:nvSpPr>
        <p:spPr bwMode="auto">
          <a:xfrm>
            <a:off x="5791200" y="990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301" name="Text Box 21"/>
          <p:cNvSpPr txBox="1">
            <a:spLocks noChangeArrowheads="1"/>
          </p:cNvSpPr>
          <p:nvPr/>
        </p:nvSpPr>
        <p:spPr bwMode="auto">
          <a:xfrm>
            <a:off x="7543800" y="990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302" name="Text Box 22"/>
          <p:cNvSpPr txBox="1">
            <a:spLocks noChangeArrowheads="1"/>
          </p:cNvSpPr>
          <p:nvPr/>
        </p:nvSpPr>
        <p:spPr bwMode="auto">
          <a:xfrm>
            <a:off x="7543800" y="5029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CA" sz="2400" b="1"/>
          </a:p>
        </p:txBody>
      </p:sp>
      <p:sp>
        <p:nvSpPr>
          <p:cNvPr id="12303" name="Text Box 26"/>
          <p:cNvSpPr txBox="1">
            <a:spLocks noChangeArrowheads="1"/>
          </p:cNvSpPr>
          <p:nvPr/>
        </p:nvSpPr>
        <p:spPr bwMode="auto">
          <a:xfrm>
            <a:off x="5943600" y="1890713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40 700$</a:t>
            </a:r>
          </a:p>
        </p:txBody>
      </p:sp>
      <p:sp>
        <p:nvSpPr>
          <p:cNvPr id="12304" name="Text Box 27"/>
          <p:cNvSpPr txBox="1">
            <a:spLocks noChangeArrowheads="1"/>
          </p:cNvSpPr>
          <p:nvPr/>
        </p:nvSpPr>
        <p:spPr bwMode="auto">
          <a:xfrm>
            <a:off x="7543800" y="1905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38 676$</a:t>
            </a:r>
          </a:p>
        </p:txBody>
      </p:sp>
      <p:sp>
        <p:nvSpPr>
          <p:cNvPr id="12305" name="Text Box 28"/>
          <p:cNvSpPr txBox="1">
            <a:spLocks noChangeArrowheads="1"/>
          </p:cNvSpPr>
          <p:nvPr/>
        </p:nvSpPr>
        <p:spPr bwMode="auto">
          <a:xfrm>
            <a:off x="6324600" y="2957513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75$</a:t>
            </a:r>
          </a:p>
        </p:txBody>
      </p:sp>
      <p:sp>
        <p:nvSpPr>
          <p:cNvPr id="12306" name="Text Box 29"/>
          <p:cNvSpPr txBox="1">
            <a:spLocks noChangeArrowheads="1"/>
          </p:cNvSpPr>
          <p:nvPr/>
        </p:nvSpPr>
        <p:spPr bwMode="auto">
          <a:xfrm>
            <a:off x="7696200" y="2971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75$</a:t>
            </a:r>
          </a:p>
        </p:txBody>
      </p:sp>
      <p:sp>
        <p:nvSpPr>
          <p:cNvPr id="12307" name="Text Box 30"/>
          <p:cNvSpPr txBox="1">
            <a:spLocks noChangeArrowheads="1"/>
          </p:cNvSpPr>
          <p:nvPr/>
        </p:nvSpPr>
        <p:spPr bwMode="auto">
          <a:xfrm>
            <a:off x="6324600" y="3948113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35$</a:t>
            </a:r>
          </a:p>
        </p:txBody>
      </p:sp>
      <p:sp>
        <p:nvSpPr>
          <p:cNvPr id="12308" name="Text Box 31"/>
          <p:cNvSpPr txBox="1">
            <a:spLocks noChangeArrowheads="1"/>
          </p:cNvSpPr>
          <p:nvPr/>
        </p:nvSpPr>
        <p:spPr bwMode="auto">
          <a:xfrm>
            <a:off x="76962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35$</a:t>
            </a:r>
          </a:p>
        </p:txBody>
      </p:sp>
      <p:sp>
        <p:nvSpPr>
          <p:cNvPr id="12309" name="Text Box 32"/>
          <p:cNvSpPr txBox="1">
            <a:spLocks noChangeArrowheads="1"/>
          </p:cNvSpPr>
          <p:nvPr/>
        </p:nvSpPr>
        <p:spPr bwMode="auto">
          <a:xfrm>
            <a:off x="7543800" y="5029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CA" sz="2400" b="1"/>
          </a:p>
        </p:txBody>
      </p:sp>
      <p:sp>
        <p:nvSpPr>
          <p:cNvPr id="12310" name="Text Box 33"/>
          <p:cNvSpPr txBox="1">
            <a:spLocks noChangeArrowheads="1"/>
          </p:cNvSpPr>
          <p:nvPr/>
        </p:nvSpPr>
        <p:spPr bwMode="auto">
          <a:xfrm>
            <a:off x="6384925" y="498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CA"/>
          </a:p>
        </p:txBody>
      </p:sp>
      <p:sp>
        <p:nvSpPr>
          <p:cNvPr id="12311" name="Text Box 34"/>
          <p:cNvSpPr txBox="1">
            <a:spLocks noChangeArrowheads="1"/>
          </p:cNvSpPr>
          <p:nvPr/>
        </p:nvSpPr>
        <p:spPr bwMode="auto">
          <a:xfrm>
            <a:off x="6172200" y="4953000"/>
            <a:ext cx="1101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b="1" dirty="0" err="1">
                <a:solidFill>
                  <a:schemeClr val="bg1"/>
                </a:solidFill>
              </a:rPr>
              <a:t>Dec</a:t>
            </a:r>
            <a:r>
              <a:rPr lang="fr-CA" b="1" dirty="0">
                <a:solidFill>
                  <a:schemeClr val="bg1"/>
                </a:solidFill>
              </a:rPr>
              <a:t>. </a:t>
            </a:r>
            <a:r>
              <a:rPr lang="fr-CA" b="1" dirty="0" smtClean="0">
                <a:solidFill>
                  <a:schemeClr val="bg1"/>
                </a:solidFill>
              </a:rPr>
              <a:t>20xx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312" name="Text Box 35"/>
          <p:cNvSpPr txBox="1">
            <a:spLocks noChangeArrowheads="1"/>
          </p:cNvSpPr>
          <p:nvPr/>
        </p:nvSpPr>
        <p:spPr bwMode="auto">
          <a:xfrm>
            <a:off x="7620000" y="4953000"/>
            <a:ext cx="1101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b="1" dirty="0" err="1">
                <a:solidFill>
                  <a:schemeClr val="bg1"/>
                </a:solidFill>
              </a:rPr>
              <a:t>Dec</a:t>
            </a:r>
            <a:r>
              <a:rPr lang="fr-CA" b="1" dirty="0">
                <a:solidFill>
                  <a:schemeClr val="bg1"/>
                </a:solidFill>
              </a:rPr>
              <a:t>. </a:t>
            </a:r>
            <a:r>
              <a:rPr lang="fr-CA" b="1" dirty="0" smtClean="0">
                <a:solidFill>
                  <a:schemeClr val="bg1"/>
                </a:solidFill>
              </a:rPr>
              <a:t>20xx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Challenges: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39624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Challenge #1</a:t>
            </a:r>
          </a:p>
          <a:p>
            <a:pPr eaLnBrk="1" hangingPunct="1"/>
            <a:r>
              <a:rPr lang="en-US" dirty="0" smtClean="0"/>
              <a:t>Challenge #2</a:t>
            </a:r>
          </a:p>
          <a:p>
            <a:pPr eaLnBrk="1" hangingPunct="1"/>
            <a:r>
              <a:rPr lang="en-US" dirty="0" smtClean="0"/>
              <a:t>Challenge #3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Highlights: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381000" y="16764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Highlight #1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Highlight #2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Highlight #3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Membership Promotion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6096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Number of Area-Assigned Members (AAM) (without students)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Number of Chapter Dues Paying Members (CDPM)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Number of New Members to Date (AAM)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Number of Members Delinquent to Date (AAM)</a:t>
            </a:r>
          </a:p>
        </p:txBody>
      </p:sp>
      <p:sp>
        <p:nvSpPr>
          <p:cNvPr id="3076" name="Line 10"/>
          <p:cNvSpPr>
            <a:spLocks noChangeShapeType="1"/>
          </p:cNvSpPr>
          <p:nvPr/>
        </p:nvSpPr>
        <p:spPr bwMode="auto">
          <a:xfrm>
            <a:off x="6248400" y="2667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11"/>
          <p:cNvSpPr>
            <a:spLocks noChangeShapeType="1"/>
          </p:cNvSpPr>
          <p:nvPr/>
        </p:nvSpPr>
        <p:spPr bwMode="auto">
          <a:xfrm>
            <a:off x="7696200" y="2667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26"/>
          <p:cNvSpPr>
            <a:spLocks noChangeShapeType="1"/>
          </p:cNvSpPr>
          <p:nvPr/>
        </p:nvSpPr>
        <p:spPr bwMode="auto">
          <a:xfrm>
            <a:off x="6248400" y="3733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27"/>
          <p:cNvSpPr>
            <a:spLocks noChangeShapeType="1"/>
          </p:cNvSpPr>
          <p:nvPr/>
        </p:nvSpPr>
        <p:spPr bwMode="auto">
          <a:xfrm>
            <a:off x="7696200" y="3733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30"/>
          <p:cNvSpPr>
            <a:spLocks noChangeShapeType="1"/>
          </p:cNvSpPr>
          <p:nvPr/>
        </p:nvSpPr>
        <p:spPr bwMode="auto">
          <a:xfrm>
            <a:off x="6248400" y="45577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31"/>
          <p:cNvSpPr>
            <a:spLocks noChangeShapeType="1"/>
          </p:cNvSpPr>
          <p:nvPr/>
        </p:nvSpPr>
        <p:spPr bwMode="auto">
          <a:xfrm>
            <a:off x="7696200" y="45577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34"/>
          <p:cNvSpPr>
            <a:spLocks noChangeShapeType="1"/>
          </p:cNvSpPr>
          <p:nvPr/>
        </p:nvSpPr>
        <p:spPr bwMode="auto">
          <a:xfrm>
            <a:off x="6248400" y="5472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083" name="Line 35"/>
          <p:cNvSpPr>
            <a:spLocks noChangeShapeType="1"/>
          </p:cNvSpPr>
          <p:nvPr/>
        </p:nvSpPr>
        <p:spPr bwMode="auto">
          <a:xfrm>
            <a:off x="7696200" y="5472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Text Box 37"/>
          <p:cNvSpPr txBox="1">
            <a:spLocks noChangeArrowheads="1"/>
          </p:cNvSpPr>
          <p:nvPr/>
        </p:nvSpPr>
        <p:spPr bwMode="auto">
          <a:xfrm>
            <a:off x="7696200" y="5105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CA" sz="2400" b="1"/>
          </a:p>
        </p:txBody>
      </p:sp>
      <p:sp>
        <p:nvSpPr>
          <p:cNvPr id="3085" name="Text Box 38"/>
          <p:cNvSpPr txBox="1">
            <a:spLocks noChangeArrowheads="1"/>
          </p:cNvSpPr>
          <p:nvPr/>
        </p:nvSpPr>
        <p:spPr bwMode="auto">
          <a:xfrm>
            <a:off x="5867400" y="990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86" name="Text Box 39"/>
          <p:cNvSpPr txBox="1">
            <a:spLocks noChangeArrowheads="1"/>
          </p:cNvSpPr>
          <p:nvPr/>
        </p:nvSpPr>
        <p:spPr bwMode="auto">
          <a:xfrm>
            <a:off x="7543800" y="990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87" name="Text Box 46"/>
          <p:cNvSpPr txBox="1">
            <a:spLocks noChangeArrowheads="1"/>
          </p:cNvSpPr>
          <p:nvPr/>
        </p:nvSpPr>
        <p:spPr bwMode="auto">
          <a:xfrm>
            <a:off x="7696200" y="5105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CA" sz="2400" b="1"/>
          </a:p>
        </p:txBody>
      </p:sp>
      <p:sp>
        <p:nvSpPr>
          <p:cNvPr id="3088" name="Text Box 51"/>
          <p:cNvSpPr txBox="1">
            <a:spLocks noChangeArrowheads="1"/>
          </p:cNvSpPr>
          <p:nvPr/>
        </p:nvSpPr>
        <p:spPr bwMode="auto">
          <a:xfrm>
            <a:off x="6248400" y="4191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89" name="Text Box 55"/>
          <p:cNvSpPr txBox="1">
            <a:spLocks noChangeArrowheads="1"/>
          </p:cNvSpPr>
          <p:nvPr/>
        </p:nvSpPr>
        <p:spPr bwMode="auto">
          <a:xfrm>
            <a:off x="6248400" y="5043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90" name="Text Box 56"/>
          <p:cNvSpPr txBox="1">
            <a:spLocks noChangeArrowheads="1"/>
          </p:cNvSpPr>
          <p:nvPr/>
        </p:nvSpPr>
        <p:spPr bwMode="auto">
          <a:xfrm>
            <a:off x="6248400" y="2286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91" name="Text Box 57"/>
          <p:cNvSpPr txBox="1">
            <a:spLocks noChangeArrowheads="1"/>
          </p:cNvSpPr>
          <p:nvPr/>
        </p:nvSpPr>
        <p:spPr bwMode="auto">
          <a:xfrm>
            <a:off x="6248400" y="3367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92" name="Text Box 58"/>
          <p:cNvSpPr txBox="1">
            <a:spLocks noChangeArrowheads="1"/>
          </p:cNvSpPr>
          <p:nvPr/>
        </p:nvSpPr>
        <p:spPr bwMode="auto">
          <a:xfrm>
            <a:off x="7696200" y="4191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93" name="Text Box 59"/>
          <p:cNvSpPr txBox="1">
            <a:spLocks noChangeArrowheads="1"/>
          </p:cNvSpPr>
          <p:nvPr/>
        </p:nvSpPr>
        <p:spPr bwMode="auto">
          <a:xfrm>
            <a:off x="7696200" y="5043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94" name="Text Box 60"/>
          <p:cNvSpPr txBox="1">
            <a:spLocks noChangeArrowheads="1"/>
          </p:cNvSpPr>
          <p:nvPr/>
        </p:nvSpPr>
        <p:spPr bwMode="auto">
          <a:xfrm>
            <a:off x="7696200" y="2286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3095" name="Text Box 61"/>
          <p:cNvSpPr txBox="1">
            <a:spLocks noChangeArrowheads="1"/>
          </p:cNvSpPr>
          <p:nvPr/>
        </p:nvSpPr>
        <p:spPr bwMode="auto">
          <a:xfrm>
            <a:off x="7696200" y="3367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Student Activities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6096000" cy="3657600"/>
          </a:xfrm>
        </p:spPr>
        <p:txBody>
          <a:bodyPr/>
          <a:lstStyle/>
          <a:p>
            <a:pPr eaLnBrk="1" hangingPunct="1"/>
            <a:r>
              <a:rPr lang="en-US" sz="2800" b="1" smtClean="0"/>
              <a:t>Number of New Student Members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Number of Active Student Branches in which Faculty </a:t>
            </a:r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Advisor is a Chapter Member</a:t>
            </a:r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6248400" y="2667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7696200" y="2667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10"/>
          <p:cNvSpPr>
            <a:spLocks noChangeShapeType="1"/>
          </p:cNvSpPr>
          <p:nvPr/>
        </p:nvSpPr>
        <p:spPr bwMode="auto">
          <a:xfrm>
            <a:off x="6248400" y="4191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7696200" y="4191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Text Box 22"/>
          <p:cNvSpPr txBox="1">
            <a:spLocks noChangeArrowheads="1"/>
          </p:cNvSpPr>
          <p:nvPr/>
        </p:nvSpPr>
        <p:spPr bwMode="auto">
          <a:xfrm>
            <a:off x="5867400" y="990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 </a:t>
            </a: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105" name="Text Box 23"/>
          <p:cNvSpPr txBox="1">
            <a:spLocks noChangeArrowheads="1"/>
          </p:cNvSpPr>
          <p:nvPr/>
        </p:nvSpPr>
        <p:spPr bwMode="auto">
          <a:xfrm>
            <a:off x="7543800" y="990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106" name="Line 24"/>
          <p:cNvSpPr>
            <a:spLocks noChangeShapeType="1"/>
          </p:cNvSpPr>
          <p:nvPr/>
        </p:nvSpPr>
        <p:spPr bwMode="auto">
          <a:xfrm>
            <a:off x="6248400" y="53959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25"/>
          <p:cNvSpPr>
            <a:spLocks noChangeShapeType="1"/>
          </p:cNvSpPr>
          <p:nvPr/>
        </p:nvSpPr>
        <p:spPr bwMode="auto">
          <a:xfrm>
            <a:off x="7696200" y="53959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Text Box 39"/>
          <p:cNvSpPr txBox="1">
            <a:spLocks noChangeArrowheads="1"/>
          </p:cNvSpPr>
          <p:nvPr/>
        </p:nvSpPr>
        <p:spPr bwMode="auto">
          <a:xfrm>
            <a:off x="6248400" y="2300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4109" name="Text Box 40"/>
          <p:cNvSpPr txBox="1">
            <a:spLocks noChangeArrowheads="1"/>
          </p:cNvSpPr>
          <p:nvPr/>
        </p:nvSpPr>
        <p:spPr bwMode="auto">
          <a:xfrm>
            <a:off x="7696200" y="2300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4110" name="Text Box 41"/>
          <p:cNvSpPr txBox="1">
            <a:spLocks noChangeArrowheads="1"/>
          </p:cNvSpPr>
          <p:nvPr/>
        </p:nvSpPr>
        <p:spPr bwMode="auto">
          <a:xfrm>
            <a:off x="6248400" y="3824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4111" name="Text Box 42"/>
          <p:cNvSpPr txBox="1">
            <a:spLocks noChangeArrowheads="1"/>
          </p:cNvSpPr>
          <p:nvPr/>
        </p:nvSpPr>
        <p:spPr bwMode="auto">
          <a:xfrm>
            <a:off x="7696200" y="3824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4112" name="Text Box 43"/>
          <p:cNvSpPr txBox="1">
            <a:spLocks noChangeArrowheads="1"/>
          </p:cNvSpPr>
          <p:nvPr/>
        </p:nvSpPr>
        <p:spPr bwMode="auto">
          <a:xfrm>
            <a:off x="6248400" y="5043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  <p:sp>
        <p:nvSpPr>
          <p:cNvPr id="4113" name="Text Box 44"/>
          <p:cNvSpPr txBox="1">
            <a:spLocks noChangeArrowheads="1"/>
          </p:cNvSpPr>
          <p:nvPr/>
        </p:nvSpPr>
        <p:spPr bwMode="auto">
          <a:xfrm>
            <a:off x="7696200" y="5043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458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Chapter Technology Transfer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810000"/>
          </a:xfrm>
        </p:spPr>
        <p:txBody>
          <a:bodyPr/>
          <a:lstStyle/>
          <a:p>
            <a:pPr eaLnBrk="1" hangingPunct="1"/>
            <a:r>
              <a:rPr lang="en-US" sz="2400" b="1" smtClean="0"/>
              <a:t># of regular monthly meetings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Total/average attendance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# of other technical events</a:t>
            </a:r>
          </a:p>
          <a:p>
            <a:pPr lvl="1" eaLnBrk="1" hangingPunct="1"/>
            <a:r>
              <a:rPr lang="en-US" sz="2000" b="1" smtClean="0"/>
              <a:t>Tours, ALI Courses, seminars, etc., </a:t>
            </a:r>
          </a:p>
          <a:p>
            <a:pPr lvl="1" eaLnBrk="1" hangingPunct="1">
              <a:buFontTx/>
              <a:buNone/>
            </a:pPr>
            <a:r>
              <a:rPr lang="en-US" sz="2000" b="1" smtClean="0"/>
              <a:t>    except refrigeration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</a:rPr>
              <a:t>Describe</a:t>
            </a:r>
            <a:endParaRPr lang="en-US" sz="1400" b="1" smtClean="0">
              <a:solidFill>
                <a:srgbClr val="FF000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7912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543800" y="10509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126" name="Text Box 22"/>
          <p:cNvSpPr txBox="1">
            <a:spLocks noChangeArrowheads="1"/>
          </p:cNvSpPr>
          <p:nvPr/>
        </p:nvSpPr>
        <p:spPr bwMode="auto">
          <a:xfrm>
            <a:off x="228600" y="10668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6172200" y="42052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28"/>
          <p:cNvSpPr>
            <a:spLocks noChangeShapeType="1"/>
          </p:cNvSpPr>
          <p:nvPr/>
        </p:nvSpPr>
        <p:spPr bwMode="auto">
          <a:xfrm>
            <a:off x="6172200" y="251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30"/>
          <p:cNvSpPr>
            <a:spLocks noChangeShapeType="1"/>
          </p:cNvSpPr>
          <p:nvPr/>
        </p:nvSpPr>
        <p:spPr bwMode="auto">
          <a:xfrm>
            <a:off x="6172200" y="34432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Text Box 31"/>
          <p:cNvSpPr txBox="1">
            <a:spLocks noChangeArrowheads="1"/>
          </p:cNvSpPr>
          <p:nvPr/>
        </p:nvSpPr>
        <p:spPr bwMode="auto">
          <a:xfrm>
            <a:off x="6172200" y="3138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600 / 75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31" name="Text Box 32"/>
          <p:cNvSpPr txBox="1">
            <a:spLocks noChangeArrowheads="1"/>
          </p:cNvSpPr>
          <p:nvPr/>
        </p:nvSpPr>
        <p:spPr bwMode="auto">
          <a:xfrm>
            <a:off x="6172200" y="2224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8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132" name="Text Box 33"/>
          <p:cNvSpPr txBox="1">
            <a:spLocks noChangeArrowheads="1"/>
          </p:cNvSpPr>
          <p:nvPr/>
        </p:nvSpPr>
        <p:spPr bwMode="auto">
          <a:xfrm>
            <a:off x="6172200" y="3900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133" name="Line 39"/>
          <p:cNvSpPr>
            <a:spLocks noChangeShapeType="1"/>
          </p:cNvSpPr>
          <p:nvPr/>
        </p:nvSpPr>
        <p:spPr bwMode="auto">
          <a:xfrm>
            <a:off x="7696200" y="42052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41"/>
          <p:cNvSpPr>
            <a:spLocks noChangeShapeType="1"/>
          </p:cNvSpPr>
          <p:nvPr/>
        </p:nvSpPr>
        <p:spPr bwMode="auto">
          <a:xfrm>
            <a:off x="7696200" y="251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42"/>
          <p:cNvSpPr>
            <a:spLocks noChangeShapeType="1"/>
          </p:cNvSpPr>
          <p:nvPr/>
        </p:nvSpPr>
        <p:spPr bwMode="auto">
          <a:xfrm>
            <a:off x="7696200" y="34432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Text Box 43"/>
          <p:cNvSpPr txBox="1">
            <a:spLocks noChangeArrowheads="1"/>
          </p:cNvSpPr>
          <p:nvPr/>
        </p:nvSpPr>
        <p:spPr bwMode="auto">
          <a:xfrm>
            <a:off x="7696200" y="3138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520 / 65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137" name="Text Box 44"/>
          <p:cNvSpPr txBox="1">
            <a:spLocks noChangeArrowheads="1"/>
          </p:cNvSpPr>
          <p:nvPr/>
        </p:nvSpPr>
        <p:spPr bwMode="auto">
          <a:xfrm>
            <a:off x="7696200" y="2224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38" name="Text Box 45"/>
          <p:cNvSpPr txBox="1">
            <a:spLocks noChangeArrowheads="1"/>
          </p:cNvSpPr>
          <p:nvPr/>
        </p:nvSpPr>
        <p:spPr bwMode="auto">
          <a:xfrm>
            <a:off x="7696200" y="39004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Chapter Technology Transfer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810000"/>
          </a:xfrm>
        </p:spPr>
        <p:txBody>
          <a:bodyPr/>
          <a:lstStyle/>
          <a:p>
            <a:pPr eaLnBrk="1" hangingPunct="1"/>
            <a:r>
              <a:rPr lang="en-US" sz="2400" b="1" smtClean="0"/>
              <a:t># of Distinguished Lecturer used</a:t>
            </a:r>
          </a:p>
          <a:p>
            <a:pPr lvl="1" eaLnBrk="1" hangingPunct="1"/>
            <a:r>
              <a:rPr lang="en-US" sz="2000" b="1" smtClean="0"/>
              <a:t>Including Official/Non-official uses</a:t>
            </a:r>
          </a:p>
          <a:p>
            <a:pPr lvl="1" eaLnBrk="1" hangingPunct="1"/>
            <a:r>
              <a:rPr lang="en-US" sz="2000" b="1" smtClean="0"/>
              <a:t>Who? And How?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# of social events</a:t>
            </a:r>
          </a:p>
          <a:p>
            <a:pPr lvl="1" eaLnBrk="1" hangingPunct="1"/>
            <a:r>
              <a:rPr lang="en-US" sz="2000" b="1" smtClean="0"/>
              <a:t>Member’s night, golf tournament, etc.</a:t>
            </a:r>
          </a:p>
          <a:p>
            <a:pPr lvl="1" eaLnBrk="1" hangingPunct="1"/>
            <a:r>
              <a:rPr lang="en-US" sz="2000" b="1" smtClean="0"/>
              <a:t>Describe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Star Award submitted (</a:t>
            </a:r>
            <a:r>
              <a:rPr lang="en-US" sz="2000" b="1" smtClean="0"/>
              <a:t>to Region/Society)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7912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543800" y="10509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228600" y="10668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6151" name="Line 25"/>
          <p:cNvSpPr>
            <a:spLocks noChangeShapeType="1"/>
          </p:cNvSpPr>
          <p:nvPr/>
        </p:nvSpPr>
        <p:spPr bwMode="auto">
          <a:xfrm>
            <a:off x="6172200" y="251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 Box 34"/>
          <p:cNvSpPr txBox="1">
            <a:spLocks noChangeArrowheads="1"/>
          </p:cNvSpPr>
          <p:nvPr/>
        </p:nvSpPr>
        <p:spPr bwMode="auto">
          <a:xfrm>
            <a:off x="6172200" y="2209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53" name="Line 35"/>
          <p:cNvSpPr>
            <a:spLocks noChangeShapeType="1"/>
          </p:cNvSpPr>
          <p:nvPr/>
        </p:nvSpPr>
        <p:spPr bwMode="auto">
          <a:xfrm>
            <a:off x="6172200" y="40528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Text Box 36"/>
          <p:cNvSpPr txBox="1">
            <a:spLocks noChangeArrowheads="1"/>
          </p:cNvSpPr>
          <p:nvPr/>
        </p:nvSpPr>
        <p:spPr bwMode="auto">
          <a:xfrm>
            <a:off x="6172200" y="3748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55" name="Line 37"/>
          <p:cNvSpPr>
            <a:spLocks noChangeShapeType="1"/>
          </p:cNvSpPr>
          <p:nvPr/>
        </p:nvSpPr>
        <p:spPr bwMode="auto">
          <a:xfrm>
            <a:off x="6172200" y="56530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6172200" y="5348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Yes / No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57" name="Line 40"/>
          <p:cNvSpPr>
            <a:spLocks noChangeShapeType="1"/>
          </p:cNvSpPr>
          <p:nvPr/>
        </p:nvSpPr>
        <p:spPr bwMode="auto">
          <a:xfrm>
            <a:off x="7696200" y="251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46"/>
          <p:cNvSpPr txBox="1">
            <a:spLocks noChangeArrowheads="1"/>
          </p:cNvSpPr>
          <p:nvPr/>
        </p:nvSpPr>
        <p:spPr bwMode="auto">
          <a:xfrm>
            <a:off x="7696200" y="2209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59" name="Line 47"/>
          <p:cNvSpPr>
            <a:spLocks noChangeShapeType="1"/>
          </p:cNvSpPr>
          <p:nvPr/>
        </p:nvSpPr>
        <p:spPr bwMode="auto">
          <a:xfrm>
            <a:off x="7696200" y="40528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Text Box 48"/>
          <p:cNvSpPr txBox="1">
            <a:spLocks noChangeArrowheads="1"/>
          </p:cNvSpPr>
          <p:nvPr/>
        </p:nvSpPr>
        <p:spPr bwMode="auto">
          <a:xfrm>
            <a:off x="7696200" y="3748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61" name="Line 49"/>
          <p:cNvSpPr>
            <a:spLocks noChangeShapeType="1"/>
          </p:cNvSpPr>
          <p:nvPr/>
        </p:nvSpPr>
        <p:spPr bwMode="auto">
          <a:xfrm>
            <a:off x="7696200" y="56530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Text Box 50"/>
          <p:cNvSpPr txBox="1">
            <a:spLocks noChangeArrowheads="1"/>
          </p:cNvSpPr>
          <p:nvPr/>
        </p:nvSpPr>
        <p:spPr bwMode="auto">
          <a:xfrm>
            <a:off x="7696200" y="5348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No / No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Chapter Technology Transfer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810000"/>
          </a:xfrm>
        </p:spPr>
        <p:txBody>
          <a:bodyPr/>
          <a:lstStyle/>
          <a:p>
            <a:pPr eaLnBrk="1" hangingPunct="1"/>
            <a:endParaRPr lang="en-US" sz="2400" b="1" smtClean="0"/>
          </a:p>
          <a:p>
            <a:pPr eaLnBrk="1" hangingPunct="1"/>
            <a:r>
              <a:rPr lang="en-US" sz="2400" b="1" smtClean="0"/>
              <a:t># of advocacy activities</a:t>
            </a:r>
          </a:p>
          <a:p>
            <a:pPr lvl="1" eaLnBrk="1" hangingPunct="1"/>
            <a:r>
              <a:rPr lang="en-US" sz="2000" b="1" smtClean="0"/>
              <a:t>Meetings, reports and other </a:t>
            </a:r>
          </a:p>
          <a:p>
            <a:pPr lvl="1" eaLnBrk="1" hangingPunct="1">
              <a:buFontTx/>
              <a:buNone/>
            </a:pPr>
            <a:r>
              <a:rPr lang="en-US" sz="2000" b="1" smtClean="0"/>
              <a:t>    communications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</a:rPr>
              <a:t>Describe</a:t>
            </a:r>
          </a:p>
          <a:p>
            <a:pPr lvl="1" eaLnBrk="1" hangingPunct="1"/>
            <a:endParaRPr lang="en-US" sz="2000" b="1" smtClean="0"/>
          </a:p>
          <a:p>
            <a:pPr lvl="1" eaLnBrk="1" hangingPunct="1"/>
            <a:endParaRPr lang="en-US" sz="2000" b="1" smtClean="0"/>
          </a:p>
          <a:p>
            <a:pPr eaLnBrk="1" hangingPunct="1"/>
            <a:r>
              <a:rPr lang="en-US" sz="2400" b="1" smtClean="0"/>
              <a:t>Government Affairs Award submitted</a:t>
            </a:r>
          </a:p>
          <a:p>
            <a:pPr lvl="1" eaLnBrk="1" hangingPunct="1">
              <a:buFontTx/>
              <a:buNone/>
            </a:pPr>
            <a:r>
              <a:rPr lang="en-US" sz="2000" b="1" smtClean="0"/>
              <a:t>(to Region/Society)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7912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543800" y="10509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GOVERNMENT AFFAIRS / ADVOCACY</a:t>
            </a:r>
          </a:p>
        </p:txBody>
      </p:sp>
      <p:sp>
        <p:nvSpPr>
          <p:cNvPr id="7175" name="Line 11"/>
          <p:cNvSpPr>
            <a:spLocks noChangeShapeType="1"/>
          </p:cNvSpPr>
          <p:nvPr/>
        </p:nvSpPr>
        <p:spPr bwMode="auto">
          <a:xfrm>
            <a:off x="6172200" y="29860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6172200" y="2681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600 / 75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77" name="Line 18"/>
          <p:cNvSpPr>
            <a:spLocks noChangeShapeType="1"/>
          </p:cNvSpPr>
          <p:nvPr/>
        </p:nvSpPr>
        <p:spPr bwMode="auto">
          <a:xfrm>
            <a:off x="6172200" y="5181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Text Box 19"/>
          <p:cNvSpPr txBox="1">
            <a:spLocks noChangeArrowheads="1"/>
          </p:cNvSpPr>
          <p:nvPr/>
        </p:nvSpPr>
        <p:spPr bwMode="auto">
          <a:xfrm>
            <a:off x="6172200" y="4876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Yes / No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79" name="Line 23"/>
          <p:cNvSpPr>
            <a:spLocks noChangeShapeType="1"/>
          </p:cNvSpPr>
          <p:nvPr/>
        </p:nvSpPr>
        <p:spPr bwMode="auto">
          <a:xfrm>
            <a:off x="7696200" y="29860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Text Box 24"/>
          <p:cNvSpPr txBox="1">
            <a:spLocks noChangeArrowheads="1"/>
          </p:cNvSpPr>
          <p:nvPr/>
        </p:nvSpPr>
        <p:spPr bwMode="auto">
          <a:xfrm>
            <a:off x="7696200" y="26812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520 / 65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81" name="Line 30"/>
          <p:cNvSpPr>
            <a:spLocks noChangeShapeType="1"/>
          </p:cNvSpPr>
          <p:nvPr/>
        </p:nvSpPr>
        <p:spPr bwMode="auto">
          <a:xfrm>
            <a:off x="7696200" y="5181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Text Box 31"/>
          <p:cNvSpPr txBox="1">
            <a:spLocks noChangeArrowheads="1"/>
          </p:cNvSpPr>
          <p:nvPr/>
        </p:nvSpPr>
        <p:spPr bwMode="auto">
          <a:xfrm>
            <a:off x="7696200" y="4876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No / No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Chapter Technology Transfer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# of TC/TG/SPC members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used for technical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/>
              <a:t>Who? and How?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# of Refrigeration events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/>
              <a:t>Monthly program, tour,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/>
              <a:t>Describe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7912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543800" y="10509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548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TECHNOLOGY/ENERGY &amp; REFRIGERATION</a:t>
            </a:r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6172200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6172200" y="261937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2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01" name="Line 20"/>
          <p:cNvSpPr>
            <a:spLocks noChangeShapeType="1"/>
          </p:cNvSpPr>
          <p:nvPr/>
        </p:nvSpPr>
        <p:spPr bwMode="auto">
          <a:xfrm>
            <a:off x="6172200" y="43576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21"/>
          <p:cNvSpPr txBox="1">
            <a:spLocks noChangeArrowheads="1"/>
          </p:cNvSpPr>
          <p:nvPr/>
        </p:nvSpPr>
        <p:spPr bwMode="auto">
          <a:xfrm>
            <a:off x="6172200" y="40528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03" name="Line 22"/>
          <p:cNvSpPr>
            <a:spLocks noChangeShapeType="1"/>
          </p:cNvSpPr>
          <p:nvPr/>
        </p:nvSpPr>
        <p:spPr bwMode="auto">
          <a:xfrm>
            <a:off x="7696200" y="29098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Text Box 23"/>
          <p:cNvSpPr txBox="1">
            <a:spLocks noChangeArrowheads="1"/>
          </p:cNvSpPr>
          <p:nvPr/>
        </p:nvSpPr>
        <p:spPr bwMode="auto">
          <a:xfrm>
            <a:off x="7696200" y="2605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0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05" name="Line 30"/>
          <p:cNvSpPr>
            <a:spLocks noChangeShapeType="1"/>
          </p:cNvSpPr>
          <p:nvPr/>
        </p:nvSpPr>
        <p:spPr bwMode="auto">
          <a:xfrm>
            <a:off x="7696200" y="4343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31"/>
          <p:cNvSpPr txBox="1">
            <a:spLocks noChangeArrowheads="1"/>
          </p:cNvSpPr>
          <p:nvPr/>
        </p:nvSpPr>
        <p:spPr bwMode="auto">
          <a:xfrm>
            <a:off x="7696200" y="4038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Chapter Technology Transfer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810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# of Chapter Technology Awards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/>
              <a:t>(</a:t>
            </a:r>
            <a:r>
              <a:rPr lang="en-US" sz="2000" b="1" dirty="0" smtClean="0"/>
              <a:t>to Region/Society)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# of Refrigeration Awards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/>
              <a:t>(</a:t>
            </a:r>
            <a:r>
              <a:rPr lang="en-US" sz="2000" b="1" dirty="0" smtClean="0"/>
              <a:t>to Region/Society)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400" b="1" dirty="0" smtClean="0"/>
              <a:t>Dan Mills Award submitted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/>
              <a:t>     (</a:t>
            </a:r>
            <a:r>
              <a:rPr lang="en-US" sz="2000" b="1" dirty="0" smtClean="0"/>
              <a:t>to Region/Society)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7912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543800" y="1050925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548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TECHNOLOGY/ENERGY &amp; REFRIGERATION</a:t>
            </a:r>
          </a:p>
        </p:txBody>
      </p:sp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6172200" y="55006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6172200" y="51958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Yes / No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5" name="Line 16"/>
          <p:cNvSpPr>
            <a:spLocks noChangeShapeType="1"/>
          </p:cNvSpPr>
          <p:nvPr/>
        </p:nvSpPr>
        <p:spPr bwMode="auto">
          <a:xfrm>
            <a:off x="6172200" y="42814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Text Box 17"/>
          <p:cNvSpPr txBox="1">
            <a:spLocks noChangeArrowheads="1"/>
          </p:cNvSpPr>
          <p:nvPr/>
        </p:nvSpPr>
        <p:spPr bwMode="auto">
          <a:xfrm>
            <a:off x="6172200" y="39766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1 / 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7" name="Line 18"/>
          <p:cNvSpPr>
            <a:spLocks noChangeShapeType="1"/>
          </p:cNvSpPr>
          <p:nvPr/>
        </p:nvSpPr>
        <p:spPr bwMode="auto">
          <a:xfrm>
            <a:off x="6172200" y="29098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Text Box 19"/>
          <p:cNvSpPr txBox="1">
            <a:spLocks noChangeArrowheads="1"/>
          </p:cNvSpPr>
          <p:nvPr/>
        </p:nvSpPr>
        <p:spPr bwMode="auto">
          <a:xfrm>
            <a:off x="6172200" y="2605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1 / 1 /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29" name="Line 24"/>
          <p:cNvSpPr>
            <a:spLocks noChangeShapeType="1"/>
          </p:cNvSpPr>
          <p:nvPr/>
        </p:nvSpPr>
        <p:spPr bwMode="auto">
          <a:xfrm>
            <a:off x="7696200" y="5486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Text Box 25"/>
          <p:cNvSpPr txBox="1">
            <a:spLocks noChangeArrowheads="1"/>
          </p:cNvSpPr>
          <p:nvPr/>
        </p:nvSpPr>
        <p:spPr bwMode="auto">
          <a:xfrm>
            <a:off x="7696200" y="5181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No / No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31" name="Line 26"/>
          <p:cNvSpPr>
            <a:spLocks noChangeShapeType="1"/>
          </p:cNvSpPr>
          <p:nvPr/>
        </p:nvSpPr>
        <p:spPr bwMode="auto">
          <a:xfrm>
            <a:off x="7696200" y="4267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Text Box 27"/>
          <p:cNvSpPr txBox="1">
            <a:spLocks noChangeArrowheads="1"/>
          </p:cNvSpPr>
          <p:nvPr/>
        </p:nvSpPr>
        <p:spPr bwMode="auto">
          <a:xfrm>
            <a:off x="7696200" y="3962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>
                <a:solidFill>
                  <a:schemeClr val="bg1"/>
                </a:solidFill>
              </a:rPr>
              <a:t>0 / 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33" name="Line 28"/>
          <p:cNvSpPr>
            <a:spLocks noChangeShapeType="1"/>
          </p:cNvSpPr>
          <p:nvPr/>
        </p:nvSpPr>
        <p:spPr bwMode="auto">
          <a:xfrm>
            <a:off x="7696200" y="2895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Text Box 29"/>
          <p:cNvSpPr txBox="1">
            <a:spLocks noChangeArrowheads="1"/>
          </p:cNvSpPr>
          <p:nvPr/>
        </p:nvSpPr>
        <p:spPr bwMode="auto">
          <a:xfrm>
            <a:off x="7696200" y="2590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0 / 0 / 0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Research Promotion/Fundraising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362200"/>
            <a:ext cx="6096000" cy="3352800"/>
          </a:xfrm>
        </p:spPr>
        <p:txBody>
          <a:bodyPr/>
          <a:lstStyle/>
          <a:p>
            <a:pPr eaLnBrk="1" hangingPunct="1"/>
            <a:r>
              <a:rPr lang="en-US" sz="2800" b="1" smtClean="0"/>
              <a:t>Chapter Goal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b="1" smtClean="0"/>
              <a:t>Total Dollars Contributed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867400" y="1066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Year to Date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543800" y="10668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End of Year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20xx-20xx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248400" y="2805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7696200" y="28051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248400" y="24241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$20 000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620000" y="243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$19 500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248400" y="44053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7696200" y="440531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172200" y="4024313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$20 900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20000" y="4038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$20 941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456</Words>
  <Application>Microsoft Office PowerPoint</Application>
  <PresentationFormat>On-screen Show (4:3)</PresentationFormat>
  <Paragraphs>175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</vt:lpstr>
      <vt:lpstr>Office Theme</vt:lpstr>
      <vt:lpstr>XXX Chapter (#000) Activity Report  Year 20xx-20xx   President : YYY</vt:lpstr>
      <vt:lpstr>Membership Promotion</vt:lpstr>
      <vt:lpstr>Student Activities</vt:lpstr>
      <vt:lpstr>Chapter Technology Transfer</vt:lpstr>
      <vt:lpstr>Chapter Technology Transfer</vt:lpstr>
      <vt:lpstr>Chapter Technology Transfer</vt:lpstr>
      <vt:lpstr>Chapter Technology Transfer</vt:lpstr>
      <vt:lpstr>Chapter Technology Transfer</vt:lpstr>
      <vt:lpstr>Research Promotion/Fundraising</vt:lpstr>
      <vt:lpstr>Chapter History </vt:lpstr>
      <vt:lpstr>Finances</vt:lpstr>
      <vt:lpstr>Challenges:</vt:lpstr>
      <vt:lpstr>Highlights: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Mitchell, Adreinne</cp:lastModifiedBy>
  <cp:revision>5</cp:revision>
  <dcterms:created xsi:type="dcterms:W3CDTF">2011-12-07T19:09:13Z</dcterms:created>
  <dcterms:modified xsi:type="dcterms:W3CDTF">2017-11-02T14:48:18Z</dcterms:modified>
</cp:coreProperties>
</file>