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FF46"/>
    <a:srgbClr val="09209D"/>
    <a:srgbClr val="A8EA3F"/>
    <a:srgbClr val="182B89"/>
    <a:srgbClr val="135BB9"/>
    <a:srgbClr val="91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88ED-B4BA-4A30-8098-560BAABD709F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A200-9FE1-47B6-A927-3546F0C25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2E240-67FC-455D-82BB-9335C000B9C7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9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D31D8-0710-4BF1-B4EE-D41FFF667FED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1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AD3AB-155B-40CC-A481-270E15FC8B08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6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91EF2-33F2-4F53-B9A0-B62EA1C2A4B3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0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179DD-0C93-4F30-9D29-50027E372FFF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AB890-5D14-4E2D-93C6-0A57596A9B66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8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38200"/>
          </a:xfrm>
          <a:effectLst>
            <a:outerShdw dist="25400" dir="2700000">
              <a:schemeClr val="tx1">
                <a:lumMod val="75000"/>
                <a:lumOff val="25000"/>
              </a:schemeClr>
            </a:outerShdw>
          </a:effectLst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  <a:effectLst>
            <a:outerShdw dist="12700" dir="270000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rgbClr val="B4FF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457200"/>
            <a:ext cx="7772400" cy="546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0553-DF76-475E-A90F-AAF842DC8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80975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0D25-6F35-46CC-AA86-FCB17EB36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7924800" cy="4373563"/>
          </a:xfrm>
          <a:prstGeom prst="rect">
            <a:avLst/>
          </a:prstGeom>
          <a:effectLst>
            <a:outerShdw dist="25400" dir="3420000">
              <a:schemeClr val="tx1">
                <a:lumMod val="75000"/>
                <a:lumOff val="25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82DED-296F-4B63-BE54-52A09547DE43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AF333-34F8-4A91-B654-4A99264EC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B4FF46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ASHRAE Region VII</a:t>
            </a:r>
            <a:br>
              <a:rPr lang="en-US" smtClean="0"/>
            </a:br>
            <a:r>
              <a:rPr lang="en-US" smtClean="0"/>
              <a:t>Update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Director and Regional Chair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Thank you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6781800" cy="4495800"/>
          </a:xfrm>
        </p:spPr>
        <p:txBody>
          <a:bodyPr/>
          <a:lstStyle/>
          <a:p>
            <a:r>
              <a:rPr lang="en-US" dirty="0" smtClean="0"/>
              <a:t>For coming to our CRC</a:t>
            </a:r>
          </a:p>
          <a:p>
            <a:r>
              <a:rPr lang="en-US" dirty="0" smtClean="0"/>
              <a:t>10 of 14 ASHRAE Regional Conferences occur in August</a:t>
            </a:r>
          </a:p>
          <a:p>
            <a:pPr lvl="1"/>
            <a:r>
              <a:rPr lang="en-US" dirty="0" smtClean="0"/>
              <a:t>Thanks to the Name Chapter</a:t>
            </a:r>
          </a:p>
          <a:p>
            <a:pPr lvl="1"/>
            <a:r>
              <a:rPr lang="en-US" dirty="0" smtClean="0"/>
              <a:t>Special Thanks to Name and</a:t>
            </a:r>
          </a:p>
          <a:p>
            <a:pPr lvl="1">
              <a:buFontTx/>
              <a:buNone/>
            </a:pPr>
            <a:r>
              <a:rPr lang="en-US" dirty="0" smtClean="0"/>
              <a:t>his team!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/>
          </p:nvPr>
        </p:nvGraphicFramePr>
        <p:xfrm>
          <a:off x="1905000" y="152400"/>
          <a:ext cx="5719763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4" imgW="11279174" imgH="13127282" progId="">
                  <p:embed/>
                </p:oleObj>
              </mc:Choice>
              <mc:Fallback>
                <p:oleObj name="Photo Editor Photo" r:id="rId4" imgW="11279174" imgH="1312728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"/>
                        <a:ext cx="5719763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1828800" y="609600"/>
            <a:ext cx="6096000" cy="15240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990600" y="1143000"/>
            <a:ext cx="838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North</a:t>
            </a:r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1447800" y="1981200"/>
            <a:ext cx="6781800" cy="14478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066800" y="2514600"/>
            <a:ext cx="1066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Central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600200" y="35814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Mississippi</a:t>
            </a: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2590800" y="3962400"/>
            <a:ext cx="9144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990600" y="3276600"/>
            <a:ext cx="3505200" cy="33528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304800" y="4572000"/>
            <a:ext cx="1371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South West</a:t>
            </a:r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4114800" y="3276600"/>
            <a:ext cx="3505200" cy="29718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7162800" y="4343400"/>
            <a:ext cx="152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South East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  <p:bldP spid="82951" grpId="0" animBg="1"/>
      <p:bldP spid="82952" grpId="0" animBg="1"/>
      <p:bldP spid="82953" grpId="0" animBg="1"/>
      <p:bldP spid="82956" grpId="0" animBg="1"/>
      <p:bldP spid="82957" grpId="0" animBg="1"/>
      <p:bldP spid="82958" grpId="0" animBg="1"/>
      <p:bldP spid="829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5" name="Rectangle 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Sample Past and Future CRC’s</a:t>
            </a:r>
          </a:p>
        </p:txBody>
      </p:sp>
      <p:graphicFrame>
        <p:nvGraphicFramePr>
          <p:cNvPr id="91244" name="Group 10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56129"/>
        </p:xfrm>
        <a:graphic>
          <a:graphicData uri="http://schemas.openxmlformats.org/drawingml/2006/table">
            <a:tbl>
              <a:tblPr/>
              <a:tblGrid>
                <a:gridCol w="1182688"/>
                <a:gridCol w="2117725"/>
                <a:gridCol w="1871662"/>
                <a:gridCol w="3057525"/>
              </a:tblGrid>
              <a:tr h="411163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1994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mobile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tenn valley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1995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jackson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birmingham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birmingham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north alabama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1997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memphis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Memphis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baton rouge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Mobile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1999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new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orleans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New Orleans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nashville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Bluegrass/Mountaineer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bluegrass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East Tenn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east tenn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Louisville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louisville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Nashville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nashville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Tennessee Valley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0" y="3810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A8EA3F"/>
                </a:solidFill>
                <a:latin typeface="Verdana" pitchFamily="34" charset="0"/>
              </a:rPr>
              <a:t>ASHRAE REGION VII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81200" y="1219200"/>
            <a:ext cx="3886200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9209D"/>
                </a:solidFill>
                <a:latin typeface="Arial" charset="0"/>
              </a:rPr>
              <a:t>Director and Region Chair (DRC)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2819400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9209D"/>
                </a:solidFill>
                <a:latin typeface="Arial" charset="0"/>
              </a:rPr>
              <a:t>Chapter Presidents (13)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2819400" cy="64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9209D"/>
                </a:solidFill>
                <a:latin typeface="Arial" charset="0"/>
              </a:rPr>
              <a:t>Assistant Regional Chair (ARC)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800600" y="1981200"/>
            <a:ext cx="3810000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9209D"/>
                </a:solidFill>
                <a:latin typeface="Arial" charset="0"/>
              </a:rPr>
              <a:t>RVC Membership Promotion (MP)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00600" y="2514600"/>
            <a:ext cx="2819400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9209D"/>
                </a:solidFill>
                <a:latin typeface="Arial" charset="0"/>
              </a:rPr>
              <a:t>RVC CTTC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800600" y="4114800"/>
            <a:ext cx="3352800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9209D"/>
                </a:solidFill>
                <a:latin typeface="Arial" charset="0"/>
              </a:rPr>
              <a:t>RVC Student Activities (SA)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9600" y="3505200"/>
            <a:ext cx="2819400" cy="64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9209D"/>
                </a:solidFill>
                <a:latin typeface="Arial" charset="0"/>
              </a:rPr>
              <a:t>RVC Research Promotion (RP)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09600" y="4343400"/>
            <a:ext cx="2819400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9209D"/>
                </a:solidFill>
                <a:latin typeface="Arial" charset="0"/>
              </a:rPr>
              <a:t>Historian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800600" y="4572000"/>
            <a:ext cx="2819400" cy="64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9209D"/>
                </a:solidFill>
                <a:latin typeface="Arial" charset="0"/>
              </a:rPr>
              <a:t>Regional Electronic Communications (ECC)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6096000" y="1219200"/>
            <a:ext cx="1600200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Nominating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609600" y="4876800"/>
            <a:ext cx="2819400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9209D"/>
                </a:solidFill>
                <a:latin typeface="Arial" charset="0"/>
              </a:rPr>
              <a:t>Regional Treasurer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5334000" y="3048000"/>
            <a:ext cx="2819400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9209D"/>
                </a:solidFill>
                <a:latin typeface="Arial" charset="0"/>
              </a:rPr>
              <a:t>Chapter Programs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5334000" y="3505200"/>
            <a:ext cx="2819400" cy="3730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9209D"/>
                </a:solidFill>
                <a:latin typeface="Arial" charset="0"/>
              </a:rPr>
              <a:t>Refrigeration</a:t>
            </a:r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4038600" y="16002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>
            <a:off x="4038600" y="4876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>
            <a:off x="4038600" y="4267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1"/>
          <p:cNvSpPr>
            <a:spLocks noChangeShapeType="1"/>
          </p:cNvSpPr>
          <p:nvPr/>
        </p:nvSpPr>
        <p:spPr bwMode="auto">
          <a:xfrm>
            <a:off x="3429000" y="3657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2"/>
          <p:cNvSpPr>
            <a:spLocks noChangeShapeType="1"/>
          </p:cNvSpPr>
          <p:nvPr/>
        </p:nvSpPr>
        <p:spPr bwMode="auto">
          <a:xfrm>
            <a:off x="3352800" y="297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3"/>
          <p:cNvSpPr>
            <a:spLocks noChangeShapeType="1"/>
          </p:cNvSpPr>
          <p:nvPr/>
        </p:nvSpPr>
        <p:spPr bwMode="auto">
          <a:xfrm>
            <a:off x="3352800" y="2209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4"/>
          <p:cNvSpPr>
            <a:spLocks noChangeShapeType="1"/>
          </p:cNvSpPr>
          <p:nvPr/>
        </p:nvSpPr>
        <p:spPr bwMode="auto">
          <a:xfrm>
            <a:off x="4038600" y="2667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5"/>
          <p:cNvSpPr>
            <a:spLocks noChangeShapeType="1"/>
          </p:cNvSpPr>
          <p:nvPr/>
        </p:nvSpPr>
        <p:spPr bwMode="auto">
          <a:xfrm>
            <a:off x="5181600" y="2895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6"/>
          <p:cNvSpPr>
            <a:spLocks noChangeShapeType="1"/>
          </p:cNvSpPr>
          <p:nvPr/>
        </p:nvSpPr>
        <p:spPr bwMode="auto">
          <a:xfrm>
            <a:off x="51816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7"/>
          <p:cNvSpPr>
            <a:spLocks noChangeShapeType="1"/>
          </p:cNvSpPr>
          <p:nvPr/>
        </p:nvSpPr>
        <p:spPr bwMode="auto">
          <a:xfrm>
            <a:off x="51816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8"/>
          <p:cNvSpPr>
            <a:spLocks noChangeShapeType="1"/>
          </p:cNvSpPr>
          <p:nvPr/>
        </p:nvSpPr>
        <p:spPr bwMode="auto">
          <a:xfrm>
            <a:off x="5867400" y="137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9"/>
          <p:cNvSpPr>
            <a:spLocks noChangeShapeType="1"/>
          </p:cNvSpPr>
          <p:nvPr/>
        </p:nvSpPr>
        <p:spPr bwMode="auto">
          <a:xfrm flipH="1">
            <a:off x="34290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30"/>
          <p:cNvSpPr>
            <a:spLocks noChangeShapeType="1"/>
          </p:cNvSpPr>
          <p:nvPr/>
        </p:nvSpPr>
        <p:spPr bwMode="auto">
          <a:xfrm flipH="1">
            <a:off x="3429000" y="510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31"/>
          <p:cNvSpPr>
            <a:spLocks noChangeShapeType="1"/>
          </p:cNvSpPr>
          <p:nvPr/>
        </p:nvSpPr>
        <p:spPr bwMode="auto">
          <a:xfrm flipH="1">
            <a:off x="3429000" y="563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Text Box 34"/>
          <p:cNvSpPr txBox="1">
            <a:spLocks noChangeArrowheads="1"/>
          </p:cNvSpPr>
          <p:nvPr/>
        </p:nvSpPr>
        <p:spPr bwMode="auto">
          <a:xfrm>
            <a:off x="609600" y="5486400"/>
            <a:ext cx="2819400" cy="3698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9209D"/>
                </a:solidFill>
                <a:latin typeface="Arial" charset="0"/>
              </a:rPr>
              <a:t>Regional Meetings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/>
          </p:nvPr>
        </p:nvSpPr>
        <p:spPr>
          <a:xfrm>
            <a:off x="1219200" y="4876800"/>
            <a:ext cx="7772400" cy="1581150"/>
          </a:xfrm>
        </p:spPr>
        <p:txBody>
          <a:bodyPr/>
          <a:lstStyle/>
          <a:p>
            <a:pPr algn="ctr"/>
            <a:r>
              <a:rPr lang="en-US" sz="3600" dirty="0" smtClean="0"/>
              <a:t>It truly adds up!</a:t>
            </a:r>
          </a:p>
          <a:p>
            <a:pPr algn="ctr"/>
            <a:r>
              <a:rPr lang="en-US" sz="3600" dirty="0" smtClean="0"/>
              <a:t>20xx was a BANNER PAOE Year</a:t>
            </a:r>
          </a:p>
          <a:p>
            <a:endParaRPr lang="en-US" sz="2700" dirty="0" smtClean="0"/>
          </a:p>
          <a:p>
            <a:endParaRPr lang="en-US" dirty="0" smtClean="0"/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990600" y="228600"/>
            <a:ext cx="6307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4800" b="1" dirty="0">
                <a:solidFill>
                  <a:srgbClr val="B4FF46"/>
                </a:solidFill>
              </a:rPr>
              <a:t>Regional goal </a:t>
            </a:r>
            <a:r>
              <a:rPr lang="en-US" sz="4800" b="1" dirty="0" smtClean="0">
                <a:solidFill>
                  <a:srgbClr val="B4FF46"/>
                </a:solidFill>
              </a:rPr>
              <a:t>20xx-20xx</a:t>
            </a:r>
            <a:endParaRPr lang="en-US" sz="4800" b="1" dirty="0">
              <a:solidFill>
                <a:srgbClr val="B4FF46"/>
              </a:solidFill>
            </a:endParaRP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3530472" y="2168525"/>
            <a:ext cx="37689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MAKE ONE small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CHANGE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4572000" y="4114800"/>
            <a:ext cx="8146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+ 2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183</Words>
  <Application>Microsoft Office PowerPoint</Application>
  <PresentationFormat>On-screen Show (4:3)</PresentationFormat>
  <Paragraphs>86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</vt:lpstr>
      <vt:lpstr>Times New Roman</vt:lpstr>
      <vt:lpstr>Verdana</vt:lpstr>
      <vt:lpstr>Office Theme</vt:lpstr>
      <vt:lpstr>Photo Editor Photo</vt:lpstr>
      <vt:lpstr>ASHRAE Region VII Update</vt:lpstr>
      <vt:lpstr>Thank you </vt:lpstr>
      <vt:lpstr>PowerPoint Presentation</vt:lpstr>
      <vt:lpstr>Sample Past and Future CRC’s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Blount</dc:creator>
  <cp:lastModifiedBy>Mitchell, Adreinne</cp:lastModifiedBy>
  <cp:revision>5</cp:revision>
  <dcterms:created xsi:type="dcterms:W3CDTF">2011-12-07T19:09:13Z</dcterms:created>
  <dcterms:modified xsi:type="dcterms:W3CDTF">2017-11-02T15:14:00Z</dcterms:modified>
</cp:coreProperties>
</file>