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B89"/>
    <a:srgbClr val="09209D"/>
    <a:srgbClr val="135BB9"/>
    <a:srgbClr val="B4FF46"/>
    <a:srgbClr val="A8EA3F"/>
    <a:srgbClr val="91C5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D9510-70E3-4478-8A16-3F3F2822E5B6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6B1B0-8428-4732-8E0B-99994AB03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88EE8-55ED-4A62-ADBF-74070B485043}" type="slidenum">
              <a:rPr lang="en-US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238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35064-DCB1-46A4-962D-F3CD67E9F133}" type="slidenum">
              <a:rPr lang="en-US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3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38200"/>
          </a:xfrm>
          <a:effectLst>
            <a:outerShdw dist="25400" dir="2700000">
              <a:schemeClr val="tx1">
                <a:lumMod val="75000"/>
                <a:lumOff val="25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effectLst>
            <a:outerShdw dist="12700" dir="2700000">
              <a:schemeClr val="tx1">
                <a:lumMod val="75000"/>
                <a:lumOff val="25000"/>
              </a:scheme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B4FF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2438400"/>
            <a:ext cx="8229600" cy="36877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C1E39-F73E-4172-8847-C504C06CC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373563"/>
          </a:xfrm>
          <a:prstGeom prst="rect">
            <a:avLst/>
          </a:prstGeom>
          <a:effectLst>
            <a:outerShdw dist="25400" dir="3420000">
              <a:schemeClr val="tx1">
                <a:lumMod val="75000"/>
                <a:lumOff val="25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82DED-296F-4B63-BE54-52A09547DE4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B4FF46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7772400" cy="1905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20xx – 20xx ASHRAE</a:t>
            </a:r>
            <a:br>
              <a:rPr lang="en-US" dirty="0" smtClean="0"/>
            </a:br>
            <a:r>
              <a:rPr lang="en-US" dirty="0" smtClean="0"/>
              <a:t> ____ RVC Report </a:t>
            </a:r>
            <a:br>
              <a:rPr lang="en-US" dirty="0" smtClean="0"/>
            </a:br>
            <a:endParaRPr lang="en-CA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RVC Name</a:t>
            </a:r>
          </a:p>
          <a:p>
            <a:pPr eaLnBrk="1" hangingPunct="1"/>
            <a:r>
              <a:rPr lang="en-US" smtClean="0"/>
              <a:t>E-mail address</a:t>
            </a: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  <a:endParaRPr lang="en-CA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84500"/>
            <a:ext cx="8229600" cy="3141663"/>
          </a:xfrm>
        </p:spPr>
        <p:txBody>
          <a:bodyPr/>
          <a:lstStyle/>
          <a:p>
            <a:pPr eaLnBrk="1" hangingPunct="1"/>
            <a:r>
              <a:rPr lang="en-US" smtClean="0"/>
              <a:t>Highlights. Spend 20 sec or less</a:t>
            </a:r>
          </a:p>
          <a:p>
            <a:pPr eaLnBrk="1" hangingPunct="1"/>
            <a:endParaRPr lang="en-CA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3400" y="2209800"/>
            <a:ext cx="784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Student Activities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  <a:endParaRPr lang="en-CA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189288"/>
            <a:ext cx="8229600" cy="2936875"/>
          </a:xfrm>
        </p:spPr>
        <p:txBody>
          <a:bodyPr/>
          <a:lstStyle/>
          <a:p>
            <a:pPr eaLnBrk="1" hangingPunct="1"/>
            <a:r>
              <a:rPr lang="en-US" smtClean="0"/>
              <a:t>Highlights.  Spend 20 sec. or less</a:t>
            </a:r>
          </a:p>
          <a:p>
            <a:pPr eaLnBrk="1" hangingPunct="1">
              <a:buFontTx/>
              <a:buNone/>
            </a:pPr>
            <a:endParaRPr lang="en-CA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3400" y="22098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Chapter Technology Transfer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  <a:endParaRPr lang="en-CA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84500"/>
            <a:ext cx="8229600" cy="3141663"/>
          </a:xfrm>
        </p:spPr>
        <p:txBody>
          <a:bodyPr/>
          <a:lstStyle/>
          <a:p>
            <a:pPr eaLnBrk="1" hangingPunct="1"/>
            <a:r>
              <a:rPr lang="en-US" smtClean="0"/>
              <a:t>Highlights.  Spend 20 sec. or less.</a:t>
            </a:r>
          </a:p>
          <a:p>
            <a:pPr eaLnBrk="1" hangingPunct="1"/>
            <a:endParaRPr lang="en-CA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Chapter Program Activities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  <a:endParaRPr lang="en-CA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84500"/>
            <a:ext cx="8229600" cy="3141663"/>
          </a:xfrm>
        </p:spPr>
        <p:txBody>
          <a:bodyPr/>
          <a:lstStyle/>
          <a:p>
            <a:pPr eaLnBrk="1" hangingPunct="1"/>
            <a:r>
              <a:rPr lang="en-US" smtClean="0"/>
              <a:t>Highlights.  Spend 20 sec. or less</a:t>
            </a:r>
          </a:p>
          <a:p>
            <a:pPr eaLnBrk="1" hangingPunct="1"/>
            <a:endParaRPr lang="en-CA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Research Promotion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84500"/>
            <a:ext cx="8229600" cy="3141663"/>
          </a:xfrm>
        </p:spPr>
        <p:txBody>
          <a:bodyPr/>
          <a:lstStyle/>
          <a:p>
            <a:pPr eaLnBrk="1" hangingPunct="1"/>
            <a:r>
              <a:rPr lang="en-US" smtClean="0"/>
              <a:t>Highlights.  Spend 20 sec. or less</a:t>
            </a:r>
          </a:p>
          <a:p>
            <a:pPr eaLnBrk="1" hangingPunct="1"/>
            <a:endParaRPr lang="en-CA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Chapter History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  <a:endParaRPr lang="en-CA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84500"/>
            <a:ext cx="8229600" cy="3141663"/>
          </a:xfrm>
        </p:spPr>
        <p:txBody>
          <a:bodyPr/>
          <a:lstStyle/>
          <a:p>
            <a:pPr eaLnBrk="1" hangingPunct="1"/>
            <a:r>
              <a:rPr lang="en-US" smtClean="0"/>
              <a:t>Highlights or Samples of Communications used this past year.  Spend 20 sec. or less.</a:t>
            </a:r>
          </a:p>
          <a:p>
            <a:pPr eaLnBrk="1" hangingPunct="1"/>
            <a:endParaRPr lang="en-CA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09600" y="20574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Communications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Chapter Name</a:t>
            </a:r>
            <a:endParaRPr lang="en-CA" dirty="0" smtClean="0"/>
          </a:p>
        </p:txBody>
      </p:sp>
      <p:graphicFrame>
        <p:nvGraphicFramePr>
          <p:cNvPr id="30780" name="Group 1084"/>
          <p:cNvGraphicFramePr>
            <a:graphicFrameLocks noGrp="1"/>
          </p:cNvGraphicFramePr>
          <p:nvPr>
            <p:ph type="tbl" idx="1"/>
          </p:nvPr>
        </p:nvGraphicFramePr>
        <p:xfrm>
          <a:off x="533400" y="3052763"/>
          <a:ext cx="8229600" cy="3271520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Area Assigned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Dues Paying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New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Delinquent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67" name="Text Box 1056"/>
          <p:cNvSpPr txBox="1">
            <a:spLocks noChangeArrowheads="1"/>
          </p:cNvSpPr>
          <p:nvPr/>
        </p:nvSpPr>
        <p:spPr bwMode="auto">
          <a:xfrm>
            <a:off x="533400" y="22098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Membership Promotion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87" name="Group 43"/>
          <p:cNvGraphicFramePr>
            <a:graphicFrameLocks noGrp="1"/>
          </p:cNvGraphicFramePr>
          <p:nvPr>
            <p:ph type="tbl" idx="1"/>
          </p:nvPr>
        </p:nvGraphicFramePr>
        <p:xfrm>
          <a:off x="533400" y="3052763"/>
          <a:ext cx="8229600" cy="3200400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New Student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Active Student Branches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Student Members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533400" y="2209800"/>
            <a:ext cx="784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Student Activities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13" name="Group 45"/>
          <p:cNvGraphicFramePr>
            <a:graphicFrameLocks noGrp="1"/>
          </p:cNvGraphicFramePr>
          <p:nvPr>
            <p:ph type="tbl" idx="1"/>
          </p:nvPr>
        </p:nvGraphicFramePr>
        <p:xfrm>
          <a:off x="533400" y="2895600"/>
          <a:ext cx="8229600" cy="3566160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Chapter Technology Awards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Refrigeration Presentations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Hosted Satellite Broadcast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Distinguished Lecturer Visit(s)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Y/N #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Y/N 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33400" y="22098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Chapter Technology Transfer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82" name="Group 42"/>
          <p:cNvGraphicFramePr>
            <a:graphicFrameLocks noGrp="1"/>
          </p:cNvGraphicFramePr>
          <p:nvPr>
            <p:ph type="tbl" idx="1"/>
          </p:nvPr>
        </p:nvGraphicFramePr>
        <p:xfrm>
          <a:off x="685800" y="2667000"/>
          <a:ext cx="7772400" cy="371856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Chapter Technical Sessions, Technical Seminars, Programs or Tours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Social Events (i.e. Golf, Spouse Events, Etc.)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Avg. Chapter Monthly Meeting Attendance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34" name="Text Box 35"/>
          <p:cNvSpPr txBox="1">
            <a:spLocks noChangeArrowheads="1"/>
          </p:cNvSpPr>
          <p:nvPr/>
        </p:nvSpPr>
        <p:spPr bwMode="auto">
          <a:xfrm>
            <a:off x="533400" y="19812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Chapter Program Activities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Header</a:t>
            </a:r>
            <a:endParaRPr lang="en-CA" dirty="0" smtClean="0"/>
          </a:p>
        </p:txBody>
      </p:sp>
      <p:sp>
        <p:nvSpPr>
          <p:cNvPr id="4099" name="Text Box 1056"/>
          <p:cNvSpPr txBox="1">
            <a:spLocks noChangeArrowheads="1"/>
          </p:cNvSpPr>
          <p:nvPr/>
        </p:nvSpPr>
        <p:spPr bwMode="auto">
          <a:xfrm>
            <a:off x="533400" y="22098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Bullets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31" name="Group 39"/>
          <p:cNvGraphicFramePr>
            <a:graphicFrameLocks noGrp="1"/>
          </p:cNvGraphicFramePr>
          <p:nvPr>
            <p:ph type="tbl" idx="1"/>
          </p:nvPr>
        </p:nvGraphicFramePr>
        <p:xfrm>
          <a:off x="533400" y="3052763"/>
          <a:ext cx="8229600" cy="2588579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Goal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Dollars Collected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Dollars / AAM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558" name="Text Box 35"/>
          <p:cNvSpPr txBox="1">
            <a:spLocks noChangeArrowheads="1"/>
          </p:cNvSpPr>
          <p:nvPr/>
        </p:nvSpPr>
        <p:spPr bwMode="auto">
          <a:xfrm>
            <a:off x="533400" y="21336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Research Promotion Fundraising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55" name="Group 39"/>
          <p:cNvGraphicFramePr>
            <a:graphicFrameLocks noGrp="1"/>
          </p:cNvGraphicFramePr>
          <p:nvPr>
            <p:ph type="tbl" idx="1"/>
          </p:nvPr>
        </p:nvGraphicFramePr>
        <p:xfrm>
          <a:off x="533400" y="3052763"/>
          <a:ext cx="8229600" cy="2103120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Historical Display at CRC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History on Website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577" name="Text Box 35"/>
          <p:cNvSpPr txBox="1">
            <a:spLocks noChangeArrowheads="1"/>
          </p:cNvSpPr>
          <p:nvPr/>
        </p:nvSpPr>
        <p:spPr bwMode="auto">
          <a:xfrm>
            <a:off x="533400" y="21336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Chapter History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92" name="Group 48"/>
          <p:cNvGraphicFramePr>
            <a:graphicFrameLocks noGrp="1"/>
          </p:cNvGraphicFramePr>
          <p:nvPr>
            <p:ph type="tbl" idx="1"/>
          </p:nvPr>
        </p:nvGraphicFramePr>
        <p:xfrm>
          <a:off x="685800" y="2667000"/>
          <a:ext cx="7772400" cy="287020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Newsletters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E-newsletters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Website Alerts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Special Publications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Roster Published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Y/N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Y/N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Y/N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609600" y="20574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Communications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92" name="Group 4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89486085"/>
              </p:ext>
            </p:extLst>
          </p:nvPr>
        </p:nvGraphicFramePr>
        <p:xfrm>
          <a:off x="685800" y="2667000"/>
          <a:ext cx="7772400" cy="206248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Government Contacts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Programs on GA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Awards Submitted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609600" y="20574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</a:rPr>
              <a:t>Government Advocacy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7675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7772400" cy="1905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20xx – 20xx ASHRAE</a:t>
            </a:r>
            <a:br>
              <a:rPr lang="en-US" dirty="0" smtClean="0"/>
            </a:br>
            <a:r>
              <a:rPr lang="en-US" dirty="0" smtClean="0"/>
              <a:t> Region XI CRC </a:t>
            </a:r>
            <a:br>
              <a:rPr lang="en-US" dirty="0" smtClean="0"/>
            </a:br>
            <a:r>
              <a:rPr lang="en-US" dirty="0" smtClean="0"/>
              <a:t>Chapter Summary Report</a:t>
            </a:r>
            <a:endParaRPr lang="en-CA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Fill in your Chapter Name Here</a:t>
            </a:r>
          </a:p>
          <a:p>
            <a:pPr eaLnBrk="1" hangingPunct="1"/>
            <a:r>
              <a:rPr lang="en-US" smtClean="0"/>
              <a:t>Fill in your Chapter # here</a:t>
            </a:r>
          </a:p>
          <a:p>
            <a:pPr eaLnBrk="1" hangingPunct="1"/>
            <a:r>
              <a:rPr lang="en-US" smtClean="0"/>
              <a:t>Fill in your Chapter Web Address</a:t>
            </a: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Chapter Name</a:t>
            </a:r>
            <a:endParaRPr lang="en-CA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84500"/>
            <a:ext cx="8229600" cy="3141663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Only.  Spend about 1 minute, no more.</a:t>
            </a:r>
          </a:p>
          <a:p>
            <a:pPr eaLnBrk="1" hangingPunct="1"/>
            <a:r>
              <a:rPr lang="en-US" dirty="0" smtClean="0"/>
              <a:t>Fill in this sheet to highlight outstanding achievements for the Chapter this past year. Don’t be afraid to add a couple of photos where appropriate.</a:t>
            </a:r>
          </a:p>
          <a:p>
            <a:pPr eaLnBrk="1" hangingPunct="1"/>
            <a:endParaRPr lang="en-CA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Special Chapter Activities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71800"/>
            <a:ext cx="8229600" cy="3505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One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Two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Maximum Three Only – Spend no more than 1 minute on these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Lessons Learned </a:t>
            </a:r>
            <a:r>
              <a:rPr lang="en-US" sz="3200" b="1" dirty="0" smtClean="0">
                <a:solidFill>
                  <a:schemeClr val="bg1"/>
                </a:solidFill>
              </a:rPr>
              <a:t>20xx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71800"/>
            <a:ext cx="8229600" cy="3505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One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Two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Your Best Three Only.  Spend no more than 1 minute on these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Success Stories </a:t>
            </a:r>
            <a:r>
              <a:rPr lang="en-US" sz="3200" b="1" dirty="0" smtClean="0">
                <a:solidFill>
                  <a:schemeClr val="bg1"/>
                </a:solidFill>
              </a:rPr>
              <a:t>20xx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  <a:endParaRPr lang="en-CA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84500"/>
            <a:ext cx="8229600" cy="3141663"/>
          </a:xfrm>
        </p:spPr>
        <p:txBody>
          <a:bodyPr/>
          <a:lstStyle/>
          <a:p>
            <a:pPr eaLnBrk="1" hangingPunct="1"/>
            <a:r>
              <a:rPr lang="en-US" smtClean="0"/>
              <a:t>Highlights.  Spend about 30 seconds on this slide and the next one. </a:t>
            </a:r>
          </a:p>
          <a:p>
            <a:pPr eaLnBrk="1" hangingPunct="1"/>
            <a:endParaRPr lang="en-CA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9600" y="20574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Finances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endParaRPr lang="en-CA" dirty="0" smtClean="0"/>
          </a:p>
        </p:txBody>
      </p:sp>
      <p:graphicFrame>
        <p:nvGraphicFramePr>
          <p:cNvPr id="36918" name="Group 54"/>
          <p:cNvGraphicFramePr>
            <a:graphicFrameLocks noGrp="1"/>
          </p:cNvGraphicFramePr>
          <p:nvPr>
            <p:ph type="tbl" idx="1"/>
          </p:nvPr>
        </p:nvGraphicFramePr>
        <p:xfrm>
          <a:off x="685800" y="2667000"/>
          <a:ext cx="7772400" cy="3683318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(Effective date DD/MM for Balances)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20xx-xx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Investment Fund Balance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Operational Fund Balance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Dues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Members’ Cost of Meals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$0.00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Date of Last Chapter Audit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DD/MM/YYYY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DD/MM/YY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DD/MM/YY</a:t>
                      </a: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80" name="Text Box 35"/>
          <p:cNvSpPr txBox="1">
            <a:spLocks noChangeArrowheads="1"/>
          </p:cNvSpPr>
          <p:nvPr/>
        </p:nvSpPr>
        <p:spPr bwMode="auto">
          <a:xfrm>
            <a:off x="609600" y="20574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Finances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Chapter Name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Chapter Name</a:t>
            </a:r>
            <a:endParaRPr lang="en-CA" smtClean="0"/>
          </a:p>
        </p:txBody>
      </p:sp>
      <p:sp>
        <p:nvSpPr>
          <p:cNvPr id="11267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533400" y="2984500"/>
            <a:ext cx="8229600" cy="3141663"/>
          </a:xfrm>
        </p:spPr>
        <p:txBody>
          <a:bodyPr/>
          <a:lstStyle/>
          <a:p>
            <a:pPr eaLnBrk="1" hangingPunct="1"/>
            <a:r>
              <a:rPr lang="en-US" dirty="0" smtClean="0"/>
              <a:t>Highlights.  Spend 20 sec or less</a:t>
            </a:r>
          </a:p>
          <a:p>
            <a:pPr eaLnBrk="1" hangingPunct="1"/>
            <a:endParaRPr lang="en-CA" dirty="0" smtClean="0"/>
          </a:p>
        </p:txBody>
      </p:sp>
      <p:sp>
        <p:nvSpPr>
          <p:cNvPr id="11268" name="Text Box 35"/>
          <p:cNvSpPr txBox="1">
            <a:spLocks noChangeArrowheads="1"/>
          </p:cNvSpPr>
          <p:nvPr/>
        </p:nvSpPr>
        <p:spPr bwMode="auto">
          <a:xfrm>
            <a:off x="533400" y="2209800"/>
            <a:ext cx="784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Membership Promotion</a:t>
            </a:r>
            <a:endParaRPr lang="en-C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584</Words>
  <Application>Microsoft Office PowerPoint</Application>
  <PresentationFormat>On-screen Show (4:3)</PresentationFormat>
  <Paragraphs>221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Helvetica</vt:lpstr>
      <vt:lpstr>Times New Roman</vt:lpstr>
      <vt:lpstr>Office Theme</vt:lpstr>
      <vt:lpstr>20xx – 20xx ASHRAE  ____ RVC Report  </vt:lpstr>
      <vt:lpstr>Header</vt:lpstr>
      <vt:lpstr>20xx – 20xx ASHRAE  Region XI CRC  Chapter Summary Report</vt:lpstr>
      <vt:lpstr>Chapter Name</vt:lpstr>
      <vt:lpstr>Chapter Name</vt:lpstr>
      <vt:lpstr>Chapter Name</vt:lpstr>
      <vt:lpstr>Chapter Name</vt:lpstr>
      <vt:lpstr>PowerPoint Presentation</vt:lpstr>
      <vt:lpstr>Chapter Name</vt:lpstr>
      <vt:lpstr>Chapter Name</vt:lpstr>
      <vt:lpstr>Chapter Name</vt:lpstr>
      <vt:lpstr>Chapter Name</vt:lpstr>
      <vt:lpstr>Chapter Name</vt:lpstr>
      <vt:lpstr>PowerPoint Presentation</vt:lpstr>
      <vt:lpstr>Chapter Name</vt:lpstr>
      <vt:lpstr>Chapter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Jensen,Eileen (BPA) - TEBP-TPP-1</cp:lastModifiedBy>
  <cp:revision>7</cp:revision>
  <dcterms:created xsi:type="dcterms:W3CDTF">2011-12-07T19:09:13Z</dcterms:created>
  <dcterms:modified xsi:type="dcterms:W3CDTF">2020-08-12T16:27:21Z</dcterms:modified>
</cp:coreProperties>
</file>