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1" r:id="rId6"/>
    <p:sldId id="259" r:id="rId7"/>
    <p:sldId id="269" r:id="rId8"/>
    <p:sldId id="264" r:id="rId9"/>
    <p:sldId id="262" r:id="rId10"/>
    <p:sldId id="263" r:id="rId11"/>
    <p:sldId id="270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DC"/>
    <a:srgbClr val="86BD3E"/>
    <a:srgbClr val="9EC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54EEC-829B-406A-9E70-881BECBF78B8}" type="datetimeFigureOut">
              <a:rPr lang="pt-PT" smtClean="0"/>
              <a:t>28/08/2017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25954-B06E-4250-88B7-16CCFE9259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964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25954-B06E-4250-88B7-16CCFE925917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605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25954-B06E-4250-88B7-16CCFE92591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672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D4A1-42D2-459C-A2C6-52B31351F607}" type="datetime1">
              <a:rPr lang="pt-PT" smtClean="0"/>
              <a:t>28/08/2017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152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F23-1BC8-4CA7-89DA-6306EDAB07D8}" type="datetime1">
              <a:rPr lang="pt-PT" smtClean="0"/>
              <a:t>28/08/2017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413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9A1E-FC17-44A2-87E8-B43BFE9C242B}" type="datetime1">
              <a:rPr lang="pt-PT" smtClean="0"/>
              <a:t>28/08/2017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514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6A17-F8B4-4E4F-AED5-C5FE6868EF2A}" type="datetime1">
              <a:rPr lang="pt-PT" smtClean="0"/>
              <a:t>28/08/2017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650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E880-193F-40E2-9757-C4C6928594E5}" type="datetime1">
              <a:rPr lang="pt-PT" smtClean="0"/>
              <a:t>28/08/2017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5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E87-6C9B-4ADC-8590-273C6EF9FE78}" type="datetime1">
              <a:rPr lang="pt-PT" smtClean="0"/>
              <a:t>28/08/2017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132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15AB-07A8-4AA8-98F7-6B4C003B3298}" type="datetime1">
              <a:rPr lang="pt-PT" smtClean="0"/>
              <a:t>28/08/2017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734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5CC-C1E2-473F-9CE0-AA1085F38608}" type="datetime1">
              <a:rPr lang="pt-PT" smtClean="0"/>
              <a:t>28/08/2017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27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4BAC-8EB6-4571-AF51-D28F9E7B039B}" type="datetime1">
              <a:rPr lang="pt-PT" smtClean="0"/>
              <a:t>28/08/2017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91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8213-322C-4F94-AD69-926268AA613F}" type="datetime1">
              <a:rPr lang="pt-PT" smtClean="0"/>
              <a:t>28/08/2017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028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20C2-3C59-4835-A9F0-41C0AFB8A87E}" type="datetime1">
              <a:rPr lang="pt-PT" smtClean="0"/>
              <a:t>28/08/2017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380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2FE7-E413-4FF9-A167-52C08CCBD874}" type="datetime1">
              <a:rPr lang="pt-PT" smtClean="0"/>
              <a:t>28/08/2017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ASHRAE Winter Conference – a Building technology forum built on HVAC&amp;R Know-How I Jan 23-27 I Orlando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0DAF-649C-4065-8872-5110E816960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35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508339" y="1143413"/>
            <a:ext cx="112050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“Development </a:t>
            </a:r>
            <a:r>
              <a:rPr lang="en-GB" sz="3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of a Laboratory Solar </a:t>
            </a:r>
            <a:r>
              <a:rPr lang="en-GB" sz="38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Refrigerator”</a:t>
            </a:r>
            <a:endParaRPr lang="pt-PT" sz="3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2219" y="3478470"/>
            <a:ext cx="81632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by </a:t>
            </a:r>
            <a:r>
              <a:rPr lang="en-US" sz="26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600" i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Cláudia</a:t>
            </a:r>
            <a:r>
              <a:rPr lang="en-US" sz="26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600" i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Nunes</a:t>
            </a:r>
            <a:r>
              <a:rPr lang="en-US" sz="26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2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and</a:t>
            </a:r>
            <a:r>
              <a:rPr lang="en-US" sz="26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Laura Bento, under the guidance of  </a:t>
            </a:r>
            <a:r>
              <a:rPr lang="en-US" sz="2600" i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Eusébio</a:t>
            </a:r>
            <a:r>
              <a:rPr lang="en-US" sz="26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600" i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Conceição</a:t>
            </a:r>
            <a:endParaRPr lang="pt-PT" sz="2600" i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/>
          <a:srcRect t="9238"/>
          <a:stretch/>
        </p:blipFill>
        <p:spPr>
          <a:xfrm>
            <a:off x="9053936" y="3924746"/>
            <a:ext cx="2133339" cy="1931426"/>
          </a:xfrm>
          <a:prstGeom prst="rect">
            <a:avLst/>
          </a:prstGeom>
        </p:spPr>
      </p:pic>
      <p:sp>
        <p:nvSpPr>
          <p:cNvPr id="7" name="Retângulo 7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8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8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Research team</a:t>
            </a:r>
            <a:endParaRPr lang="pt-PT" sz="5400" b="1" dirty="0">
              <a:solidFill>
                <a:srgbClr val="0070C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838200" y="910292"/>
            <a:ext cx="5181600" cy="54460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 err="1" smtClean="0">
                <a:solidFill>
                  <a:srgbClr val="00A4DC"/>
                </a:solidFill>
              </a:rPr>
              <a:t>Cooperators</a:t>
            </a:r>
            <a:r>
              <a:rPr lang="pt-PT" dirty="0" smtClean="0">
                <a:solidFill>
                  <a:srgbClr val="00A4DC"/>
                </a:solidFill>
              </a:rPr>
              <a:t>: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Eusébio Conceição (Ph. D);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Cláudia Nunes (Master);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Laura Bento (Master); 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Camilo Portela (</a:t>
            </a:r>
            <a:r>
              <a:rPr lang="pt-PT" sz="2600" dirty="0" err="1" smtClean="0"/>
              <a:t>Lab</a:t>
            </a:r>
            <a:r>
              <a:rPr lang="pt-PT" sz="2600" dirty="0" smtClean="0"/>
              <a:t>. </a:t>
            </a:r>
            <a:r>
              <a:rPr lang="pt-PT" sz="2600" dirty="0" err="1" smtClean="0"/>
              <a:t>Assistant</a:t>
            </a:r>
            <a:r>
              <a:rPr lang="pt-PT" sz="2600" dirty="0" smtClean="0"/>
              <a:t>);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Mª Manuela Lúcio (Master);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António Sousa (Ph. D </a:t>
            </a:r>
            <a:r>
              <a:rPr lang="pt-PT" sz="2600" dirty="0" err="1" smtClean="0"/>
              <a:t>student</a:t>
            </a:r>
            <a:r>
              <a:rPr lang="pt-PT" sz="2600" dirty="0" smtClean="0"/>
              <a:t>);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João Gomes (Ph. D </a:t>
            </a:r>
            <a:r>
              <a:rPr lang="pt-PT" sz="2600" dirty="0" err="1" smtClean="0"/>
              <a:t>student</a:t>
            </a:r>
            <a:r>
              <a:rPr lang="pt-PT" sz="2600" dirty="0" smtClean="0"/>
              <a:t>);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err="1" smtClean="0"/>
              <a:t>Melanie</a:t>
            </a:r>
            <a:r>
              <a:rPr lang="pt-PT" sz="2600" dirty="0" smtClean="0"/>
              <a:t> Sousa (Master </a:t>
            </a:r>
            <a:r>
              <a:rPr lang="pt-PT" sz="2600" dirty="0" err="1" smtClean="0"/>
              <a:t>student</a:t>
            </a:r>
            <a:r>
              <a:rPr lang="pt-PT" sz="2600" dirty="0" smtClean="0"/>
              <a:t>); 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João Esteves </a:t>
            </a:r>
            <a:r>
              <a:rPr lang="pt-PT" sz="2600" dirty="0"/>
              <a:t>(Master </a:t>
            </a:r>
            <a:r>
              <a:rPr lang="pt-PT" sz="2600" dirty="0" err="1"/>
              <a:t>student</a:t>
            </a:r>
            <a:r>
              <a:rPr lang="pt-PT" sz="2600" dirty="0"/>
              <a:t>); 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Rui Leonardo </a:t>
            </a:r>
            <a:r>
              <a:rPr lang="pt-PT" sz="2600" dirty="0"/>
              <a:t>(Master </a:t>
            </a:r>
            <a:r>
              <a:rPr lang="pt-PT" sz="2600" dirty="0" err="1"/>
              <a:t>student</a:t>
            </a:r>
            <a:r>
              <a:rPr lang="pt-PT" sz="2600" dirty="0"/>
              <a:t>); 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João Cavalaria </a:t>
            </a:r>
            <a:r>
              <a:rPr lang="pt-PT" sz="2600" dirty="0"/>
              <a:t>(Master </a:t>
            </a:r>
            <a:r>
              <a:rPr lang="pt-PT" sz="2600" dirty="0" err="1"/>
              <a:t>student</a:t>
            </a:r>
            <a:r>
              <a:rPr lang="pt-PT" sz="2600" dirty="0"/>
              <a:t>); 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André Caravela</a:t>
            </a:r>
            <a:r>
              <a:rPr lang="pt-PT" sz="2600" dirty="0"/>
              <a:t> (Master </a:t>
            </a:r>
            <a:r>
              <a:rPr lang="pt-PT" sz="2600" dirty="0" err="1"/>
              <a:t>student</a:t>
            </a:r>
            <a:r>
              <a:rPr lang="pt-PT" sz="2600" dirty="0" smtClean="0"/>
              <a:t>);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sz="2600" dirty="0" smtClean="0"/>
              <a:t>Tiago Carvalho (Master </a:t>
            </a:r>
            <a:r>
              <a:rPr lang="pt-PT" sz="2600" dirty="0" err="1"/>
              <a:t>student</a:t>
            </a:r>
            <a:r>
              <a:rPr lang="pt-PT" sz="2600" dirty="0" smtClean="0"/>
              <a:t>).</a:t>
            </a:r>
          </a:p>
        </p:txBody>
      </p:sp>
      <p:sp>
        <p:nvSpPr>
          <p:cNvPr id="7" name="Marcador de Posição de Conteúdo 6"/>
          <p:cNvSpPr>
            <a:spLocks noGrp="1"/>
          </p:cNvSpPr>
          <p:nvPr>
            <p:ph sz="half" idx="2"/>
          </p:nvPr>
        </p:nvSpPr>
        <p:spPr>
          <a:xfrm>
            <a:off x="6171304" y="1822076"/>
            <a:ext cx="5181600" cy="32138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 err="1" smtClean="0">
                <a:solidFill>
                  <a:srgbClr val="00A4DC"/>
                </a:solidFill>
              </a:rPr>
              <a:t>Subjects</a:t>
            </a:r>
            <a:r>
              <a:rPr lang="pt-PT" dirty="0" smtClean="0">
                <a:solidFill>
                  <a:srgbClr val="00A4DC"/>
                </a:solidFill>
              </a:rPr>
              <a:t>: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en-GB" dirty="0" smtClean="0"/>
              <a:t>Renewable </a:t>
            </a:r>
            <a:r>
              <a:rPr lang="en-GB" dirty="0"/>
              <a:t>Energy and Energy </a:t>
            </a:r>
            <a:r>
              <a:rPr lang="en-GB" dirty="0" smtClean="0"/>
              <a:t>Conservation;</a:t>
            </a:r>
            <a:endParaRPr lang="en-GB" dirty="0"/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en-GB" dirty="0"/>
              <a:t>Energy and </a:t>
            </a:r>
            <a:r>
              <a:rPr lang="en-GB" dirty="0" smtClean="0"/>
              <a:t>Buildings;</a:t>
            </a:r>
            <a:endParaRPr lang="en-GB" dirty="0"/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pt-PT" dirty="0" err="1"/>
              <a:t>Heat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Mass</a:t>
            </a:r>
            <a:r>
              <a:rPr lang="pt-PT" dirty="0"/>
              <a:t> </a:t>
            </a:r>
            <a:r>
              <a:rPr lang="pt-PT" dirty="0" err="1" smtClean="0"/>
              <a:t>Transference</a:t>
            </a:r>
            <a:r>
              <a:rPr lang="pt-PT" dirty="0" smtClean="0"/>
              <a:t>;</a:t>
            </a:r>
            <a:endParaRPr lang="pt-PT" dirty="0"/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en-US" dirty="0"/>
              <a:t>Heat and Mass Transference </a:t>
            </a:r>
            <a:r>
              <a:rPr lang="en-US" dirty="0" smtClean="0"/>
              <a:t>Phenomenon;</a:t>
            </a:r>
            <a:endParaRPr lang="en-US" dirty="0"/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en-US" dirty="0" smtClean="0"/>
              <a:t>Noise.</a:t>
            </a:r>
            <a:endParaRPr lang="pt-PT" dirty="0"/>
          </a:p>
        </p:txBody>
      </p:sp>
      <p:sp>
        <p:nvSpPr>
          <p:cNvPr id="17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ASHRAE Winter Conference – a Building technology forum built on HVAC&amp;R Know-How I Jan 23-27 I Orlando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10</a:t>
            </a:fld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4" descr="http://www.ashraeasa.org/images/ASHRAE_logo_rgb_transparent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9"/>
          <a:stretch/>
        </p:blipFill>
        <p:spPr bwMode="auto">
          <a:xfrm>
            <a:off x="7374155" y="5578082"/>
            <a:ext cx="1190725" cy="7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8564880" y="5593080"/>
            <a:ext cx="3997332" cy="73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Student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Branch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b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at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University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of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Algarve</a:t>
            </a:r>
            <a:endParaRPr lang="pt-PT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5581" y="26748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Thank you for your attention!</a:t>
            </a:r>
            <a:endParaRPr lang="en-US" sz="5400" b="1" dirty="0">
              <a:solidFill>
                <a:srgbClr val="0070C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4" descr="http://www.ashraeasa.org/images/ASHRAE_logo_rgb_transparent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9"/>
          <a:stretch/>
        </p:blipFill>
        <p:spPr bwMode="auto">
          <a:xfrm>
            <a:off x="6374804" y="4866358"/>
            <a:ext cx="1989268" cy="12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8476129" y="5138314"/>
            <a:ext cx="3997332" cy="73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Student</a:t>
            </a:r>
            <a:r>
              <a:rPr lang="pt-PT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8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Branch</a:t>
            </a:r>
            <a:r>
              <a:rPr lang="pt-PT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br>
              <a:rPr lang="pt-PT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t-PT" sz="28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at</a:t>
            </a:r>
            <a:r>
              <a:rPr lang="pt-PT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University</a:t>
            </a:r>
            <a:r>
              <a:rPr lang="pt-PT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8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of</a:t>
            </a:r>
            <a:r>
              <a:rPr lang="pt-PT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Algarve</a:t>
            </a:r>
            <a:endParaRPr lang="pt-PT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11</a:t>
            </a:fld>
            <a:endParaRPr lang="pt-PT"/>
          </a:p>
        </p:txBody>
      </p:sp>
      <p:sp>
        <p:nvSpPr>
          <p:cNvPr id="17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1210365" cy="365125"/>
          </a:xfrm>
        </p:spPr>
        <p:txBody>
          <a:bodyPr/>
          <a:lstStyle/>
          <a:p>
            <a:r>
              <a:rPr lang="en-US" dirty="0" smtClean="0"/>
              <a:t>ASHRAE Winter Conference – a Building technology forum built on HVAC&amp;R Know-How I Jan 23-27 I Orlando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382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Summary</a:t>
            </a:r>
            <a:endParaRPr lang="pt-PT" sz="5400" b="1" dirty="0">
              <a:solidFill>
                <a:srgbClr val="0070C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260383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1076325" indent="-673100">
              <a:lnSpc>
                <a:spcPct val="150000"/>
              </a:lnSpc>
              <a:buClr>
                <a:srgbClr val="0070C0"/>
              </a:buClr>
              <a:buFont typeface="Wingdings 2" panose="05020102010507070707" pitchFamily="18" charset="2"/>
              <a:buChar char=""/>
            </a:pPr>
            <a:r>
              <a:rPr lang="en-US" sz="3600" dirty="0" smtClean="0"/>
              <a:t>Project goals</a:t>
            </a:r>
          </a:p>
          <a:p>
            <a:pPr marL="1076325" indent="-673100">
              <a:lnSpc>
                <a:spcPct val="150000"/>
              </a:lnSpc>
              <a:buClr>
                <a:srgbClr val="0070C0"/>
              </a:buClr>
              <a:buFont typeface="Wingdings 2" panose="05020102010507070707" pitchFamily="18" charset="2"/>
              <a:buChar char=""/>
            </a:pPr>
            <a:r>
              <a:rPr lang="en-US" sz="3600" dirty="0" smtClean="0"/>
              <a:t>Methodology</a:t>
            </a:r>
          </a:p>
          <a:p>
            <a:pPr marL="1076325" indent="-673100">
              <a:lnSpc>
                <a:spcPct val="150000"/>
              </a:lnSpc>
              <a:buClr>
                <a:srgbClr val="0070C0"/>
              </a:buClr>
              <a:buFont typeface="Wingdings 2" panose="05020102010507070707" pitchFamily="18" charset="2"/>
              <a:buChar char=""/>
            </a:pPr>
            <a:r>
              <a:rPr lang="en-US" sz="3600" dirty="0" smtClean="0"/>
              <a:t>Refrigerator description</a:t>
            </a:r>
          </a:p>
          <a:p>
            <a:pPr marL="1076325" indent="-673100">
              <a:lnSpc>
                <a:spcPct val="150000"/>
              </a:lnSpc>
              <a:buClr>
                <a:srgbClr val="0070C0"/>
              </a:buClr>
              <a:buFont typeface="Wingdings 2" panose="05020102010507070707" pitchFamily="18" charset="2"/>
              <a:buChar char=""/>
            </a:pPr>
            <a:r>
              <a:rPr lang="en-US" sz="3600" dirty="0" smtClean="0"/>
              <a:t>Main Results</a:t>
            </a:r>
          </a:p>
          <a:p>
            <a:pPr marL="1076325" indent="-673100">
              <a:lnSpc>
                <a:spcPct val="150000"/>
              </a:lnSpc>
              <a:buClr>
                <a:srgbClr val="0070C0"/>
              </a:buClr>
              <a:buFont typeface="Wingdings 2" panose="05020102010507070707" pitchFamily="18" charset="2"/>
              <a:buChar char=""/>
            </a:pPr>
            <a:r>
              <a:rPr lang="en-US" sz="3600" dirty="0" smtClean="0"/>
              <a:t>Conclusions</a:t>
            </a:r>
          </a:p>
          <a:p>
            <a:pPr marL="1076325" indent="-673100">
              <a:lnSpc>
                <a:spcPct val="150000"/>
              </a:lnSpc>
              <a:buClr>
                <a:srgbClr val="0070C0"/>
              </a:buClr>
              <a:buFont typeface="Wingdings 2" panose="05020102010507070707" pitchFamily="18" charset="2"/>
              <a:buChar char=""/>
            </a:pPr>
            <a:r>
              <a:rPr lang="en-US" sz="3600" dirty="0" smtClean="0"/>
              <a:t>Research Team</a:t>
            </a:r>
          </a:p>
          <a:p>
            <a:endParaRPr lang="pt-PT" sz="3600" dirty="0"/>
          </a:p>
        </p:txBody>
      </p:sp>
      <p:pic>
        <p:nvPicPr>
          <p:cNvPr id="6" name="Picture 4" descr="http://www.ashraeasa.org/images/ASHRAE_logo_rgb_transparent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9"/>
          <a:stretch/>
        </p:blipFill>
        <p:spPr bwMode="auto">
          <a:xfrm>
            <a:off x="5286732" y="4737547"/>
            <a:ext cx="2561868" cy="16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 txBox="1">
            <a:spLocks/>
          </p:cNvSpPr>
          <p:nvPr/>
        </p:nvSpPr>
        <p:spPr>
          <a:xfrm>
            <a:off x="7848600" y="4951030"/>
            <a:ext cx="4713612" cy="122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Student</a:t>
            </a:r>
            <a:r>
              <a:rPr lang="pt-PT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Branch</a:t>
            </a:r>
            <a:r>
              <a:rPr lang="pt-PT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br>
              <a:rPr lang="pt-PT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t-PT" sz="3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at</a:t>
            </a:r>
            <a:r>
              <a:rPr lang="pt-PT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3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3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University</a:t>
            </a:r>
            <a:r>
              <a:rPr lang="pt-PT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3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of</a:t>
            </a:r>
            <a:r>
              <a:rPr lang="pt-PT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Algarve</a:t>
            </a:r>
            <a:endParaRPr lang="pt-PT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2</a:t>
            </a:fld>
            <a:endParaRPr lang="pt-PT"/>
          </a:p>
        </p:txBody>
      </p:sp>
      <p:sp>
        <p:nvSpPr>
          <p:cNvPr id="1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1210365" cy="365125"/>
          </a:xfrm>
        </p:spPr>
        <p:txBody>
          <a:bodyPr/>
          <a:lstStyle/>
          <a:p>
            <a:r>
              <a:rPr lang="en-US" dirty="0" smtClean="0"/>
              <a:t>ASHRAE Winter Conference – a Building technology forum built on HVAC&amp;R Know-How I Jan 23-27 I Orlando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322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Project </a:t>
            </a:r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goals</a:t>
            </a:r>
            <a:endParaRPr lang="pt-PT" sz="5400" b="1" dirty="0">
              <a:solidFill>
                <a:srgbClr val="0070C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4" descr="http://www.ashraeasa.org/images/ASHRAE_logo_rgb_transparent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9"/>
          <a:stretch/>
        </p:blipFill>
        <p:spPr bwMode="auto">
          <a:xfrm>
            <a:off x="7374155" y="5578082"/>
            <a:ext cx="1190725" cy="7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 txBox="1">
            <a:spLocks/>
          </p:cNvSpPr>
          <p:nvPr/>
        </p:nvSpPr>
        <p:spPr>
          <a:xfrm>
            <a:off x="8564880" y="5593080"/>
            <a:ext cx="3997332" cy="73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Student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Branch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b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at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University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of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Algarve</a:t>
            </a:r>
            <a:endParaRPr lang="pt-PT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838200" y="1286510"/>
            <a:ext cx="10515600" cy="458985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P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to: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PT" dirty="0" smtClean="0">
                <a:solidFill>
                  <a:srgbClr val="00A4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</a:p>
          <a:p>
            <a:pPr marL="533400" indent="-533400" algn="just">
              <a:lnSpc>
                <a:spcPct val="110000"/>
              </a:lnSpc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Adapt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traditional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refrigerator with absorption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operate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radiation;</a:t>
            </a:r>
          </a:p>
          <a:p>
            <a:pPr marL="533400" indent="447675" algn="just">
              <a:lnSpc>
                <a:spcPct val="110000"/>
              </a:lnSpc>
              <a:buClr>
                <a:srgbClr val="0070C0"/>
              </a:buClr>
              <a:buSzPct val="75000"/>
              <a:buFont typeface="Wingdings 2" panose="05020102010507070707" pitchFamily="18" charset="2"/>
              <a:buChar char="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Build a solar system;</a:t>
            </a:r>
          </a:p>
          <a:p>
            <a:pPr marL="533400" indent="447675" algn="just">
              <a:lnSpc>
                <a:spcPct val="110000"/>
              </a:lnSpc>
              <a:buClr>
                <a:srgbClr val="0070C0"/>
              </a:buClr>
              <a:buSzPct val="75000"/>
              <a:buFont typeface="Wingdings 2" panose="05020102010507070707" pitchFamily="18" charset="2"/>
              <a:buChar char="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Optimize and validate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numerical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model.</a:t>
            </a:r>
          </a:p>
          <a:p>
            <a:pPr marL="0" indent="0" algn="just">
              <a:lnSpc>
                <a:spcPct val="110000"/>
              </a:lnSpc>
              <a:buClr>
                <a:srgbClr val="0070C0"/>
              </a:buClr>
              <a:buSzPct val="75000"/>
              <a:buNone/>
            </a:pPr>
            <a:r>
              <a:rPr lang="en-GB" dirty="0">
                <a:solidFill>
                  <a:srgbClr val="00A4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</a:p>
          <a:p>
            <a:pPr marL="533400" indent="-533400" algn="just">
              <a:lnSpc>
                <a:spcPct val="110000"/>
              </a:lnSpc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numerical model that simulates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refrigerator, the air-conditioning syste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and its components operating using a solar system;</a:t>
            </a:r>
          </a:p>
          <a:p>
            <a:pPr marL="533400" indent="-533400" algn="just">
              <a:lnSpc>
                <a:spcPct val="110000"/>
              </a:lnSpc>
              <a:buClr>
                <a:srgbClr val="0070C0"/>
              </a:buClr>
              <a:buFont typeface="Wingdings 2" panose="05020102010507070707" pitchFamily="18" charset="2"/>
              <a:buChar char="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Apply the numerical methodology on buildings using air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conditioning systems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absorption systems. </a:t>
            </a:r>
            <a:endParaRPr lang="pt-PT" dirty="0"/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1210365" cy="365125"/>
          </a:xfrm>
        </p:spPr>
        <p:txBody>
          <a:bodyPr/>
          <a:lstStyle/>
          <a:p>
            <a:r>
              <a:rPr lang="en-US" dirty="0" smtClean="0"/>
              <a:t>ASHRAE Winter Conference – a Building technology forum built on HVAC&amp;R Know-How I Jan 23-27 I Orlando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09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Methodology</a:t>
            </a:r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- </a:t>
            </a:r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refrigerator</a:t>
            </a:r>
            <a:endParaRPr lang="pt-PT" sz="5400" b="1" dirty="0">
              <a:solidFill>
                <a:srgbClr val="0070C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4" descr="http://www.ashraeasa.org/images/ASHRAE_logo_rgb_transparent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9"/>
          <a:stretch/>
        </p:blipFill>
        <p:spPr bwMode="auto">
          <a:xfrm>
            <a:off x="7374155" y="5578082"/>
            <a:ext cx="1190725" cy="7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4"/>
          <p:cNvSpPr txBox="1">
            <a:spLocks/>
          </p:cNvSpPr>
          <p:nvPr/>
        </p:nvSpPr>
        <p:spPr>
          <a:xfrm>
            <a:off x="8564880" y="5593080"/>
            <a:ext cx="3997332" cy="73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Student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Branch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b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at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University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of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Algarve</a:t>
            </a:r>
            <a:endParaRPr lang="pt-PT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4</a:t>
            </a:fld>
            <a:endParaRPr lang="pt-PT"/>
          </a:p>
        </p:txBody>
      </p:sp>
      <p:sp>
        <p:nvSpPr>
          <p:cNvPr id="16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1210365" cy="365125"/>
          </a:xfrm>
        </p:spPr>
        <p:txBody>
          <a:bodyPr/>
          <a:lstStyle/>
          <a:p>
            <a:r>
              <a:rPr lang="en-US" dirty="0" smtClean="0"/>
              <a:t>ASHRAE Winter Conference – a Building technology forum built on HVAC&amp;R Know-How I Jan 23-27 I Orlando</a:t>
            </a:r>
            <a:endParaRPr lang="pt-PT" dirty="0"/>
          </a:p>
        </p:txBody>
      </p:sp>
      <p:pic>
        <p:nvPicPr>
          <p:cNvPr id="19" name="Imagem 18"/>
          <p:cNvPicPr/>
          <p:nvPr/>
        </p:nvPicPr>
        <p:blipFill rotWithShape="1">
          <a:blip r:embed="rId3"/>
          <a:srcRect l="9847" t="13659" r="22594" b="18716"/>
          <a:stretch/>
        </p:blipFill>
        <p:spPr bwMode="auto">
          <a:xfrm>
            <a:off x="6443381" y="2107649"/>
            <a:ext cx="5400040" cy="3038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45" y="1636890"/>
            <a:ext cx="41624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Main</a:t>
            </a:r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</a:t>
            </a:r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results</a:t>
            </a:r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– </a:t>
            </a:r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Refrigerator</a:t>
            </a:r>
            <a:endParaRPr lang="pt-PT" sz="5400" b="1" dirty="0">
              <a:solidFill>
                <a:srgbClr val="0070C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4" descr="http://www.ashraeasa.org/images/ASHRAE_logo_rgb_transparent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9"/>
          <a:stretch/>
        </p:blipFill>
        <p:spPr bwMode="auto">
          <a:xfrm>
            <a:off x="7374155" y="5578082"/>
            <a:ext cx="1190725" cy="7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8564880" y="5593080"/>
            <a:ext cx="3997332" cy="73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Student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Branch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b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at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University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of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Algarve</a:t>
            </a:r>
            <a:endParaRPr lang="pt-PT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5</a:t>
            </a:fld>
            <a:endParaRPr lang="pt-PT"/>
          </a:p>
        </p:txBody>
      </p:sp>
      <p:sp>
        <p:nvSpPr>
          <p:cNvPr id="17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1210365" cy="365125"/>
          </a:xfrm>
        </p:spPr>
        <p:txBody>
          <a:bodyPr/>
          <a:lstStyle/>
          <a:p>
            <a:r>
              <a:rPr lang="en-US" dirty="0" smtClean="0"/>
              <a:t>ASHRAE Winter Conference – a Building technology forum built on HVAC&amp;R Know-How I Jan 23-27 I Orlando</a:t>
            </a:r>
            <a:endParaRPr lang="pt-PT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70" y="2080346"/>
            <a:ext cx="2516513" cy="335535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41" y="2117321"/>
            <a:ext cx="2678326" cy="357110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47" y="3737821"/>
            <a:ext cx="2263834" cy="16978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70"/>
          <a:stretch/>
        </p:blipFill>
        <p:spPr>
          <a:xfrm>
            <a:off x="6319817" y="2117321"/>
            <a:ext cx="2245063" cy="152503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t="-775" r="-687" b="775"/>
          <a:stretch/>
        </p:blipFill>
        <p:spPr>
          <a:xfrm>
            <a:off x="4066648" y="2080346"/>
            <a:ext cx="1982609" cy="35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Methodology</a:t>
            </a:r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- </a:t>
            </a:r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air-conditioning</a:t>
            </a:r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/>
            </a:r>
            <a:b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</a:br>
            <a:endParaRPr lang="pt-PT" sz="5400" b="1" dirty="0">
              <a:solidFill>
                <a:srgbClr val="0070C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4" descr="http://www.ashraeasa.org/images/ASHRAE_logo_rgb_transparent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9"/>
          <a:stretch/>
        </p:blipFill>
        <p:spPr bwMode="auto">
          <a:xfrm>
            <a:off x="7374155" y="5578082"/>
            <a:ext cx="1190725" cy="7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4"/>
          <p:cNvSpPr txBox="1">
            <a:spLocks/>
          </p:cNvSpPr>
          <p:nvPr/>
        </p:nvSpPr>
        <p:spPr>
          <a:xfrm>
            <a:off x="8564880" y="5593080"/>
            <a:ext cx="3997332" cy="73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Student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Branch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b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at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University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of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Algarve</a:t>
            </a:r>
            <a:endParaRPr lang="pt-PT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6</a:t>
            </a:fld>
            <a:endParaRPr lang="pt-PT"/>
          </a:p>
        </p:txBody>
      </p:sp>
      <p:sp>
        <p:nvSpPr>
          <p:cNvPr id="16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1210365" cy="365125"/>
          </a:xfrm>
        </p:spPr>
        <p:txBody>
          <a:bodyPr/>
          <a:lstStyle/>
          <a:p>
            <a:r>
              <a:rPr lang="en-US" dirty="0" smtClean="0"/>
              <a:t>ASHRAE Winter Conference – a Building technology forum built on HVAC&amp;R Know-How I Jan 23-27 I Orlando</a:t>
            </a:r>
            <a:endParaRPr lang="pt-PT" dirty="0"/>
          </a:p>
        </p:txBody>
      </p:sp>
      <p:pic>
        <p:nvPicPr>
          <p:cNvPr id="19" name="Imagem 18"/>
          <p:cNvPicPr/>
          <p:nvPr/>
        </p:nvPicPr>
        <p:blipFill rotWithShape="1">
          <a:blip r:embed="rId4"/>
          <a:srcRect l="31707" t="18912" r="28114" b="26775"/>
          <a:stretch/>
        </p:blipFill>
        <p:spPr bwMode="auto">
          <a:xfrm>
            <a:off x="7696200" y="2129174"/>
            <a:ext cx="4352364" cy="3025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utoShape 2" descr="Exibindo coletor solar12 c union+ frigorifico17+luzes-8.b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AutoShape 4" descr="Exibindo coletor solar12 c union+ frigorifico17+luzes-8.b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8" y="2185951"/>
            <a:ext cx="6676592" cy="28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Main</a:t>
            </a:r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</a:t>
            </a:r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results</a:t>
            </a:r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– </a:t>
            </a:r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Energy</a:t>
            </a:r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</a:t>
            </a:r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consumption</a:t>
            </a:r>
            <a:endParaRPr lang="pt-PT" sz="5400" b="1" dirty="0">
              <a:solidFill>
                <a:srgbClr val="0070C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4" descr="http://www.ashraeasa.org/images/ASHRAE_logo_rgb_transparent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9"/>
          <a:stretch/>
        </p:blipFill>
        <p:spPr bwMode="auto">
          <a:xfrm>
            <a:off x="7464283" y="5576799"/>
            <a:ext cx="1190725" cy="7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8564880" y="5593080"/>
            <a:ext cx="3997332" cy="73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Student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Branch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b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at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University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of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Algarve</a:t>
            </a:r>
            <a:endParaRPr lang="pt-PT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7</a:t>
            </a:fld>
            <a:endParaRPr lang="pt-PT"/>
          </a:p>
        </p:txBody>
      </p:sp>
      <p:sp>
        <p:nvSpPr>
          <p:cNvPr id="17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1210365" cy="365125"/>
          </a:xfrm>
        </p:spPr>
        <p:txBody>
          <a:bodyPr/>
          <a:lstStyle/>
          <a:p>
            <a:r>
              <a:rPr lang="en-US" dirty="0" smtClean="0"/>
              <a:t>ASHRAE Winter Conference – a Building technology forum built on HVAC&amp;R Know-How I Jan 23-27 I Orlando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08098"/>
              </p:ext>
            </p:extLst>
          </p:nvPr>
        </p:nvGraphicFramePr>
        <p:xfrm>
          <a:off x="2304556" y="1480089"/>
          <a:ext cx="8790164" cy="38978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089651"/>
                <a:gridCol w="1395314"/>
                <a:gridCol w="1395314"/>
                <a:gridCol w="1395314"/>
                <a:gridCol w="1514571"/>
              </a:tblGrid>
              <a:tr h="396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1600" kern="1200" dirty="0" smtClean="0">
                          <a:effectLst/>
                        </a:rPr>
                        <a:t>Consumption (</a:t>
                      </a:r>
                      <a:r>
                        <a:rPr lang="en-US" sz="1600" kern="1200" dirty="0" err="1" smtClean="0">
                          <a:effectLst/>
                        </a:rPr>
                        <a:t>KW.h</a:t>
                      </a:r>
                      <a:r>
                        <a:rPr lang="en-US" sz="1600" kern="1200" dirty="0" smtClean="0">
                          <a:effectLst/>
                        </a:rPr>
                        <a:t>)</a:t>
                      </a:r>
                      <a:endParaRPr lang="pt-PT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Winter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Summer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Winter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Summer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HVAC system off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P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15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HVAC with PMV control (-0,7) steam compression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251,61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-1378,58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105,91</a:t>
                      </a:r>
                      <a:endParaRPr lang="pt-P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649,90</a:t>
                      </a:r>
                      <a:endParaRPr lang="pt-P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16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HVAC with PMV control (-0,7) solar collectors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234,42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-747,50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97,76</a:t>
                      </a:r>
                      <a:endParaRPr lang="pt-P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-747,50</a:t>
                      </a:r>
                      <a:endParaRPr lang="pt-P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15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HVAC with Tar control (preferred) steam compression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236,02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-1340,75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103,98</a:t>
                      </a:r>
                      <a:endParaRPr lang="pt-P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-584,72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95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HVAC with Tar control (19ºC winter) (25ºC summer) steam compression 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227,30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-1747,86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99,31</a:t>
                      </a:r>
                      <a:endParaRPr lang="pt-P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-803,14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95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HVAC with Tar control (20ºC winter) (27ºC summer) steam compression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359,91</a:t>
                      </a:r>
                      <a:endParaRPr lang="pt-PT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-1425,57</a:t>
                      </a:r>
                      <a:endParaRPr lang="pt-P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157,57</a:t>
                      </a:r>
                      <a:endParaRPr lang="pt-P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-654,67</a:t>
                      </a:r>
                      <a:endParaRPr lang="pt-P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1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Main</a:t>
            </a:r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</a:t>
            </a:r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results</a:t>
            </a:r>
            <a:r>
              <a:rPr lang="pt-PT" sz="5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- PMV</a:t>
            </a:r>
            <a:endParaRPr lang="pt-PT" sz="5400" b="1" dirty="0">
              <a:solidFill>
                <a:srgbClr val="0070C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4" descr="http://www.ashraeasa.org/images/ASHRAE_logo_rgb_transparent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9"/>
          <a:stretch/>
        </p:blipFill>
        <p:spPr bwMode="auto">
          <a:xfrm>
            <a:off x="7356468" y="5671491"/>
            <a:ext cx="1190725" cy="7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8564880" y="5657213"/>
            <a:ext cx="3997332" cy="73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Student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Branch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b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at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University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of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Algarve</a:t>
            </a:r>
            <a:endParaRPr lang="pt-PT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699419" y="6356350"/>
            <a:ext cx="10138909" cy="365125"/>
          </a:xfrm>
        </p:spPr>
        <p:txBody>
          <a:bodyPr/>
          <a:lstStyle/>
          <a:p>
            <a:r>
              <a:rPr lang="en-US" dirty="0" smtClean="0"/>
              <a:t>ASHRAE Winter Conference – a Building technology forum built on HVAC&amp;R Know-How I Jan 23-27 I Orlando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8</a:t>
            </a:fld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09" y="1693984"/>
            <a:ext cx="3065082" cy="180457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145" y="3813178"/>
            <a:ext cx="2887007" cy="18988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777" y="1694916"/>
            <a:ext cx="3138423" cy="17438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881" y="3813178"/>
            <a:ext cx="2877569" cy="189267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205046" y="1368942"/>
            <a:ext cx="364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Winter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Temperature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control</a:t>
            </a:r>
            <a:r>
              <a:rPr lang="pt-PT" dirty="0" smtClean="0">
                <a:solidFill>
                  <a:srgbClr val="0070C0"/>
                </a:solidFill>
              </a:rPr>
              <a:t> (19ºC)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03815" y="3513602"/>
            <a:ext cx="364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solidFill>
                  <a:srgbClr val="0070C0"/>
                </a:solidFill>
              </a:rPr>
              <a:t>Summer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Temperature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control</a:t>
            </a:r>
            <a:r>
              <a:rPr lang="pt-PT" dirty="0" smtClean="0">
                <a:solidFill>
                  <a:srgbClr val="0070C0"/>
                </a:solidFill>
              </a:rPr>
              <a:t> (25ºC)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746175" y="1399668"/>
            <a:ext cx="364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>
                <a:solidFill>
                  <a:srgbClr val="0070C0"/>
                </a:solidFill>
              </a:rPr>
              <a:t>Winter</a:t>
            </a:r>
            <a:r>
              <a:rPr lang="pt-PT" dirty="0" smtClean="0">
                <a:solidFill>
                  <a:srgbClr val="0070C0"/>
                </a:solidFill>
              </a:rPr>
              <a:t> Solar </a:t>
            </a:r>
            <a:r>
              <a:rPr lang="pt-PT" dirty="0" err="1" smtClean="0">
                <a:solidFill>
                  <a:srgbClr val="0070C0"/>
                </a:solidFill>
              </a:rPr>
              <a:t>system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620191" y="3517123"/>
            <a:ext cx="364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>
                <a:solidFill>
                  <a:srgbClr val="0070C0"/>
                </a:solidFill>
              </a:rPr>
              <a:t>Summer</a:t>
            </a:r>
            <a:r>
              <a:rPr lang="pt-PT" dirty="0" smtClean="0">
                <a:solidFill>
                  <a:srgbClr val="0070C0"/>
                </a:solidFill>
              </a:rPr>
              <a:t> Solar </a:t>
            </a:r>
            <a:r>
              <a:rPr lang="pt-PT" dirty="0" err="1" smtClean="0">
                <a:solidFill>
                  <a:srgbClr val="0070C0"/>
                </a:solidFill>
              </a:rPr>
              <a:t>system</a:t>
            </a:r>
            <a:endParaRPr lang="pt-P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PT" sz="5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Conclusions</a:t>
            </a:r>
            <a:endParaRPr lang="pt-PT" sz="5400" b="1" dirty="0">
              <a:solidFill>
                <a:srgbClr val="0070C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920400" y="143649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533400" indent="447675" algn="just">
              <a:lnSpc>
                <a:spcPct val="110000"/>
              </a:lnSpc>
              <a:buClr>
                <a:srgbClr val="0070C0"/>
              </a:buClr>
              <a:buSzPct val="75000"/>
              <a:buFont typeface="Wingdings 2" panose="05020102010507070707" pitchFamily="18" charset="2"/>
              <a:buChar char="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solar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system was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the refrigerator system,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 operates with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water/ammonia, was adapted;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447675" algn="just">
              <a:lnSpc>
                <a:spcPct val="110000"/>
              </a:lnSpc>
              <a:buClr>
                <a:srgbClr val="0070C0"/>
              </a:buClr>
              <a:buSzPct val="75000"/>
              <a:buFont typeface="Wingdings 2" panose="05020102010507070707" pitchFamily="18" charset="2"/>
              <a:buChar char="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numerical model that simulates both the refrigerator and the air-conditioning systems were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built and applied;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447675" algn="just">
              <a:lnSpc>
                <a:spcPct val="110000"/>
              </a:lnSpc>
              <a:buClr>
                <a:srgbClr val="0070C0"/>
              </a:buClr>
              <a:buSzPct val="75000"/>
              <a:buFont typeface="Wingdings 2" panose="05020102010507070707" pitchFamily="18" charset="2"/>
              <a:buChar char="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energy consumption from solar air-conditioning, using this system, guarantees energy savings for the entire building in winter conditions, and for 1/3 of the classrooms, in summer conditions;</a:t>
            </a:r>
          </a:p>
          <a:p>
            <a:pPr marL="533400" indent="447675" algn="just">
              <a:lnSpc>
                <a:spcPct val="110000"/>
              </a:lnSpc>
              <a:buClr>
                <a:srgbClr val="0070C0"/>
              </a:buClr>
              <a:buSzPct val="75000"/>
              <a:buFont typeface="Wingdings 2" panose="05020102010507070707" pitchFamily="18" charset="2"/>
              <a:buChar char="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Regarding comfort conditions the solar air-conditioning system proves to be efficient for the whole building while during the summer the system can only guarantee comfortable conditions for 10 classrooms.</a:t>
            </a:r>
          </a:p>
          <a:p>
            <a:endParaRPr lang="pt-PT" dirty="0"/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42672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93680" y="0"/>
            <a:ext cx="138780" cy="6858000"/>
          </a:xfrm>
          <a:prstGeom prst="rect">
            <a:avLst/>
          </a:prstGeom>
          <a:solidFill>
            <a:srgbClr val="86BD3E"/>
          </a:solidFill>
          <a:ln>
            <a:solidFill>
              <a:srgbClr val="86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 flipH="1">
            <a:off x="426720" y="0"/>
            <a:ext cx="66960" cy="6858000"/>
          </a:xfrm>
          <a:prstGeom prst="rect">
            <a:avLst/>
          </a:prstGeom>
          <a:solidFill>
            <a:srgbClr val="00A4DC"/>
          </a:solidFill>
          <a:ln>
            <a:solidFill>
              <a:srgbClr val="00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4" descr="http://www.ashraeasa.org/images/ASHRAE_logo_rgb_transparent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9"/>
          <a:stretch/>
        </p:blipFill>
        <p:spPr bwMode="auto">
          <a:xfrm>
            <a:off x="7374155" y="5578082"/>
            <a:ext cx="1190725" cy="7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8564880" y="5593080"/>
            <a:ext cx="3997332" cy="736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Student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Branch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b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at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University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4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of</a:t>
            </a:r>
            <a:r>
              <a:rPr lang="pt-PT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Algarve</a:t>
            </a:r>
            <a:endParaRPr lang="pt-PT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0DAF-649C-4065-8872-5110E8169608}" type="slidenum">
              <a:rPr lang="pt-PT" smtClean="0"/>
              <a:t>9</a:t>
            </a:fld>
            <a:endParaRPr lang="pt-PT"/>
          </a:p>
        </p:txBody>
      </p:sp>
      <p:sp>
        <p:nvSpPr>
          <p:cNvPr id="17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1210365" cy="365125"/>
          </a:xfrm>
        </p:spPr>
        <p:txBody>
          <a:bodyPr/>
          <a:lstStyle/>
          <a:p>
            <a:r>
              <a:rPr lang="en-US" dirty="0" smtClean="0"/>
              <a:t>ASHRAE Winter Conference – a Building technology forum built on HVAC&amp;R Know-How I Jan 23-27 I Orlando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65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652</Words>
  <Application>Microsoft Office PowerPoint</Application>
  <PresentationFormat>Widescreen</PresentationFormat>
  <Paragraphs>121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Segoe UI Semibold</vt:lpstr>
      <vt:lpstr>Times New Roman</vt:lpstr>
      <vt:lpstr>Wingdings 2</vt:lpstr>
      <vt:lpstr>Tema do Office</vt:lpstr>
      <vt:lpstr>PowerPoint Presentation</vt:lpstr>
      <vt:lpstr>Summary</vt:lpstr>
      <vt:lpstr>Project goals</vt:lpstr>
      <vt:lpstr>Methodology - refrigerator</vt:lpstr>
      <vt:lpstr>Main results – Refrigerator</vt:lpstr>
      <vt:lpstr>Methodology - air-conditioning </vt:lpstr>
      <vt:lpstr>Main results – Energy consumption</vt:lpstr>
      <vt:lpstr>Main results - PMV</vt:lpstr>
      <vt:lpstr>Conclusions</vt:lpstr>
      <vt:lpstr>Research team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Laura Bento</dc:creator>
  <cp:lastModifiedBy>Thomson, Katie</cp:lastModifiedBy>
  <cp:revision>4</cp:revision>
  <dcterms:created xsi:type="dcterms:W3CDTF">2016-01-14T20:50:11Z</dcterms:created>
  <dcterms:modified xsi:type="dcterms:W3CDTF">2017-08-28T13:41:01Z</dcterms:modified>
</cp:coreProperties>
</file>