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74" r:id="rId4"/>
    <p:sldId id="278" r:id="rId5"/>
    <p:sldId id="279" r:id="rId6"/>
    <p:sldId id="285" r:id="rId7"/>
    <p:sldId id="284" r:id="rId8"/>
    <p:sldId id="297" r:id="rId9"/>
    <p:sldId id="300" r:id="rId10"/>
    <p:sldId id="301" r:id="rId11"/>
    <p:sldId id="299" r:id="rId12"/>
    <p:sldId id="289" r:id="rId13"/>
    <p:sldId id="288" r:id="rId14"/>
    <p:sldId id="293" r:id="rId15"/>
    <p:sldId id="29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0D0D"/>
    <a:srgbClr val="FF6A47"/>
    <a:srgbClr val="B40000"/>
    <a:srgbClr val="D2ACAC"/>
    <a:srgbClr val="862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9501" autoAdjust="0"/>
  </p:normalViewPr>
  <p:slideViewPr>
    <p:cSldViewPr snapToGrid="0">
      <p:cViewPr varScale="1">
        <p:scale>
          <a:sx n="99" d="100"/>
          <a:sy n="99" d="100"/>
        </p:scale>
        <p:origin x="101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279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82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20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23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81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4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30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45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72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13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18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38AE-2522-4F6C-B59C-01DBA45566CF}" type="datetime1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D394-4DAA-43C0-A39E-2E44688D3108}" type="datetime1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AB4E-2D1B-4217-A176-801990A01C16}" type="datetime1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00C6-19D8-4235-8671-E49790F18C19}" type="datetime1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0D5F-3FB2-42CB-829B-F1E5D967738A}" type="datetime1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31462-CE10-4A3E-B747-8C797B9578FE}" type="datetime1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81D0-ACDB-4F08-BD32-879C31CF5C3D}" type="datetime1">
              <a:rPr lang="en-US" smtClean="0"/>
              <a:t>8/28/2017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17CA-95C2-4178-9B9A-4C119E6FE91A}" type="datetime1">
              <a:rPr lang="en-US" smtClean="0"/>
              <a:t>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396A-7230-4EF5-97E4-091930BCAD23}" type="datetime1">
              <a:rPr lang="en-US" smtClean="0"/>
              <a:t>8/28/2017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0FBD-6D1B-48AD-A4B8-EEAAD50E626A}" type="datetime1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E8C611C-137E-46C4-BEF6-4886078A4756}" type="datetime1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765" y="-483248"/>
            <a:ext cx="6259276" cy="2560320"/>
          </a:xfrm>
        </p:spPr>
        <p:txBody>
          <a:bodyPr/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Stirling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Engine Micro CHP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60" y="3429000"/>
            <a:ext cx="6707674" cy="204471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Sara </a:t>
            </a:r>
            <a:r>
              <a:rPr lang="en-US" sz="2000" dirty="0" err="1" smtClean="0"/>
              <a:t>Alhasan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1600" dirty="0" smtClean="0"/>
              <a:t>Civil &amp; Environmental Engineering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Nam Kang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Mechanical, Automotive, &amp; Materials Engineering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65" y="5704991"/>
            <a:ext cx="1797211" cy="4787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608" y="5471246"/>
            <a:ext cx="1481388" cy="9678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02" y="6275232"/>
            <a:ext cx="2800350" cy="581025"/>
          </a:xfrm>
          <a:prstGeom prst="rect">
            <a:avLst/>
          </a:prstGeom>
        </p:spPr>
      </p:pic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4" b="79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Precautions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828800"/>
            <a:ext cx="6859279" cy="4343400"/>
          </a:xfrm>
        </p:spPr>
        <p:txBody>
          <a:bodyPr/>
          <a:lstStyle/>
          <a:p>
            <a:pPr marL="285750" indent="-285750"/>
            <a:r>
              <a:rPr lang="en-US" dirty="0" err="1" smtClean="0">
                <a:solidFill>
                  <a:schemeClr val="tx2"/>
                </a:solidFill>
              </a:rPr>
              <a:t>WhisperGen</a:t>
            </a:r>
            <a:r>
              <a:rPr lang="en-US" dirty="0" smtClean="0">
                <a:solidFill>
                  <a:schemeClr val="tx2"/>
                </a:solidFill>
              </a:rPr>
              <a:t> Safety Precaution Manual </a:t>
            </a:r>
          </a:p>
          <a:p>
            <a:pPr marL="285750" indent="-285750"/>
            <a:r>
              <a:rPr lang="en-US" dirty="0" smtClean="0">
                <a:solidFill>
                  <a:schemeClr val="tx2"/>
                </a:solidFill>
              </a:rPr>
              <a:t>Warning signs on the </a:t>
            </a:r>
            <a:r>
              <a:rPr lang="en-US" dirty="0" err="1" smtClean="0">
                <a:solidFill>
                  <a:schemeClr val="tx2"/>
                </a:solidFill>
              </a:rPr>
              <a:t>WhisperGen</a:t>
            </a:r>
            <a:r>
              <a:rPr lang="en-US" dirty="0" smtClean="0">
                <a:solidFill>
                  <a:schemeClr val="tx2"/>
                </a:solidFill>
              </a:rPr>
              <a:t> –high pressure nitrogen (up to 35 bar), hot surface, and </a:t>
            </a:r>
            <a:r>
              <a:rPr lang="en-US" smtClean="0">
                <a:solidFill>
                  <a:schemeClr val="tx2"/>
                </a:solidFill>
              </a:rPr>
              <a:t>flame sensors</a:t>
            </a:r>
            <a:endParaRPr lang="en-US" dirty="0" smtClean="0">
              <a:solidFill>
                <a:schemeClr val="tx2"/>
              </a:solidFill>
            </a:endParaRPr>
          </a:p>
          <a:p>
            <a:pPr marL="285750" indent="-285750"/>
            <a:r>
              <a:rPr lang="en-US" dirty="0" smtClean="0">
                <a:solidFill>
                  <a:schemeClr val="tx2"/>
                </a:solidFill>
              </a:rPr>
              <a:t>Exhaust gases must be vented outside closed areas- Ventilation </a:t>
            </a:r>
            <a:r>
              <a:rPr lang="en-US" dirty="0">
                <a:solidFill>
                  <a:schemeClr val="tx2"/>
                </a:solidFill>
              </a:rPr>
              <a:t>System </a:t>
            </a:r>
            <a:endParaRPr lang="en-US" dirty="0" smtClean="0">
              <a:solidFill>
                <a:schemeClr val="tx2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High </a:t>
            </a:r>
            <a:r>
              <a:rPr lang="en-US" dirty="0">
                <a:solidFill>
                  <a:schemeClr val="tx2"/>
                </a:solidFill>
              </a:rPr>
              <a:t>temperature resistance </a:t>
            </a:r>
            <a:r>
              <a:rPr lang="en-US" dirty="0" smtClean="0">
                <a:solidFill>
                  <a:schemeClr val="tx2"/>
                </a:solidFill>
              </a:rPr>
              <a:t>material for sealants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Attention to any leaks 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702" y="52335"/>
            <a:ext cx="1757298" cy="11481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6" y="6374999"/>
            <a:ext cx="1797211" cy="478794"/>
          </a:xfrm>
          <a:prstGeom prst="rect">
            <a:avLst/>
          </a:prstGeom>
        </p:spPr>
      </p:pic>
      <p:pic>
        <p:nvPicPr>
          <p:cNvPr id="3074" name="Picture 2" descr="http://www.emedco.com/media/catalog/product/Chemical-Warning-Labels-QS3053-b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058" y="5159775"/>
            <a:ext cx="2918644" cy="159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334" r="-504" b="34332"/>
          <a:stretch/>
        </p:blipFill>
        <p:spPr>
          <a:xfrm>
            <a:off x="7892594" y="1610916"/>
            <a:ext cx="4057668" cy="2554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5"/>
          <p:cNvSpPr txBox="1"/>
          <p:nvPr/>
        </p:nvSpPr>
        <p:spPr>
          <a:xfrm>
            <a:off x="7789867" y="4188049"/>
            <a:ext cx="15552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Ventilation System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7562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University of Windsor: ASHRAE Project Video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https://www.youtube.com/watch?v=m785Gwf6Ops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702" y="52335"/>
            <a:ext cx="1757298" cy="114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1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75412"/>
            <a:ext cx="5120640" cy="2560320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2735732"/>
            <a:ext cx="5120640" cy="343646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ASHRAE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Turbulence &amp; Energy Laboratory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Dr. David 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Dr. Graham Reader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Prashant </a:t>
            </a:r>
            <a:r>
              <a:rPr lang="en-US" dirty="0" err="1" smtClean="0"/>
              <a:t>Pradip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702" y="52335"/>
            <a:ext cx="1757298" cy="1148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6" y="6374999"/>
            <a:ext cx="1797211" cy="47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9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 smtClean="0"/>
              <a:t>Thank you!</a:t>
            </a:r>
            <a:endParaRPr lang="en-US" sz="8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702" y="52335"/>
            <a:ext cx="1757298" cy="1148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6" y="6374999"/>
            <a:ext cx="1797211" cy="47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7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4356"/>
            <a:ext cx="9601200" cy="1036850"/>
          </a:xfrm>
        </p:spPr>
        <p:txBody>
          <a:bodyPr/>
          <a:lstStyle/>
          <a:p>
            <a:r>
              <a:rPr lang="en-US" dirty="0" smtClean="0"/>
              <a:t>References: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12472"/>
            <a:ext cx="10363200" cy="39279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chemeClr val="tx2"/>
                </a:solidFill>
              </a:rPr>
              <a:t>[1</a:t>
            </a:r>
            <a:r>
              <a:rPr lang="en-US" sz="1200" dirty="0" smtClean="0">
                <a:solidFill>
                  <a:schemeClr val="tx2"/>
                </a:solidFill>
              </a:rPr>
              <a:t>] </a:t>
            </a:r>
            <a:r>
              <a:rPr lang="en-US" sz="1200" dirty="0">
                <a:solidFill>
                  <a:schemeClr val="tx2"/>
                </a:solidFill>
              </a:rPr>
              <a:t>“Robert </a:t>
            </a:r>
            <a:r>
              <a:rPr lang="en-US" sz="1200" dirty="0" err="1">
                <a:solidFill>
                  <a:schemeClr val="tx2"/>
                </a:solidFill>
              </a:rPr>
              <a:t>Stirling</a:t>
            </a:r>
            <a:r>
              <a:rPr lang="en-US" sz="1200" dirty="0">
                <a:solidFill>
                  <a:schemeClr val="tx2"/>
                </a:solidFill>
              </a:rPr>
              <a:t>,” [Online</a:t>
            </a:r>
            <a:r>
              <a:rPr lang="en-US" sz="1200" dirty="0" smtClean="0">
                <a:solidFill>
                  <a:schemeClr val="tx2"/>
                </a:solidFill>
              </a:rPr>
              <a:t>] </a:t>
            </a:r>
            <a:r>
              <a:rPr lang="en-US" sz="1200" dirty="0">
                <a:solidFill>
                  <a:schemeClr val="tx2"/>
                </a:solidFill>
              </a:rPr>
              <a:t>Available</a:t>
            </a:r>
            <a:r>
              <a:rPr lang="en-US" sz="1200" dirty="0" smtClean="0">
                <a:solidFill>
                  <a:schemeClr val="tx2"/>
                </a:solidFill>
              </a:rPr>
              <a:t>: https</a:t>
            </a:r>
            <a:r>
              <a:rPr lang="en-US" sz="1200" dirty="0">
                <a:solidFill>
                  <a:schemeClr val="tx2"/>
                </a:solidFill>
              </a:rPr>
              <a:t>://</a:t>
            </a:r>
            <a:r>
              <a:rPr lang="en-US" sz="1200" dirty="0" smtClean="0">
                <a:solidFill>
                  <a:schemeClr val="tx2"/>
                </a:solidFill>
              </a:rPr>
              <a:t>en.wikipedia.org/wiki/Robert_Stirling [Access date: Sept, 2015]</a:t>
            </a:r>
            <a:endParaRPr lang="en-US" sz="1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tx2"/>
                </a:solidFill>
              </a:rPr>
              <a:t>[</a:t>
            </a:r>
            <a:r>
              <a:rPr lang="en-US" sz="1200" dirty="0">
                <a:solidFill>
                  <a:schemeClr val="tx2"/>
                </a:solidFill>
              </a:rPr>
              <a:t>2] I. </a:t>
            </a:r>
            <a:r>
              <a:rPr lang="en-US" sz="1200" dirty="0" err="1">
                <a:solidFill>
                  <a:schemeClr val="tx2"/>
                </a:solidFill>
              </a:rPr>
              <a:t>Oelrich</a:t>
            </a:r>
            <a:r>
              <a:rPr lang="en-US" sz="1200" dirty="0">
                <a:solidFill>
                  <a:schemeClr val="tx2"/>
                </a:solidFill>
              </a:rPr>
              <a:t> and F. Riddell. “Evaluation of potential military application of </a:t>
            </a:r>
            <a:r>
              <a:rPr lang="en-US" sz="1200" dirty="0" err="1">
                <a:solidFill>
                  <a:schemeClr val="tx2"/>
                </a:solidFill>
              </a:rPr>
              <a:t>stirling</a:t>
            </a:r>
            <a:r>
              <a:rPr lang="en-US" sz="1200" dirty="0">
                <a:solidFill>
                  <a:schemeClr val="tx2"/>
                </a:solidFill>
              </a:rPr>
              <a:t> engines,” </a:t>
            </a:r>
            <a:r>
              <a:rPr lang="en-US" sz="1200" dirty="0" err="1">
                <a:solidFill>
                  <a:schemeClr val="tx2"/>
                </a:solidFill>
              </a:rPr>
              <a:t>Institue</a:t>
            </a:r>
            <a:r>
              <a:rPr lang="en-US" sz="1200" dirty="0">
                <a:solidFill>
                  <a:schemeClr val="tx2"/>
                </a:solidFill>
              </a:rPr>
              <a:t> for defense analyses., Alexandria, VA, Tech, Rep. ADA201000, Jul. 1988 [Access </a:t>
            </a:r>
            <a:r>
              <a:rPr lang="en-US" sz="1200" dirty="0" smtClean="0">
                <a:solidFill>
                  <a:schemeClr val="tx2"/>
                </a:solidFill>
              </a:rPr>
              <a:t>date: Sept, </a:t>
            </a:r>
            <a:r>
              <a:rPr lang="en-US" sz="1200" dirty="0">
                <a:solidFill>
                  <a:schemeClr val="tx2"/>
                </a:solidFill>
              </a:rPr>
              <a:t>2015</a:t>
            </a:r>
            <a:r>
              <a:rPr lang="en-US" sz="1200" dirty="0" smtClean="0">
                <a:solidFill>
                  <a:schemeClr val="tx2"/>
                </a:solidFill>
              </a:rPr>
              <a:t>]</a:t>
            </a:r>
            <a:endParaRPr lang="en-US" sz="1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tx2"/>
                </a:solidFill>
              </a:rPr>
              <a:t>[3] </a:t>
            </a:r>
            <a:r>
              <a:rPr lang="en-US" sz="1200" dirty="0" err="1">
                <a:solidFill>
                  <a:schemeClr val="tx2"/>
                </a:solidFill>
              </a:rPr>
              <a:t>Çengel</a:t>
            </a:r>
            <a:r>
              <a:rPr lang="en-US" sz="1200" dirty="0">
                <a:solidFill>
                  <a:schemeClr val="tx2"/>
                </a:solidFill>
              </a:rPr>
              <a:t>, </a:t>
            </a:r>
            <a:r>
              <a:rPr lang="en-US" sz="1200" dirty="0" err="1">
                <a:solidFill>
                  <a:schemeClr val="tx2"/>
                </a:solidFill>
              </a:rPr>
              <a:t>Yunus</a:t>
            </a:r>
            <a:r>
              <a:rPr lang="en-US" sz="1200" dirty="0">
                <a:solidFill>
                  <a:schemeClr val="tx2"/>
                </a:solidFill>
              </a:rPr>
              <a:t> A, and Michael A. Boles. ”Thermodynamics: An Engineering Approach,” Boston: McGraw-Hill, 2001. P.P 502-506</a:t>
            </a:r>
            <a:r>
              <a:rPr lang="en-US" sz="1200" dirty="0" smtClean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tx2"/>
                </a:solidFill>
              </a:rPr>
              <a:t>[4] “Application of </a:t>
            </a:r>
            <a:r>
              <a:rPr lang="en-US" sz="1200" dirty="0" err="1" smtClean="0">
                <a:solidFill>
                  <a:schemeClr val="tx2"/>
                </a:solidFill>
              </a:rPr>
              <a:t>Stirling</a:t>
            </a:r>
            <a:r>
              <a:rPr lang="en-US" sz="1200" dirty="0" smtClean="0">
                <a:solidFill>
                  <a:schemeClr val="tx2"/>
                </a:solidFill>
              </a:rPr>
              <a:t> Engine,” [Online] </a:t>
            </a:r>
            <a:r>
              <a:rPr lang="en-US" sz="1200" dirty="0" err="1" smtClean="0">
                <a:solidFill>
                  <a:schemeClr val="tx2"/>
                </a:solidFill>
              </a:rPr>
              <a:t>Avaiable</a:t>
            </a:r>
            <a:r>
              <a:rPr lang="en-US" sz="1200" dirty="0" smtClean="0">
                <a:solidFill>
                  <a:schemeClr val="tx2"/>
                </a:solidFill>
              </a:rPr>
              <a:t>: </a:t>
            </a:r>
            <a:r>
              <a:rPr lang="en-US" sz="1200" dirty="0">
                <a:solidFill>
                  <a:schemeClr val="tx2"/>
                </a:solidFill>
              </a:rPr>
              <a:t>https://</a:t>
            </a:r>
            <a:r>
              <a:rPr lang="en-US" sz="1200" dirty="0" smtClean="0">
                <a:solidFill>
                  <a:schemeClr val="tx2"/>
                </a:solidFill>
              </a:rPr>
              <a:t>en.wikipedia.org/wiki/Applications_of_the_Stirling_engine</a:t>
            </a:r>
            <a:r>
              <a:rPr lang="en-US" sz="1200" dirty="0">
                <a:solidFill>
                  <a:schemeClr val="tx2"/>
                </a:solidFill>
              </a:rPr>
              <a:t> [Access date: Sept, 2015</a:t>
            </a:r>
            <a:r>
              <a:rPr lang="en-US" sz="1200" dirty="0" smtClean="0">
                <a:solidFill>
                  <a:schemeClr val="tx2"/>
                </a:solidFill>
              </a:rPr>
              <a:t>]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tx2"/>
                </a:solidFill>
              </a:rPr>
              <a:t>[5] </a:t>
            </a:r>
            <a:r>
              <a:rPr lang="en-US" sz="1200" dirty="0">
                <a:solidFill>
                  <a:schemeClr val="tx2"/>
                </a:solidFill>
              </a:rPr>
              <a:t>G. </a:t>
            </a:r>
            <a:r>
              <a:rPr lang="en-US" sz="1200" dirty="0" err="1">
                <a:solidFill>
                  <a:schemeClr val="tx2"/>
                </a:solidFill>
              </a:rPr>
              <a:t>Ikram</a:t>
            </a:r>
            <a:r>
              <a:rPr lang="en-US" sz="1200" dirty="0">
                <a:solidFill>
                  <a:schemeClr val="tx2"/>
                </a:solidFill>
              </a:rPr>
              <a:t> and S. </a:t>
            </a:r>
            <a:r>
              <a:rPr lang="en-US" sz="1200" dirty="0" err="1">
                <a:solidFill>
                  <a:schemeClr val="tx2"/>
                </a:solidFill>
              </a:rPr>
              <a:t>McGlaun</a:t>
            </a:r>
            <a:r>
              <a:rPr lang="en-US" sz="1200" dirty="0">
                <a:solidFill>
                  <a:schemeClr val="tx2"/>
                </a:solidFill>
              </a:rPr>
              <a:t>. “MSI </a:t>
            </a:r>
            <a:r>
              <a:rPr lang="en-US" sz="1200" dirty="0" err="1">
                <a:solidFill>
                  <a:schemeClr val="tx2"/>
                </a:solidFill>
              </a:rPr>
              <a:t>Striling</a:t>
            </a:r>
            <a:r>
              <a:rPr lang="en-US" sz="1200" dirty="0">
                <a:solidFill>
                  <a:schemeClr val="tx2"/>
                </a:solidFill>
              </a:rPr>
              <a:t> Engine </a:t>
            </a:r>
            <a:r>
              <a:rPr lang="en-US" sz="1200" dirty="0" err="1">
                <a:solidFill>
                  <a:schemeClr val="tx2"/>
                </a:solidFill>
              </a:rPr>
              <a:t>heatsink</a:t>
            </a:r>
            <a:r>
              <a:rPr lang="en-US" sz="1200" dirty="0">
                <a:solidFill>
                  <a:schemeClr val="tx2"/>
                </a:solidFill>
              </a:rPr>
              <a:t>,” [Online]. </a:t>
            </a:r>
            <a:r>
              <a:rPr lang="en-US" sz="1200" dirty="0" err="1">
                <a:solidFill>
                  <a:schemeClr val="tx2"/>
                </a:solidFill>
              </a:rPr>
              <a:t>Available:http</a:t>
            </a:r>
            <a:r>
              <a:rPr lang="en-US" sz="1200" dirty="0">
                <a:solidFill>
                  <a:schemeClr val="tx2"/>
                </a:solidFill>
              </a:rPr>
              <a:t>://www.dailytech.com/MSI+Showcases+Stirling+Engine+Heatsink/article10918.htm, Feb. 2008 [Access date: </a:t>
            </a:r>
            <a:r>
              <a:rPr lang="en-US" sz="1200" dirty="0" smtClean="0">
                <a:solidFill>
                  <a:schemeClr val="tx2"/>
                </a:solidFill>
              </a:rPr>
              <a:t>Jan, 2016]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2"/>
                </a:solidFill>
              </a:rPr>
              <a:t>[6] D. Phillips, “Why Aviation needs the </a:t>
            </a:r>
            <a:r>
              <a:rPr lang="en-US" sz="1200" dirty="0" err="1">
                <a:solidFill>
                  <a:schemeClr val="tx2"/>
                </a:solidFill>
              </a:rPr>
              <a:t>Stirling</a:t>
            </a:r>
            <a:r>
              <a:rPr lang="en-US" sz="1200" dirty="0">
                <a:solidFill>
                  <a:schemeClr val="tx2"/>
                </a:solidFill>
              </a:rPr>
              <a:t> engine,”[Online] </a:t>
            </a:r>
            <a:r>
              <a:rPr lang="en-US" sz="1200" dirty="0" err="1">
                <a:solidFill>
                  <a:schemeClr val="tx2"/>
                </a:solidFill>
              </a:rPr>
              <a:t>Available:http</a:t>
            </a:r>
            <a:r>
              <a:rPr lang="en-US" sz="1200" dirty="0">
                <a:solidFill>
                  <a:schemeClr val="tx2"/>
                </a:solidFill>
              </a:rPr>
              <a:t>://www.airsport-corp.com/fourpartstirling.html, 1994 [Access date: </a:t>
            </a:r>
            <a:r>
              <a:rPr lang="en-US" sz="1200" dirty="0" smtClean="0">
                <a:solidFill>
                  <a:schemeClr val="tx2"/>
                </a:solidFill>
              </a:rPr>
              <a:t>Dec, </a:t>
            </a:r>
            <a:r>
              <a:rPr lang="en-US" sz="1200" dirty="0">
                <a:solidFill>
                  <a:schemeClr val="tx2"/>
                </a:solidFill>
              </a:rPr>
              <a:t>2015</a:t>
            </a:r>
            <a:r>
              <a:rPr lang="en-US" sz="1200" dirty="0" smtClean="0">
                <a:solidFill>
                  <a:schemeClr val="tx2"/>
                </a:solidFill>
              </a:rPr>
              <a:t>]</a:t>
            </a:r>
            <a:endParaRPr lang="en-US" sz="1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tx2"/>
                </a:solidFill>
              </a:rPr>
              <a:t>[7] Manning, M et al. “Integration and monitoring of </a:t>
            </a:r>
            <a:r>
              <a:rPr lang="en-US" sz="1200" dirty="0" err="1">
                <a:solidFill>
                  <a:schemeClr val="tx2"/>
                </a:solidFill>
              </a:rPr>
              <a:t>microCHP</a:t>
            </a:r>
            <a:r>
              <a:rPr lang="en-US" sz="1200" dirty="0">
                <a:solidFill>
                  <a:schemeClr val="tx2"/>
                </a:solidFill>
              </a:rPr>
              <a:t> systems in residential application at the Canadian Centre for Housing Technology,” Canadian Centre for Housing Technology., Ottawa, ON, [Online.] Available: http://www.ccht-cctr.gc.ca/eng/projects/chp_stirling.html., Apr. 2008 [Access date: </a:t>
            </a:r>
            <a:r>
              <a:rPr lang="en-US" sz="1200" dirty="0" smtClean="0">
                <a:solidFill>
                  <a:schemeClr val="tx2"/>
                </a:solidFill>
              </a:rPr>
              <a:t>Nov, </a:t>
            </a:r>
            <a:r>
              <a:rPr lang="en-US" sz="1200" dirty="0">
                <a:solidFill>
                  <a:schemeClr val="tx2"/>
                </a:solidFill>
              </a:rPr>
              <a:t>2015</a:t>
            </a:r>
            <a:r>
              <a:rPr lang="en-US" sz="1200" dirty="0" smtClean="0">
                <a:solidFill>
                  <a:schemeClr val="tx2"/>
                </a:solidFill>
              </a:rPr>
              <a:t>]</a:t>
            </a:r>
            <a:endParaRPr lang="en-US" sz="1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tx2"/>
                </a:solidFill>
              </a:rPr>
              <a:t>[8] N. </a:t>
            </a:r>
            <a:r>
              <a:rPr lang="en-US" sz="1200" dirty="0" err="1">
                <a:solidFill>
                  <a:schemeClr val="tx2"/>
                </a:solidFill>
              </a:rPr>
              <a:t>Farra</a:t>
            </a:r>
            <a:r>
              <a:rPr lang="en-US" sz="1200" dirty="0">
                <a:solidFill>
                  <a:schemeClr val="tx2"/>
                </a:solidFill>
              </a:rPr>
              <a:t>. “Efficiency and Emissions Study of a Residential Micro–cogeneration System Based on a </a:t>
            </a:r>
            <a:r>
              <a:rPr lang="en-US" sz="1200" dirty="0" err="1">
                <a:solidFill>
                  <a:schemeClr val="tx2"/>
                </a:solidFill>
              </a:rPr>
              <a:t>Stirling</a:t>
            </a:r>
            <a:r>
              <a:rPr lang="en-US" sz="1200" dirty="0">
                <a:solidFill>
                  <a:schemeClr val="tx2"/>
                </a:solidFill>
              </a:rPr>
              <a:t> Engine and Fuelled by Diesel and </a:t>
            </a:r>
            <a:r>
              <a:rPr lang="en-US" sz="1200" dirty="0" err="1">
                <a:solidFill>
                  <a:schemeClr val="tx2"/>
                </a:solidFill>
              </a:rPr>
              <a:t>Ethano,l</a:t>
            </a:r>
            <a:r>
              <a:rPr lang="en-US" sz="1200" dirty="0">
                <a:solidFill>
                  <a:schemeClr val="tx2"/>
                </a:solidFill>
              </a:rPr>
              <a:t>”. M.S. thesis, Dept. Mech. Eng., Toronto Univ., Toronto, ON, 2010. </a:t>
            </a:r>
          </a:p>
          <a:p>
            <a:pPr marL="0" lvl="0" indent="0">
              <a:buNone/>
            </a:pPr>
            <a:endParaRPr lang="en-US" sz="1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2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200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6" y="6390117"/>
            <a:ext cx="1797211" cy="478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702" y="52335"/>
            <a:ext cx="1757298" cy="114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12472"/>
            <a:ext cx="10363200" cy="29195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 smtClean="0">
                <a:solidFill>
                  <a:schemeClr val="tx2"/>
                </a:solidFill>
              </a:rPr>
              <a:t>[9] </a:t>
            </a:r>
            <a:r>
              <a:rPr lang="en-US" sz="1200" dirty="0" err="1" smtClean="0">
                <a:solidFill>
                  <a:schemeClr val="tx2"/>
                </a:solidFill>
              </a:rPr>
              <a:t>Entchev</a:t>
            </a:r>
            <a:r>
              <a:rPr lang="en-US" sz="1200" dirty="0" smtClean="0">
                <a:solidFill>
                  <a:schemeClr val="tx2"/>
                </a:solidFill>
              </a:rPr>
              <a:t>, E et al., “Micro generation technology assessment at the Canadian Centre for Housing Technology,” Canadian Centre for Housing Technology., Ottawa, ON, Energy and Buildings, [Online.] Available: http://</a:t>
            </a:r>
            <a:r>
              <a:rPr lang="en-US" sz="1200" dirty="0" err="1" smtClean="0">
                <a:solidFill>
                  <a:schemeClr val="tx2"/>
                </a:solidFill>
              </a:rPr>
              <a:t>www.ccht-cctr.gc.ca</a:t>
            </a:r>
            <a:r>
              <a:rPr lang="en-US" sz="1200" dirty="0" smtClean="0">
                <a:solidFill>
                  <a:schemeClr val="tx2"/>
                </a:solidFill>
              </a:rPr>
              <a:t>/</a:t>
            </a:r>
            <a:r>
              <a:rPr lang="en-US" sz="1200" dirty="0" err="1" smtClean="0">
                <a:solidFill>
                  <a:schemeClr val="tx2"/>
                </a:solidFill>
              </a:rPr>
              <a:t>eng</a:t>
            </a:r>
            <a:r>
              <a:rPr lang="en-US" sz="1200" dirty="0" smtClean="0">
                <a:solidFill>
                  <a:schemeClr val="tx2"/>
                </a:solidFill>
              </a:rPr>
              <a:t>/projects/</a:t>
            </a:r>
            <a:r>
              <a:rPr lang="en-US" sz="1200" dirty="0" err="1" smtClean="0">
                <a:solidFill>
                  <a:schemeClr val="tx2"/>
                </a:solidFill>
              </a:rPr>
              <a:t>chp_stirling.html</a:t>
            </a:r>
            <a:r>
              <a:rPr lang="en-US" sz="1200" dirty="0" smtClean="0">
                <a:solidFill>
                  <a:schemeClr val="tx2"/>
                </a:solidFill>
              </a:rPr>
              <a:t>., Sept. 2004. </a:t>
            </a:r>
            <a:r>
              <a:rPr lang="en-US" sz="1200" dirty="0">
                <a:solidFill>
                  <a:schemeClr val="tx2"/>
                </a:solidFill>
              </a:rPr>
              <a:t>[Access date: </a:t>
            </a:r>
            <a:r>
              <a:rPr lang="en-US" sz="1200" dirty="0" smtClean="0">
                <a:solidFill>
                  <a:schemeClr val="tx2"/>
                </a:solidFill>
              </a:rPr>
              <a:t>Oct, </a:t>
            </a:r>
            <a:r>
              <a:rPr lang="en-US" sz="1200" dirty="0">
                <a:solidFill>
                  <a:schemeClr val="tx2"/>
                </a:solidFill>
              </a:rPr>
              <a:t>2015</a:t>
            </a:r>
            <a:r>
              <a:rPr lang="en-US" sz="1200" dirty="0" smtClean="0">
                <a:solidFill>
                  <a:schemeClr val="tx2"/>
                </a:solidFill>
              </a:rPr>
              <a:t>]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tx2"/>
                </a:solidFill>
              </a:rPr>
              <a:t>[10] M. Khan, “EFFICIENCY AND EMISSIONS STUDY OF A RESIDENTIAL MICROCOGENERATION SYSTEM BASED ON A MODIFIED STIRLING ENGINE AND FUELLED BY A WOOD DERIVED FAST PYROLYSIS LIQUID-ETHANOL BLEND,” M.S. thesis, Dept. Mech. Eng., Toronto Univ., Toronto, ON,  2012.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tx2"/>
                </a:solidFill>
              </a:rPr>
              <a:t>[11] Bell, M et al., “Development of Micro Combined Heat and Power Technology Assessment Capability at the Canadian Centre for Housing Technology,” Canadian Centre for Housing Technology., Ottawa, ON, [Online.] Available: http://www.ccht-cctr.gc.ca/eng/projects/chp_stirling.html., Dec. </a:t>
            </a:r>
            <a:r>
              <a:rPr lang="en-US" sz="1200" dirty="0">
                <a:solidFill>
                  <a:schemeClr val="tx2"/>
                </a:solidFill>
              </a:rPr>
              <a:t>2003 [Access date: </a:t>
            </a:r>
            <a:r>
              <a:rPr lang="en-US" sz="1200" dirty="0" smtClean="0">
                <a:solidFill>
                  <a:schemeClr val="tx2"/>
                </a:solidFill>
              </a:rPr>
              <a:t>Oct, </a:t>
            </a:r>
            <a:r>
              <a:rPr lang="en-US" sz="1200" dirty="0">
                <a:solidFill>
                  <a:schemeClr val="tx2"/>
                </a:solidFill>
              </a:rPr>
              <a:t>2015</a:t>
            </a:r>
            <a:r>
              <a:rPr lang="en-US" sz="1200" dirty="0" smtClean="0">
                <a:solidFill>
                  <a:schemeClr val="tx2"/>
                </a:solidFill>
              </a:rPr>
              <a:t>]</a:t>
            </a:r>
          </a:p>
          <a:p>
            <a:pPr marL="0" lvl="0" indent="0">
              <a:buNone/>
            </a:pPr>
            <a:endParaRPr lang="en-US" sz="1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2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200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6" y="6390117"/>
            <a:ext cx="1797211" cy="478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702" y="52335"/>
            <a:ext cx="1757298" cy="114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8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828800"/>
            <a:ext cx="9601200" cy="43434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Introduction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Research Objectives and Scope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System Configuration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Safety Precautions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University of Windsor </a:t>
            </a:r>
            <a:r>
              <a:rPr lang="en-US" smtClean="0">
                <a:solidFill>
                  <a:schemeClr val="tx2"/>
                </a:solidFill>
              </a:rPr>
              <a:t>ASHRAE Project Video</a:t>
            </a: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6" y="6374999"/>
            <a:ext cx="1797211" cy="47879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702" y="52335"/>
            <a:ext cx="1757298" cy="114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Introduction- </a:t>
            </a:r>
            <a:r>
              <a:rPr lang="en-US" b="1" i="1" dirty="0" smtClean="0"/>
              <a:t>History</a:t>
            </a:r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6" y="6374999"/>
            <a:ext cx="1797211" cy="47879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702" y="52335"/>
            <a:ext cx="1757298" cy="11481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8157" y="3046007"/>
            <a:ext cx="3496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Reverend Dr. Robert </a:t>
            </a:r>
            <a:r>
              <a:rPr lang="en-US" sz="2000" dirty="0" err="1" smtClean="0">
                <a:solidFill>
                  <a:schemeClr val="tx2"/>
                </a:solidFill>
              </a:rPr>
              <a:t>Stirling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44" y="2679822"/>
            <a:ext cx="2066925" cy="25050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92047" y="3835782"/>
            <a:ext cx="8408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Patented Heat Economizer (Regenerator) in 1816 and the </a:t>
            </a:r>
            <a:r>
              <a:rPr lang="en-US" sz="2400" dirty="0" err="1" smtClean="0">
                <a:solidFill>
                  <a:schemeClr val="tx2"/>
                </a:solidFill>
              </a:rPr>
              <a:t>Stirling</a:t>
            </a:r>
            <a:r>
              <a:rPr lang="en-US" sz="2400" dirty="0" smtClean="0">
                <a:solidFill>
                  <a:schemeClr val="tx2"/>
                </a:solidFill>
              </a:rPr>
              <a:t> Air engine with his brother James </a:t>
            </a:r>
            <a:r>
              <a:rPr lang="en-US" sz="2400" dirty="0" err="1" smtClean="0">
                <a:solidFill>
                  <a:schemeClr val="tx2"/>
                </a:solidFill>
              </a:rPr>
              <a:t>Stirling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algn="r"/>
            <a:r>
              <a:rPr lang="en-US" sz="2400" dirty="0" smtClean="0">
                <a:solidFill>
                  <a:schemeClr val="tx2"/>
                </a:solidFill>
              </a:rPr>
              <a:t>[1]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4802" y="5184897"/>
            <a:ext cx="1435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 Robert </a:t>
            </a:r>
            <a:r>
              <a:rPr lang="en-US" sz="1200" dirty="0" err="1" smtClean="0"/>
              <a:t>Stirling</a:t>
            </a:r>
            <a:r>
              <a:rPr lang="en-US" sz="1200" dirty="0" smtClean="0"/>
              <a:t> [1]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3298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Introduction- </a:t>
            </a:r>
            <a:r>
              <a:rPr lang="en-US" i="1" dirty="0" smtClean="0"/>
              <a:t>Characteristics </a:t>
            </a:r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6" y="6374999"/>
            <a:ext cx="1797211" cy="47879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702" y="52335"/>
            <a:ext cx="1757298" cy="11481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3" y="2528887"/>
            <a:ext cx="5704437" cy="23799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80131" y="2540830"/>
            <a:ext cx="589852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High </a:t>
            </a:r>
            <a:r>
              <a:rPr lang="en-US" sz="2400" dirty="0">
                <a:solidFill>
                  <a:schemeClr val="tx2"/>
                </a:solidFill>
              </a:rPr>
              <a:t>e</a:t>
            </a:r>
            <a:r>
              <a:rPr lang="en-US" sz="2400" dirty="0" smtClean="0">
                <a:solidFill>
                  <a:schemeClr val="tx2"/>
                </a:solidFill>
              </a:rPr>
              <a:t>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Clean burning and low </a:t>
            </a:r>
            <a:r>
              <a:rPr lang="en-US" sz="2400" dirty="0">
                <a:solidFill>
                  <a:schemeClr val="tx2"/>
                </a:solidFill>
              </a:rPr>
              <a:t>e</a:t>
            </a:r>
            <a:r>
              <a:rPr lang="en-US" sz="2400" dirty="0" smtClean="0">
                <a:solidFill>
                  <a:schemeClr val="tx2"/>
                </a:solidFill>
              </a:rPr>
              <a:t>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Various fuel capability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Low </a:t>
            </a:r>
            <a:r>
              <a:rPr lang="en-US" sz="2400" dirty="0">
                <a:solidFill>
                  <a:schemeClr val="tx2"/>
                </a:solidFill>
              </a:rPr>
              <a:t>n</a:t>
            </a:r>
            <a:r>
              <a:rPr lang="en-US" sz="2400" dirty="0" smtClean="0">
                <a:solidFill>
                  <a:schemeClr val="tx2"/>
                </a:solidFill>
              </a:rPr>
              <a:t>oise and vibration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Reliable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Closed cycle containing fixed amount of working fluid with low specific heat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r"/>
            <a:r>
              <a:rPr lang="en-US" sz="2400" dirty="0" smtClean="0">
                <a:solidFill>
                  <a:schemeClr val="tx2"/>
                </a:solidFill>
              </a:rPr>
              <a:t> [2]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216" y="4908884"/>
            <a:ext cx="1200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Stirling</a:t>
            </a:r>
            <a:r>
              <a:rPr lang="en-US" sz="1200" dirty="0" smtClean="0"/>
              <a:t> Engine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051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127"/>
          <p:cNvSpPr/>
          <p:nvPr/>
        </p:nvSpPr>
        <p:spPr>
          <a:xfrm>
            <a:off x="9524092" y="2464474"/>
            <a:ext cx="301752" cy="47599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9009379" y="2464474"/>
            <a:ext cx="301752" cy="47599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Arc 63"/>
          <p:cNvSpPr/>
          <p:nvPr/>
        </p:nvSpPr>
        <p:spPr>
          <a:xfrm>
            <a:off x="8527396" y="2017520"/>
            <a:ext cx="310896" cy="228958"/>
          </a:xfrm>
          <a:prstGeom prst="arc">
            <a:avLst>
              <a:gd name="adj1" fmla="val 10946202"/>
              <a:gd name="adj2" fmla="val 0"/>
            </a:avLst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536473" y="2130526"/>
            <a:ext cx="301752" cy="47599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Introduction- </a:t>
            </a:r>
            <a:r>
              <a:rPr lang="en-US" i="1" dirty="0"/>
              <a:t>So How Does It Work</a:t>
            </a:r>
            <a:r>
              <a:rPr lang="en-US" i="1" dirty="0" smtClean="0"/>
              <a:t>? (P-v, T-s </a:t>
            </a:r>
            <a:r>
              <a:rPr lang="en-US" sz="2800" i="1" dirty="0" smtClean="0"/>
              <a:t>Diagram</a:t>
            </a:r>
            <a:r>
              <a:rPr lang="en-US" i="1" dirty="0" smtClean="0"/>
              <a:t>)</a:t>
            </a:r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6" y="6374999"/>
            <a:ext cx="1797211" cy="478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702" y="52335"/>
            <a:ext cx="1757298" cy="1148101"/>
          </a:xfrm>
          <a:prstGeom prst="rect">
            <a:avLst/>
          </a:prstGeom>
        </p:spPr>
      </p:pic>
      <p:sp>
        <p:nvSpPr>
          <p:cNvPr id="68" name="Text Box 2"/>
          <p:cNvSpPr txBox="1">
            <a:spLocks noChangeArrowheads="1"/>
          </p:cNvSpPr>
          <p:nvPr/>
        </p:nvSpPr>
        <p:spPr bwMode="auto">
          <a:xfrm>
            <a:off x="6033338" y="2648899"/>
            <a:ext cx="305435" cy="38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9" name="Text Box 2"/>
          <p:cNvSpPr txBox="1">
            <a:spLocks noChangeArrowheads="1"/>
          </p:cNvSpPr>
          <p:nvPr/>
        </p:nvSpPr>
        <p:spPr bwMode="auto">
          <a:xfrm>
            <a:off x="7168585" y="3811166"/>
            <a:ext cx="338663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6655315" y="4142344"/>
            <a:ext cx="595262" cy="48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 smtClean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1100" dirty="0" err="1" smtClean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</a:t>
            </a:r>
            <a:endParaRPr lang="en-US" sz="2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Text Box 2"/>
          <p:cNvSpPr txBox="1">
            <a:spLocks noChangeArrowheads="1"/>
          </p:cNvSpPr>
          <p:nvPr/>
        </p:nvSpPr>
        <p:spPr bwMode="auto">
          <a:xfrm>
            <a:off x="6642268" y="1700316"/>
            <a:ext cx="621094" cy="48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1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endParaRPr lang="en-US" sz="2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Text Box 2"/>
          <p:cNvSpPr txBox="1">
            <a:spLocks noChangeArrowheads="1"/>
          </p:cNvSpPr>
          <p:nvPr/>
        </p:nvSpPr>
        <p:spPr bwMode="auto">
          <a:xfrm>
            <a:off x="1840974" y="4183464"/>
            <a:ext cx="633359" cy="48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11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</a:t>
            </a:r>
            <a:endParaRPr lang="en-US" sz="2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3" name="Text Box 2"/>
          <p:cNvSpPr txBox="1">
            <a:spLocks noChangeArrowheads="1"/>
          </p:cNvSpPr>
          <p:nvPr/>
        </p:nvSpPr>
        <p:spPr bwMode="auto">
          <a:xfrm>
            <a:off x="1756826" y="1568360"/>
            <a:ext cx="689490" cy="48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1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endParaRPr lang="en-US" sz="12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Text Box 2"/>
          <p:cNvSpPr txBox="1">
            <a:spLocks noChangeArrowheads="1"/>
          </p:cNvSpPr>
          <p:nvPr/>
        </p:nvSpPr>
        <p:spPr bwMode="auto">
          <a:xfrm>
            <a:off x="7628812" y="2339262"/>
            <a:ext cx="318801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5671381" y="3731156"/>
            <a:ext cx="325031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6" name="Text Box 2"/>
          <p:cNvSpPr txBox="1">
            <a:spLocks noChangeArrowheads="1"/>
          </p:cNvSpPr>
          <p:nvPr/>
        </p:nvSpPr>
        <p:spPr bwMode="auto">
          <a:xfrm>
            <a:off x="1200412" y="3633486"/>
            <a:ext cx="319645" cy="43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7" name="Text Box 2"/>
          <p:cNvSpPr txBox="1">
            <a:spLocks noChangeArrowheads="1"/>
          </p:cNvSpPr>
          <p:nvPr/>
        </p:nvSpPr>
        <p:spPr bwMode="auto">
          <a:xfrm>
            <a:off x="3340449" y="2593042"/>
            <a:ext cx="343785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8" name="Text Box 2"/>
          <p:cNvSpPr txBox="1">
            <a:spLocks noChangeArrowheads="1"/>
          </p:cNvSpPr>
          <p:nvPr/>
        </p:nvSpPr>
        <p:spPr bwMode="auto">
          <a:xfrm>
            <a:off x="3361552" y="3705758"/>
            <a:ext cx="504825" cy="40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1228343" y="1746614"/>
            <a:ext cx="291144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0" name="Text Box 2"/>
          <p:cNvSpPr txBox="1">
            <a:spLocks noChangeArrowheads="1"/>
          </p:cNvSpPr>
          <p:nvPr/>
        </p:nvSpPr>
        <p:spPr bwMode="auto">
          <a:xfrm rot="734500">
            <a:off x="1951189" y="2163827"/>
            <a:ext cx="1687933" cy="43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05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=constant</a:t>
            </a:r>
            <a:endParaRPr lang="en-US" sz="2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" name="Text Box 2"/>
          <p:cNvSpPr txBox="1">
            <a:spLocks noChangeArrowheads="1"/>
          </p:cNvSpPr>
          <p:nvPr/>
        </p:nvSpPr>
        <p:spPr bwMode="auto">
          <a:xfrm rot="16200000">
            <a:off x="-10234" y="1610832"/>
            <a:ext cx="1758231" cy="388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Pressure, P</a:t>
            </a:r>
          </a:p>
        </p:txBody>
      </p:sp>
      <p:cxnSp>
        <p:nvCxnSpPr>
          <p:cNvPr id="82" name="Straight Arrow Connector 81"/>
          <p:cNvCxnSpPr/>
          <p:nvPr/>
        </p:nvCxnSpPr>
        <p:spPr>
          <a:xfrm flipV="1">
            <a:off x="1086501" y="1546959"/>
            <a:ext cx="0" cy="3156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1086501" y="4712568"/>
            <a:ext cx="31756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5130510" y="1588011"/>
            <a:ext cx="0" cy="3073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5130510" y="4670970"/>
            <a:ext cx="28812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Text Box 2"/>
          <p:cNvSpPr txBox="1">
            <a:spLocks noChangeArrowheads="1"/>
          </p:cNvSpPr>
          <p:nvPr/>
        </p:nvSpPr>
        <p:spPr bwMode="auto">
          <a:xfrm>
            <a:off x="3421930" y="4693101"/>
            <a:ext cx="1183006" cy="388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Volume, V</a:t>
            </a:r>
          </a:p>
        </p:txBody>
      </p:sp>
      <p:sp>
        <p:nvSpPr>
          <p:cNvPr id="89" name="Text Box 2"/>
          <p:cNvSpPr txBox="1">
            <a:spLocks noChangeArrowheads="1"/>
          </p:cNvSpPr>
          <p:nvPr/>
        </p:nvSpPr>
        <p:spPr bwMode="auto">
          <a:xfrm>
            <a:off x="6911987" y="4685318"/>
            <a:ext cx="1386034" cy="388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Entropy, S</a:t>
            </a:r>
          </a:p>
        </p:txBody>
      </p:sp>
      <p:sp>
        <p:nvSpPr>
          <p:cNvPr id="92" name="Text Box 2"/>
          <p:cNvSpPr txBox="1">
            <a:spLocks noChangeArrowheads="1"/>
          </p:cNvSpPr>
          <p:nvPr/>
        </p:nvSpPr>
        <p:spPr bwMode="auto">
          <a:xfrm rot="16200000">
            <a:off x="3918144" y="2060385"/>
            <a:ext cx="1976721" cy="31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Temperature, T</a:t>
            </a:r>
          </a:p>
        </p:txBody>
      </p:sp>
      <p:cxnSp>
        <p:nvCxnSpPr>
          <p:cNvPr id="93" name="Straight Arrow Connector 92"/>
          <p:cNvCxnSpPr/>
          <p:nvPr/>
        </p:nvCxnSpPr>
        <p:spPr>
          <a:xfrm flipV="1">
            <a:off x="6097528" y="2631284"/>
            <a:ext cx="1569840" cy="129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H="1">
            <a:off x="5571744" y="4094791"/>
            <a:ext cx="1518111" cy="115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5635335" y="2648252"/>
            <a:ext cx="463173" cy="14524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Arc 97"/>
          <p:cNvSpPr/>
          <p:nvPr/>
        </p:nvSpPr>
        <p:spPr>
          <a:xfrm rot="1574706">
            <a:off x="6740457" y="2501944"/>
            <a:ext cx="305498" cy="3115603"/>
          </a:xfrm>
          <a:prstGeom prst="arc">
            <a:avLst>
              <a:gd name="adj1" fmla="val 16200000"/>
              <a:gd name="adj2" fmla="val 10852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99" name="Straight Arrow Connector 98"/>
          <p:cNvCxnSpPr/>
          <p:nvPr/>
        </p:nvCxnSpPr>
        <p:spPr>
          <a:xfrm flipH="1" flipV="1">
            <a:off x="1473202" y="2100625"/>
            <a:ext cx="8538" cy="14610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102" idx="0"/>
          </p:cNvCxnSpPr>
          <p:nvPr/>
        </p:nvCxnSpPr>
        <p:spPr>
          <a:xfrm>
            <a:off x="3336426" y="2791463"/>
            <a:ext cx="10387" cy="10528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Arc 100"/>
          <p:cNvSpPr/>
          <p:nvPr/>
        </p:nvSpPr>
        <p:spPr>
          <a:xfrm rot="10800000">
            <a:off x="1481103" y="3266385"/>
            <a:ext cx="3731421" cy="57150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2" name="Arc 101"/>
          <p:cNvSpPr/>
          <p:nvPr/>
        </p:nvSpPr>
        <p:spPr>
          <a:xfrm rot="10800000">
            <a:off x="2030988" y="1923122"/>
            <a:ext cx="3415887" cy="880745"/>
          </a:xfrm>
          <a:prstGeom prst="arc">
            <a:avLst>
              <a:gd name="adj1" fmla="val 18794628"/>
              <a:gd name="adj2" fmla="val 2090878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05" name="Straight Arrow Connector 104"/>
          <p:cNvCxnSpPr>
            <a:endCxn id="102" idx="2"/>
          </p:cNvCxnSpPr>
          <p:nvPr/>
        </p:nvCxnSpPr>
        <p:spPr>
          <a:xfrm>
            <a:off x="1469413" y="2181035"/>
            <a:ext cx="929653" cy="4555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5120985" y="2649263"/>
            <a:ext cx="976543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5120985" y="4116321"/>
            <a:ext cx="483865" cy="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Down Arrow 108"/>
          <p:cNvSpPr/>
          <p:nvPr/>
        </p:nvSpPr>
        <p:spPr>
          <a:xfrm rot="20400000">
            <a:off x="1482988" y="1778346"/>
            <a:ext cx="457200" cy="914400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F6A47"/>
              </a:gs>
              <a:gs pos="83000">
                <a:srgbClr val="F30D0D"/>
              </a:gs>
              <a:gs pos="100000">
                <a:srgbClr val="B40000"/>
              </a:gs>
            </a:gsLst>
            <a:lin ang="5400000" scaled="1"/>
          </a:gradFill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>
              <a:ln w="9525" cap="rnd" cmpd="sng" algn="ctr">
                <a:solidFill>
                  <a:srgbClr val="5B9BD5"/>
                </a:solidFill>
                <a:prstDash val="solid"/>
                <a:bevel/>
              </a:ln>
              <a:noFill/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0" name="Down Arrow 109"/>
          <p:cNvSpPr/>
          <p:nvPr/>
        </p:nvSpPr>
        <p:spPr>
          <a:xfrm rot="20195377">
            <a:off x="1862408" y="3363082"/>
            <a:ext cx="457200" cy="914400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noFill/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1" name="Down Arrow 110"/>
          <p:cNvSpPr/>
          <p:nvPr/>
        </p:nvSpPr>
        <p:spPr>
          <a:xfrm rot="20276261">
            <a:off x="6398779" y="1915635"/>
            <a:ext cx="457200" cy="914400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F6A47"/>
              </a:gs>
              <a:gs pos="83000">
                <a:srgbClr val="F30D0D"/>
              </a:gs>
              <a:gs pos="100000">
                <a:srgbClr val="B40000"/>
              </a:gs>
            </a:gsLst>
            <a:lin ang="5400000" scaled="1"/>
          </a:gradFill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100">
              <a:ln w="9525" cap="rnd" cmpd="sng" algn="ctr">
                <a:solidFill>
                  <a:srgbClr val="5B9BD5"/>
                </a:solidFill>
                <a:prstDash val="solid"/>
                <a:bevel/>
              </a:ln>
              <a:noFill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" name="Down Arrow 111"/>
          <p:cNvSpPr/>
          <p:nvPr/>
        </p:nvSpPr>
        <p:spPr>
          <a:xfrm rot="20195377">
            <a:off x="5974288" y="3749366"/>
            <a:ext cx="457200" cy="914400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noFill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3" name="Left Arrow 112"/>
          <p:cNvSpPr/>
          <p:nvPr/>
        </p:nvSpPr>
        <p:spPr>
          <a:xfrm rot="1535133">
            <a:off x="1478031" y="2894042"/>
            <a:ext cx="1657900" cy="466038"/>
          </a:xfrm>
          <a:prstGeom prst="leftArrow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 smtClean="0">
                <a:noFill/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ds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4" name="Text Box 2"/>
          <p:cNvSpPr txBox="1">
            <a:spLocks noChangeArrowheads="1"/>
          </p:cNvSpPr>
          <p:nvPr/>
        </p:nvSpPr>
        <p:spPr bwMode="auto">
          <a:xfrm>
            <a:off x="2800033" y="4030506"/>
            <a:ext cx="1634488" cy="35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05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=constant</a:t>
            </a:r>
            <a:endParaRPr lang="en-US" sz="2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6" name="Left Arrow 115"/>
          <p:cNvSpPr/>
          <p:nvPr/>
        </p:nvSpPr>
        <p:spPr>
          <a:xfrm>
            <a:off x="5929975" y="3126068"/>
            <a:ext cx="1410335" cy="414331"/>
          </a:xfrm>
          <a:prstGeom prst="leftArrow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7" name="Text Box 2"/>
          <p:cNvSpPr txBox="1">
            <a:spLocks noChangeArrowheads="1"/>
          </p:cNvSpPr>
          <p:nvPr/>
        </p:nvSpPr>
        <p:spPr bwMode="auto">
          <a:xfrm rot="1773227">
            <a:off x="2044769" y="2891817"/>
            <a:ext cx="744140" cy="61316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12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</a:t>
            </a:r>
            <a:endParaRPr lang="en-US" sz="32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8" name="Text Box 2"/>
          <p:cNvSpPr txBox="1">
            <a:spLocks noChangeArrowheads="1"/>
          </p:cNvSpPr>
          <p:nvPr/>
        </p:nvSpPr>
        <p:spPr bwMode="auto">
          <a:xfrm>
            <a:off x="6347467" y="3079818"/>
            <a:ext cx="706648" cy="447367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12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</a:t>
            </a:r>
            <a:endParaRPr lang="en-US" sz="2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57"/>
          <p:cNvSpPr>
            <a:spLocks noChangeArrowheads="1"/>
          </p:cNvSpPr>
          <p:nvPr/>
        </p:nvSpPr>
        <p:spPr bwMode="auto">
          <a:xfrm>
            <a:off x="1812307" y="234696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60"/>
          <p:cNvSpPr>
            <a:spLocks noChangeArrowheads="1"/>
          </p:cNvSpPr>
          <p:nvPr/>
        </p:nvSpPr>
        <p:spPr bwMode="auto">
          <a:xfrm>
            <a:off x="1812307" y="312801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77"/>
          <p:cNvSpPr>
            <a:spLocks noChangeArrowheads="1"/>
          </p:cNvSpPr>
          <p:nvPr/>
        </p:nvSpPr>
        <p:spPr bwMode="auto">
          <a:xfrm>
            <a:off x="1812307" y="48234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79"/>
          <p:cNvSpPr>
            <a:spLocks noChangeArrowheads="1"/>
          </p:cNvSpPr>
          <p:nvPr/>
        </p:nvSpPr>
        <p:spPr bwMode="auto">
          <a:xfrm>
            <a:off x="477836" y="4931037"/>
            <a:ext cx="11714164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1-2 Isothermal expansion:	                                                     Heat addition from external source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2-3 Constant volume heat transfer:   	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Internal heat transfer from the gas to </a:t>
            </a:r>
            <a:r>
              <a:rPr lang="en-US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regenerator </a:t>
            </a:r>
            <a:endParaRPr lang="en-US" dirty="0" smtClean="0">
              <a:solidFill>
                <a:schemeClr val="tx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3-4 Isothermal compression:	                                     Heat rejection to the external sink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4-1 Constant volume heat transfer:	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Internal heat transfer from the regenerator to the gas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[3]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5143020" y="2176370"/>
            <a:ext cx="435536" cy="43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100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endParaRPr lang="en-US" sz="2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1" name="Text Box 2"/>
          <p:cNvSpPr txBox="1">
            <a:spLocks noChangeArrowheads="1"/>
          </p:cNvSpPr>
          <p:nvPr/>
        </p:nvSpPr>
        <p:spPr bwMode="auto">
          <a:xfrm>
            <a:off x="5120985" y="3672525"/>
            <a:ext cx="468415" cy="35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100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endParaRPr lang="en-US" sz="2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" name="Text Box 2"/>
          <p:cNvSpPr txBox="1">
            <a:spLocks noChangeArrowheads="1"/>
          </p:cNvSpPr>
          <p:nvPr/>
        </p:nvSpPr>
        <p:spPr bwMode="auto">
          <a:xfrm rot="17569252">
            <a:off x="6904056" y="3004856"/>
            <a:ext cx="1634488" cy="35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V=constant</a:t>
            </a:r>
          </a:p>
        </p:txBody>
      </p:sp>
      <p:sp>
        <p:nvSpPr>
          <p:cNvPr id="123" name="Text Box 2"/>
          <p:cNvSpPr txBox="1">
            <a:spLocks noChangeArrowheads="1"/>
          </p:cNvSpPr>
          <p:nvPr/>
        </p:nvSpPr>
        <p:spPr bwMode="auto">
          <a:xfrm rot="17351112">
            <a:off x="4881924" y="2991055"/>
            <a:ext cx="1634488" cy="35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V=constant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5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525254" y="2060004"/>
            <a:ext cx="0" cy="100821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8842411" y="2061239"/>
            <a:ext cx="0" cy="100821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525254" y="3059331"/>
            <a:ext cx="31303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>
            <a:off x="8527396" y="1948694"/>
            <a:ext cx="310896" cy="228958"/>
          </a:xfrm>
          <a:prstGeom prst="arc">
            <a:avLst>
              <a:gd name="adj1" fmla="val 10946202"/>
              <a:gd name="adj2" fmla="val 0"/>
            </a:avLst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634159" y="2617429"/>
            <a:ext cx="76890" cy="70348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http://images.clipartpanda.com/fire-clip-art-red_yellow_fire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5" y="1623119"/>
            <a:ext cx="212898" cy="30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Down Arrow 25"/>
          <p:cNvSpPr/>
          <p:nvPr/>
        </p:nvSpPr>
        <p:spPr>
          <a:xfrm>
            <a:off x="8610335" y="2188564"/>
            <a:ext cx="137160" cy="274320"/>
          </a:xfrm>
          <a:prstGeom prst="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5" name="Straight Connector 84"/>
          <p:cNvCxnSpPr/>
          <p:nvPr/>
        </p:nvCxnSpPr>
        <p:spPr>
          <a:xfrm>
            <a:off x="9013498" y="2039574"/>
            <a:ext cx="0" cy="100821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9330655" y="2040809"/>
            <a:ext cx="0" cy="100821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9013498" y="3038901"/>
            <a:ext cx="31303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rc 93"/>
          <p:cNvSpPr/>
          <p:nvPr/>
        </p:nvSpPr>
        <p:spPr>
          <a:xfrm>
            <a:off x="9006429" y="1927029"/>
            <a:ext cx="328346" cy="239863"/>
          </a:xfrm>
          <a:prstGeom prst="arc">
            <a:avLst>
              <a:gd name="adj1" fmla="val 10946202"/>
              <a:gd name="adj2" fmla="val 0"/>
            </a:avLst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9121810" y="2934477"/>
            <a:ext cx="77482" cy="20832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5" name="Arc 114"/>
          <p:cNvSpPr/>
          <p:nvPr/>
        </p:nvSpPr>
        <p:spPr>
          <a:xfrm>
            <a:off x="9011687" y="2363765"/>
            <a:ext cx="301752" cy="228958"/>
          </a:xfrm>
          <a:prstGeom prst="arc">
            <a:avLst>
              <a:gd name="adj1" fmla="val 10946202"/>
              <a:gd name="adj2" fmla="val 0"/>
            </a:avLst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9" name="Picture 2" descr="http://images.clipartpanda.com/fire-clip-art-red_yellow_fire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568" y="1586510"/>
            <a:ext cx="212898" cy="30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4" name="Straight Connector 123"/>
          <p:cNvCxnSpPr/>
          <p:nvPr/>
        </p:nvCxnSpPr>
        <p:spPr>
          <a:xfrm>
            <a:off x="9528211" y="2039574"/>
            <a:ext cx="0" cy="100821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9845368" y="2040809"/>
            <a:ext cx="0" cy="100821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9528211" y="3038901"/>
            <a:ext cx="31303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Arc 126"/>
          <p:cNvSpPr/>
          <p:nvPr/>
        </p:nvSpPr>
        <p:spPr>
          <a:xfrm>
            <a:off x="9528211" y="1938288"/>
            <a:ext cx="324521" cy="230193"/>
          </a:xfrm>
          <a:prstGeom prst="arc">
            <a:avLst>
              <a:gd name="adj1" fmla="val 10946202"/>
              <a:gd name="adj2" fmla="val 0"/>
            </a:avLst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9636523" y="2934477"/>
            <a:ext cx="77482" cy="20832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0" name="Arc 129"/>
          <p:cNvSpPr/>
          <p:nvPr/>
        </p:nvSpPr>
        <p:spPr>
          <a:xfrm>
            <a:off x="9526400" y="2363765"/>
            <a:ext cx="301752" cy="228958"/>
          </a:xfrm>
          <a:prstGeom prst="arc">
            <a:avLst>
              <a:gd name="adj1" fmla="val 10946202"/>
              <a:gd name="adj2" fmla="val 0"/>
            </a:avLst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16200000">
            <a:off x="9541011" y="2619292"/>
            <a:ext cx="274320" cy="137160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Arc 133"/>
          <p:cNvSpPr/>
          <p:nvPr/>
        </p:nvSpPr>
        <p:spPr>
          <a:xfrm>
            <a:off x="10052430" y="1995855"/>
            <a:ext cx="310896" cy="228958"/>
          </a:xfrm>
          <a:prstGeom prst="arc">
            <a:avLst>
              <a:gd name="adj1" fmla="val 10946202"/>
              <a:gd name="adj2" fmla="val 0"/>
            </a:avLst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10061507" y="2108861"/>
            <a:ext cx="301752" cy="47599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>
            <a:off x="10050288" y="2038339"/>
            <a:ext cx="0" cy="100821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10367445" y="2039574"/>
            <a:ext cx="0" cy="100821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10050288" y="3037666"/>
            <a:ext cx="31303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Arc 138"/>
          <p:cNvSpPr/>
          <p:nvPr/>
        </p:nvSpPr>
        <p:spPr>
          <a:xfrm>
            <a:off x="10052363" y="1936707"/>
            <a:ext cx="310896" cy="228958"/>
          </a:xfrm>
          <a:prstGeom prst="arc">
            <a:avLst>
              <a:gd name="adj1" fmla="val 10946202"/>
              <a:gd name="adj2" fmla="val 0"/>
            </a:avLst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10159191" y="2584852"/>
            <a:ext cx="76890" cy="70348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8" name="Picture 4" descr="http://l.thumbs.canstockphoto.com/canstock591345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135" y="1626675"/>
            <a:ext cx="287189" cy="25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4" descr="http://l.thumbs.canstockphoto.com/canstock591345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588" y="1626015"/>
            <a:ext cx="287189" cy="25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Text Box 2"/>
          <p:cNvSpPr txBox="1">
            <a:spLocks noChangeArrowheads="1"/>
          </p:cNvSpPr>
          <p:nvPr/>
        </p:nvSpPr>
        <p:spPr bwMode="auto">
          <a:xfrm>
            <a:off x="8530292" y="3275737"/>
            <a:ext cx="305435" cy="38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4" name="Text Box 2"/>
          <p:cNvSpPr txBox="1">
            <a:spLocks noChangeArrowheads="1"/>
          </p:cNvSpPr>
          <p:nvPr/>
        </p:nvSpPr>
        <p:spPr bwMode="auto">
          <a:xfrm>
            <a:off x="9009379" y="3230926"/>
            <a:ext cx="318801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5" name="Text Box 2"/>
          <p:cNvSpPr txBox="1">
            <a:spLocks noChangeArrowheads="1"/>
          </p:cNvSpPr>
          <p:nvPr/>
        </p:nvSpPr>
        <p:spPr bwMode="auto">
          <a:xfrm>
            <a:off x="9520486" y="3239641"/>
            <a:ext cx="338663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6" name="Text Box 2"/>
          <p:cNvSpPr txBox="1">
            <a:spLocks noChangeArrowheads="1"/>
          </p:cNvSpPr>
          <p:nvPr/>
        </p:nvSpPr>
        <p:spPr bwMode="auto">
          <a:xfrm>
            <a:off x="10052321" y="3216842"/>
            <a:ext cx="325031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8345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Introduction- micro-</a:t>
            </a:r>
            <a:r>
              <a:rPr lang="en-US" b="1" i="1" dirty="0" smtClean="0"/>
              <a:t>CHP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965" y="2096814"/>
            <a:ext cx="7096124" cy="460890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Combined Heat Power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Domestic/residential appliance [7]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Utilizes waste heat for heating [8]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Combination of power generation and heating increases the efficiency [9]</a:t>
            </a:r>
            <a:endParaRPr lang="en-US" dirty="0" smtClean="0"/>
          </a:p>
          <a:p>
            <a:r>
              <a:rPr lang="en-US" dirty="0">
                <a:solidFill>
                  <a:schemeClr val="tx2"/>
                </a:solidFill>
              </a:rPr>
              <a:t>Environmentally conscience </a:t>
            </a:r>
            <a:r>
              <a:rPr lang="en-US" dirty="0" smtClean="0">
                <a:solidFill>
                  <a:schemeClr val="tx2"/>
                </a:solidFill>
              </a:rPr>
              <a:t>alternative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6" y="6374999"/>
            <a:ext cx="1797211" cy="47879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702" y="52335"/>
            <a:ext cx="1757298" cy="1148101"/>
          </a:xfrm>
          <a:prstGeom prst="rect">
            <a:avLst/>
          </a:prstGeom>
        </p:spPr>
      </p:pic>
      <p:pic>
        <p:nvPicPr>
          <p:cNvPr id="1026" name="Picture 2" descr="Traditional vs CHP Syste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4" y="1627589"/>
            <a:ext cx="3668671" cy="2363308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99726" y="3972897"/>
            <a:ext cx="1438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 Cogeneration [10]</a:t>
            </a:r>
            <a:endParaRPr lang="en-US" sz="1200" dirty="0"/>
          </a:p>
        </p:txBody>
      </p:sp>
      <p:pic>
        <p:nvPicPr>
          <p:cNvPr id="1028" name="Picture 4" descr="greenenerg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736" y="4326502"/>
            <a:ext cx="1828800" cy="2158621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813908" y="6428722"/>
            <a:ext cx="1422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Green Energy [11]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3965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llustration of the WhisperGen arrangement in a typical hous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913" y="4158042"/>
            <a:ext cx="3730752" cy="2137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Uses of </a:t>
            </a:r>
            <a:r>
              <a:rPr lang="en-US" dirty="0" err="1" smtClean="0"/>
              <a:t>Stirling</a:t>
            </a:r>
            <a:r>
              <a:rPr lang="en-US" dirty="0" smtClean="0"/>
              <a:t> Engine</a:t>
            </a:r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6" y="6374999"/>
            <a:ext cx="1797211" cy="47879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7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877114" y="6369344"/>
            <a:ext cx="1804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Nuclear Reactor [4]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1879733" y="3799409"/>
            <a:ext cx="1747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Marine Engines [4]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6877114" y="3735976"/>
            <a:ext cx="1472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Solar Energy [4]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1927211" y="6401432"/>
            <a:ext cx="2915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Domestic Use [4]</a:t>
            </a:r>
            <a:endParaRPr lang="en-US" sz="14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702" y="52335"/>
            <a:ext cx="1757298" cy="1148101"/>
          </a:xfrm>
          <a:prstGeom prst="rect">
            <a:avLst/>
          </a:prstGeom>
        </p:spPr>
      </p:pic>
      <p:pic>
        <p:nvPicPr>
          <p:cNvPr id="1028" name="Picture 4" descr="http://blogs.cas.suffolk.edu/agarciadelis/files/2014/03/Stirling_Engine_BL_en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19"/>
          <a:stretch/>
        </p:blipFill>
        <p:spPr bwMode="auto">
          <a:xfrm>
            <a:off x="2045913" y="1618001"/>
            <a:ext cx="3821169" cy="2130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http://americanpetgrooming.net/wp-content/plugins/flash-album-gallery/stirling-engine-solar-power-parabolic-mirror-electric-generator-611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710" y="1576535"/>
            <a:ext cx="3739896" cy="2134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4" name="Picture 10" descr="http://www.nasa.gov/centers/marshall/images/content/384777main__DSC003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209" y="4074570"/>
            <a:ext cx="3700397" cy="2220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2684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Configuration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146300"/>
              </p:ext>
            </p:extLst>
          </p:nvPr>
        </p:nvGraphicFramePr>
        <p:xfrm>
          <a:off x="3734835" y="1942777"/>
          <a:ext cx="3434806" cy="4106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1663"/>
                <a:gridCol w="2953143"/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Coolant Tank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Diesel Tank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Burner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Stirling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Engine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Alternator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Battery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Exhaust heat-exchanger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Microcontroller</a:t>
                      </a:r>
                      <a:endParaRPr lang="en-US" dirty="0"/>
                    </a:p>
                  </a:txBody>
                  <a:tcPr/>
                </a:tc>
              </a:tr>
              <a:tr h="4339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Fuel Pump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Secondary heat-exchanger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Air</a:t>
                      </a:r>
                      <a:r>
                        <a:rPr lang="en-US" baseline="0" dirty="0" smtClean="0"/>
                        <a:t> Pump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22888" y="213491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6760" y="172992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53027" y="313522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81275" y="351924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81275" y="468598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39990" y="380028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51432" y="502311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08440" y="516149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63117" y="459195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11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188895" y="2319578"/>
            <a:ext cx="233993" cy="8753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919034" y="3340697"/>
            <a:ext cx="233993" cy="8753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956377" y="5272910"/>
            <a:ext cx="233993" cy="8753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15445" y="1932182"/>
            <a:ext cx="233993" cy="8753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144935" y="3744523"/>
            <a:ext cx="233993" cy="8753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105997" y="4914903"/>
            <a:ext cx="233993" cy="8753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235892" y="5346161"/>
            <a:ext cx="233993" cy="8753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558481" y="4789795"/>
            <a:ext cx="233993" cy="8753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141392" y="4040261"/>
            <a:ext cx="233993" cy="8753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368610" y="5965373"/>
            <a:ext cx="2015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Fig.17 </a:t>
            </a:r>
            <a:r>
              <a:rPr lang="en-US" sz="1200" dirty="0" err="1" smtClean="0"/>
              <a:t>Stirling</a:t>
            </a:r>
            <a:r>
              <a:rPr lang="en-US" sz="1200" dirty="0" smtClean="0"/>
              <a:t> Engine CHP</a:t>
            </a:r>
            <a:endParaRPr lang="en-US" sz="12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6" y="6374999"/>
            <a:ext cx="1797211" cy="47879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702" y="52335"/>
            <a:ext cx="1757298" cy="11481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" t="13205" r="11894" b="3672"/>
          <a:stretch/>
        </p:blipFill>
        <p:spPr>
          <a:xfrm rot="5400000">
            <a:off x="-418712" y="2282212"/>
            <a:ext cx="4734209" cy="3405481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>
          <a:xfrm>
            <a:off x="1473252" y="3656374"/>
            <a:ext cx="354252" cy="427491"/>
          </a:xfrm>
          <a:prstGeom prst="straightConnector1">
            <a:avLst/>
          </a:prstGeom>
          <a:ln>
            <a:tailEnd type="triangle"/>
          </a:ln>
          <a:effectLst>
            <a:glow rad="228600">
              <a:srgbClr val="92D050">
                <a:alpha val="40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3222978" y="1992517"/>
            <a:ext cx="139052" cy="304532"/>
          </a:xfrm>
          <a:prstGeom prst="straightConnector1">
            <a:avLst/>
          </a:prstGeom>
          <a:ln>
            <a:tailEnd type="triangle"/>
          </a:ln>
          <a:effectLst>
            <a:glow rad="228600">
              <a:srgbClr val="92D050">
                <a:alpha val="40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804444" y="1861641"/>
            <a:ext cx="464755" cy="312131"/>
          </a:xfrm>
          <a:prstGeom prst="straightConnector1">
            <a:avLst/>
          </a:prstGeom>
          <a:ln>
            <a:tailEnd type="triangle"/>
          </a:ln>
          <a:effectLst>
            <a:glow rad="228600">
              <a:srgbClr val="92D050">
                <a:alpha val="40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2498818" y="3532079"/>
            <a:ext cx="305620" cy="283865"/>
          </a:xfrm>
          <a:prstGeom prst="straightConnector1">
            <a:avLst/>
          </a:prstGeom>
          <a:ln>
            <a:tailEnd type="triangle"/>
          </a:ln>
          <a:effectLst>
            <a:glow rad="228600">
              <a:srgbClr val="92D050">
                <a:alpha val="40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2495372" y="3978232"/>
            <a:ext cx="355876" cy="287345"/>
          </a:xfrm>
          <a:prstGeom prst="straightConnector1">
            <a:avLst/>
          </a:prstGeom>
          <a:ln>
            <a:tailEnd type="triangle"/>
          </a:ln>
          <a:effectLst>
            <a:glow rad="228600">
              <a:srgbClr val="92D050">
                <a:alpha val="40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57" idx="0"/>
          </p:cNvCxnSpPr>
          <p:nvPr/>
        </p:nvCxnSpPr>
        <p:spPr>
          <a:xfrm flipH="1" flipV="1">
            <a:off x="2151432" y="5454271"/>
            <a:ext cx="271396" cy="249491"/>
          </a:xfrm>
          <a:prstGeom prst="straightConnector1">
            <a:avLst/>
          </a:prstGeom>
          <a:ln>
            <a:tailEnd type="triangle"/>
          </a:ln>
          <a:effectLst>
            <a:glow rad="228600">
              <a:srgbClr val="92D050">
                <a:alpha val="40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2223039" y="3164699"/>
            <a:ext cx="283408" cy="106194"/>
          </a:xfrm>
          <a:prstGeom prst="straightConnector1">
            <a:avLst/>
          </a:prstGeom>
          <a:ln>
            <a:tailEnd type="triangle"/>
          </a:ln>
          <a:effectLst>
            <a:glow rad="228600">
              <a:srgbClr val="92D050">
                <a:alpha val="40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725152" y="4381948"/>
            <a:ext cx="173019" cy="474175"/>
          </a:xfrm>
          <a:prstGeom prst="straightConnector1">
            <a:avLst/>
          </a:prstGeom>
          <a:ln>
            <a:tailEnd type="triangle"/>
          </a:ln>
          <a:effectLst>
            <a:glow rad="228600">
              <a:srgbClr val="92D050">
                <a:alpha val="40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1311230" y="5003625"/>
            <a:ext cx="477809" cy="394176"/>
          </a:xfrm>
          <a:prstGeom prst="straightConnector1">
            <a:avLst/>
          </a:prstGeom>
          <a:ln>
            <a:tailEnd type="triangle"/>
          </a:ln>
          <a:effectLst>
            <a:glow rad="228600">
              <a:srgbClr val="92D050">
                <a:alpha val="40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222195" y="1649211"/>
            <a:ext cx="3129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183825" y="3312140"/>
            <a:ext cx="3129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n-US" sz="540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289494" y="1617848"/>
            <a:ext cx="3129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466305" y="2969682"/>
            <a:ext cx="3129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200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09549" y="4084030"/>
            <a:ext cx="3129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695212" y="3333794"/>
            <a:ext cx="3129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200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802672" y="3727974"/>
            <a:ext cx="3129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200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202254" y="5703762"/>
            <a:ext cx="44114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endParaRPr lang="en-US" sz="200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741316" y="4719106"/>
            <a:ext cx="3129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US" sz="200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2424313" y="2408414"/>
            <a:ext cx="70128" cy="642185"/>
          </a:xfrm>
          <a:prstGeom prst="straightConnector1">
            <a:avLst/>
          </a:prstGeom>
          <a:ln>
            <a:tailEnd type="triangle"/>
          </a:ln>
          <a:effectLst>
            <a:glow rad="228600">
              <a:srgbClr val="92D050">
                <a:alpha val="40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2440395" y="1994582"/>
            <a:ext cx="31290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64" name="Rectangle 63"/>
          <p:cNvSpPr/>
          <p:nvPr/>
        </p:nvSpPr>
        <p:spPr>
          <a:xfrm>
            <a:off x="7367262" y="3564627"/>
            <a:ext cx="1499616" cy="914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2"/>
                </a:solidFill>
              </a:rPr>
              <a:t>Stirling</a:t>
            </a:r>
            <a:r>
              <a:rPr lang="en-US" sz="2000" dirty="0" smtClean="0">
                <a:solidFill>
                  <a:schemeClr val="tx2"/>
                </a:solidFill>
              </a:rPr>
              <a:t> Engine</a:t>
            </a:r>
            <a:endParaRPr lang="en-US" sz="2000" dirty="0">
              <a:solidFill>
                <a:schemeClr val="tx2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7955985" y="1537789"/>
            <a:ext cx="0" cy="404988"/>
          </a:xfrm>
          <a:prstGeom prst="straightConnector1">
            <a:avLst/>
          </a:prstGeom>
          <a:ln w="508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206402" y="1461531"/>
            <a:ext cx="679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Fuel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67" name="Down Arrow 66"/>
          <p:cNvSpPr/>
          <p:nvPr/>
        </p:nvSpPr>
        <p:spPr>
          <a:xfrm>
            <a:off x="7924743" y="2910599"/>
            <a:ext cx="365760" cy="641684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F6A47"/>
              </a:gs>
              <a:gs pos="83000">
                <a:srgbClr val="F30D0D"/>
              </a:gs>
              <a:gs pos="100000">
                <a:srgbClr val="B40000"/>
              </a:gs>
            </a:gsLst>
            <a:lin ang="5400000" scaled="1"/>
          </a:gradFill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100">
              <a:ln w="9525" cap="rnd" cmpd="sng" algn="ctr">
                <a:solidFill>
                  <a:srgbClr val="5B9BD5"/>
                </a:solidFill>
                <a:prstDash val="solid"/>
                <a:bevel/>
              </a:ln>
              <a:noFill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Down Arrow 67"/>
          <p:cNvSpPr/>
          <p:nvPr/>
        </p:nvSpPr>
        <p:spPr>
          <a:xfrm rot="16200000">
            <a:off x="9046105" y="2076030"/>
            <a:ext cx="365760" cy="641684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F6A47"/>
              </a:gs>
              <a:gs pos="83000">
                <a:srgbClr val="F30D0D"/>
              </a:gs>
              <a:gs pos="100000">
                <a:srgbClr val="B40000"/>
              </a:gs>
            </a:gsLst>
            <a:lin ang="5400000" scaled="1"/>
          </a:gradFill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100">
              <a:ln w="9525" cap="rnd" cmpd="sng" algn="ctr">
                <a:solidFill>
                  <a:srgbClr val="5B9BD5"/>
                </a:solidFill>
                <a:prstDash val="solid"/>
                <a:bevel/>
              </a:ln>
              <a:noFill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Down Arrow 68"/>
          <p:cNvSpPr/>
          <p:nvPr/>
        </p:nvSpPr>
        <p:spPr>
          <a:xfrm>
            <a:off x="7934351" y="4513849"/>
            <a:ext cx="365760" cy="641684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7000">
                <a:schemeClr val="tx1">
                  <a:lumMod val="40000"/>
                  <a:lumOff val="60000"/>
                </a:schemeClr>
              </a:gs>
              <a:gs pos="57000">
                <a:schemeClr val="tx1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lin ang="5400000" scaled="1"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Down Arrow 69"/>
          <p:cNvSpPr/>
          <p:nvPr/>
        </p:nvSpPr>
        <p:spPr>
          <a:xfrm>
            <a:off x="7934190" y="6185896"/>
            <a:ext cx="365760" cy="640080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7000">
                <a:schemeClr val="accent3">
                  <a:lumMod val="40000"/>
                  <a:lumOff val="60000"/>
                </a:schemeClr>
              </a:gs>
              <a:gs pos="57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9604833" y="1944582"/>
            <a:ext cx="1371600" cy="91440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Exhaust Heat-Exchanger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9602653" y="3560529"/>
            <a:ext cx="1371600" cy="91440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Coolant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Heat-Exchanger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8255323" y="1520187"/>
            <a:ext cx="0" cy="419473"/>
          </a:xfrm>
          <a:prstGeom prst="straightConnector1">
            <a:avLst/>
          </a:prstGeom>
          <a:ln w="50800">
            <a:solidFill>
              <a:schemeClr val="tx2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 flipV="1">
            <a:off x="10974253" y="4016872"/>
            <a:ext cx="705850" cy="1714"/>
          </a:xfrm>
          <a:prstGeom prst="straightConnector1">
            <a:avLst/>
          </a:prstGeom>
          <a:ln w="50800">
            <a:gradFill>
              <a:gsLst>
                <a:gs pos="0">
                  <a:srgbClr val="00B0F0"/>
                </a:gs>
                <a:gs pos="35000">
                  <a:srgbClr val="0070C0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0680956" y="4456013"/>
            <a:ext cx="1456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Water Inlet</a:t>
            </a:r>
            <a:endParaRPr lang="en-US" sz="2000" dirty="0">
              <a:solidFill>
                <a:schemeClr val="tx2"/>
              </a:solidFill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8908143" y="3834429"/>
            <a:ext cx="710523" cy="356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 flipV="1">
            <a:off x="8880282" y="4142738"/>
            <a:ext cx="738384" cy="6010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72" idx="0"/>
          </p:cNvCxnSpPr>
          <p:nvPr/>
        </p:nvCxnSpPr>
        <p:spPr>
          <a:xfrm flipV="1">
            <a:off x="10288453" y="2841664"/>
            <a:ext cx="2180" cy="718865"/>
          </a:xfrm>
          <a:prstGeom prst="straightConnector1">
            <a:avLst/>
          </a:prstGeom>
          <a:ln w="50800">
            <a:solidFill>
              <a:srgbClr val="FF6A47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10985423" y="2395086"/>
            <a:ext cx="847231" cy="13393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0554192" y="2787101"/>
            <a:ext cx="1662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Water Outlet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281069" y="2946494"/>
            <a:ext cx="2176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Thermal Energy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241726" y="4636689"/>
            <a:ext cx="2363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Mechanical Energy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290503" y="6253635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Electrical Energy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84" name="Snip Same Side Corner Rectangle 83"/>
          <p:cNvSpPr/>
          <p:nvPr/>
        </p:nvSpPr>
        <p:spPr>
          <a:xfrm>
            <a:off x="7372532" y="1951214"/>
            <a:ext cx="1499616" cy="914400"/>
          </a:xfrm>
          <a:prstGeom prst="snip2SameRect">
            <a:avLst>
              <a:gd name="adj1" fmla="val 50000"/>
              <a:gd name="adj2" fmla="val 0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Burner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5" name="Flowchart: Process 84"/>
          <p:cNvSpPr/>
          <p:nvPr/>
        </p:nvSpPr>
        <p:spPr>
          <a:xfrm>
            <a:off x="7355838" y="5189472"/>
            <a:ext cx="1499616" cy="914400"/>
          </a:xfrm>
          <a:prstGeom prst="flowChartProcess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Alternator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8313185" y="1421469"/>
            <a:ext cx="63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Air</a:t>
            </a:r>
            <a:endParaRPr lang="en-US" sz="2400" dirty="0">
              <a:solidFill>
                <a:schemeClr val="tx2"/>
              </a:solidFill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 flipH="1">
            <a:off x="1725087" y="2222499"/>
            <a:ext cx="150674" cy="887732"/>
          </a:xfrm>
          <a:prstGeom prst="straightConnector1">
            <a:avLst/>
          </a:prstGeom>
          <a:ln>
            <a:tailEnd type="triangle"/>
          </a:ln>
          <a:effectLst>
            <a:glow rad="228600">
              <a:srgbClr val="92D050">
                <a:alpha val="40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1694971" y="1887423"/>
            <a:ext cx="4565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  <a:endParaRPr lang="en-US" sz="200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813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Project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828800"/>
            <a:ext cx="5627914" cy="43434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To design and construct a lab scale natural gas burner powered </a:t>
            </a:r>
            <a:r>
              <a:rPr lang="en-US" dirty="0" err="1" smtClean="0">
                <a:solidFill>
                  <a:schemeClr val="tx2"/>
                </a:solidFill>
              </a:rPr>
              <a:t>Stirling</a:t>
            </a:r>
            <a:r>
              <a:rPr lang="en-US" dirty="0" smtClean="0">
                <a:solidFill>
                  <a:schemeClr val="tx2"/>
                </a:solidFill>
              </a:rPr>
              <a:t> engine micro-CHP for combines power generation and heating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The natural gas burner will provide the heat source to run the engine for producing electrical/ mechanical power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The waste heat is captured for space and water heating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702" y="52335"/>
            <a:ext cx="1757298" cy="11481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6" y="6374999"/>
            <a:ext cx="1797211" cy="4787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12284" y="6516612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Stirling</a:t>
            </a:r>
            <a:r>
              <a:rPr lang="en-US" sz="1200" dirty="0" smtClean="0"/>
              <a:t> </a:t>
            </a:r>
            <a:r>
              <a:rPr lang="en-US" sz="1200" dirty="0"/>
              <a:t>Engine CHP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94944" y="2190776"/>
            <a:ext cx="4938724" cy="370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7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s Direction 16X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Direction_16x9.potx" id="{FE35DD5A-B687-4161-B4D9-35484B75A379}" vid="{5DB76398-B2EF-4269-B3B2-C0E4C29F3554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1707</TotalTime>
  <Words>721</Words>
  <Application>Microsoft Office PowerPoint</Application>
  <PresentationFormat>Widescreen</PresentationFormat>
  <Paragraphs>203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Book Antiqua</vt:lpstr>
      <vt:lpstr>Calibri</vt:lpstr>
      <vt:lpstr>Times New Roman</vt:lpstr>
      <vt:lpstr>Sales Direction 16X9</vt:lpstr>
      <vt:lpstr>Stirling Engine Micro CHP</vt:lpstr>
      <vt:lpstr>Presentation Overview</vt:lpstr>
      <vt:lpstr>Introduction- History</vt:lpstr>
      <vt:lpstr>Introduction- Characteristics </vt:lpstr>
      <vt:lpstr>Introduction- So How Does It Work? (P-v, T-s Diagram)</vt:lpstr>
      <vt:lpstr>Introduction- micro-CHP</vt:lpstr>
      <vt:lpstr>Common Uses of Stirling Engine</vt:lpstr>
      <vt:lpstr>System Configuration</vt:lpstr>
      <vt:lpstr>Design Project Objectives</vt:lpstr>
      <vt:lpstr>Safety Precautions </vt:lpstr>
      <vt:lpstr>University of Windsor: ASHRAE Project Video</vt:lpstr>
      <vt:lpstr>Acknowledgements</vt:lpstr>
      <vt:lpstr>Thank you!</vt:lpstr>
      <vt:lpstr>References:</vt:lpstr>
      <vt:lpstr>References: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with Picture Layout</dc:title>
  <dc:creator>M1025</dc:creator>
  <cp:lastModifiedBy>Thomson, Katie</cp:lastModifiedBy>
  <cp:revision>199</cp:revision>
  <dcterms:created xsi:type="dcterms:W3CDTF">2012-08-30T21:52:00Z</dcterms:created>
  <dcterms:modified xsi:type="dcterms:W3CDTF">2017-08-28T13:37:08Z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0x0101007C1D5F340F01F94FA2FD29A5E6DC872E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