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7" r:id="rId3"/>
    <p:sldId id="288" r:id="rId4"/>
    <p:sldId id="290" r:id="rId5"/>
    <p:sldId id="292" r:id="rId6"/>
    <p:sldId id="305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41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3756A-8C3C-4F09-A71A-7E2920673FA7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BED30-EA1F-4D90-890B-051A163ACA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19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1DAF85B-A443-4983-A27A-B7D252AC02A1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EC888B-2633-47ED-BE67-3C2729C3DC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25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intent of</a:t>
            </a:r>
            <a:r>
              <a:rPr lang="en-US" baseline="0" dirty="0"/>
              <a:t> this slide is to introduce the Senior Undergraduate Grant– estimate less than 30 seconds – This entire Session should take 40-50 minutes to complete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79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intent is to provide an overview of the Grants </a:t>
            </a:r>
            <a:r>
              <a:rPr lang="en-US" baseline="0" dirty="0"/>
              <a:t>– estimate is 3-4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6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1600" y="2362201"/>
            <a:ext cx="7620000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3505200"/>
            <a:ext cx="6248400" cy="1752600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9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5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9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8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88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4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4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73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802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366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20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9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hrae.org/communities/student-zone/scholarships-and-gran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hrae.org/communities/student-zone/scholarships-and-grants" TargetMode="External"/><Relationship Id="rId2" Type="http://schemas.openxmlformats.org/officeDocument/2006/relationships/hyperlink" Target="mailto:kthomson@ashrae.or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362200"/>
            <a:ext cx="7620000" cy="1447799"/>
          </a:xfrm>
        </p:spPr>
        <p:txBody>
          <a:bodyPr>
            <a:normAutofit/>
          </a:bodyPr>
          <a:lstStyle/>
          <a:p>
            <a:r>
              <a:rPr lang="en-US" b="1" dirty="0"/>
              <a:t>Student Activities</a:t>
            </a:r>
            <a:br>
              <a:rPr lang="en-US" b="1" dirty="0"/>
            </a:br>
            <a:r>
              <a:rPr lang="en-US" b="1" dirty="0"/>
              <a:t>CRC Workshop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4572000"/>
            <a:ext cx="6248400" cy="2209800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Undergraduate </a:t>
            </a:r>
            <a:r>
              <a:rPr lang="en-US" sz="3600" b="1" dirty="0" err="1">
                <a:solidFill>
                  <a:schemeClr val="tx1"/>
                </a:solidFill>
              </a:rPr>
              <a:t>Programt</a:t>
            </a:r>
            <a:r>
              <a:rPr lang="en-US" sz="3600" b="1" dirty="0">
                <a:solidFill>
                  <a:schemeClr val="tx1"/>
                </a:solidFill>
              </a:rPr>
              <a:t> Equipment Grants</a:t>
            </a:r>
          </a:p>
        </p:txBody>
      </p:sp>
      <p:pic>
        <p:nvPicPr>
          <p:cNvPr id="5" name="Picture 4" descr="ASHRAE_logo_cmyk_transpare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76400" y="204216"/>
            <a:ext cx="3079117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246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chemeClr val="tx1"/>
                </a:solidFill>
              </a:rPr>
              <a:t>What is the Undergraduate Program Equipment Grant?</a:t>
            </a:r>
          </a:p>
          <a:p>
            <a:r>
              <a:rPr lang="en-US" dirty="0"/>
              <a:t>The </a:t>
            </a:r>
            <a:r>
              <a:rPr lang="en-US" i="1" dirty="0"/>
              <a:t>ASHRAE Undergraduate Program Equipment Grant Program</a:t>
            </a:r>
            <a:r>
              <a:rPr lang="en-US" dirty="0"/>
              <a:t> provides grants to engineering, technical and architectural schools worldwide with the goal of increasing student knowledge, learning and awareness of the HVAC&amp;R industry through the design and construction of senior projects. </a:t>
            </a:r>
          </a:p>
          <a:p>
            <a:r>
              <a:rPr lang="en-US" dirty="0"/>
              <a:t>Grants up to $5,000 are to be used to fund equipment and supplies for projects at Universities and 2-year technical schools that focus on ASHRAE-related topics. </a:t>
            </a:r>
          </a:p>
          <a:p>
            <a:r>
              <a:rPr lang="en-US" dirty="0"/>
              <a:t>Full directions and requirements can be found at </a:t>
            </a:r>
            <a:r>
              <a:rPr lang="en-US" dirty="0">
                <a:hlinkClick r:id="rId3"/>
              </a:rPr>
              <a:t>https://www.ashrae.org/communities/student-zone/scholarships-and-grants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748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b="1" u="sng" dirty="0">
                <a:solidFill>
                  <a:schemeClr val="tx1"/>
                </a:solidFill>
              </a:rPr>
              <a:t>Who can apply for the Grant?</a:t>
            </a:r>
          </a:p>
          <a:p>
            <a:endParaRPr lang="en-US" sz="2400" b="1" u="sng" dirty="0">
              <a:solidFill>
                <a:schemeClr val="tx1"/>
              </a:solidFill>
            </a:endParaRPr>
          </a:p>
          <a:p>
            <a:pPr marL="742950" lvl="2" indent="-342900"/>
            <a:r>
              <a:rPr lang="en-US" sz="2400" dirty="0">
                <a:solidFill>
                  <a:schemeClr val="tx1"/>
                </a:solidFill>
              </a:rPr>
              <a:t>Grant application must be submitted by the </a:t>
            </a:r>
            <a:r>
              <a:rPr lang="en-US" sz="2400" u="sng" dirty="0">
                <a:solidFill>
                  <a:schemeClr val="tx1"/>
                </a:solidFill>
              </a:rPr>
              <a:t>faculty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u="sng" dirty="0">
                <a:solidFill>
                  <a:schemeClr val="tx1"/>
                </a:solidFill>
              </a:rPr>
              <a:t>member(s</a:t>
            </a:r>
            <a:r>
              <a:rPr lang="en-US" sz="2400" dirty="0">
                <a:solidFill>
                  <a:schemeClr val="tx1"/>
                </a:solidFill>
              </a:rPr>
              <a:t>) responsible for the project</a:t>
            </a:r>
          </a:p>
          <a:p>
            <a:pPr marL="742950" lvl="2" indent="-342900"/>
            <a:endParaRPr lang="en-US" sz="2400" b="1" u="sng" dirty="0">
              <a:solidFill>
                <a:schemeClr val="tx1"/>
              </a:solidFill>
            </a:endParaRPr>
          </a:p>
          <a:p>
            <a:pPr marL="0" lvl="2" indent="0">
              <a:buNone/>
            </a:pPr>
            <a:r>
              <a:rPr lang="en-US" sz="3600" b="1" u="sng" dirty="0">
                <a:solidFill>
                  <a:schemeClr val="tx1"/>
                </a:solidFill>
              </a:rPr>
              <a:t>What is funded by the Grant?</a:t>
            </a:r>
          </a:p>
          <a:p>
            <a:pPr marL="400050" lvl="2" indent="0">
              <a:buNone/>
            </a:pPr>
            <a:endParaRPr lang="en-US" sz="2400" b="1" u="sng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Funds used to fund equipment and supplies for senior project or 2 year technical school projects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Computer hardware not funded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University overhead and faculty or student salaries will not be funded.</a:t>
            </a:r>
          </a:p>
        </p:txBody>
      </p:sp>
    </p:spTree>
    <p:extLst>
      <p:ext uri="{BB962C8B-B14F-4D97-AF65-F5344CB8AC3E}">
        <p14:creationId xmlns:p14="http://schemas.microsoft.com/office/powerpoint/2010/main" val="1382193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Senior Undergraduate Project Grants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>
                <a:solidFill>
                  <a:schemeClr val="tx1"/>
                </a:solidFill>
              </a:rPr>
              <a:t>What is the application process for the Senior Undergraduate Grant:</a:t>
            </a:r>
          </a:p>
          <a:p>
            <a:r>
              <a:rPr lang="en-US" dirty="0">
                <a:solidFill>
                  <a:schemeClr val="tx1"/>
                </a:solidFill>
              </a:rPr>
              <a:t>Download application from: </a:t>
            </a:r>
          </a:p>
          <a:p>
            <a:r>
              <a:rPr lang="en-US" dirty="0">
                <a:solidFill>
                  <a:schemeClr val="tx1"/>
                </a:solidFill>
              </a:rPr>
              <a:t>Select “save as” and complete the application on line</a:t>
            </a:r>
          </a:p>
          <a:p>
            <a:r>
              <a:rPr lang="en-US" dirty="0">
                <a:solidFill>
                  <a:schemeClr val="tx1"/>
                </a:solidFill>
              </a:rPr>
              <a:t>Return application electronically to </a:t>
            </a:r>
            <a:r>
              <a:rPr lang="en-CA" dirty="0"/>
              <a:t>Katie Thomson,  </a:t>
            </a:r>
            <a:r>
              <a:rPr lang="en-CA" dirty="0">
                <a:hlinkClick r:id="rId2"/>
              </a:rPr>
              <a:t>kthomson@ashrae.org</a:t>
            </a:r>
            <a:r>
              <a:rPr lang="en-US" dirty="0">
                <a:solidFill>
                  <a:schemeClr val="tx1"/>
                </a:solidFill>
              </a:rPr>
              <a:t>, in Microsoft Word Format by December 18.</a:t>
            </a:r>
          </a:p>
          <a:p>
            <a:r>
              <a:rPr lang="en-US" dirty="0">
                <a:solidFill>
                  <a:schemeClr val="tx1"/>
                </a:solidFill>
              </a:rPr>
              <a:t>Late or incomplete entries will </a:t>
            </a:r>
            <a:r>
              <a:rPr lang="en-US" u="sng" dirty="0">
                <a:solidFill>
                  <a:schemeClr val="tx1"/>
                </a:solidFill>
              </a:rPr>
              <a:t>NOT</a:t>
            </a:r>
            <a:r>
              <a:rPr lang="en-US" dirty="0">
                <a:solidFill>
                  <a:schemeClr val="tx1"/>
                </a:solidFill>
              </a:rPr>
              <a:t> be accepted.</a:t>
            </a:r>
          </a:p>
          <a:p>
            <a:r>
              <a:rPr lang="en-US" dirty="0">
                <a:solidFill>
                  <a:schemeClr val="tx1"/>
                </a:solidFill>
              </a:rPr>
              <a:t>Full directions and requirements can be found at </a:t>
            </a:r>
            <a:r>
              <a:rPr lang="en-US" dirty="0">
                <a:hlinkClick r:id="rId3"/>
              </a:rPr>
              <a:t>https://www.ashrae.org/communities/student-zone/scholarships-and-grants</a:t>
            </a:r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Direct questions to Katie Thomson</a:t>
            </a:r>
          </a:p>
        </p:txBody>
      </p:sp>
    </p:spTree>
    <p:extLst>
      <p:ext uri="{BB962C8B-B14F-4D97-AF65-F5344CB8AC3E}">
        <p14:creationId xmlns:p14="http://schemas.microsoft.com/office/powerpoint/2010/main" val="204796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Senior Undergraduate Project Grants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>
                <a:solidFill>
                  <a:schemeClr val="tx1"/>
                </a:solidFill>
              </a:rPr>
              <a:t>What Dates do I need to know of for Grants?</a:t>
            </a:r>
          </a:p>
          <a:p>
            <a:endParaRPr lang="en-US" b="1" u="sng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Applicants will receive notification by </a:t>
            </a:r>
            <a:r>
              <a:rPr lang="en-US" u="sng" dirty="0">
                <a:solidFill>
                  <a:schemeClr val="tx1"/>
                </a:solidFill>
              </a:rPr>
              <a:t>February 18</a:t>
            </a:r>
            <a:r>
              <a:rPr lang="en-US" u="sng" baseline="30000" dirty="0">
                <a:solidFill>
                  <a:schemeClr val="tx1"/>
                </a:solidFill>
              </a:rPr>
              <a:t>th</a:t>
            </a:r>
            <a:r>
              <a:rPr lang="en-US" u="sng" dirty="0">
                <a:solidFill>
                  <a:schemeClr val="tx1"/>
                </a:solidFill>
              </a:rPr>
              <a:t> </a:t>
            </a:r>
          </a:p>
          <a:p>
            <a:pPr lvl="1"/>
            <a:endParaRPr lang="en-US" sz="1400" u="sng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An unaccepted project proposal may be revised and re-submitted the following year.</a:t>
            </a:r>
          </a:p>
          <a:p>
            <a:pPr lvl="1"/>
            <a:endParaRPr lang="en-US" sz="14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Funds for successful Grant applications are available after August 2</a:t>
            </a:r>
            <a:r>
              <a:rPr lang="en-US" baseline="30000" dirty="0">
                <a:solidFill>
                  <a:schemeClr val="tx1"/>
                </a:solidFill>
              </a:rPr>
              <a:t>nd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23043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Senior Undergraduate Project Grants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b="1" u="sng" dirty="0">
                <a:solidFill>
                  <a:schemeClr val="tx1"/>
                </a:solidFill>
              </a:rPr>
              <a:t>How can SA Chairs help promote the Grants?</a:t>
            </a:r>
            <a:endParaRPr lang="en-US" b="1" dirty="0">
              <a:solidFill>
                <a:schemeClr val="tx1"/>
              </a:solidFill>
            </a:endParaRPr>
          </a:p>
          <a:p>
            <a:pPr lvl="1"/>
            <a:endParaRPr lang="en-US" b="1" dirty="0">
              <a:solidFill>
                <a:schemeClr val="tx1"/>
              </a:solidFill>
            </a:endParaRPr>
          </a:p>
          <a:p>
            <a:r>
              <a:rPr lang="en-CA" dirty="0"/>
              <a:t>Email blast to schools in the area with student branches (faculty)</a:t>
            </a:r>
          </a:p>
          <a:p>
            <a:r>
              <a:rPr lang="en-CA" dirty="0"/>
              <a:t>Reach out to schools with applicable programs </a:t>
            </a:r>
          </a:p>
          <a:p>
            <a:r>
              <a:rPr lang="en-CA" dirty="0"/>
              <a:t>(Seek out schools and faculty who should be applying) </a:t>
            </a:r>
          </a:p>
          <a:p>
            <a:r>
              <a:rPr lang="en-CA" dirty="0"/>
              <a:t>Grant recipients to do poster sessions or “table top” at CRC &amp; Chapter </a:t>
            </a:r>
          </a:p>
        </p:txBody>
      </p:sp>
    </p:spTree>
    <p:extLst>
      <p:ext uri="{BB962C8B-B14F-4D97-AF65-F5344CB8AC3E}">
        <p14:creationId xmlns:p14="http://schemas.microsoft.com/office/powerpoint/2010/main" val="1533790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1547</TotalTime>
  <Words>357</Words>
  <Application>Microsoft Office PowerPoint</Application>
  <PresentationFormat>On-screen Show (4:3)</PresentationFormat>
  <Paragraphs>44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Student Activities CRC Workshop</vt:lpstr>
      <vt:lpstr>Grants</vt:lpstr>
      <vt:lpstr>Grants</vt:lpstr>
      <vt:lpstr>Senior Undergraduate Project Grants</vt:lpstr>
      <vt:lpstr>Senior Undergraduate Project Grants</vt:lpstr>
      <vt:lpstr>Senior Undergraduate Project Grants</vt:lpstr>
    </vt:vector>
  </TitlesOfParts>
  <Company>Kellen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Searcy, Melba</dc:creator>
  <cp:lastModifiedBy>Thomson, Katie</cp:lastModifiedBy>
  <cp:revision>246</cp:revision>
  <dcterms:created xsi:type="dcterms:W3CDTF">2011-06-10T18:48:52Z</dcterms:created>
  <dcterms:modified xsi:type="dcterms:W3CDTF">2019-05-07T13:57:41Z</dcterms:modified>
</cp:coreProperties>
</file>