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7" r:id="rId3"/>
    <p:sldId id="257" r:id="rId4"/>
    <p:sldId id="299" r:id="rId5"/>
    <p:sldId id="301" r:id="rId6"/>
    <p:sldId id="302" r:id="rId7"/>
    <p:sldId id="278" r:id="rId8"/>
    <p:sldId id="297" r:id="rId9"/>
    <p:sldId id="304" r:id="rId10"/>
    <p:sldId id="292" r:id="rId11"/>
    <p:sldId id="283" r:id="rId12"/>
    <p:sldId id="305" r:id="rId13"/>
    <p:sldId id="300" r:id="rId14"/>
    <p:sldId id="29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4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3756A-8C3C-4F09-A71A-7E2920673FA7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BED30-EA1F-4D90-890B-051A163ACA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19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DAF85B-A443-4983-A27A-B7D252AC02A1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EC888B-2633-47ED-BE67-3C2729C3D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2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9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</a:t>
            </a:r>
          </a:p>
          <a:p>
            <a:r>
              <a:rPr lang="en-US" dirty="0"/>
              <a:t>The</a:t>
            </a:r>
            <a:r>
              <a:rPr lang="en-US" baseline="0" dirty="0"/>
              <a:t> intent of this slide to further illustrate the student program at the winter meeting – estimate is 3-5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63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intent of this slide to illustrate the needed planning for student branches if they are to attend the winter meeting – estimate is 2-3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3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Things to bring</a:t>
            </a:r>
            <a:r>
              <a:rPr lang="en-US" baseline="0" dirty="0"/>
              <a:t> up: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Local speakers for branches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Mentorship programs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Free or discounted chapter Technical meetings/events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Get ideas from the audience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71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Drive discussion</a:t>
            </a:r>
            <a:r>
              <a:rPr lang="en-US" baseline="0" dirty="0"/>
              <a:t> within the group for ideas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42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intent is to illustrate that Post High is the</a:t>
            </a:r>
            <a:r>
              <a:rPr lang="en-US" baseline="0" dirty="0"/>
              <a:t> heart of Student Activities and becomes the breeding ground for future membership – estimate is 2-3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6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an overview of what it takes to create a student branch and where</a:t>
            </a:r>
            <a:r>
              <a:rPr lang="en-US" baseline="0" dirty="0"/>
              <a:t> resources are located for your use </a:t>
            </a:r>
            <a:r>
              <a:rPr lang="en-US" dirty="0"/>
              <a:t>– estimate is 4-5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81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an overview of what it takes to create a student branch and where</a:t>
            </a:r>
            <a:r>
              <a:rPr lang="en-US" baseline="0" dirty="0"/>
              <a:t> resources are located for your use </a:t>
            </a:r>
            <a:r>
              <a:rPr lang="en-US" dirty="0"/>
              <a:t>– estimate is 4-5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00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 of who can be a</a:t>
            </a:r>
            <a:r>
              <a:rPr lang="en-US" baseline="0" dirty="0"/>
              <a:t> student member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68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an overview of this session – estimate is 2-3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54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intent of this slide to illustrate the importance of student membership renewal and student involvement – estimate is 2-3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94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intent of this slide to illustrate the importance of student membership renewal and student involvement – estimate is 2-3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5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JOE</a:t>
            </a:r>
          </a:p>
          <a:p>
            <a:r>
              <a:rPr lang="en-US" dirty="0"/>
              <a:t>The intent of this slide is to illustrate the great benefits of becoming an</a:t>
            </a:r>
            <a:r>
              <a:rPr lang="en-US" baseline="0" dirty="0"/>
              <a:t> ASHRAE member via the SMART Start Program - estimate 2-3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62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2362201"/>
            <a:ext cx="76200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505200"/>
            <a:ext cx="62484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9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9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8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8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4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6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2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D9DA-FB88-4153-8DA9-34CCE736D015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hrae.org/membership--conferences/student-zone/scholarships-and-grants/ashrae-scholarship-program-and-ste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rae.org/membership--conferences/student-zone/student-branch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xp20.ashrae.org/STUDENT/frmstat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xp20.ashrae.org/STUDENT/frmsecy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7620000" cy="1447799"/>
          </a:xfrm>
        </p:spPr>
        <p:txBody>
          <a:bodyPr>
            <a:normAutofit/>
          </a:bodyPr>
          <a:lstStyle/>
          <a:p>
            <a:r>
              <a:rPr lang="en-US" b="1" dirty="0"/>
              <a:t>Student Activities</a:t>
            </a:r>
            <a:br>
              <a:rPr lang="en-US" b="1" dirty="0"/>
            </a:br>
            <a:r>
              <a:rPr lang="en-US" b="1" dirty="0"/>
              <a:t>CRC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572000"/>
            <a:ext cx="6248400" cy="22098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Post High</a:t>
            </a:r>
          </a:p>
        </p:txBody>
      </p:sp>
      <p:pic>
        <p:nvPicPr>
          <p:cNvPr id="5" name="Picture 4" descr="ASHRAE_logo_cmyk_transpar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204216"/>
            <a:ext cx="3079117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46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Student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74" y="1143000"/>
            <a:ext cx="6321426" cy="54102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700" b="1" dirty="0">
                <a:solidFill>
                  <a:schemeClr val="tx1"/>
                </a:solidFill>
              </a:rPr>
              <a:t>Every winter conference has a multi-day student program.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400 to 500 students from student branches around the world attend.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Students get exposure to society members, mentoring, and much more during the program.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Students are recognized for awards.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Student presentations of award winning grant projects.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Special student tour.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Student Congress.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876800"/>
            <a:ext cx="3048000" cy="1828800"/>
          </a:xfrm>
          <a:prstGeom prst="rect">
            <a:avLst/>
          </a:prstGeom>
        </p:spPr>
      </p:pic>
      <p:pic>
        <p:nvPicPr>
          <p:cNvPr id="1026" name="Picture 2" descr="https://scontent-ord1-1.xx.fbcdn.net/hphotos-xpf1/v/t1.0-9/71849_10151285935975689_1150752508_n.jpg?oh=84673799163b2b5057d69f9e957f83f0&amp;oe=56302DC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05000"/>
            <a:ext cx="251460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72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Student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01000" cy="50292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Student branches need to prepare for the student program at the winter meeting.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Plan for costs (raise funds, get sponsors, etc…)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Work with the local chapter and school.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Each student needs to register for the reduced Student Rate.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This provides them with full registration to the Conference (a $500+ value).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Make sure to plan a visit to the AHR Expo.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Program starts on Saturday and ends on Monday.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Make sure travel plans coordinate with required activities.</a:t>
            </a:r>
          </a:p>
        </p:txBody>
      </p:sp>
    </p:spTree>
    <p:extLst>
      <p:ext uri="{BB962C8B-B14F-4D97-AF65-F5344CB8AC3E}">
        <p14:creationId xmlns:p14="http://schemas.microsoft.com/office/powerpoint/2010/main" val="1936928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Scholarships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scholarships available to ASHRAE Student Members.  Details can be found here: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https://www.ashrae.org/membership--conferences/student-zone/scholarships-and-grants/ashrae-scholarship-program-and-stem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4364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808913" cy="113188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How can the local chapter support your student members?</a:t>
            </a:r>
          </a:p>
        </p:txBody>
      </p:sp>
      <p:pic>
        <p:nvPicPr>
          <p:cNvPr id="4" name="Picture 3" descr="ASHRAE_logo_cmyk_transpar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228600"/>
            <a:ext cx="2309338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66"/>
          <a:stretch>
            <a:fillRect/>
          </a:stretch>
        </p:blipFill>
        <p:spPr bwMode="auto">
          <a:xfrm>
            <a:off x="1716087" y="2971800"/>
            <a:ext cx="5748338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937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Chapters should make contact with the Student Branch Advisors and Student Officers early in the academic year.</a:t>
            </a:r>
          </a:p>
          <a:p>
            <a:r>
              <a:rPr lang="en-US" dirty="0">
                <a:solidFill>
                  <a:schemeClr val="tx1"/>
                </a:solidFill>
              </a:rPr>
              <a:t>Provide opportunities for the Student Members to participate in Chapter activities.</a:t>
            </a:r>
          </a:p>
          <a:p>
            <a:r>
              <a:rPr lang="en-US" dirty="0">
                <a:solidFill>
                  <a:schemeClr val="tx1"/>
                </a:solidFill>
              </a:rPr>
              <a:t>Along with your Chapter officers, visit the student branches on campus.</a:t>
            </a:r>
          </a:p>
          <a:p>
            <a:r>
              <a:rPr lang="en-US" dirty="0">
                <a:solidFill>
                  <a:schemeClr val="tx1"/>
                </a:solidFill>
              </a:rPr>
              <a:t>Plan early for the Student Program at the Winter Conference</a:t>
            </a:r>
          </a:p>
          <a:p>
            <a:r>
              <a:rPr lang="en-US" dirty="0">
                <a:solidFill>
                  <a:schemeClr val="tx1"/>
                </a:solidFill>
              </a:rPr>
              <a:t>Other ideas?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70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Post High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4343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</a:rPr>
              <a:t>What is it?</a:t>
            </a:r>
          </a:p>
          <a:p>
            <a:pPr lvl="1"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It is the local university, college or technical (secondary) school branch within the local chapter area.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</a:rPr>
              <a:t>Why is it important?</a:t>
            </a:r>
          </a:p>
          <a:p>
            <a:pPr lvl="1"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Membership, membership, membership!!!</a:t>
            </a:r>
          </a:p>
          <a:p>
            <a:pPr lvl="1"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Future of our industry and ASHRAE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5105400" y="1524000"/>
            <a:ext cx="3818056" cy="2618096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42500">
            <a:solidFill>
              <a:srgbClr val="5C9929"/>
            </a:solidFill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algn="ctr">
              <a:defRPr/>
            </a:pPr>
            <a:r>
              <a:rPr lang="en-US" baseline="-25000">
                <a:solidFill>
                  <a:srgbClr val="FFFFFF"/>
                </a:solidFill>
                <a:latin typeface="Franklin Gothic Book" charset="0"/>
                <a:ea typeface="+mn-ea"/>
              </a:rPr>
              <a:t>v</a:t>
            </a:r>
            <a:endParaRPr lang="en-US" baseline="-25000" dirty="0">
              <a:solidFill>
                <a:srgbClr val="FFFFFF"/>
              </a:solidFill>
              <a:latin typeface="Franklin Gothic Book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574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Local Student Branch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Student Branches are located on college/university campuses and are connected to ASHRAE Chapters or Regions.</a:t>
            </a:r>
          </a:p>
          <a:p>
            <a:r>
              <a:rPr lang="en-US" sz="2600" dirty="0">
                <a:solidFill>
                  <a:schemeClr val="tx1"/>
                </a:solidFill>
              </a:rPr>
              <a:t>The purpose of the student branch is to get more students interested in our industry.</a:t>
            </a:r>
          </a:p>
          <a:p>
            <a:r>
              <a:rPr lang="en-US" sz="2600" dirty="0">
                <a:solidFill>
                  <a:schemeClr val="tx1"/>
                </a:solidFill>
              </a:rPr>
              <a:t>Resource (Website within the Student Zone)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hlinkClick r:id="rId3"/>
              </a:rPr>
              <a:t>https://www.ashrae.org/membership--conferences/student-zone/student-branches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Search for Existing Student Branches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Manual for Student Branch Operations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Presentations for leadership &amp; student recruitment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Starting a new branch</a:t>
            </a:r>
          </a:p>
          <a:p>
            <a:r>
              <a:rPr lang="en-US" sz="2600" dirty="0">
                <a:solidFill>
                  <a:schemeClr val="tx1"/>
                </a:solidFill>
              </a:rPr>
              <a:t>Key to success is having an avid/supportive advisor.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Student Branch Advisors pay the same membership fee &amp; conference fees as students.</a:t>
            </a:r>
          </a:p>
        </p:txBody>
      </p:sp>
    </p:spTree>
    <p:extLst>
      <p:ext uri="{BB962C8B-B14F-4D97-AF65-F5344CB8AC3E}">
        <p14:creationId xmlns:p14="http://schemas.microsoft.com/office/powerpoint/2010/main" val="16702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Local Student Branch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Student Branches are </a:t>
            </a:r>
            <a:r>
              <a:rPr lang="en-US" sz="2600" b="1" dirty="0">
                <a:solidFill>
                  <a:srgbClr val="FF0000"/>
                </a:solidFill>
              </a:rPr>
              <a:t>REQUIRED</a:t>
            </a:r>
            <a:r>
              <a:rPr lang="en-US" sz="2600" dirty="0">
                <a:solidFill>
                  <a:schemeClr val="tx1"/>
                </a:solidFill>
              </a:rPr>
              <a:t> to report yearly to Society by May 31</a:t>
            </a:r>
            <a:r>
              <a:rPr lang="en-US" sz="2600" baseline="30000" dirty="0">
                <a:solidFill>
                  <a:schemeClr val="tx1"/>
                </a:solidFill>
              </a:rPr>
              <a:t>st</a:t>
            </a:r>
            <a:r>
              <a:rPr lang="en-US" sz="2600" dirty="0">
                <a:solidFill>
                  <a:schemeClr val="tx1"/>
                </a:solidFill>
              </a:rPr>
              <a:t>.  (Both reports are simple online forms.)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Student Branch Status Report</a:t>
            </a:r>
          </a:p>
          <a:p>
            <a:pPr lvl="2"/>
            <a:r>
              <a:rPr lang="en-US" sz="1800" dirty="0">
                <a:solidFill>
                  <a:schemeClr val="tx1"/>
                </a:solidFill>
                <a:hlinkClick r:id="rId3"/>
              </a:rPr>
              <a:t>http://xp20.ashrae.org/STUDENT/frmstat.htm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Student Branch Secretary/Treasurer’s Report</a:t>
            </a:r>
          </a:p>
          <a:p>
            <a:pPr lvl="2"/>
            <a:r>
              <a:rPr lang="en-US" sz="1800" dirty="0">
                <a:solidFill>
                  <a:schemeClr val="tx1"/>
                </a:solidFill>
                <a:hlinkClick r:id="rId4"/>
              </a:rPr>
              <a:t>http://xp20.ashrae.org/STUDENT/frmsecy.htm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2600" dirty="0">
                <a:solidFill>
                  <a:schemeClr val="tx1"/>
                </a:solidFill>
              </a:rPr>
              <a:t>Student Branches that do no complete these reports will become “</a:t>
            </a:r>
            <a:r>
              <a:rPr lang="en-US" sz="2600" b="1" dirty="0">
                <a:solidFill>
                  <a:srgbClr val="FF0000"/>
                </a:solidFill>
              </a:rPr>
              <a:t>Inactive</a:t>
            </a:r>
            <a:r>
              <a:rPr lang="en-US" sz="2600" dirty="0">
                <a:solidFill>
                  <a:schemeClr val="tx1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26601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Student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Who can be a Student Member of ASHRAE?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Any student who is enrolled in: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Community College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Technical College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4-year University Undergraduate Program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Graduate Programs</a:t>
            </a:r>
          </a:p>
          <a:p>
            <a:pPr marL="914400" lvl="2" indent="0"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Student Memberships are currently not available for students who are not post high school, however ASHRAE has many opportunities for these students which will be covered later.</a:t>
            </a:r>
          </a:p>
          <a:p>
            <a:pPr lvl="1"/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2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Student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9248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Why would a student want to be a member of ASHRAE?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Technical Knowledge (resources)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Cost Benefits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Society Benefits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Networking Opportunities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Professional Development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Career Exploration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Scholarship Potential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Added Value to Employers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Access to the ASHRAE Website</a:t>
            </a:r>
          </a:p>
        </p:txBody>
      </p:sp>
    </p:spTree>
    <p:extLst>
      <p:ext uri="{BB962C8B-B14F-4D97-AF65-F5344CB8AC3E}">
        <p14:creationId xmlns:p14="http://schemas.microsoft.com/office/powerpoint/2010/main" val="17305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Student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</a:rPr>
              <a:t>Why is it important?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Student membership is annual.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Need to keep students involved so they stay ASHRAE members and become future leaders of our industry.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</a:rPr>
              <a:t>Get the local chapter involved.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Organize student events with the local chapter.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Industry connection is critical to instilling a higher value and level of connection to ASHRAE.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</a:rPr>
              <a:t>Work with branch advisors to get student memberships renewed.</a:t>
            </a:r>
          </a:p>
        </p:txBody>
      </p:sp>
    </p:spTree>
    <p:extLst>
      <p:ext uri="{BB962C8B-B14F-4D97-AF65-F5344CB8AC3E}">
        <p14:creationId xmlns:p14="http://schemas.microsoft.com/office/powerpoint/2010/main" val="423533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Student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</a:rPr>
              <a:t>Tracking Students: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Tracking students can be difficult as they potentially move every year and may lose their university email addresses after graduation.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Try to track students with: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Alternate email addresses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University &amp; home (parent’s) mailing addresses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Cell phone/text messages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 few months prior to graduation, survey students for their future plans and pass on contact information to the local chapters if they are moving.</a:t>
            </a:r>
          </a:p>
          <a:p>
            <a:pPr lvl="2"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0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Student Membership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SMART Start Program for transition into society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Voting rights as full associate member of ASHRAE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Free manuals during this time period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Cost Benefit ($410 savings over 3 years)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year is $20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year is $73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year is $94</a:t>
            </a:r>
          </a:p>
        </p:txBody>
      </p:sp>
      <p:pic>
        <p:nvPicPr>
          <p:cNvPr id="4098" name="Picture 2" descr="SmartStart progr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240" y="3505200"/>
            <a:ext cx="3886200" cy="207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498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1033</Words>
  <Application>Microsoft Office PowerPoint</Application>
  <PresentationFormat>On-screen Show (4:3)</PresentationFormat>
  <Paragraphs>132</Paragraphs>
  <Slides>14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Franklin Gothic Book</vt:lpstr>
      <vt:lpstr>Office Theme</vt:lpstr>
      <vt:lpstr>Student Activities CRC Workshop</vt:lpstr>
      <vt:lpstr> Post High</vt:lpstr>
      <vt:lpstr>Local Student Branch</vt:lpstr>
      <vt:lpstr>Local Student Branch</vt:lpstr>
      <vt:lpstr>Student Membership</vt:lpstr>
      <vt:lpstr>Student Membership</vt:lpstr>
      <vt:lpstr> Student Retention</vt:lpstr>
      <vt:lpstr> Student Retention</vt:lpstr>
      <vt:lpstr>Student Membership Transition</vt:lpstr>
      <vt:lpstr> Student Program</vt:lpstr>
      <vt:lpstr> Student Preparation</vt:lpstr>
      <vt:lpstr>Scholarships</vt:lpstr>
      <vt:lpstr>PowerPoint Presentation</vt:lpstr>
      <vt:lpstr>Lessons Learned</vt:lpstr>
    </vt:vector>
  </TitlesOfParts>
  <Company>Kellen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Searcy, Melba</dc:creator>
  <cp:lastModifiedBy>Thomson, Katie</cp:lastModifiedBy>
  <cp:revision>218</cp:revision>
  <dcterms:created xsi:type="dcterms:W3CDTF">2011-06-10T18:48:52Z</dcterms:created>
  <dcterms:modified xsi:type="dcterms:W3CDTF">2019-05-07T14:02:32Z</dcterms:modified>
</cp:coreProperties>
</file>