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99" r:id="rId2"/>
    <p:sldId id="304" r:id="rId3"/>
    <p:sldId id="305" r:id="rId4"/>
    <p:sldId id="306" r:id="rId5"/>
    <p:sldId id="270" r:id="rId6"/>
    <p:sldId id="311" r:id="rId7"/>
    <p:sldId id="307" r:id="rId8"/>
    <p:sldId id="308" r:id="rId9"/>
    <p:sldId id="309" r:id="rId10"/>
    <p:sldId id="310" r:id="rId11"/>
    <p:sldId id="295" r:id="rId12"/>
    <p:sldId id="296" r:id="rId13"/>
    <p:sldId id="297" r:id="rId14"/>
    <p:sldId id="300" r:id="rId15"/>
    <p:sldId id="303" r:id="rId16"/>
    <p:sldId id="272" r:id="rId17"/>
    <p:sldId id="292" r:id="rId18"/>
    <p:sldId id="286" r:id="rId19"/>
    <p:sldId id="287"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149" autoAdjust="0"/>
  </p:normalViewPr>
  <p:slideViewPr>
    <p:cSldViewPr>
      <p:cViewPr varScale="1">
        <p:scale>
          <a:sx n="77" d="100"/>
          <a:sy n="77" d="100"/>
        </p:scale>
        <p:origin x="1618"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BD73756A-8C3C-4F09-A71A-7E2920673FA7}" type="datetimeFigureOut">
              <a:rPr lang="en-US" smtClean="0"/>
              <a:pPr/>
              <a:t>12/13/2017</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633BED30-EA1F-4D90-890B-051A163ACAB3}" type="slidenum">
              <a:rPr lang="en-US" smtClean="0"/>
              <a:pPr/>
              <a:t>‹#›</a:t>
            </a:fld>
            <a:endParaRPr lang="en-US"/>
          </a:p>
        </p:txBody>
      </p:sp>
    </p:spTree>
    <p:extLst>
      <p:ext uri="{BB962C8B-B14F-4D97-AF65-F5344CB8AC3E}">
        <p14:creationId xmlns:p14="http://schemas.microsoft.com/office/powerpoint/2010/main" val="24577791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1DAF85B-A443-4983-A27A-B7D252AC02A1}" type="datetimeFigureOut">
              <a:rPr lang="en-US" smtClean="0"/>
              <a:pPr/>
              <a:t>12/13/2017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CEC888B-2633-47ED-BE67-3C2729C3DCEE}" type="slidenum">
              <a:rPr lang="en-US" smtClean="0"/>
              <a:pPr/>
              <a:t>‹#›</a:t>
            </a:fld>
            <a:endParaRPr lang="en-US"/>
          </a:p>
        </p:txBody>
      </p:sp>
    </p:spTree>
    <p:extLst>
      <p:ext uri="{BB962C8B-B14F-4D97-AF65-F5344CB8AC3E}">
        <p14:creationId xmlns:p14="http://schemas.microsoft.com/office/powerpoint/2010/main" val="821725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EC888B-2633-47ED-BE67-3C2729C3DCEE}" type="slidenum">
              <a:rPr lang="en-US" smtClean="0"/>
              <a:pPr/>
              <a:t>1</a:t>
            </a:fld>
            <a:endParaRPr lang="en-US"/>
          </a:p>
        </p:txBody>
      </p:sp>
    </p:spTree>
    <p:extLst>
      <p:ext uri="{BB962C8B-B14F-4D97-AF65-F5344CB8AC3E}">
        <p14:creationId xmlns:p14="http://schemas.microsoft.com/office/powerpoint/2010/main" val="447457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Describe that the goal of SA is to create interested in HVAC, but to also</a:t>
            </a:r>
            <a:r>
              <a:rPr lang="en-US" baseline="0" dirty="0" smtClean="0"/>
              <a:t> create new ASHRAE Members.</a:t>
            </a:r>
          </a:p>
          <a:p>
            <a:endParaRPr lang="en-US" baseline="0" dirty="0" smtClean="0"/>
          </a:p>
          <a:p>
            <a:pPr marL="171450" indent="-171450">
              <a:buFont typeface="Arial" panose="020B0604020202020204" pitchFamily="34" charset="0"/>
              <a:buChar char="•"/>
            </a:pPr>
            <a:r>
              <a:rPr lang="en-US" baseline="0" dirty="0" smtClean="0"/>
              <a:t>Students Transferring to Full Member increases our membership numbers</a:t>
            </a:r>
          </a:p>
          <a:p>
            <a:pPr marL="171450" indent="-171450">
              <a:buFont typeface="Arial" panose="020B0604020202020204" pitchFamily="34" charset="0"/>
              <a:buChar char="•"/>
            </a:pPr>
            <a:r>
              <a:rPr lang="en-US" baseline="0" dirty="0" smtClean="0"/>
              <a:t>More members generate more RP money</a:t>
            </a:r>
          </a:p>
          <a:p>
            <a:pPr marL="171450" indent="-171450">
              <a:buFont typeface="Arial" panose="020B0604020202020204" pitchFamily="34" charset="0"/>
              <a:buChar char="•"/>
            </a:pPr>
            <a:r>
              <a:rPr lang="en-US" baseline="0" dirty="0" smtClean="0"/>
              <a:t>As a technical society the more members we have, the more people we can pull from for tech committees and to share technical information</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ECEC888B-2633-47ED-BE67-3C2729C3DCEE}" type="slidenum">
              <a:rPr lang="en-US" smtClean="0"/>
              <a:pPr/>
              <a:t>15</a:t>
            </a:fld>
            <a:endParaRPr lang="en-US"/>
          </a:p>
        </p:txBody>
      </p:sp>
    </p:spTree>
    <p:extLst>
      <p:ext uri="{BB962C8B-B14F-4D97-AF65-F5344CB8AC3E}">
        <p14:creationId xmlns:p14="http://schemas.microsoft.com/office/powerpoint/2010/main" val="4174814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may want to add pictures of the people</a:t>
            </a:r>
            <a:r>
              <a:rPr lang="en-US" baseline="0" dirty="0" smtClean="0"/>
              <a:t> here</a:t>
            </a:r>
            <a:endParaRPr lang="en-US" dirty="0"/>
          </a:p>
        </p:txBody>
      </p:sp>
      <p:sp>
        <p:nvSpPr>
          <p:cNvPr id="4" name="Slide Number Placeholder 3"/>
          <p:cNvSpPr>
            <a:spLocks noGrp="1"/>
          </p:cNvSpPr>
          <p:nvPr>
            <p:ph type="sldNum" sz="quarter" idx="10"/>
          </p:nvPr>
        </p:nvSpPr>
        <p:spPr/>
        <p:txBody>
          <a:bodyPr/>
          <a:lstStyle/>
          <a:p>
            <a:fld id="{ECEC888B-2633-47ED-BE67-3C2729C3DCEE}" type="slidenum">
              <a:rPr lang="en-US" smtClean="0"/>
              <a:pPr/>
              <a:t>18</a:t>
            </a:fld>
            <a:endParaRPr lang="en-US"/>
          </a:p>
        </p:txBody>
      </p:sp>
    </p:spTree>
    <p:extLst>
      <p:ext uri="{BB962C8B-B14F-4D97-AF65-F5344CB8AC3E}">
        <p14:creationId xmlns:p14="http://schemas.microsoft.com/office/powerpoint/2010/main" val="7762732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CEC888B-2633-47ED-BE67-3C2729C3DCEE}" type="slidenum">
              <a:rPr lang="en-US" smtClean="0"/>
              <a:pPr/>
              <a:t>19</a:t>
            </a:fld>
            <a:endParaRPr lang="en-US"/>
          </a:p>
        </p:txBody>
      </p:sp>
    </p:spTree>
    <p:extLst>
      <p:ext uri="{BB962C8B-B14F-4D97-AF65-F5344CB8AC3E}">
        <p14:creationId xmlns:p14="http://schemas.microsoft.com/office/powerpoint/2010/main" val="35809782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EC888B-2633-47ED-BE67-3C2729C3DCEE}" type="slidenum">
              <a:rPr lang="en-US" smtClean="0"/>
              <a:pPr/>
              <a:t>3</a:t>
            </a:fld>
            <a:endParaRPr lang="en-US"/>
          </a:p>
        </p:txBody>
      </p:sp>
    </p:spTree>
    <p:extLst>
      <p:ext uri="{BB962C8B-B14F-4D97-AF65-F5344CB8AC3E}">
        <p14:creationId xmlns:p14="http://schemas.microsoft.com/office/powerpoint/2010/main" val="2268648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Show</a:t>
            </a:r>
            <a:r>
              <a:rPr lang="en-US" baseline="0" dirty="0" smtClean="0"/>
              <a:t> them how to log in an download reports.</a:t>
            </a:r>
            <a:endParaRPr lang="en-US" dirty="0"/>
          </a:p>
        </p:txBody>
      </p:sp>
      <p:sp>
        <p:nvSpPr>
          <p:cNvPr id="4" name="Slide Number Placeholder 3"/>
          <p:cNvSpPr>
            <a:spLocks noGrp="1"/>
          </p:cNvSpPr>
          <p:nvPr>
            <p:ph type="sldNum" sz="quarter" idx="10"/>
          </p:nvPr>
        </p:nvSpPr>
        <p:spPr/>
        <p:txBody>
          <a:bodyPr/>
          <a:lstStyle/>
          <a:p>
            <a:fld id="{ECEC888B-2633-47ED-BE67-3C2729C3DCEE}" type="slidenum">
              <a:rPr lang="en-US" smtClean="0"/>
              <a:pPr/>
              <a:t>4</a:t>
            </a:fld>
            <a:endParaRPr lang="en-US"/>
          </a:p>
        </p:txBody>
      </p:sp>
    </p:spTree>
    <p:extLst>
      <p:ext uri="{BB962C8B-B14F-4D97-AF65-F5344CB8AC3E}">
        <p14:creationId xmlns:p14="http://schemas.microsoft.com/office/powerpoint/2010/main" val="17344651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Show them how to log into the system, and enter PAOE points.  </a:t>
            </a:r>
            <a:endParaRPr lang="en-US" dirty="0"/>
          </a:p>
        </p:txBody>
      </p:sp>
      <p:sp>
        <p:nvSpPr>
          <p:cNvPr id="4" name="Slide Number Placeholder 3"/>
          <p:cNvSpPr>
            <a:spLocks noGrp="1"/>
          </p:cNvSpPr>
          <p:nvPr>
            <p:ph type="sldNum" sz="quarter" idx="10"/>
          </p:nvPr>
        </p:nvSpPr>
        <p:spPr/>
        <p:txBody>
          <a:bodyPr/>
          <a:lstStyle/>
          <a:p>
            <a:fld id="{ECEC888B-2633-47ED-BE67-3C2729C3DCEE}" type="slidenum">
              <a:rPr lang="en-US" smtClean="0"/>
              <a:pPr/>
              <a:t>5</a:t>
            </a:fld>
            <a:endParaRPr lang="en-US"/>
          </a:p>
        </p:txBody>
      </p:sp>
    </p:spTree>
    <p:extLst>
      <p:ext uri="{BB962C8B-B14F-4D97-AF65-F5344CB8AC3E}">
        <p14:creationId xmlns:p14="http://schemas.microsoft.com/office/powerpoint/2010/main" val="1373369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Show</a:t>
            </a:r>
            <a:r>
              <a:rPr lang="en-US" baseline="0" dirty="0" smtClean="0"/>
              <a:t> them how to log in an download reports.</a:t>
            </a:r>
            <a:endParaRPr lang="en-US" dirty="0"/>
          </a:p>
        </p:txBody>
      </p:sp>
      <p:sp>
        <p:nvSpPr>
          <p:cNvPr id="4" name="Slide Number Placeholder 3"/>
          <p:cNvSpPr>
            <a:spLocks noGrp="1"/>
          </p:cNvSpPr>
          <p:nvPr>
            <p:ph type="sldNum" sz="quarter" idx="10"/>
          </p:nvPr>
        </p:nvSpPr>
        <p:spPr/>
        <p:txBody>
          <a:bodyPr/>
          <a:lstStyle/>
          <a:p>
            <a:fld id="{ECEC888B-2633-47ED-BE67-3C2729C3DCEE}" type="slidenum">
              <a:rPr lang="en-US" smtClean="0"/>
              <a:pPr/>
              <a:t>6</a:t>
            </a:fld>
            <a:endParaRPr lang="en-US"/>
          </a:p>
        </p:txBody>
      </p:sp>
    </p:spTree>
    <p:extLst>
      <p:ext uri="{BB962C8B-B14F-4D97-AF65-F5344CB8AC3E}">
        <p14:creationId xmlns:p14="http://schemas.microsoft.com/office/powerpoint/2010/main" val="37669783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EC888B-2633-47ED-BE67-3C2729C3DCEE}" type="slidenum">
              <a:rPr lang="en-US" smtClean="0"/>
              <a:pPr/>
              <a:t>9</a:t>
            </a:fld>
            <a:endParaRPr lang="en-US"/>
          </a:p>
        </p:txBody>
      </p:sp>
    </p:spTree>
    <p:extLst>
      <p:ext uri="{BB962C8B-B14F-4D97-AF65-F5344CB8AC3E}">
        <p14:creationId xmlns:p14="http://schemas.microsoft.com/office/powerpoint/2010/main" val="4356940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EC888B-2633-47ED-BE67-3C2729C3DCEE}" type="slidenum">
              <a:rPr lang="en-US" smtClean="0"/>
              <a:pPr/>
              <a:t>10</a:t>
            </a:fld>
            <a:endParaRPr lang="en-US"/>
          </a:p>
        </p:txBody>
      </p:sp>
    </p:spTree>
    <p:extLst>
      <p:ext uri="{BB962C8B-B14F-4D97-AF65-F5344CB8AC3E}">
        <p14:creationId xmlns:p14="http://schemas.microsoft.com/office/powerpoint/2010/main" val="15398944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CEC888B-2633-47ED-BE67-3C2729C3DCEE}" type="slidenum">
              <a:rPr lang="en-US" smtClean="0"/>
              <a:pPr/>
              <a:t>13</a:t>
            </a:fld>
            <a:endParaRPr lang="en-US"/>
          </a:p>
        </p:txBody>
      </p:sp>
    </p:spTree>
    <p:extLst>
      <p:ext uri="{BB962C8B-B14F-4D97-AF65-F5344CB8AC3E}">
        <p14:creationId xmlns:p14="http://schemas.microsoft.com/office/powerpoint/2010/main" val="7808503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EC888B-2633-47ED-BE67-3C2729C3DCEE}" type="slidenum">
              <a:rPr lang="en-US" smtClean="0"/>
              <a:pPr/>
              <a:t>14</a:t>
            </a:fld>
            <a:endParaRPr lang="en-US"/>
          </a:p>
        </p:txBody>
      </p:sp>
    </p:spTree>
    <p:extLst>
      <p:ext uri="{BB962C8B-B14F-4D97-AF65-F5344CB8AC3E}">
        <p14:creationId xmlns:p14="http://schemas.microsoft.com/office/powerpoint/2010/main" val="32095237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1371600" y="2362201"/>
            <a:ext cx="7620000" cy="1143000"/>
          </a:xfrm>
        </p:spPr>
        <p:txBody>
          <a:bodyPr/>
          <a:lstStyle>
            <a:lvl1pPr algn="r">
              <a:defRPr/>
            </a:lvl1pPr>
          </a:lstStyle>
          <a:p>
            <a:r>
              <a:rPr lang="en-US" dirty="0" smtClean="0"/>
              <a:t>Click to edit Master title style </a:t>
            </a:r>
            <a:endParaRPr lang="en-US" dirty="0"/>
          </a:p>
        </p:txBody>
      </p:sp>
      <p:sp>
        <p:nvSpPr>
          <p:cNvPr id="3" name="Subtitle 2"/>
          <p:cNvSpPr>
            <a:spLocks noGrp="1"/>
          </p:cNvSpPr>
          <p:nvPr>
            <p:ph type="subTitle" idx="1"/>
          </p:nvPr>
        </p:nvSpPr>
        <p:spPr>
          <a:xfrm>
            <a:off x="2743200" y="3505200"/>
            <a:ext cx="6248400" cy="1752600"/>
          </a:xfrm>
        </p:spPr>
        <p:txBody>
          <a:bodyPr/>
          <a:lstStyle>
            <a:lvl1pPr marL="0" indent="0" algn="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87F9D9DA-FB88-4153-8DA9-34CCE736D015}" type="datetimeFigureOut">
              <a:rPr lang="en-US" smtClean="0"/>
              <a:pPr/>
              <a:t>12/13/2017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49246-AACF-4459-9095-600FFF10E5FD}" type="slidenum">
              <a:rPr lang="en-US" smtClean="0"/>
              <a:pPr/>
              <a:t>‹#›</a:t>
            </a:fld>
            <a:endParaRPr lang="en-US"/>
          </a:p>
        </p:txBody>
      </p:sp>
    </p:spTree>
    <p:extLst>
      <p:ext uri="{BB962C8B-B14F-4D97-AF65-F5344CB8AC3E}">
        <p14:creationId xmlns:p14="http://schemas.microsoft.com/office/powerpoint/2010/main" val="280479746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F9D9DA-FB88-4153-8DA9-34CCE736D015}" type="datetimeFigureOut">
              <a:rPr lang="en-US" smtClean="0"/>
              <a:pPr/>
              <a:t>12/13/2017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49246-AACF-4459-9095-600FFF10E5FD}" type="slidenum">
              <a:rPr lang="en-US" smtClean="0"/>
              <a:pPr/>
              <a:t>‹#›</a:t>
            </a:fld>
            <a:endParaRPr lang="en-US"/>
          </a:p>
        </p:txBody>
      </p:sp>
    </p:spTree>
    <p:extLst>
      <p:ext uri="{BB962C8B-B14F-4D97-AF65-F5344CB8AC3E}">
        <p14:creationId xmlns:p14="http://schemas.microsoft.com/office/powerpoint/2010/main" val="3295955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F9D9DA-FB88-4153-8DA9-34CCE736D015}" type="datetimeFigureOut">
              <a:rPr lang="en-US" smtClean="0"/>
              <a:pPr/>
              <a:t>12/13/2017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49246-AACF-4459-9095-600FFF10E5FD}" type="slidenum">
              <a:rPr lang="en-US" smtClean="0"/>
              <a:pPr/>
              <a:t>‹#›</a:t>
            </a:fld>
            <a:endParaRPr lang="en-US"/>
          </a:p>
        </p:txBody>
      </p:sp>
    </p:spTree>
    <p:extLst>
      <p:ext uri="{BB962C8B-B14F-4D97-AF65-F5344CB8AC3E}">
        <p14:creationId xmlns:p14="http://schemas.microsoft.com/office/powerpoint/2010/main" val="633894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F9D9DA-FB88-4153-8DA9-34CCE736D015}" type="datetimeFigureOut">
              <a:rPr lang="en-US" smtClean="0"/>
              <a:pPr/>
              <a:t>12/13/2017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49246-AACF-4459-9095-600FFF10E5FD}" type="slidenum">
              <a:rPr lang="en-US" smtClean="0"/>
              <a:pPr/>
              <a:t>‹#›</a:t>
            </a:fld>
            <a:endParaRPr lang="en-US"/>
          </a:p>
        </p:txBody>
      </p:sp>
    </p:spTree>
    <p:extLst>
      <p:ext uri="{BB962C8B-B14F-4D97-AF65-F5344CB8AC3E}">
        <p14:creationId xmlns:p14="http://schemas.microsoft.com/office/powerpoint/2010/main" val="1579889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F9D9DA-FB88-4153-8DA9-34CCE736D015}" type="datetimeFigureOut">
              <a:rPr lang="en-US" smtClean="0"/>
              <a:pPr/>
              <a:t>12/13/2017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49246-AACF-4459-9095-600FFF10E5FD}" type="slidenum">
              <a:rPr lang="en-US" smtClean="0"/>
              <a:pPr/>
              <a:t>‹#›</a:t>
            </a:fld>
            <a:endParaRPr lang="en-US"/>
          </a:p>
        </p:txBody>
      </p:sp>
    </p:spTree>
    <p:extLst>
      <p:ext uri="{BB962C8B-B14F-4D97-AF65-F5344CB8AC3E}">
        <p14:creationId xmlns:p14="http://schemas.microsoft.com/office/powerpoint/2010/main" val="1512488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F9D9DA-FB88-4153-8DA9-34CCE736D015}" type="datetimeFigureOut">
              <a:rPr lang="en-US" smtClean="0"/>
              <a:pPr/>
              <a:t>12/13/2017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349246-AACF-4459-9095-600FFF10E5FD}" type="slidenum">
              <a:rPr lang="en-US" smtClean="0"/>
              <a:pPr/>
              <a:t>‹#›</a:t>
            </a:fld>
            <a:endParaRPr lang="en-US"/>
          </a:p>
        </p:txBody>
      </p:sp>
    </p:spTree>
    <p:extLst>
      <p:ext uri="{BB962C8B-B14F-4D97-AF65-F5344CB8AC3E}">
        <p14:creationId xmlns:p14="http://schemas.microsoft.com/office/powerpoint/2010/main" val="2683143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F9D9DA-FB88-4153-8DA9-34CCE736D015}" type="datetimeFigureOut">
              <a:rPr lang="en-US" smtClean="0"/>
              <a:pPr/>
              <a:t>12/13/2017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349246-AACF-4459-9095-600FFF10E5FD}" type="slidenum">
              <a:rPr lang="en-US" smtClean="0"/>
              <a:pPr/>
              <a:t>‹#›</a:t>
            </a:fld>
            <a:endParaRPr lang="en-US"/>
          </a:p>
        </p:txBody>
      </p:sp>
    </p:spTree>
    <p:extLst>
      <p:ext uri="{BB962C8B-B14F-4D97-AF65-F5344CB8AC3E}">
        <p14:creationId xmlns:p14="http://schemas.microsoft.com/office/powerpoint/2010/main" val="2484147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F9D9DA-FB88-4153-8DA9-34CCE736D015}" type="datetimeFigureOut">
              <a:rPr lang="en-US" smtClean="0"/>
              <a:pPr/>
              <a:t>12/13/2017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349246-AACF-4459-9095-600FFF10E5FD}" type="slidenum">
              <a:rPr lang="en-US" smtClean="0"/>
              <a:pPr/>
              <a:t>‹#›</a:t>
            </a:fld>
            <a:endParaRPr lang="en-US"/>
          </a:p>
        </p:txBody>
      </p:sp>
    </p:spTree>
    <p:extLst>
      <p:ext uri="{BB962C8B-B14F-4D97-AF65-F5344CB8AC3E}">
        <p14:creationId xmlns:p14="http://schemas.microsoft.com/office/powerpoint/2010/main" val="2554273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F9D9DA-FB88-4153-8DA9-34CCE736D015}" type="datetimeFigureOut">
              <a:rPr lang="en-US" smtClean="0"/>
              <a:pPr/>
              <a:t>12/13/2017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349246-AACF-4459-9095-600FFF10E5FD}" type="slidenum">
              <a:rPr lang="en-US" smtClean="0"/>
              <a:pPr/>
              <a:t>‹#›</a:t>
            </a:fld>
            <a:endParaRPr lang="en-US"/>
          </a:p>
        </p:txBody>
      </p:sp>
    </p:spTree>
    <p:extLst>
      <p:ext uri="{BB962C8B-B14F-4D97-AF65-F5344CB8AC3E}">
        <p14:creationId xmlns:p14="http://schemas.microsoft.com/office/powerpoint/2010/main" val="3395802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F9D9DA-FB88-4153-8DA9-34CCE736D015}" type="datetimeFigureOut">
              <a:rPr lang="en-US" smtClean="0"/>
              <a:pPr/>
              <a:t>12/13/2017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349246-AACF-4459-9095-600FFF10E5FD}" type="slidenum">
              <a:rPr lang="en-US" smtClean="0"/>
              <a:pPr/>
              <a:t>‹#›</a:t>
            </a:fld>
            <a:endParaRPr lang="en-US"/>
          </a:p>
        </p:txBody>
      </p:sp>
    </p:spTree>
    <p:extLst>
      <p:ext uri="{BB962C8B-B14F-4D97-AF65-F5344CB8AC3E}">
        <p14:creationId xmlns:p14="http://schemas.microsoft.com/office/powerpoint/2010/main" val="2210366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F9D9DA-FB88-4153-8DA9-34CCE736D015}" type="datetimeFigureOut">
              <a:rPr lang="en-US" smtClean="0"/>
              <a:pPr/>
              <a:t>12/13/2017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349246-AACF-4459-9095-600FFF10E5FD}" type="slidenum">
              <a:rPr lang="en-US" smtClean="0"/>
              <a:pPr/>
              <a:t>‹#›</a:t>
            </a:fld>
            <a:endParaRPr lang="en-US"/>
          </a:p>
        </p:txBody>
      </p:sp>
    </p:spTree>
    <p:extLst>
      <p:ext uri="{BB962C8B-B14F-4D97-AF65-F5344CB8AC3E}">
        <p14:creationId xmlns:p14="http://schemas.microsoft.com/office/powerpoint/2010/main" val="2098020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228600" y="228600"/>
            <a:ext cx="8229600" cy="8382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19200"/>
            <a:ext cx="8229600" cy="4906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F9D9DA-FB88-4153-8DA9-34CCE736D015}" type="datetimeFigureOut">
              <a:rPr lang="en-US" smtClean="0"/>
              <a:pPr/>
              <a:t>12/13/2017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349246-AACF-4459-9095-600FFF10E5FD}" type="slidenum">
              <a:rPr lang="en-US" smtClean="0"/>
              <a:pPr/>
              <a:t>‹#›</a:t>
            </a:fld>
            <a:endParaRPr lang="en-US"/>
          </a:p>
        </p:txBody>
      </p:sp>
    </p:spTree>
    <p:extLst>
      <p:ext uri="{BB962C8B-B14F-4D97-AF65-F5344CB8AC3E}">
        <p14:creationId xmlns:p14="http://schemas.microsoft.com/office/powerpoint/2010/main" val="2917090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baseline="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baseline="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baseline="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baseline="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baseline="0">
          <a:solidFill>
            <a:schemeClr val="bg1">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ashrae.org/society-groups/chapters/manual-for-chapter-operation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www.ashrae.org/File%20Library/docLib/Student%20Zone/2014-STUDENT-ACTIVITIES-HANDBOOK--SA-Chapter-Chair.docx"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www.ashrae.org/student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mailto:KThomson@ashrae.or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2362200"/>
            <a:ext cx="7620000" cy="1447799"/>
          </a:xfrm>
        </p:spPr>
        <p:txBody>
          <a:bodyPr>
            <a:normAutofit/>
          </a:bodyPr>
          <a:lstStyle/>
          <a:p>
            <a:r>
              <a:rPr lang="en-US" b="1" dirty="0" smtClean="0"/>
              <a:t>Student Activities</a:t>
            </a:r>
            <a:br>
              <a:rPr lang="en-US" b="1" dirty="0" smtClean="0"/>
            </a:br>
            <a:r>
              <a:rPr lang="en-US" b="1" dirty="0" smtClean="0"/>
              <a:t>CRC Workshop</a:t>
            </a:r>
            <a:endParaRPr lang="en-US" b="1" dirty="0"/>
          </a:p>
        </p:txBody>
      </p:sp>
      <p:sp>
        <p:nvSpPr>
          <p:cNvPr id="3" name="Subtitle 2"/>
          <p:cNvSpPr>
            <a:spLocks noGrp="1"/>
          </p:cNvSpPr>
          <p:nvPr>
            <p:ph type="subTitle" idx="1"/>
          </p:nvPr>
        </p:nvSpPr>
        <p:spPr>
          <a:xfrm>
            <a:off x="2667000" y="4572000"/>
            <a:ext cx="6248400" cy="2209800"/>
          </a:xfrm>
        </p:spPr>
        <p:txBody>
          <a:bodyPr/>
          <a:lstStyle/>
          <a:p>
            <a:pPr algn="ctr"/>
            <a:r>
              <a:rPr lang="en-US" sz="3200" b="1" dirty="0" smtClean="0">
                <a:solidFill>
                  <a:schemeClr val="tx1"/>
                </a:solidFill>
              </a:rPr>
              <a:t>Reports, PAOE, Awards &amp; MBOs</a:t>
            </a:r>
            <a:endParaRPr lang="en-US" dirty="0"/>
          </a:p>
        </p:txBody>
      </p:sp>
      <p:pic>
        <p:nvPicPr>
          <p:cNvPr id="5" name="Picture 4" descr="ASHRAE_logo_cmyk_transparent.png"/>
          <p:cNvPicPr>
            <a:picLocks noChangeAspect="1"/>
          </p:cNvPicPr>
          <p:nvPr/>
        </p:nvPicPr>
        <p:blipFill>
          <a:blip r:embed="rId3" cstate="print"/>
          <a:stretch>
            <a:fillRect/>
          </a:stretch>
        </p:blipFill>
        <p:spPr>
          <a:xfrm>
            <a:off x="1676400" y="204216"/>
            <a:ext cx="3079117" cy="2133600"/>
          </a:xfrm>
          <a:prstGeom prst="rect">
            <a:avLst/>
          </a:prstGeom>
        </p:spPr>
      </p:pic>
    </p:spTree>
    <p:extLst>
      <p:ext uri="{BB962C8B-B14F-4D97-AF65-F5344CB8AC3E}">
        <p14:creationId xmlns:p14="http://schemas.microsoft.com/office/powerpoint/2010/main" val="38715100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 Awards</a:t>
            </a:r>
            <a:endParaRPr lang="en-US" dirty="0"/>
          </a:p>
        </p:txBody>
      </p:sp>
      <p:sp>
        <p:nvSpPr>
          <p:cNvPr id="3" name="Content Placeholder 2"/>
          <p:cNvSpPr>
            <a:spLocks noGrp="1"/>
          </p:cNvSpPr>
          <p:nvPr>
            <p:ph idx="1"/>
          </p:nvPr>
        </p:nvSpPr>
        <p:spPr>
          <a:xfrm>
            <a:off x="457200" y="1371600"/>
            <a:ext cx="8229600" cy="4191000"/>
          </a:xfrm>
        </p:spPr>
        <p:txBody>
          <a:bodyPr>
            <a:normAutofit fontScale="92500" lnSpcReduction="10000"/>
          </a:bodyPr>
          <a:lstStyle/>
          <a:p>
            <a:pPr marL="0" indent="0">
              <a:buNone/>
            </a:pPr>
            <a:r>
              <a:rPr lang="en-US" sz="2400" b="1" dirty="0">
                <a:solidFill>
                  <a:schemeClr val="tx1"/>
                </a:solidFill>
              </a:rPr>
              <a:t>Society Awards </a:t>
            </a:r>
          </a:p>
          <a:p>
            <a:pPr marL="0" indent="0">
              <a:buNone/>
            </a:pPr>
            <a:r>
              <a:rPr lang="en-US" sz="2400" dirty="0" smtClean="0">
                <a:solidFill>
                  <a:schemeClr val="tx1"/>
                </a:solidFill>
              </a:rPr>
              <a:t>Homer Adams Award</a:t>
            </a:r>
          </a:p>
          <a:p>
            <a:r>
              <a:rPr lang="en-US" sz="2400" dirty="0">
                <a:solidFill>
                  <a:schemeClr val="tx1"/>
                </a:solidFill>
              </a:rPr>
              <a:t>This award is named for Homer </a:t>
            </a:r>
            <a:r>
              <a:rPr lang="en-US" sz="2400" dirty="0" smtClean="0">
                <a:solidFill>
                  <a:schemeClr val="tx1"/>
                </a:solidFill>
              </a:rPr>
              <a:t>Adams</a:t>
            </a:r>
            <a:r>
              <a:rPr lang="en-US" sz="2400" dirty="0">
                <a:solidFill>
                  <a:schemeClr val="tx1"/>
                </a:solidFill>
              </a:rPr>
              <a:t>, a founder and past president of ASHVE, which is a predecessor of ASHRAE. His bequest makes possible the annual award of $5000 and a certificate to a current or former graduate student who has been engaged in an ASHRAE research project within the past two years. The requirement for the award is the publication of an ASHRAE Transactions or HVAC&amp;R Research paper that was published within the past two ASHRAE Society years (July 1 to June 30) and that were deliverables from ASHRAE sponsored research projects</a:t>
            </a:r>
            <a:r>
              <a:rPr lang="en-US" sz="2400" dirty="0" smtClean="0">
                <a:solidFill>
                  <a:schemeClr val="tx1"/>
                </a:solidFill>
              </a:rPr>
              <a:t>.  Qualifying individuals are contacted by Society</a:t>
            </a:r>
          </a:p>
        </p:txBody>
      </p:sp>
    </p:spTree>
    <p:extLst>
      <p:ext uri="{BB962C8B-B14F-4D97-AF65-F5344CB8AC3E}">
        <p14:creationId xmlns:p14="http://schemas.microsoft.com/office/powerpoint/2010/main" val="32250545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Action Planning: MBO’s</a:t>
            </a:r>
            <a:endParaRPr lang="en-US" dirty="0"/>
          </a:p>
        </p:txBody>
      </p:sp>
      <p:sp>
        <p:nvSpPr>
          <p:cNvPr id="8" name="Content Placeholder 7"/>
          <p:cNvSpPr>
            <a:spLocks noGrp="1"/>
          </p:cNvSpPr>
          <p:nvPr>
            <p:ph idx="1"/>
          </p:nvPr>
        </p:nvSpPr>
        <p:spPr/>
        <p:txBody>
          <a:bodyPr/>
          <a:lstStyle/>
          <a:p>
            <a:r>
              <a:rPr lang="en-US" sz="2400" dirty="0" smtClean="0">
                <a:solidFill>
                  <a:schemeClr val="tx1"/>
                </a:solidFill>
              </a:rPr>
              <a:t>Goal</a:t>
            </a:r>
          </a:p>
          <a:p>
            <a:pPr lvl="1"/>
            <a:r>
              <a:rPr lang="en-US" sz="2000" dirty="0" smtClean="0">
                <a:solidFill>
                  <a:schemeClr val="tx1"/>
                </a:solidFill>
              </a:rPr>
              <a:t>What you want to be, do or attain?</a:t>
            </a:r>
          </a:p>
          <a:p>
            <a:r>
              <a:rPr lang="en-US" sz="2400" dirty="0" smtClean="0">
                <a:solidFill>
                  <a:schemeClr val="tx1"/>
                </a:solidFill>
              </a:rPr>
              <a:t>Action Item</a:t>
            </a:r>
          </a:p>
          <a:p>
            <a:pPr lvl="1"/>
            <a:r>
              <a:rPr lang="en-US" sz="2000" dirty="0" smtClean="0">
                <a:solidFill>
                  <a:schemeClr val="tx1"/>
                </a:solidFill>
              </a:rPr>
              <a:t>What specifically will you do to accomplish this?</a:t>
            </a:r>
          </a:p>
          <a:p>
            <a:r>
              <a:rPr lang="en-US" sz="2400" dirty="0" smtClean="0">
                <a:solidFill>
                  <a:schemeClr val="tx1"/>
                </a:solidFill>
              </a:rPr>
              <a:t>Who/When</a:t>
            </a:r>
          </a:p>
          <a:p>
            <a:pPr lvl="1"/>
            <a:r>
              <a:rPr lang="en-US" sz="2000" dirty="0" smtClean="0">
                <a:solidFill>
                  <a:schemeClr val="tx1"/>
                </a:solidFill>
              </a:rPr>
              <a:t>Plan for the persons who can help you, and establish a time frame for getting the task/s completed</a:t>
            </a:r>
          </a:p>
          <a:p>
            <a:r>
              <a:rPr lang="en-US" sz="2400" dirty="0" smtClean="0">
                <a:solidFill>
                  <a:schemeClr val="tx1"/>
                </a:solidFill>
              </a:rPr>
              <a:t>Status</a:t>
            </a:r>
          </a:p>
          <a:p>
            <a:pPr lvl="1"/>
            <a:r>
              <a:rPr lang="en-US" sz="2000" dirty="0" smtClean="0">
                <a:solidFill>
                  <a:schemeClr val="tx1"/>
                </a:solidFill>
              </a:rPr>
              <a:t>Measurement of progress of attaining the goal/s</a:t>
            </a:r>
          </a:p>
          <a:p>
            <a:endParaRPr lang="en-US" dirty="0">
              <a:solidFill>
                <a:schemeClr val="tx1"/>
              </a:solidFill>
            </a:endParaRPr>
          </a:p>
        </p:txBody>
      </p:sp>
    </p:spTree>
    <p:extLst>
      <p:ext uri="{BB962C8B-B14F-4D97-AF65-F5344CB8AC3E}">
        <p14:creationId xmlns:p14="http://schemas.microsoft.com/office/powerpoint/2010/main" val="11126057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Action Planning: MBO’s</a:t>
            </a:r>
            <a:endParaRPr lang="en-US" dirty="0"/>
          </a:p>
        </p:txBody>
      </p:sp>
      <p:sp>
        <p:nvSpPr>
          <p:cNvPr id="8" name="Content Placeholder 7"/>
          <p:cNvSpPr>
            <a:spLocks noGrp="1"/>
          </p:cNvSpPr>
          <p:nvPr>
            <p:ph idx="1"/>
          </p:nvPr>
        </p:nvSpPr>
        <p:spPr/>
        <p:txBody>
          <a:bodyPr/>
          <a:lstStyle/>
          <a:p>
            <a:r>
              <a:rPr lang="en-US" sz="2400" dirty="0" smtClean="0">
                <a:solidFill>
                  <a:schemeClr val="tx1"/>
                </a:solidFill>
              </a:rPr>
              <a:t>Goal</a:t>
            </a:r>
          </a:p>
          <a:p>
            <a:pPr lvl="1"/>
            <a:r>
              <a:rPr lang="en-US" sz="2000" dirty="0" smtClean="0">
                <a:solidFill>
                  <a:schemeClr val="tx1"/>
                </a:solidFill>
              </a:rPr>
              <a:t>What you want to be, do or attain?</a:t>
            </a:r>
          </a:p>
          <a:p>
            <a:r>
              <a:rPr lang="en-US" sz="2400" dirty="0" smtClean="0">
                <a:solidFill>
                  <a:schemeClr val="tx1"/>
                </a:solidFill>
              </a:rPr>
              <a:t>Action Item</a:t>
            </a:r>
          </a:p>
          <a:p>
            <a:pPr lvl="1"/>
            <a:r>
              <a:rPr lang="en-US" sz="2000" dirty="0" smtClean="0">
                <a:solidFill>
                  <a:schemeClr val="tx1"/>
                </a:solidFill>
              </a:rPr>
              <a:t>What specifically will you do to accomplish this?</a:t>
            </a:r>
          </a:p>
          <a:p>
            <a:r>
              <a:rPr lang="en-US" sz="2400" dirty="0" smtClean="0">
                <a:solidFill>
                  <a:schemeClr val="tx1"/>
                </a:solidFill>
              </a:rPr>
              <a:t>Who/When</a:t>
            </a:r>
          </a:p>
          <a:p>
            <a:pPr lvl="1"/>
            <a:r>
              <a:rPr lang="en-US" sz="2000" dirty="0" smtClean="0">
                <a:solidFill>
                  <a:schemeClr val="tx1"/>
                </a:solidFill>
              </a:rPr>
              <a:t>Plan for the persons who can help you, and establish a time frame for getting the task/s completed</a:t>
            </a:r>
          </a:p>
          <a:p>
            <a:r>
              <a:rPr lang="en-US" sz="2400" dirty="0" smtClean="0">
                <a:solidFill>
                  <a:schemeClr val="tx1"/>
                </a:solidFill>
              </a:rPr>
              <a:t>Status</a:t>
            </a:r>
          </a:p>
          <a:p>
            <a:pPr lvl="1"/>
            <a:r>
              <a:rPr lang="en-US" sz="2000" dirty="0" smtClean="0">
                <a:solidFill>
                  <a:schemeClr val="tx1"/>
                </a:solidFill>
              </a:rPr>
              <a:t>Measurement of progress of attaining the goal/s</a:t>
            </a:r>
          </a:p>
          <a:p>
            <a:endParaRPr lang="en-US" dirty="0">
              <a:solidFill>
                <a:schemeClr val="tx1"/>
              </a:solidFill>
            </a:endParaRPr>
          </a:p>
        </p:txBody>
      </p:sp>
    </p:spTree>
    <p:extLst>
      <p:ext uri="{BB962C8B-B14F-4D97-AF65-F5344CB8AC3E}">
        <p14:creationId xmlns:p14="http://schemas.microsoft.com/office/powerpoint/2010/main" val="11126057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Action Planning: MBO’s</a:t>
            </a:r>
            <a:endParaRPr lang="en-US" dirty="0"/>
          </a:p>
        </p:txBody>
      </p:sp>
      <p:sp>
        <p:nvSpPr>
          <p:cNvPr id="8" name="Content Placeholder 7"/>
          <p:cNvSpPr>
            <a:spLocks noGrp="1"/>
          </p:cNvSpPr>
          <p:nvPr>
            <p:ph idx="1"/>
          </p:nvPr>
        </p:nvSpPr>
        <p:spPr/>
        <p:txBody>
          <a:bodyPr>
            <a:normAutofit/>
          </a:bodyPr>
          <a:lstStyle/>
          <a:p>
            <a:pPr>
              <a:buNone/>
            </a:pPr>
            <a:r>
              <a:rPr lang="en-US" sz="3200" dirty="0" smtClean="0">
                <a:solidFill>
                  <a:srgbClr val="FF0000"/>
                </a:solidFill>
              </a:rPr>
              <a:t>WORKING SESSION.  INSERT AN ACTIVITY HERE TO GET THE ATTENDEES TO START A PLAN FOR THE FOLLOWING YEAR.  EXAMPLES:</a:t>
            </a:r>
          </a:p>
          <a:p>
            <a:r>
              <a:rPr lang="en-US" sz="3200" dirty="0" smtClean="0">
                <a:solidFill>
                  <a:srgbClr val="FF0000"/>
                </a:solidFill>
              </a:rPr>
              <a:t>ROUNDTABLE DISCUSSION</a:t>
            </a:r>
          </a:p>
          <a:p>
            <a:r>
              <a:rPr lang="en-US" sz="3200" dirty="0" smtClean="0">
                <a:solidFill>
                  <a:srgbClr val="FF0000"/>
                </a:solidFill>
              </a:rPr>
              <a:t>BREAKOUT INTO SMALL GROUPS</a:t>
            </a:r>
          </a:p>
          <a:p>
            <a:r>
              <a:rPr lang="en-US" sz="3200" dirty="0" smtClean="0">
                <a:solidFill>
                  <a:srgbClr val="FF0000"/>
                </a:solidFill>
              </a:rPr>
              <a:t>INDIVIDUAL PLANNING AND THEN SHARE WITH GROUP</a:t>
            </a:r>
            <a:endParaRPr lang="en-US" sz="3200" dirty="0">
              <a:solidFill>
                <a:srgbClr val="FF0000"/>
              </a:solidFill>
            </a:endParaRPr>
          </a:p>
        </p:txBody>
      </p:sp>
    </p:spTree>
    <p:extLst>
      <p:ext uri="{BB962C8B-B14F-4D97-AF65-F5344CB8AC3E}">
        <p14:creationId xmlns:p14="http://schemas.microsoft.com/office/powerpoint/2010/main" val="11126057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2362200"/>
            <a:ext cx="7620000" cy="1447799"/>
          </a:xfrm>
        </p:spPr>
        <p:txBody>
          <a:bodyPr>
            <a:normAutofit/>
          </a:bodyPr>
          <a:lstStyle/>
          <a:p>
            <a:r>
              <a:rPr lang="en-US" b="1" dirty="0" smtClean="0"/>
              <a:t>Student Activities</a:t>
            </a:r>
            <a:br>
              <a:rPr lang="en-US" b="1" dirty="0" smtClean="0"/>
            </a:br>
            <a:r>
              <a:rPr lang="en-US" b="1" dirty="0" smtClean="0"/>
              <a:t>CRC Workshop</a:t>
            </a:r>
            <a:endParaRPr lang="en-US" b="1" dirty="0"/>
          </a:p>
        </p:txBody>
      </p:sp>
      <p:sp>
        <p:nvSpPr>
          <p:cNvPr id="3" name="Subtitle 2"/>
          <p:cNvSpPr>
            <a:spLocks noGrp="1"/>
          </p:cNvSpPr>
          <p:nvPr>
            <p:ph type="subTitle" idx="1"/>
          </p:nvPr>
        </p:nvSpPr>
        <p:spPr>
          <a:xfrm>
            <a:off x="2667000" y="4572000"/>
            <a:ext cx="6248400" cy="2209800"/>
          </a:xfrm>
        </p:spPr>
        <p:txBody>
          <a:bodyPr/>
          <a:lstStyle/>
          <a:p>
            <a:pPr algn="ctr"/>
            <a:r>
              <a:rPr lang="en-US" sz="3200" b="1" dirty="0" smtClean="0">
                <a:solidFill>
                  <a:schemeClr val="tx1"/>
                </a:solidFill>
              </a:rPr>
              <a:t>Wrap Up</a:t>
            </a:r>
            <a:endParaRPr lang="en-US" dirty="0"/>
          </a:p>
        </p:txBody>
      </p:sp>
      <p:pic>
        <p:nvPicPr>
          <p:cNvPr id="5" name="Picture 4" descr="ASHRAE_logo_cmyk_transparent.png"/>
          <p:cNvPicPr>
            <a:picLocks noChangeAspect="1"/>
          </p:cNvPicPr>
          <p:nvPr/>
        </p:nvPicPr>
        <p:blipFill>
          <a:blip r:embed="rId3" cstate="print"/>
          <a:stretch>
            <a:fillRect/>
          </a:stretch>
        </p:blipFill>
        <p:spPr>
          <a:xfrm>
            <a:off x="1676400" y="204216"/>
            <a:ext cx="3079117" cy="2133600"/>
          </a:xfrm>
          <a:prstGeom prst="rect">
            <a:avLst/>
          </a:prstGeom>
        </p:spPr>
      </p:pic>
    </p:spTree>
    <p:extLst>
      <p:ext uri="{BB962C8B-B14F-4D97-AF65-F5344CB8AC3E}">
        <p14:creationId xmlns:p14="http://schemas.microsoft.com/office/powerpoint/2010/main" val="6395528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Ops</a:t>
            </a:r>
            <a:endParaRPr lang="en-US" dirty="0"/>
          </a:p>
        </p:txBody>
      </p:sp>
      <p:sp>
        <p:nvSpPr>
          <p:cNvPr id="3" name="Content Placeholder 2"/>
          <p:cNvSpPr>
            <a:spLocks noGrp="1"/>
          </p:cNvSpPr>
          <p:nvPr>
            <p:ph idx="1"/>
          </p:nvPr>
        </p:nvSpPr>
        <p:spPr/>
        <p:txBody>
          <a:bodyPr>
            <a:normAutofit lnSpcReduction="10000"/>
          </a:bodyPr>
          <a:lstStyle/>
          <a:p>
            <a:r>
              <a:rPr lang="en-US" dirty="0" smtClean="0">
                <a:solidFill>
                  <a:schemeClr val="tx1"/>
                </a:solidFill>
              </a:rPr>
              <a:t>Why is Student Activities as important as</a:t>
            </a:r>
          </a:p>
          <a:p>
            <a:pPr lvl="1"/>
            <a:r>
              <a:rPr lang="en-US" dirty="0" smtClean="0">
                <a:solidFill>
                  <a:schemeClr val="tx1"/>
                </a:solidFill>
              </a:rPr>
              <a:t>Membership</a:t>
            </a:r>
          </a:p>
          <a:p>
            <a:pPr lvl="1"/>
            <a:r>
              <a:rPr lang="en-US" dirty="0" smtClean="0">
                <a:solidFill>
                  <a:schemeClr val="tx1"/>
                </a:solidFill>
              </a:rPr>
              <a:t>Resource Promotion</a:t>
            </a:r>
          </a:p>
          <a:p>
            <a:pPr lvl="1"/>
            <a:r>
              <a:rPr lang="en-US" dirty="0" smtClean="0">
                <a:solidFill>
                  <a:schemeClr val="tx1"/>
                </a:solidFill>
              </a:rPr>
              <a:t>Chapter Technology Transfer</a:t>
            </a:r>
          </a:p>
          <a:p>
            <a:r>
              <a:rPr lang="en-US" dirty="0" smtClean="0">
                <a:solidFill>
                  <a:schemeClr val="tx1"/>
                </a:solidFill>
              </a:rPr>
              <a:t>How does this tie into your chapter?</a:t>
            </a:r>
          </a:p>
          <a:p>
            <a:r>
              <a:rPr lang="en-US" dirty="0" smtClean="0">
                <a:solidFill>
                  <a:schemeClr val="tx1"/>
                </a:solidFill>
              </a:rPr>
              <a:t>What do you need to do for your chapter?</a:t>
            </a:r>
          </a:p>
          <a:p>
            <a:pPr lvl="1"/>
            <a:r>
              <a:rPr lang="en-US" dirty="0">
                <a:solidFill>
                  <a:schemeClr val="tx1"/>
                </a:solidFill>
              </a:rPr>
              <a:t>The Manual for Chapter </a:t>
            </a:r>
            <a:r>
              <a:rPr lang="en-US" dirty="0" smtClean="0">
                <a:solidFill>
                  <a:schemeClr val="tx1"/>
                </a:solidFill>
              </a:rPr>
              <a:t>Operations</a:t>
            </a:r>
          </a:p>
          <a:p>
            <a:pPr lvl="2"/>
            <a:r>
              <a:rPr lang="en-US" dirty="0">
                <a:solidFill>
                  <a:schemeClr val="tx1"/>
                </a:solidFill>
                <a:hlinkClick r:id="rId3"/>
              </a:rPr>
              <a:t>https://</a:t>
            </a:r>
            <a:r>
              <a:rPr lang="en-US" dirty="0" smtClean="0">
                <a:solidFill>
                  <a:schemeClr val="tx1"/>
                </a:solidFill>
                <a:hlinkClick r:id="rId3"/>
              </a:rPr>
              <a:t>www.ashrae.org/society-groups/chapters/manual-for-chapter-operations</a:t>
            </a:r>
            <a:r>
              <a:rPr lang="en-US" dirty="0" smtClean="0">
                <a:solidFill>
                  <a:schemeClr val="tx1"/>
                </a:solidFill>
              </a:rPr>
              <a:t> </a:t>
            </a:r>
            <a:endParaRPr lang="en-US" dirty="0">
              <a:solidFill>
                <a:schemeClr val="tx1"/>
              </a:solidFill>
            </a:endParaRPr>
          </a:p>
          <a:p>
            <a:pPr lvl="1"/>
            <a:r>
              <a:rPr lang="en-US" dirty="0" smtClean="0">
                <a:solidFill>
                  <a:schemeClr val="tx1"/>
                </a:solidFill>
              </a:rPr>
              <a:t>Student Activities Manual in the Student Zone </a:t>
            </a:r>
          </a:p>
          <a:p>
            <a:pPr lvl="2"/>
            <a:r>
              <a:rPr lang="en-US" dirty="0">
                <a:solidFill>
                  <a:schemeClr val="tx1"/>
                </a:solidFill>
                <a:hlinkClick r:id="rId4"/>
              </a:rPr>
              <a:t>https://www.ashrae.org/File%20Library/docLib/Student%20Zone/2014-STUDENT-ACTIVITIES-HANDBOOK--</a:t>
            </a:r>
            <a:r>
              <a:rPr lang="en-US" dirty="0" smtClean="0">
                <a:solidFill>
                  <a:schemeClr val="tx1"/>
                </a:solidFill>
                <a:hlinkClick r:id="rId4"/>
              </a:rPr>
              <a:t>SA-Chapter-Chair.docx</a:t>
            </a:r>
            <a:r>
              <a:rPr lang="en-US" dirty="0" smtClean="0">
                <a:solidFill>
                  <a:schemeClr val="tx1"/>
                </a:solidFill>
              </a:rPr>
              <a:t> </a:t>
            </a:r>
          </a:p>
          <a:p>
            <a:endParaRPr lang="en-US" dirty="0" smtClean="0">
              <a:solidFill>
                <a:schemeClr val="tx1"/>
              </a:solidFill>
            </a:endParaRPr>
          </a:p>
          <a:p>
            <a:endParaRPr lang="en-US" dirty="0" smtClean="0"/>
          </a:p>
        </p:txBody>
      </p:sp>
    </p:spTree>
    <p:extLst>
      <p:ext uri="{BB962C8B-B14F-4D97-AF65-F5344CB8AC3E}">
        <p14:creationId xmlns:p14="http://schemas.microsoft.com/office/powerpoint/2010/main" val="27502660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Available Web Resources</a:t>
            </a:r>
            <a:endParaRPr lang="en-US" dirty="0"/>
          </a:p>
        </p:txBody>
      </p:sp>
      <p:sp>
        <p:nvSpPr>
          <p:cNvPr id="3" name="Content Placeholder 2"/>
          <p:cNvSpPr>
            <a:spLocks noGrp="1"/>
          </p:cNvSpPr>
          <p:nvPr>
            <p:ph idx="1"/>
          </p:nvPr>
        </p:nvSpPr>
        <p:spPr>
          <a:xfrm>
            <a:off x="457200" y="1219200"/>
            <a:ext cx="8534400" cy="4906963"/>
          </a:xfrm>
        </p:spPr>
        <p:txBody>
          <a:bodyPr>
            <a:normAutofit/>
          </a:bodyPr>
          <a:lstStyle/>
          <a:p>
            <a:r>
              <a:rPr lang="en-US" sz="2000" dirty="0" smtClean="0">
                <a:solidFill>
                  <a:schemeClr val="tx1"/>
                </a:solidFill>
              </a:rPr>
              <a:t>Student Membership &amp; Meetings</a:t>
            </a:r>
          </a:p>
          <a:p>
            <a:r>
              <a:rPr lang="en-US" sz="2000" dirty="0" smtClean="0">
                <a:solidFill>
                  <a:schemeClr val="tx1"/>
                </a:solidFill>
              </a:rPr>
              <a:t>Student Branches: Information on maintaining an active branch and establishing a new student branch</a:t>
            </a:r>
          </a:p>
          <a:p>
            <a:r>
              <a:rPr lang="en-US" sz="2000" dirty="0" smtClean="0">
                <a:solidFill>
                  <a:schemeClr val="tx1"/>
                </a:solidFill>
              </a:rPr>
              <a:t>Career Resources: Links to our online virtual career program, career related resources in HVAC&amp;R. Employers can post student internships for free. Scholarships, Grants &amp; Design Project: Specific information on each of these programs including applications, deadlines and more!</a:t>
            </a:r>
          </a:p>
          <a:p>
            <a:r>
              <a:rPr lang="en-US" sz="2000" dirty="0" smtClean="0">
                <a:solidFill>
                  <a:schemeClr val="tx1"/>
                </a:solidFill>
              </a:rPr>
              <a:t>K-12 &amp; College Resources: Links to our K-12 resources program and handouts. </a:t>
            </a:r>
          </a:p>
          <a:p>
            <a:r>
              <a:rPr lang="en-US" sz="2000" dirty="0" smtClean="0">
                <a:solidFill>
                  <a:schemeClr val="tx1"/>
                </a:solidFill>
              </a:rPr>
              <a:t>Chapter Mentorship  Program: help students locate mentors within chapter</a:t>
            </a:r>
          </a:p>
          <a:p>
            <a:r>
              <a:rPr lang="en-US" sz="2000" dirty="0" smtClean="0">
                <a:solidFill>
                  <a:schemeClr val="tx1"/>
                </a:solidFill>
              </a:rPr>
              <a:t>Student Activities News &amp; Awards</a:t>
            </a:r>
          </a:p>
          <a:p>
            <a:endParaRPr lang="en-US" sz="2000" dirty="0" smtClean="0">
              <a:solidFill>
                <a:schemeClr val="tx1"/>
              </a:solidFill>
            </a:endParaRPr>
          </a:p>
          <a:p>
            <a:pPr algn="ctr">
              <a:buNone/>
            </a:pPr>
            <a:r>
              <a:rPr lang="en-US" sz="2000" dirty="0" smtClean="0">
                <a:solidFill>
                  <a:schemeClr val="tx1"/>
                </a:solidFill>
                <a:hlinkClick r:id="rId2"/>
              </a:rPr>
              <a:t>www.ashrae.org/students</a:t>
            </a:r>
            <a:endParaRPr lang="en-US" sz="2000" dirty="0" smtClean="0">
              <a:solidFill>
                <a:schemeClr val="tx1"/>
              </a:solidFill>
            </a:endParaRPr>
          </a:p>
          <a:p>
            <a:endParaRPr lang="en-US" dirty="0" smtClean="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26480658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2667000"/>
          </a:xfrm>
        </p:spPr>
        <p:txBody>
          <a:bodyPr>
            <a:noAutofit/>
          </a:bodyPr>
          <a:lstStyle/>
          <a:p>
            <a:r>
              <a:rPr lang="en-US" sz="2800" dirty="0" smtClean="0"/>
              <a:t>Your Staff Contact @ Society Headquarters Can…</a:t>
            </a:r>
            <a:r>
              <a:rPr lang="en-US" sz="3200" dirty="0" smtClean="0"/>
              <a:t/>
            </a:r>
            <a:br>
              <a:rPr lang="en-US" sz="3200" dirty="0" smtClean="0"/>
            </a:br>
            <a:endParaRPr lang="en-US" sz="3200" dirty="0"/>
          </a:p>
        </p:txBody>
      </p:sp>
      <p:sp>
        <p:nvSpPr>
          <p:cNvPr id="3" name="Content Placeholder 2"/>
          <p:cNvSpPr>
            <a:spLocks noGrp="1"/>
          </p:cNvSpPr>
          <p:nvPr>
            <p:ph idx="1"/>
          </p:nvPr>
        </p:nvSpPr>
        <p:spPr>
          <a:xfrm>
            <a:off x="304800" y="1219200"/>
            <a:ext cx="4495800" cy="4906963"/>
          </a:xfrm>
        </p:spPr>
        <p:txBody>
          <a:bodyPr>
            <a:normAutofit fontScale="92500" lnSpcReduction="20000"/>
          </a:bodyPr>
          <a:lstStyle/>
          <a:p>
            <a:r>
              <a:rPr lang="en-US" sz="2000" dirty="0" smtClean="0"/>
              <a:t>Answer questions the local chapter or RVC may not be able to address</a:t>
            </a:r>
          </a:p>
          <a:p>
            <a:r>
              <a:rPr lang="en-US" sz="2000" dirty="0" smtClean="0"/>
              <a:t>Serve as the last word on deadlines</a:t>
            </a:r>
          </a:p>
          <a:p>
            <a:r>
              <a:rPr lang="en-US" sz="2000" dirty="0" smtClean="0"/>
              <a:t>Provide information regarding the Student Branches in your chapter’s area</a:t>
            </a:r>
          </a:p>
          <a:p>
            <a:r>
              <a:rPr lang="en-US" sz="2000" dirty="0" smtClean="0"/>
              <a:t>Give you a list of student members in your chapter</a:t>
            </a:r>
          </a:p>
          <a:p>
            <a:r>
              <a:rPr lang="en-US" sz="2000" dirty="0" smtClean="0"/>
              <a:t>Assist you with creating program ideas for classroom presentations, college visits, etc.</a:t>
            </a:r>
          </a:p>
          <a:p>
            <a:r>
              <a:rPr lang="en-US" sz="2000" dirty="0" smtClean="0"/>
              <a:t>Provide resources such as Student Membership Applications, Brochures, Posters, Web Content, etc.</a:t>
            </a:r>
          </a:p>
          <a:p>
            <a:pPr>
              <a:buNone/>
            </a:pPr>
            <a:endParaRPr lang="en-US" sz="1600" dirty="0" smtClean="0"/>
          </a:p>
          <a:p>
            <a:pPr>
              <a:buNone/>
            </a:pPr>
            <a:r>
              <a:rPr lang="en-US" sz="1600" b="1" dirty="0" smtClean="0"/>
              <a:t>Katie Thomson			</a:t>
            </a:r>
          </a:p>
          <a:p>
            <a:pPr>
              <a:buNone/>
            </a:pPr>
            <a:r>
              <a:rPr lang="en-US" sz="1600" b="1" dirty="0" smtClean="0"/>
              <a:t>Assistant Manager, Student Activities</a:t>
            </a:r>
          </a:p>
          <a:p>
            <a:pPr>
              <a:buNone/>
            </a:pPr>
            <a:r>
              <a:rPr lang="en-US" sz="1600" b="1" dirty="0" smtClean="0"/>
              <a:t>678-539-1212</a:t>
            </a:r>
          </a:p>
          <a:p>
            <a:pPr>
              <a:buNone/>
            </a:pPr>
            <a:r>
              <a:rPr lang="en-US" sz="1600" b="1" dirty="0" smtClean="0">
                <a:hlinkClick r:id="rId2"/>
              </a:rPr>
              <a:t>KThomson@ashrae.org</a:t>
            </a:r>
            <a:r>
              <a:rPr lang="en-US" sz="1600" b="1" dirty="0" smtClean="0"/>
              <a:t> </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29200" y="1600200"/>
            <a:ext cx="3181350" cy="3181350"/>
          </a:xfrm>
          <a:prstGeom prst="rect">
            <a:avLst/>
          </a:prstGeom>
        </p:spPr>
      </p:pic>
    </p:spTree>
    <p:extLst>
      <p:ext uri="{BB962C8B-B14F-4D97-AF65-F5344CB8AC3E}">
        <p14:creationId xmlns:p14="http://schemas.microsoft.com/office/powerpoint/2010/main" val="34069238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Region X Contacts</a:t>
            </a:r>
            <a:endParaRPr lang="en-US" dirty="0"/>
          </a:p>
        </p:txBody>
      </p:sp>
      <p:sp>
        <p:nvSpPr>
          <p:cNvPr id="3" name="Content Placeholder 2"/>
          <p:cNvSpPr>
            <a:spLocks noGrp="1"/>
          </p:cNvSpPr>
          <p:nvPr>
            <p:ph idx="1"/>
          </p:nvPr>
        </p:nvSpPr>
        <p:spPr>
          <a:xfrm>
            <a:off x="304800" y="1143000"/>
            <a:ext cx="7467600" cy="4906963"/>
          </a:xfrm>
        </p:spPr>
        <p:txBody>
          <a:bodyPr>
            <a:normAutofit/>
          </a:bodyPr>
          <a:lstStyle/>
          <a:p>
            <a:pPr>
              <a:buNone/>
            </a:pPr>
            <a:endParaRPr lang="en-US" dirty="0" smtClean="0">
              <a:solidFill>
                <a:schemeClr val="tx1"/>
              </a:solidFill>
            </a:endParaRPr>
          </a:p>
          <a:p>
            <a:pPr>
              <a:buNone/>
            </a:pPr>
            <a:r>
              <a:rPr lang="en-US" dirty="0" smtClean="0">
                <a:solidFill>
                  <a:schemeClr val="tx1"/>
                </a:solidFill>
              </a:rPr>
              <a:t>XXXXXX, RVC SA – XXXX@XXXXXX.com</a:t>
            </a:r>
          </a:p>
          <a:p>
            <a:pPr>
              <a:buNone/>
            </a:pPr>
            <a:endParaRPr lang="en-US" dirty="0" smtClean="0">
              <a:solidFill>
                <a:schemeClr val="tx1"/>
              </a:solidFill>
            </a:endParaRPr>
          </a:p>
          <a:p>
            <a:pPr>
              <a:buNone/>
            </a:pPr>
            <a:r>
              <a:rPr lang="en-US" dirty="0" smtClean="0">
                <a:solidFill>
                  <a:schemeClr val="tx1"/>
                </a:solidFill>
              </a:rPr>
              <a:t>XXXXX, DRC – </a:t>
            </a:r>
            <a:r>
              <a:rPr lang="en-US" dirty="0">
                <a:solidFill>
                  <a:schemeClr val="tx1"/>
                </a:solidFill>
              </a:rPr>
              <a:t>XXXX@XXXXXX.com</a:t>
            </a:r>
          </a:p>
          <a:p>
            <a:pPr>
              <a:buNone/>
            </a:pPr>
            <a:r>
              <a:rPr lang="en-US" dirty="0" smtClean="0">
                <a:solidFill>
                  <a:schemeClr val="tx1"/>
                </a:solidFill>
              </a:rPr>
              <a:t> </a:t>
            </a:r>
          </a:p>
          <a:p>
            <a:pPr>
              <a:buNone/>
            </a:pPr>
            <a:r>
              <a:rPr lang="en-US" dirty="0">
                <a:solidFill>
                  <a:schemeClr val="tx1"/>
                </a:solidFill>
              </a:rPr>
              <a:t>XXXXX, </a:t>
            </a:r>
            <a:r>
              <a:rPr lang="en-US" dirty="0" smtClean="0">
                <a:solidFill>
                  <a:schemeClr val="tx1"/>
                </a:solidFill>
              </a:rPr>
              <a:t>RVC MP </a:t>
            </a:r>
            <a:r>
              <a:rPr lang="en-US" dirty="0">
                <a:solidFill>
                  <a:schemeClr val="tx1"/>
                </a:solidFill>
              </a:rPr>
              <a:t>– XXXX@XXXXXX.com</a:t>
            </a:r>
          </a:p>
          <a:p>
            <a:pPr>
              <a:buNone/>
            </a:pPr>
            <a:endParaRPr lang="en-US" dirty="0" smtClean="0">
              <a:solidFill>
                <a:schemeClr val="tx1"/>
              </a:solidFill>
            </a:endParaRPr>
          </a:p>
          <a:p>
            <a:pPr>
              <a:buNone/>
            </a:pPr>
            <a:r>
              <a:rPr lang="en-US" dirty="0" smtClean="0">
                <a:solidFill>
                  <a:schemeClr val="tx1"/>
                </a:solidFill>
              </a:rPr>
              <a:t>XXXXX, YRC – </a:t>
            </a:r>
            <a:r>
              <a:rPr lang="en-US" dirty="0">
                <a:solidFill>
                  <a:schemeClr val="tx1"/>
                </a:solidFill>
              </a:rPr>
              <a:t>XXXX@XXXXXX.com</a:t>
            </a:r>
          </a:p>
          <a:p>
            <a:pPr>
              <a:buNone/>
            </a:pPr>
            <a:endParaRPr lang="en-US" dirty="0">
              <a:solidFill>
                <a:schemeClr val="tx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Almost done!</a:t>
            </a:r>
            <a:endParaRPr lang="en-US" dirty="0"/>
          </a:p>
        </p:txBody>
      </p:sp>
      <p:sp>
        <p:nvSpPr>
          <p:cNvPr id="3" name="Content Placeholder 2"/>
          <p:cNvSpPr>
            <a:spLocks noGrp="1"/>
          </p:cNvSpPr>
          <p:nvPr>
            <p:ph idx="1"/>
          </p:nvPr>
        </p:nvSpPr>
        <p:spPr>
          <a:xfrm>
            <a:off x="304800" y="1143000"/>
            <a:ext cx="8534400" cy="4906963"/>
          </a:xfrm>
        </p:spPr>
        <p:txBody>
          <a:bodyPr>
            <a:normAutofit/>
          </a:bodyPr>
          <a:lstStyle/>
          <a:p>
            <a:pPr>
              <a:buNone/>
            </a:pPr>
            <a:endParaRPr lang="en-US" dirty="0" smtClean="0">
              <a:solidFill>
                <a:schemeClr val="tx1"/>
              </a:solidFill>
            </a:endParaRPr>
          </a:p>
          <a:p>
            <a:pPr algn="ctr">
              <a:buNone/>
            </a:pPr>
            <a:r>
              <a:rPr lang="en-US" sz="3600" dirty="0" smtClean="0">
                <a:solidFill>
                  <a:schemeClr val="tx1"/>
                </a:solidFill>
              </a:rPr>
              <a:t>Questions?</a:t>
            </a:r>
          </a:p>
          <a:p>
            <a:pPr algn="ctr">
              <a:buNone/>
            </a:pPr>
            <a:endParaRPr lang="en-US" sz="3600" dirty="0" smtClean="0">
              <a:solidFill>
                <a:schemeClr val="tx1"/>
              </a:solidFill>
            </a:endParaRPr>
          </a:p>
          <a:p>
            <a:pPr algn="ctr">
              <a:buNone/>
            </a:pPr>
            <a:r>
              <a:rPr lang="en-US" sz="3600" dirty="0" smtClean="0">
                <a:solidFill>
                  <a:schemeClr val="tx1"/>
                </a:solidFill>
              </a:rPr>
              <a:t>Remember to sign in and have the DRC to sign your Transportation Voucher!!</a:t>
            </a:r>
          </a:p>
          <a:p>
            <a:pPr algn="ctr">
              <a:buNone/>
            </a:pPr>
            <a:endParaRPr lang="en-US" sz="3600" dirty="0">
              <a:solidFill>
                <a:schemeClr val="tx1"/>
              </a:solidFill>
            </a:endParaRPr>
          </a:p>
          <a:p>
            <a:pPr algn="ctr">
              <a:buNone/>
            </a:pPr>
            <a:r>
              <a:rPr lang="en-US" sz="3600" dirty="0" smtClean="0">
                <a:solidFill>
                  <a:schemeClr val="tx1"/>
                </a:solidFill>
              </a:rPr>
              <a:t>Thank you!</a:t>
            </a:r>
          </a:p>
          <a:p>
            <a:endParaRPr lang="en-US"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Running Chapter Reports</a:t>
            </a:r>
            <a:endParaRPr lang="en-US" dirty="0"/>
          </a:p>
        </p:txBody>
      </p:sp>
      <p:sp>
        <p:nvSpPr>
          <p:cNvPr id="3" name="Content Placeholder 2"/>
          <p:cNvSpPr>
            <a:spLocks noGrp="1"/>
          </p:cNvSpPr>
          <p:nvPr>
            <p:ph idx="1"/>
          </p:nvPr>
        </p:nvSpPr>
        <p:spPr>
          <a:xfrm>
            <a:off x="457200" y="1143000"/>
            <a:ext cx="8229600" cy="4906963"/>
          </a:xfrm>
        </p:spPr>
        <p:txBody>
          <a:bodyPr>
            <a:normAutofit/>
          </a:bodyPr>
          <a:lstStyle/>
          <a:p>
            <a:pPr>
              <a:buNone/>
            </a:pPr>
            <a:r>
              <a:rPr lang="en-US" sz="2400" dirty="0" smtClean="0">
                <a:solidFill>
                  <a:schemeClr val="tx1"/>
                </a:solidFill>
              </a:rPr>
              <a:t>     Student Activities Chapter Chairs (along with Membership Promotion Chairs and Chapter Presidents) have access to reports to run student data.  </a:t>
            </a:r>
            <a:br>
              <a:rPr lang="en-US" sz="2400" dirty="0" smtClean="0">
                <a:solidFill>
                  <a:schemeClr val="tx1"/>
                </a:solidFill>
              </a:rPr>
            </a:br>
            <a:endParaRPr lang="en-US" sz="2400" dirty="0" smtClean="0">
              <a:solidFill>
                <a:schemeClr val="tx1"/>
              </a:solidFill>
            </a:endParaRPr>
          </a:p>
          <a:p>
            <a:pPr>
              <a:buNone/>
            </a:pPr>
            <a:r>
              <a:rPr lang="en-US" sz="2400" dirty="0" smtClean="0">
                <a:solidFill>
                  <a:schemeClr val="tx1"/>
                </a:solidFill>
              </a:rPr>
              <a:t>	Why is this information important to me?</a:t>
            </a:r>
          </a:p>
          <a:p>
            <a:pPr lvl="1"/>
            <a:r>
              <a:rPr lang="en-US" sz="2000" dirty="0" smtClean="0">
                <a:solidFill>
                  <a:schemeClr val="tx1"/>
                </a:solidFill>
              </a:rPr>
              <a:t>Know what students are in your chapter</a:t>
            </a:r>
          </a:p>
          <a:p>
            <a:pPr lvl="1"/>
            <a:r>
              <a:rPr lang="en-US" sz="2000" dirty="0" smtClean="0">
                <a:solidFill>
                  <a:schemeClr val="tx1"/>
                </a:solidFill>
              </a:rPr>
              <a:t>Find out what students are approaching expiration (promote renewing)</a:t>
            </a:r>
          </a:p>
          <a:p>
            <a:pPr lvl="1"/>
            <a:r>
              <a:rPr lang="en-US" sz="2000" dirty="0" smtClean="0">
                <a:solidFill>
                  <a:schemeClr val="tx1"/>
                </a:solidFill>
              </a:rPr>
              <a:t>To find out what students are graduating (promote Smart-Start Transfer Program)</a:t>
            </a:r>
          </a:p>
          <a:p>
            <a:pPr lvl="1"/>
            <a:r>
              <a:rPr lang="en-US" sz="2000" dirty="0" smtClean="0">
                <a:solidFill>
                  <a:schemeClr val="tx1"/>
                </a:solidFill>
              </a:rPr>
              <a:t>Keep student contact info update</a:t>
            </a:r>
          </a:p>
          <a:p>
            <a:pPr marL="0" indent="0">
              <a:buNone/>
            </a:pPr>
            <a:endParaRPr lang="en-US" dirty="0">
              <a:solidFill>
                <a:schemeClr val="tx1"/>
              </a:solidFill>
            </a:endParaRPr>
          </a:p>
        </p:txBody>
      </p:sp>
    </p:spTree>
    <p:extLst>
      <p:ext uri="{BB962C8B-B14F-4D97-AF65-F5344CB8AC3E}">
        <p14:creationId xmlns:p14="http://schemas.microsoft.com/office/powerpoint/2010/main" val="5411883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Running Chapter Reports</a:t>
            </a:r>
            <a:endParaRPr lang="en-US" dirty="0"/>
          </a:p>
        </p:txBody>
      </p:sp>
      <p:sp>
        <p:nvSpPr>
          <p:cNvPr id="3" name="Content Placeholder 2"/>
          <p:cNvSpPr>
            <a:spLocks noGrp="1"/>
          </p:cNvSpPr>
          <p:nvPr>
            <p:ph idx="1"/>
          </p:nvPr>
        </p:nvSpPr>
        <p:spPr>
          <a:xfrm>
            <a:off x="457200" y="1143000"/>
            <a:ext cx="8229600" cy="4906963"/>
          </a:xfrm>
        </p:spPr>
        <p:txBody>
          <a:bodyPr>
            <a:normAutofit/>
          </a:bodyPr>
          <a:lstStyle/>
          <a:p>
            <a:pPr>
              <a:buNone/>
            </a:pPr>
            <a:r>
              <a:rPr lang="en-US" sz="2400" dirty="0" smtClean="0">
                <a:solidFill>
                  <a:schemeClr val="tx1"/>
                </a:solidFill>
              </a:rPr>
              <a:t>Things to remember:</a:t>
            </a:r>
          </a:p>
          <a:p>
            <a:r>
              <a:rPr lang="en-US" sz="2400" dirty="0" smtClean="0">
                <a:solidFill>
                  <a:schemeClr val="tx1"/>
                </a:solidFill>
              </a:rPr>
              <a:t>The reports include the personal data for members and should be kept in a secure place.</a:t>
            </a:r>
          </a:p>
          <a:p>
            <a:r>
              <a:rPr lang="en-US" sz="2400" dirty="0" smtClean="0">
                <a:solidFill>
                  <a:schemeClr val="tx1"/>
                </a:solidFill>
              </a:rPr>
              <a:t>The reports should not be posted in a place accessible to the general public</a:t>
            </a:r>
          </a:p>
          <a:p>
            <a:r>
              <a:rPr lang="en-US" sz="2400" dirty="0" smtClean="0">
                <a:solidFill>
                  <a:schemeClr val="tx1"/>
                </a:solidFill>
              </a:rPr>
              <a:t>The data should only be used for ASHRAE purposes.</a:t>
            </a:r>
          </a:p>
          <a:p>
            <a:r>
              <a:rPr lang="en-US" sz="2400" dirty="0" smtClean="0">
                <a:solidFill>
                  <a:schemeClr val="tx1"/>
                </a:solidFill>
              </a:rPr>
              <a:t>The data provided is what was provided by the member.  At times students may use their parents’ address.  You will have to work with the SBA to get students’ university mailing address.</a:t>
            </a:r>
          </a:p>
          <a:p>
            <a:endParaRPr lang="en-US" sz="2400" dirty="0" smtClean="0">
              <a:solidFill>
                <a:schemeClr val="tx1"/>
              </a:solidFill>
            </a:endParaRPr>
          </a:p>
          <a:p>
            <a:endParaRPr lang="en-US" sz="2000" dirty="0" smtClean="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2610169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Running Chapter Reports</a:t>
            </a:r>
            <a:endParaRPr lang="en-US" dirty="0"/>
          </a:p>
        </p:txBody>
      </p:sp>
      <p:sp>
        <p:nvSpPr>
          <p:cNvPr id="3" name="Content Placeholder 2"/>
          <p:cNvSpPr>
            <a:spLocks noGrp="1"/>
          </p:cNvSpPr>
          <p:nvPr>
            <p:ph idx="1"/>
          </p:nvPr>
        </p:nvSpPr>
        <p:spPr>
          <a:xfrm>
            <a:off x="381000" y="2895600"/>
            <a:ext cx="8229600" cy="4906963"/>
          </a:xfrm>
        </p:spPr>
        <p:txBody>
          <a:bodyPr>
            <a:normAutofit/>
          </a:bodyPr>
          <a:lstStyle/>
          <a:p>
            <a:pPr marL="0" indent="0" algn="ctr">
              <a:buNone/>
            </a:pPr>
            <a:r>
              <a:rPr lang="en-US" sz="7200" dirty="0" smtClean="0">
                <a:solidFill>
                  <a:schemeClr val="tx1"/>
                </a:solidFill>
              </a:rPr>
              <a:t>Live Demonstration</a:t>
            </a:r>
            <a:endParaRPr lang="en-US" sz="7200" dirty="0">
              <a:solidFill>
                <a:schemeClr val="tx1"/>
              </a:solidFill>
            </a:endParaRPr>
          </a:p>
        </p:txBody>
      </p:sp>
    </p:spTree>
    <p:extLst>
      <p:ext uri="{BB962C8B-B14F-4D97-AF65-F5344CB8AC3E}">
        <p14:creationId xmlns:p14="http://schemas.microsoft.com/office/powerpoint/2010/main" val="5194951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PAOE</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sz="3400" b="1" dirty="0" smtClean="0">
                <a:solidFill>
                  <a:schemeClr val="tx1"/>
                </a:solidFill>
              </a:rPr>
              <a:t>What is PAOE exactly?</a:t>
            </a:r>
          </a:p>
          <a:p>
            <a:pPr marL="0" indent="0">
              <a:buNone/>
            </a:pPr>
            <a:endParaRPr lang="en-US" dirty="0" smtClean="0">
              <a:solidFill>
                <a:schemeClr val="tx1"/>
              </a:solidFill>
            </a:endParaRPr>
          </a:p>
          <a:p>
            <a:pPr marL="0" indent="0">
              <a:buNone/>
            </a:pPr>
            <a:r>
              <a:rPr lang="en-US" dirty="0" smtClean="0">
                <a:solidFill>
                  <a:schemeClr val="tx1"/>
                </a:solidFill>
              </a:rPr>
              <a:t>The PAOE sets goals for the Society in the key areas of membership, meeting attendance, education, research promotion and energy management (technical support to public agencies).  Meeting these objectives is essential if ASHRAE is to fulfill its commitment to serve society and its members.</a:t>
            </a:r>
            <a:br>
              <a:rPr lang="en-US" dirty="0" smtClean="0">
                <a:solidFill>
                  <a:schemeClr val="tx1"/>
                </a:solidFill>
              </a:rPr>
            </a:br>
            <a:endParaRPr lang="en-US" dirty="0" smtClean="0">
              <a:solidFill>
                <a:schemeClr val="tx1"/>
              </a:solidFill>
            </a:endParaRPr>
          </a:p>
          <a:p>
            <a:r>
              <a:rPr lang="en-US" dirty="0" smtClean="0">
                <a:solidFill>
                  <a:schemeClr val="tx1"/>
                </a:solidFill>
              </a:rPr>
              <a:t>Goals established annually by the incoming Society President</a:t>
            </a:r>
          </a:p>
          <a:p>
            <a:r>
              <a:rPr lang="en-US" dirty="0" smtClean="0">
                <a:solidFill>
                  <a:schemeClr val="tx1"/>
                </a:solidFill>
              </a:rPr>
              <a:t>Reporting is done online at www.ashrae.org in the ‘Secure Chapter Volunteer Activity’ section</a:t>
            </a:r>
          </a:p>
          <a:p>
            <a:r>
              <a:rPr lang="en-US" dirty="0" smtClean="0">
                <a:solidFill>
                  <a:schemeClr val="tx1"/>
                </a:solidFill>
              </a:rPr>
              <a:t>A collection of tasks with associated point values. </a:t>
            </a:r>
          </a:p>
          <a:p>
            <a:r>
              <a:rPr lang="en-US" dirty="0" smtClean="0">
                <a:solidFill>
                  <a:schemeClr val="tx1"/>
                </a:solidFill>
              </a:rPr>
              <a:t>A means of recognition for the work you have done</a:t>
            </a:r>
          </a:p>
          <a:p>
            <a:r>
              <a:rPr lang="en-US" dirty="0" smtClean="0">
                <a:solidFill>
                  <a:schemeClr val="tx1"/>
                </a:solidFill>
              </a:rPr>
              <a:t>A quality improvement tool - a way to measure your progress</a:t>
            </a:r>
          </a:p>
          <a:p>
            <a:r>
              <a:rPr lang="en-US" dirty="0" smtClean="0">
                <a:solidFill>
                  <a:schemeClr val="tx1"/>
                </a:solidFill>
              </a:rPr>
              <a:t>Minimum score is 300 points for a chapter to achieve PAOE</a:t>
            </a:r>
          </a:p>
          <a:p>
            <a:r>
              <a:rPr lang="en-US" dirty="0" smtClean="0">
                <a:solidFill>
                  <a:schemeClr val="tx1"/>
                </a:solidFill>
              </a:rPr>
              <a:t>PAR is 500 points to achieve STAR Award, Honor Roll, or Premiere</a:t>
            </a:r>
          </a:p>
          <a:p>
            <a:endParaRPr lang="en-US" dirty="0" smtClean="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4118666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PAOE</a:t>
            </a:r>
            <a:endParaRPr lang="en-US" dirty="0"/>
          </a:p>
        </p:txBody>
      </p:sp>
      <p:sp>
        <p:nvSpPr>
          <p:cNvPr id="3" name="Content Placeholder 2"/>
          <p:cNvSpPr>
            <a:spLocks noGrp="1"/>
          </p:cNvSpPr>
          <p:nvPr>
            <p:ph idx="1"/>
          </p:nvPr>
        </p:nvSpPr>
        <p:spPr>
          <a:xfrm>
            <a:off x="381000" y="2895600"/>
            <a:ext cx="8229600" cy="4906963"/>
          </a:xfrm>
        </p:spPr>
        <p:txBody>
          <a:bodyPr>
            <a:normAutofit/>
          </a:bodyPr>
          <a:lstStyle/>
          <a:p>
            <a:pPr marL="0" indent="0" algn="ctr">
              <a:buNone/>
            </a:pPr>
            <a:r>
              <a:rPr lang="en-US" sz="7200" dirty="0" smtClean="0">
                <a:solidFill>
                  <a:schemeClr val="tx1"/>
                </a:solidFill>
              </a:rPr>
              <a:t>Live Demonstration</a:t>
            </a:r>
            <a:endParaRPr lang="en-US" sz="7200" dirty="0">
              <a:solidFill>
                <a:schemeClr val="tx1"/>
              </a:solidFill>
            </a:endParaRPr>
          </a:p>
        </p:txBody>
      </p:sp>
    </p:spTree>
    <p:extLst>
      <p:ext uri="{BB962C8B-B14F-4D97-AF65-F5344CB8AC3E}">
        <p14:creationId xmlns:p14="http://schemas.microsoft.com/office/powerpoint/2010/main" val="33525483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 Awards</a:t>
            </a:r>
            <a:endParaRPr lang="en-US" dirty="0"/>
          </a:p>
        </p:txBody>
      </p:sp>
      <p:sp>
        <p:nvSpPr>
          <p:cNvPr id="3" name="Content Placeholder 2"/>
          <p:cNvSpPr>
            <a:spLocks noGrp="1"/>
          </p:cNvSpPr>
          <p:nvPr>
            <p:ph idx="1"/>
          </p:nvPr>
        </p:nvSpPr>
        <p:spPr>
          <a:xfrm>
            <a:off x="457200" y="1371600"/>
            <a:ext cx="8229600" cy="4191000"/>
          </a:xfrm>
        </p:spPr>
        <p:txBody>
          <a:bodyPr>
            <a:normAutofit lnSpcReduction="10000"/>
          </a:bodyPr>
          <a:lstStyle/>
          <a:p>
            <a:pPr marL="0" indent="0">
              <a:buNone/>
            </a:pPr>
            <a:r>
              <a:rPr lang="en-US" sz="2400" b="1" dirty="0" smtClean="0">
                <a:solidFill>
                  <a:schemeClr val="tx1"/>
                </a:solidFill>
              </a:rPr>
              <a:t>Student Activities Achievement Award</a:t>
            </a:r>
          </a:p>
          <a:p>
            <a:pPr marL="0" indent="0"/>
            <a:r>
              <a:rPr lang="en-US" sz="2400" dirty="0" smtClean="0">
                <a:solidFill>
                  <a:schemeClr val="tx1"/>
                </a:solidFill>
              </a:rPr>
              <a:t>Intent of the award is to recognize individuals for their overall contribution to Student Activities</a:t>
            </a:r>
          </a:p>
          <a:p>
            <a:pPr marL="0" indent="0"/>
            <a:r>
              <a:rPr lang="en-US" sz="2400" dirty="0" smtClean="0">
                <a:solidFill>
                  <a:schemeClr val="tx1"/>
                </a:solidFill>
              </a:rPr>
              <a:t>Applications are due December 31 and the award is presented at the Plenary Session of the Annual Conference.</a:t>
            </a:r>
          </a:p>
          <a:p>
            <a:pPr marL="0" indent="0"/>
            <a:endParaRPr lang="en-US" sz="2000" dirty="0" smtClean="0">
              <a:solidFill>
                <a:schemeClr val="tx1"/>
              </a:solidFill>
            </a:endParaRPr>
          </a:p>
          <a:p>
            <a:pPr marL="0" indent="0">
              <a:buNone/>
            </a:pPr>
            <a:r>
              <a:rPr lang="en-US" sz="2400" b="1" dirty="0" smtClean="0">
                <a:solidFill>
                  <a:schemeClr val="tx1"/>
                </a:solidFill>
              </a:rPr>
              <a:t>Student Branch Advisor of the Year</a:t>
            </a:r>
          </a:p>
          <a:p>
            <a:pPr marL="0" indent="0"/>
            <a:r>
              <a:rPr lang="en-US" sz="2400" dirty="0" smtClean="0">
                <a:solidFill>
                  <a:schemeClr val="tx1"/>
                </a:solidFill>
              </a:rPr>
              <a:t>Intent of the award is to recognize a Student Branch Advisor for their contributions during that Society Year</a:t>
            </a:r>
          </a:p>
          <a:p>
            <a:pPr marL="0" indent="0"/>
            <a:r>
              <a:rPr lang="en-US" sz="2400" dirty="0" smtClean="0">
                <a:solidFill>
                  <a:schemeClr val="tx1"/>
                </a:solidFill>
              </a:rPr>
              <a:t>Applications are due June 12 each year and the award is presented at the Plenary Session of the Winter Conference.</a:t>
            </a:r>
          </a:p>
          <a:p>
            <a:pPr marL="0" indent="0"/>
            <a:endParaRPr lang="en-US" sz="2400" dirty="0" smtClean="0">
              <a:solidFill>
                <a:schemeClr val="tx1"/>
              </a:solidFill>
            </a:endParaRPr>
          </a:p>
        </p:txBody>
      </p:sp>
    </p:spTree>
    <p:extLst>
      <p:ext uri="{BB962C8B-B14F-4D97-AF65-F5344CB8AC3E}">
        <p14:creationId xmlns:p14="http://schemas.microsoft.com/office/powerpoint/2010/main" val="35370313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K-12 Awards</a:t>
            </a:r>
            <a:endParaRPr lang="en-US" dirty="0"/>
          </a:p>
        </p:txBody>
      </p:sp>
      <p:sp>
        <p:nvSpPr>
          <p:cNvPr id="3" name="Content Placeholder 2"/>
          <p:cNvSpPr>
            <a:spLocks noGrp="1"/>
          </p:cNvSpPr>
          <p:nvPr>
            <p:ph idx="1"/>
          </p:nvPr>
        </p:nvSpPr>
        <p:spPr>
          <a:xfrm>
            <a:off x="457200" y="1371600"/>
            <a:ext cx="8229600" cy="4191000"/>
          </a:xfrm>
        </p:spPr>
        <p:txBody>
          <a:bodyPr>
            <a:normAutofit fontScale="92500" lnSpcReduction="10000"/>
          </a:bodyPr>
          <a:lstStyle/>
          <a:p>
            <a:pPr marL="0" indent="0">
              <a:buNone/>
            </a:pPr>
            <a:r>
              <a:rPr lang="en-US" sz="2400" b="1" dirty="0" smtClean="0">
                <a:solidFill>
                  <a:schemeClr val="tx1"/>
                </a:solidFill>
              </a:rPr>
              <a:t>K-12 Awards</a:t>
            </a:r>
          </a:p>
          <a:p>
            <a:pPr marL="0" indent="0">
              <a:buNone/>
            </a:pPr>
            <a:r>
              <a:rPr lang="en-US" sz="2400" dirty="0" smtClean="0">
                <a:solidFill>
                  <a:schemeClr val="tx1"/>
                </a:solidFill>
              </a:rPr>
              <a:t>K-12/STEM Chapter Leadership Award</a:t>
            </a:r>
          </a:p>
          <a:p>
            <a:r>
              <a:rPr lang="en-US" sz="2400" dirty="0" smtClean="0">
                <a:solidFill>
                  <a:schemeClr val="tx1"/>
                </a:solidFill>
              </a:rPr>
              <a:t>Modeled after the RP Full Circle Award, this is presented to a chapter where all of the Chapter BOG, Officers and SA Chair participate in a K-12 Activity before February 15</a:t>
            </a:r>
          </a:p>
          <a:p>
            <a:endParaRPr lang="en-US" sz="2400" dirty="0" smtClean="0">
              <a:solidFill>
                <a:schemeClr val="tx1"/>
              </a:solidFill>
            </a:endParaRPr>
          </a:p>
          <a:p>
            <a:pPr marL="0" indent="0">
              <a:buNone/>
            </a:pPr>
            <a:r>
              <a:rPr lang="en-US" sz="2400" dirty="0" smtClean="0">
                <a:solidFill>
                  <a:schemeClr val="tx1"/>
                </a:solidFill>
              </a:rPr>
              <a:t>Youth Outreach Award</a:t>
            </a:r>
          </a:p>
          <a:p>
            <a:pPr marL="341313" indent="-341313"/>
            <a:r>
              <a:rPr lang="en-US" sz="2400" dirty="0">
                <a:solidFill>
                  <a:schemeClr val="tx1"/>
                </a:solidFill>
              </a:rPr>
              <a:t>The Youth Outreach Award will be given annually to an ASHRAE member who actively engages a youth audience in their country, region or local community through  science, technology, engineering and mathematics) (STEM) </a:t>
            </a:r>
            <a:r>
              <a:rPr lang="en-US" sz="2400" dirty="0" smtClean="0">
                <a:solidFill>
                  <a:schemeClr val="tx1"/>
                </a:solidFill>
              </a:rPr>
              <a:t>activities.  Nominations due January 1.</a:t>
            </a:r>
          </a:p>
          <a:p>
            <a:pPr marL="0" indent="0"/>
            <a:endParaRPr lang="en-US" sz="2400" dirty="0" smtClean="0">
              <a:solidFill>
                <a:schemeClr val="tx1"/>
              </a:solidFill>
            </a:endParaRPr>
          </a:p>
        </p:txBody>
      </p:sp>
    </p:spTree>
    <p:extLst>
      <p:ext uri="{BB962C8B-B14F-4D97-AF65-F5344CB8AC3E}">
        <p14:creationId xmlns:p14="http://schemas.microsoft.com/office/powerpoint/2010/main" val="41693508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 Awards</a:t>
            </a:r>
            <a:endParaRPr lang="en-US" dirty="0"/>
          </a:p>
        </p:txBody>
      </p:sp>
      <p:sp>
        <p:nvSpPr>
          <p:cNvPr id="3" name="Content Placeholder 2"/>
          <p:cNvSpPr>
            <a:spLocks noGrp="1"/>
          </p:cNvSpPr>
          <p:nvPr>
            <p:ph idx="1"/>
          </p:nvPr>
        </p:nvSpPr>
        <p:spPr>
          <a:xfrm>
            <a:off x="457200" y="1371600"/>
            <a:ext cx="8229600" cy="4191000"/>
          </a:xfrm>
        </p:spPr>
        <p:txBody>
          <a:bodyPr>
            <a:normAutofit/>
          </a:bodyPr>
          <a:lstStyle/>
          <a:p>
            <a:pPr marL="0" indent="0">
              <a:buNone/>
            </a:pPr>
            <a:r>
              <a:rPr lang="en-US" sz="2400" b="1" dirty="0">
                <a:solidFill>
                  <a:schemeClr val="tx1"/>
                </a:solidFill>
              </a:rPr>
              <a:t>Society Awards </a:t>
            </a:r>
          </a:p>
          <a:p>
            <a:pPr marL="0" indent="0">
              <a:buNone/>
            </a:pPr>
            <a:r>
              <a:rPr lang="en-US" sz="2400" dirty="0">
                <a:solidFill>
                  <a:schemeClr val="tx1"/>
                </a:solidFill>
              </a:rPr>
              <a:t>EK Campbell </a:t>
            </a:r>
            <a:r>
              <a:rPr lang="en-US" sz="2400" dirty="0" smtClean="0">
                <a:solidFill>
                  <a:schemeClr val="tx1"/>
                </a:solidFill>
              </a:rPr>
              <a:t>Award</a:t>
            </a:r>
          </a:p>
          <a:p>
            <a:r>
              <a:rPr lang="en-US" sz="2400" dirty="0">
                <a:solidFill>
                  <a:schemeClr val="tx1"/>
                </a:solidFill>
              </a:rPr>
              <a:t>This award honors an individual for outstanding service and achievement in teaching. The award, funded by contributions from individual members of the Life Members Club (LMC), consists of a plaque and a $10,000 honorarium as approved by the LMC Executive Board. </a:t>
            </a:r>
            <a:r>
              <a:rPr lang="en-US" sz="2400" dirty="0" smtClean="0">
                <a:solidFill>
                  <a:schemeClr val="tx1"/>
                </a:solidFill>
              </a:rPr>
              <a:t>Applications are due in mid December.</a:t>
            </a:r>
            <a:endParaRPr lang="en-US" sz="2000" dirty="0" smtClean="0">
              <a:solidFill>
                <a:schemeClr val="tx1"/>
              </a:solidFill>
            </a:endParaRPr>
          </a:p>
          <a:p>
            <a:pPr marL="0" indent="0"/>
            <a:endParaRPr lang="en-US" sz="2400" dirty="0" smtClean="0">
              <a:solidFill>
                <a:schemeClr val="tx1"/>
              </a:solidFill>
            </a:endParaRPr>
          </a:p>
        </p:txBody>
      </p:sp>
    </p:spTree>
    <p:extLst>
      <p:ext uri="{BB962C8B-B14F-4D97-AF65-F5344CB8AC3E}">
        <p14:creationId xmlns:p14="http://schemas.microsoft.com/office/powerpoint/2010/main" val="28217125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1226</TotalTime>
  <Words>1083</Words>
  <Application>Microsoft Office PowerPoint</Application>
  <PresentationFormat>On-screen Show (4:3)</PresentationFormat>
  <Paragraphs>148</Paragraphs>
  <Slides>19</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Student Activities CRC Workshop</vt:lpstr>
      <vt:lpstr>Running Chapter Reports</vt:lpstr>
      <vt:lpstr>Running Chapter Reports</vt:lpstr>
      <vt:lpstr>Running Chapter Reports</vt:lpstr>
      <vt:lpstr>PAOE</vt:lpstr>
      <vt:lpstr>PAOE</vt:lpstr>
      <vt:lpstr>SA Awards</vt:lpstr>
      <vt:lpstr>K-12 Awards</vt:lpstr>
      <vt:lpstr>SA Awards</vt:lpstr>
      <vt:lpstr>SA Awards</vt:lpstr>
      <vt:lpstr>Action Planning: MBO’s</vt:lpstr>
      <vt:lpstr>Action Planning: MBO’s</vt:lpstr>
      <vt:lpstr>Action Planning: MBO’s</vt:lpstr>
      <vt:lpstr>Student Activities CRC Workshop</vt:lpstr>
      <vt:lpstr>Chapter Ops</vt:lpstr>
      <vt:lpstr>Available Web Resources</vt:lpstr>
      <vt:lpstr>Your Staff Contact @ Society Headquarters Can… </vt:lpstr>
      <vt:lpstr>Region X Contacts</vt:lpstr>
      <vt:lpstr>Almost done!</vt:lpstr>
    </vt:vector>
  </TitlesOfParts>
  <Company>Kellen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Searcy, Melba</dc:creator>
  <cp:lastModifiedBy>Sigman, Emily</cp:lastModifiedBy>
  <cp:revision>178</cp:revision>
  <dcterms:created xsi:type="dcterms:W3CDTF">2011-06-10T18:48:52Z</dcterms:created>
  <dcterms:modified xsi:type="dcterms:W3CDTF">2017-12-13T20:51:51Z</dcterms:modified>
</cp:coreProperties>
</file>