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96" r:id="rId2"/>
    <p:sldMasterId id="2147483700" r:id="rId3"/>
  </p:sldMasterIdLst>
  <p:notesMasterIdLst>
    <p:notesMasterId r:id="rId32"/>
  </p:notesMasterIdLst>
  <p:sldIdLst>
    <p:sldId id="837" r:id="rId4"/>
    <p:sldId id="838" r:id="rId5"/>
    <p:sldId id="263" r:id="rId6"/>
    <p:sldId id="828" r:id="rId7"/>
    <p:sldId id="791" r:id="rId8"/>
    <p:sldId id="844" r:id="rId9"/>
    <p:sldId id="845" r:id="rId10"/>
    <p:sldId id="276" r:id="rId11"/>
    <p:sldId id="843" r:id="rId12"/>
    <p:sldId id="812" r:id="rId13"/>
    <p:sldId id="835" r:id="rId14"/>
    <p:sldId id="836" r:id="rId15"/>
    <p:sldId id="286" r:id="rId16"/>
    <p:sldId id="842" r:id="rId17"/>
    <p:sldId id="821" r:id="rId18"/>
    <p:sldId id="841" r:id="rId19"/>
    <p:sldId id="820" r:id="rId20"/>
    <p:sldId id="822" r:id="rId21"/>
    <p:sldId id="285" r:id="rId22"/>
    <p:sldId id="824" r:id="rId23"/>
    <p:sldId id="823" r:id="rId24"/>
    <p:sldId id="827" r:id="rId25"/>
    <p:sldId id="832" r:id="rId26"/>
    <p:sldId id="833" r:id="rId27"/>
    <p:sldId id="830" r:id="rId28"/>
    <p:sldId id="831" r:id="rId29"/>
    <p:sldId id="826" r:id="rId30"/>
    <p:sldId id="8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1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BC"/>
    <a:srgbClr val="4915EF"/>
    <a:srgbClr val="00CC00"/>
    <a:srgbClr val="03C0FF"/>
    <a:srgbClr val="09D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36" autoAdjust="0"/>
    <p:restoredTop sz="89717" autoAdjust="0"/>
  </p:normalViewPr>
  <p:slideViewPr>
    <p:cSldViewPr snapToGrid="0">
      <p:cViewPr varScale="1">
        <p:scale>
          <a:sx n="105" d="100"/>
          <a:sy n="105" d="100"/>
        </p:scale>
        <p:origin x="90" y="366"/>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216B59-19F0-4EF6-A519-EA7F553ACDD8}"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857EC-624B-4045-8BC2-8920C4E20B8B}" type="slidenum">
              <a:rPr lang="en-US" smtClean="0"/>
              <a:t>‹#›</a:t>
            </a:fld>
            <a:endParaRPr lang="en-US"/>
          </a:p>
        </p:txBody>
      </p:sp>
    </p:spTree>
    <p:extLst>
      <p:ext uri="{BB962C8B-B14F-4D97-AF65-F5344CB8AC3E}">
        <p14:creationId xmlns:p14="http://schemas.microsoft.com/office/powerpoint/2010/main" val="252861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1522BDA-DA17-4E11-84A8-A2CC16445AEE}" type="slidenum">
              <a:rPr lang="en-US" altLang="en-US" b="0">
                <a:solidFill>
                  <a:prstClr val="black"/>
                </a:solidFill>
              </a:rPr>
              <a:pPr/>
              <a:t>2</a:t>
            </a:fld>
            <a:endParaRPr lang="en-US" altLang="en-US" b="0" dirty="0">
              <a:solidFill>
                <a:prstClr val="black"/>
              </a:solidFill>
            </a:endParaRPr>
          </a:p>
        </p:txBody>
      </p:sp>
    </p:spTree>
    <p:extLst>
      <p:ext uri="{BB962C8B-B14F-4D97-AF65-F5344CB8AC3E}">
        <p14:creationId xmlns:p14="http://schemas.microsoft.com/office/powerpoint/2010/main" val="3376076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F17495-C3BC-47E6-BCE8-BCD6711B46E2}" type="slidenum">
              <a:rPr lang="en-US" altLang="en-US">
                <a:solidFill>
                  <a:prstClr val="black"/>
                </a:solidFill>
                <a:latin typeface="Calibri" panose="020F0502020204030204" pitchFamily="34" charset="0"/>
              </a:rPr>
              <a:pPr eaLnBrk="1" hangingPunct="1"/>
              <a:t>13</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69824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F17495-C3BC-47E6-BCE8-BCD6711B46E2}" type="slidenum">
              <a:rPr lang="en-US" altLang="en-US">
                <a:solidFill>
                  <a:prstClr val="black"/>
                </a:solidFill>
                <a:latin typeface="Calibri" panose="020F0502020204030204" pitchFamily="34" charset="0"/>
              </a:rPr>
              <a:pPr eaLnBrk="1" hangingPunct="1"/>
              <a:t>14</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857299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182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17</a:t>
            </a:fld>
            <a:endParaRPr lang="en-US"/>
          </a:p>
        </p:txBody>
      </p:sp>
    </p:spTree>
    <p:extLst>
      <p:ext uri="{BB962C8B-B14F-4D97-AF65-F5344CB8AC3E}">
        <p14:creationId xmlns:p14="http://schemas.microsoft.com/office/powerpoint/2010/main" val="262259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18</a:t>
            </a:fld>
            <a:endParaRPr lang="en-US"/>
          </a:p>
        </p:txBody>
      </p:sp>
    </p:spTree>
    <p:extLst>
      <p:ext uri="{BB962C8B-B14F-4D97-AF65-F5344CB8AC3E}">
        <p14:creationId xmlns:p14="http://schemas.microsoft.com/office/powerpoint/2010/main" val="2114318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76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20</a:t>
            </a:fld>
            <a:endParaRPr lang="en-US"/>
          </a:p>
        </p:txBody>
      </p:sp>
    </p:spTree>
    <p:extLst>
      <p:ext uri="{BB962C8B-B14F-4D97-AF65-F5344CB8AC3E}">
        <p14:creationId xmlns:p14="http://schemas.microsoft.com/office/powerpoint/2010/main" val="2036750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21</a:t>
            </a:fld>
            <a:endParaRPr lang="en-US"/>
          </a:p>
        </p:txBody>
      </p:sp>
    </p:spTree>
    <p:extLst>
      <p:ext uri="{BB962C8B-B14F-4D97-AF65-F5344CB8AC3E}">
        <p14:creationId xmlns:p14="http://schemas.microsoft.com/office/powerpoint/2010/main" val="1977066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857EC-624B-4045-8BC2-8920C4E20B8B}" type="slidenum">
              <a:rPr lang="en-US" smtClean="0"/>
              <a:t>28</a:t>
            </a:fld>
            <a:endParaRPr lang="en-US"/>
          </a:p>
        </p:txBody>
      </p:sp>
    </p:spTree>
    <p:extLst>
      <p:ext uri="{BB962C8B-B14F-4D97-AF65-F5344CB8AC3E}">
        <p14:creationId xmlns:p14="http://schemas.microsoft.com/office/powerpoint/2010/main" val="45243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1522BDA-DA17-4E11-84A8-A2CC16445AEE}" type="slidenum">
              <a:rPr lang="en-US" altLang="en-US" b="0">
                <a:solidFill>
                  <a:prstClr val="black"/>
                </a:solidFill>
              </a:rPr>
              <a:pPr/>
              <a:t>3</a:t>
            </a:fld>
            <a:endParaRPr lang="en-US" altLang="en-US" b="0" dirty="0">
              <a:solidFill>
                <a:prstClr val="black"/>
              </a:solidFill>
            </a:endParaRPr>
          </a:p>
        </p:txBody>
      </p:sp>
    </p:spTree>
    <p:extLst>
      <p:ext uri="{BB962C8B-B14F-4D97-AF65-F5344CB8AC3E}">
        <p14:creationId xmlns:p14="http://schemas.microsoft.com/office/powerpoint/2010/main" val="310544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30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5</a:t>
            </a:fld>
            <a:endParaRPr lang="en-US"/>
          </a:p>
        </p:txBody>
      </p:sp>
    </p:spTree>
    <p:extLst>
      <p:ext uri="{BB962C8B-B14F-4D97-AF65-F5344CB8AC3E}">
        <p14:creationId xmlns:p14="http://schemas.microsoft.com/office/powerpoint/2010/main" val="239274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717550" y="1162050"/>
            <a:ext cx="5575300" cy="3136900"/>
          </a:xfrm>
          <a:ln/>
        </p:spPr>
      </p:sp>
      <p:sp>
        <p:nvSpPr>
          <p:cNvPr id="37891" name="Notes Placeholder 2"/>
          <p:cNvSpPr>
            <a:spLocks noGrp="1"/>
          </p:cNvSpPr>
          <p:nvPr>
            <p:ph type="body" idx="1"/>
          </p:nvPr>
        </p:nvSpPr>
        <p:spPr>
          <a:ln/>
        </p:spPr>
        <p:txBody>
          <a:bodyPr/>
          <a:lstStyle/>
          <a:p>
            <a:pPr eaLnBrk="1" hangingPunct="1">
              <a:spcBef>
                <a:spcPct val="0"/>
              </a:spcBef>
              <a:defRPr/>
            </a:pPr>
            <a:r>
              <a:rPr lang="en-US" dirty="0">
                <a:latin typeface="+mn-lt"/>
              </a:rPr>
              <a:t>All standards go through public review and comment.</a:t>
            </a:r>
          </a:p>
          <a:p>
            <a:pPr eaLnBrk="1" hangingPunct="1">
              <a:spcBef>
                <a:spcPct val="0"/>
              </a:spcBef>
              <a:defRPr/>
            </a:pPr>
            <a:r>
              <a:rPr lang="en-US" dirty="0">
                <a:latin typeface="+mn-lt"/>
              </a:rPr>
              <a:t>Existing standards are reviewed every three years.</a:t>
            </a:r>
          </a:p>
          <a:p>
            <a:pPr eaLnBrk="1" hangingPunct="1">
              <a:spcBef>
                <a:spcPct val="0"/>
              </a:spcBef>
              <a:defRPr/>
            </a:pPr>
            <a:r>
              <a:rPr lang="en-US" dirty="0">
                <a:latin typeface="+mn-lt"/>
              </a:rPr>
              <a:t>Standards that are on continuous maintenance are republished with new addenda every three years.</a:t>
            </a:r>
          </a:p>
          <a:p>
            <a:pPr eaLnBrk="1" hangingPunct="1">
              <a:spcBef>
                <a:spcPct val="0"/>
              </a:spcBef>
              <a:defRPr/>
            </a:pPr>
            <a:r>
              <a:rPr lang="en-US" dirty="0">
                <a:latin typeface="+mn-lt"/>
              </a:rPr>
              <a:t>Code utilized standards are republished every three years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0CF0429F-2B26-493F-971D-C0BDAB66C9F7}" type="slidenum">
              <a:rPr lang="en-US" altLang="en-US" b="0">
                <a:solidFill>
                  <a:prstClr val="black"/>
                </a:solidFill>
              </a:rPr>
              <a:pPr/>
              <a:t>6</a:t>
            </a:fld>
            <a:endParaRPr lang="en-US" altLang="en-US" b="0" dirty="0">
              <a:solidFill>
                <a:prstClr val="black"/>
              </a:solidFill>
            </a:endParaRPr>
          </a:p>
        </p:txBody>
      </p:sp>
    </p:spTree>
    <p:extLst>
      <p:ext uri="{BB962C8B-B14F-4D97-AF65-F5344CB8AC3E}">
        <p14:creationId xmlns:p14="http://schemas.microsoft.com/office/powerpoint/2010/main" val="148726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717550" y="1162050"/>
            <a:ext cx="5575300" cy="313690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D10F6ED6-CDAD-49F6-A4CD-99A1642161FB}" type="slidenum">
              <a:rPr lang="en-US" altLang="en-US" b="0"/>
              <a:pPr/>
              <a:t>7</a:t>
            </a:fld>
            <a:endParaRPr lang="en-US" altLang="en-US" b="0" dirty="0"/>
          </a:p>
        </p:txBody>
      </p:sp>
    </p:spTree>
    <p:extLst>
      <p:ext uri="{BB962C8B-B14F-4D97-AF65-F5344CB8AC3E}">
        <p14:creationId xmlns:p14="http://schemas.microsoft.com/office/powerpoint/2010/main" val="3743842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17550" y="1162050"/>
            <a:ext cx="5575300" cy="3136900"/>
          </a:xfrm>
          <a:ln/>
        </p:spPr>
      </p:sp>
      <p:sp>
        <p:nvSpPr>
          <p:cNvPr id="62467" name="Notes Placeholder 2"/>
          <p:cNvSpPr>
            <a:spLocks noGrp="1"/>
          </p:cNvSpPr>
          <p:nvPr>
            <p:ph type="body" idx="1"/>
          </p:nvPr>
        </p:nvSpPr>
        <p:spPr>
          <a:ln/>
        </p:spPr>
        <p:txBody>
          <a:bodyPr/>
          <a:lstStyle/>
          <a:p>
            <a:pPr eaLnBrk="1" hangingPunct="1">
              <a:spcBef>
                <a:spcPct val="0"/>
              </a:spcBef>
              <a:defRPr/>
            </a:pPr>
            <a:endParaRPr lang="en-US" dirty="0">
              <a:solidFill>
                <a:schemeClr val="tx2"/>
              </a:solidFill>
              <a:latin typeface="+mn-lt"/>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DC38B1C-548C-4D76-8EF0-900EF8A9CD9A}" type="slidenum">
              <a:rPr lang="en-US" altLang="en-US" b="0">
                <a:solidFill>
                  <a:prstClr val="black"/>
                </a:solidFill>
              </a:rPr>
              <a:pPr/>
              <a:t>8</a:t>
            </a:fld>
            <a:endParaRPr lang="en-US" altLang="en-US" b="0" dirty="0">
              <a:solidFill>
                <a:prstClr val="black"/>
              </a:solidFill>
            </a:endParaRPr>
          </a:p>
        </p:txBody>
      </p:sp>
    </p:spTree>
    <p:extLst>
      <p:ext uri="{BB962C8B-B14F-4D97-AF65-F5344CB8AC3E}">
        <p14:creationId xmlns:p14="http://schemas.microsoft.com/office/powerpoint/2010/main" val="133890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1522BDA-DA17-4E11-84A8-A2CC16445AEE}" type="slidenum">
              <a:rPr lang="en-US" altLang="en-US" b="0">
                <a:solidFill>
                  <a:prstClr val="black"/>
                </a:solidFill>
              </a:rPr>
              <a:pPr/>
              <a:t>11</a:t>
            </a:fld>
            <a:endParaRPr lang="en-US" altLang="en-US" b="0" dirty="0">
              <a:solidFill>
                <a:prstClr val="black"/>
              </a:solidFill>
            </a:endParaRPr>
          </a:p>
        </p:txBody>
      </p:sp>
    </p:spTree>
    <p:extLst>
      <p:ext uri="{BB962C8B-B14F-4D97-AF65-F5344CB8AC3E}">
        <p14:creationId xmlns:p14="http://schemas.microsoft.com/office/powerpoint/2010/main" val="611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1522BDA-DA17-4E11-84A8-A2CC16445AEE}" type="slidenum">
              <a:rPr lang="en-US" altLang="en-US" b="0">
                <a:solidFill>
                  <a:prstClr val="black"/>
                </a:solidFill>
              </a:rPr>
              <a:pPr/>
              <a:t>12</a:t>
            </a:fld>
            <a:endParaRPr lang="en-US" altLang="en-US" b="0" dirty="0">
              <a:solidFill>
                <a:prstClr val="black"/>
              </a:solidFill>
            </a:endParaRPr>
          </a:p>
        </p:txBody>
      </p:sp>
    </p:spTree>
    <p:extLst>
      <p:ext uri="{BB962C8B-B14F-4D97-AF65-F5344CB8AC3E}">
        <p14:creationId xmlns:p14="http://schemas.microsoft.com/office/powerpoint/2010/main" val="3023190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3366"/>
                </a:solidFill>
              </a:defRPr>
            </a:lvl1pPr>
          </a:lstStyle>
          <a:p>
            <a:r>
              <a:rPr lang="en-US"/>
              <a:t> </a:t>
            </a:r>
            <a:r>
              <a:rPr lang="en-US" b="1"/>
              <a:t>www.ashare.org</a:t>
            </a:r>
            <a:r>
              <a:rPr lang="en-US"/>
              <a:t>|</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C4C84E-4727-D547-87BE-DB16E34A80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742172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7" name="Picture 6">
            <a:extLst>
              <a:ext uri="{FF2B5EF4-FFF2-40B4-BE49-F238E27FC236}">
                <a16:creationId xmlns:a16="http://schemas.microsoft.com/office/drawing/2014/main" id="{92736430-BA4B-4B44-A732-B26B66D69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8" name="Picture 7">
            <a:extLst>
              <a:ext uri="{FF2B5EF4-FFF2-40B4-BE49-F238E27FC236}">
                <a16:creationId xmlns:a16="http://schemas.microsoft.com/office/drawing/2014/main" id="{878E4721-3E5A-E847-ACE4-226545A121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36479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2C27E8EE-F2C4-8B4E-BDBB-0013419F64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90400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CE93AF1A-901F-AB42-92CB-D9C017F0487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4193312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087242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809226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11196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065733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768871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641391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12011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9677497C-9DC0-0A47-845C-496AF014B1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3650956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358292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978783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816168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681570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19432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708517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7572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251401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953515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5431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cxnSp>
        <p:nvCxnSpPr>
          <p:cNvPr id="10" name="Straight Connector 9"/>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ECD61A-E96A-9140-A5CA-4A818FDBA2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54775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9500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dirty="0"/>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a:srcRect t="1554" b="31998"/>
          <a:stretch/>
        </p:blipFill>
        <p:spPr>
          <a:xfrm>
            <a:off x="0" y="0"/>
            <a:ext cx="12192000" cy="6858000"/>
          </a:xfrm>
          <a:prstGeom prst="rect">
            <a:avLst/>
          </a:prstGeom>
        </p:spPr>
      </p:pic>
    </p:spTree>
    <p:extLst>
      <p:ext uri="{BB962C8B-B14F-4D97-AF65-F5344CB8AC3E}">
        <p14:creationId xmlns:p14="http://schemas.microsoft.com/office/powerpoint/2010/main" val="1527857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8/28/2023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000051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643543"/>
          </a:xfrm>
        </p:spPr>
        <p:txBody>
          <a:bodyPr>
            <a:normAutofit/>
          </a:bodyPr>
          <a:lstStyle>
            <a:lvl1pPr>
              <a:defRPr sz="359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8/28/2023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547515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05549C"/>
                </a:solidFill>
              </a:rPr>
              <a:pPr/>
              <a:t>8/28/2023</a:t>
            </a:fld>
            <a:endParaRPr lang="en-US" dirty="0">
              <a:solidFill>
                <a:srgbClr val="05549C"/>
              </a:solidFill>
            </a:endParaRPr>
          </a:p>
        </p:txBody>
      </p:sp>
      <p:sp>
        <p:nvSpPr>
          <p:cNvPr id="3" name="Footer Placeholder 2"/>
          <p:cNvSpPr>
            <a:spLocks noGrp="1"/>
          </p:cNvSpPr>
          <p:nvPr>
            <p:ph type="ftr" sz="quarter" idx="11"/>
          </p:nvPr>
        </p:nvSpPr>
        <p:spPr/>
        <p:txBody>
          <a:bodyPr/>
          <a:lstStyle/>
          <a:p>
            <a:endParaRPr lang="en-US" dirty="0">
              <a:solidFill>
                <a:srgbClr val="05549C"/>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5549C"/>
                </a:solidFill>
              </a:rPr>
              <a:pPr/>
              <a:t>‹#›</a:t>
            </a:fld>
            <a:endParaRPr lang="en-US" dirty="0">
              <a:solidFill>
                <a:srgbClr val="05549C"/>
              </a:solidFill>
            </a:endParaRPr>
          </a:p>
        </p:txBody>
      </p:sp>
    </p:spTree>
    <p:extLst>
      <p:ext uri="{BB962C8B-B14F-4D97-AF65-F5344CB8AC3E}">
        <p14:creationId xmlns:p14="http://schemas.microsoft.com/office/powerpoint/2010/main" val="499829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30680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3366"/>
                </a:solidFill>
              </a:defRPr>
            </a:lvl1pPr>
          </a:lstStyle>
          <a:p>
            <a:r>
              <a:rPr lang="en-US"/>
              <a:t> </a:t>
            </a:r>
            <a:r>
              <a:rPr lang="en-US" b="1"/>
              <a:t>www.ashare.org</a:t>
            </a:r>
            <a:r>
              <a:rPr lang="en-US"/>
              <a:t>|</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C4C84E-4727-D547-87BE-DB16E34A80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591981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9677497C-9DC0-0A47-845C-496AF014B1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4285778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cxnSp>
        <p:nvCxnSpPr>
          <p:cNvPr id="10" name="Straight Connector 9"/>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ECD61A-E96A-9140-A5CA-4A818FDBA2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159618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cxnSp>
        <p:nvCxnSpPr>
          <p:cNvPr id="12" name="Straight Connector 11"/>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832A2E-FB2E-314F-8DDD-799D1EB332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4" name="Picture 13">
            <a:extLst>
              <a:ext uri="{FF2B5EF4-FFF2-40B4-BE49-F238E27FC236}">
                <a16:creationId xmlns:a16="http://schemas.microsoft.com/office/drawing/2014/main" id="{E8873ACE-F4CA-E443-AAE3-585CB7D550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59220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cxnSp>
        <p:nvCxnSpPr>
          <p:cNvPr id="12" name="Straight Connector 11"/>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832A2E-FB2E-314F-8DDD-799D1EB332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4" name="Picture 13">
            <a:extLst>
              <a:ext uri="{FF2B5EF4-FFF2-40B4-BE49-F238E27FC236}">
                <a16:creationId xmlns:a16="http://schemas.microsoft.com/office/drawing/2014/main" id="{E8873ACE-F4CA-E443-AAE3-585CB7D550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771517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313640-132B-1544-AFC9-32B8332EB7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638675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356351"/>
            <a:ext cx="2844800" cy="365125"/>
          </a:xfrm>
        </p:spPr>
        <p:txBody>
          <a:bodyPr/>
          <a:lstStyle/>
          <a:p>
            <a:r>
              <a:rPr lang="en-US" dirty="0">
                <a:solidFill>
                  <a:prstClr val="black">
                    <a:tint val="75000"/>
                  </a:prstClr>
                </a:solidFill>
              </a:rPr>
              <a:t> </a:t>
            </a:r>
            <a:r>
              <a:rPr lang="en-US" b="1" dirty="0">
                <a:solidFill>
                  <a:srgbClr val="00B0F0"/>
                </a:solidFill>
              </a:rPr>
              <a:t>palmcoastdata.com</a:t>
            </a:r>
            <a:r>
              <a:rPr lang="en-US" dirty="0">
                <a:solidFill>
                  <a:prstClr val="black">
                    <a:tint val="75000"/>
                  </a:prstClr>
                </a:solidFill>
              </a:rPr>
              <a:t> |</a:t>
            </a:r>
            <a:fld id="{7C7646D6-9DA9-4D60-B037-D72D50BB696E}"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AFCB0D9F-5787-E845-80A1-5D0C73BA2F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1012591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B40B6397-A803-764D-B04E-C73AC4EF89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EC7954FF-B31D-8B42-8E4A-782C8A2164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894171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1996E7F9-0988-0248-9663-E30209B910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679" y="5882275"/>
            <a:ext cx="1114297" cy="771257"/>
          </a:xfrm>
          <a:prstGeom prst="rect">
            <a:avLst/>
          </a:prstGeom>
        </p:spPr>
      </p:pic>
    </p:spTree>
    <p:extLst>
      <p:ext uri="{BB962C8B-B14F-4D97-AF65-F5344CB8AC3E}">
        <p14:creationId xmlns:p14="http://schemas.microsoft.com/office/powerpoint/2010/main" val="3240244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b="1" dirty="0"/>
              <a:t>www.ashrae.org</a:t>
            </a:r>
            <a:r>
              <a:rPr lang="en-US" dirty="0"/>
              <a:t> |</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8F4D3D6B-E450-474E-8A68-C971498B73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0A942531-FA3F-BC47-9603-F4C73709FA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090833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7" name="Picture 6">
            <a:extLst>
              <a:ext uri="{FF2B5EF4-FFF2-40B4-BE49-F238E27FC236}">
                <a16:creationId xmlns:a16="http://schemas.microsoft.com/office/drawing/2014/main" id="{92736430-BA4B-4B44-A732-B26B66D69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8" name="Picture 7">
            <a:extLst>
              <a:ext uri="{FF2B5EF4-FFF2-40B4-BE49-F238E27FC236}">
                <a16:creationId xmlns:a16="http://schemas.microsoft.com/office/drawing/2014/main" id="{878E4721-3E5A-E847-ACE4-226545A121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621018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2C27E8EE-F2C4-8B4E-BDBB-0013419F64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749668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CE93AF1A-901F-AB42-92CB-D9C017F0487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1801232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451F716D-5309-CE44-82F4-4137FFA7E3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797354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B97DCBB3-23C3-B747-86F5-163B198AFE6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4076216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313640-132B-1544-AFC9-32B8332EB7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933519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D61B9CE7-9218-7944-856D-963CA48AA1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087972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50497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69373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049894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007978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20719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536713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037709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67237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44314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356351"/>
            <a:ext cx="2844800" cy="365125"/>
          </a:xfrm>
        </p:spPr>
        <p:txBody>
          <a:bodyPr/>
          <a:lstStyle/>
          <a:p>
            <a:r>
              <a:rPr lang="en-US" dirty="0">
                <a:solidFill>
                  <a:prstClr val="black">
                    <a:tint val="75000"/>
                  </a:prstClr>
                </a:solidFill>
              </a:rPr>
              <a:t> </a:t>
            </a:r>
            <a:r>
              <a:rPr lang="en-US" b="1" dirty="0">
                <a:solidFill>
                  <a:srgbClr val="00B0F0"/>
                </a:solidFill>
              </a:rPr>
              <a:t>palmcoastdata.com</a:t>
            </a:r>
            <a:r>
              <a:rPr lang="en-US" dirty="0">
                <a:solidFill>
                  <a:prstClr val="black">
                    <a:tint val="75000"/>
                  </a:prstClr>
                </a:solidFill>
              </a:rPr>
              <a:t> |</a:t>
            </a:r>
            <a:fld id="{7C7646D6-9DA9-4D60-B037-D72D50BB696E}"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AFCB0D9F-5787-E845-80A1-5D0C73BA2F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2544598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315380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1463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690069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8/28/2023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459959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6217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B40B6397-A803-764D-B04E-C73AC4EF89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EC7954FF-B31D-8B42-8E4A-782C8A2164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39108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1996E7F9-0988-0248-9663-E30209B910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679" y="5882275"/>
            <a:ext cx="1114297" cy="771257"/>
          </a:xfrm>
          <a:prstGeom prst="rect">
            <a:avLst/>
          </a:prstGeom>
        </p:spPr>
      </p:pic>
    </p:spTree>
    <p:extLst>
      <p:ext uri="{BB962C8B-B14F-4D97-AF65-F5344CB8AC3E}">
        <p14:creationId xmlns:p14="http://schemas.microsoft.com/office/powerpoint/2010/main" val="34061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b="1" dirty="0"/>
              <a:t>www.ashrae.org</a:t>
            </a:r>
            <a:r>
              <a:rPr lang="en-US" dirty="0"/>
              <a:t> |</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8F4D3D6B-E450-474E-8A68-C971498B73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0A942531-FA3F-BC47-9603-F4C73709FA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461776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4.xml"/><Relationship Id="rId7" Type="http://schemas.openxmlformats.org/officeDocument/2006/relationships/image" Target="../media/image9.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8.emf"/><Relationship Id="rId5"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image" Target="../media/image1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409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 id="2147483674"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731" r:id="rId27"/>
    <p:sldLayoutId id="2147483732" r:id="rId28"/>
    <p:sldLayoutId id="2147483733" r:id="rId29"/>
    <p:sldLayoutId id="2147483736" r:id="rId30"/>
    <p:sldLayoutId id="2147483738" r:id="rId31"/>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90516A-52C1-9B45-8C9B-2F89CD845552}"/>
              </a:ext>
            </a:extLst>
          </p:cNvPr>
          <p:cNvPicPr>
            <a:picLocks noChangeAspect="1"/>
          </p:cNvPicPr>
          <p:nvPr/>
        </p:nvPicPr>
        <p:blipFill>
          <a:blip r:embed="rId6"/>
          <a:stretch>
            <a:fillRect/>
          </a:stretch>
        </p:blipFill>
        <p:spPr>
          <a:xfrm>
            <a:off x="0" y="0"/>
            <a:ext cx="12194387" cy="6856658"/>
          </a:xfrm>
          <a:prstGeom prst="rect">
            <a:avLst/>
          </a:prstGeom>
        </p:spPr>
      </p:pic>
      <p:pic>
        <p:nvPicPr>
          <p:cNvPr id="17" name="Picture 16">
            <a:extLst>
              <a:ext uri="{FF2B5EF4-FFF2-40B4-BE49-F238E27FC236}">
                <a16:creationId xmlns:a16="http://schemas.microsoft.com/office/drawing/2014/main" id="{F3A7C568-E136-7C41-9F5D-8D3D1D8780A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388" y="-30664"/>
            <a:ext cx="12194388" cy="1081264"/>
          </a:xfrm>
          <a:prstGeom prst="rect">
            <a:avLst/>
          </a:prstGeom>
        </p:spPr>
      </p:pic>
      <p:sp>
        <p:nvSpPr>
          <p:cNvPr id="2" name="Title Placeholder 1"/>
          <p:cNvSpPr>
            <a:spLocks noGrp="1"/>
          </p:cNvSpPr>
          <p:nvPr>
            <p:ph type="title"/>
          </p:nvPr>
        </p:nvSpPr>
        <p:spPr>
          <a:xfrm>
            <a:off x="838200" y="1264524"/>
            <a:ext cx="8507305" cy="9325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2410988"/>
            <a:ext cx="10515600" cy="3765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944E386D-D596-43F8-8F7F-EC29E2E0A8BB}" type="datetimeFigureOut">
              <a:rPr lang="en-US" smtClean="0">
                <a:solidFill>
                  <a:prstClr val="black">
                    <a:tint val="75000"/>
                  </a:prstClr>
                </a:solidFill>
              </a:rPr>
              <a:pPr defTabSz="912114"/>
              <a:t>8/28/2023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2114"/>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114"/>
            <a:fld id="{07DEDE4D-DC37-4180-B29E-77B367E2BC86}" type="slidenum">
              <a:rPr lang="en-US" smtClean="0">
                <a:solidFill>
                  <a:prstClr val="black">
                    <a:tint val="75000"/>
                  </a:prstClr>
                </a:solidFill>
              </a:rPr>
              <a:pPr defTabSz="912114"/>
              <a:t>‹#›</a:t>
            </a:fld>
            <a:endParaRPr lang="en-US" dirty="0">
              <a:solidFill>
                <a:prstClr val="black">
                  <a:tint val="75000"/>
                </a:prstClr>
              </a:solidFill>
            </a:endParaRPr>
          </a:p>
        </p:txBody>
      </p:sp>
      <p:sp>
        <p:nvSpPr>
          <p:cNvPr id="11" name="TextBox 10">
            <a:extLst>
              <a:ext uri="{FF2B5EF4-FFF2-40B4-BE49-F238E27FC236}">
                <a16:creationId xmlns:a16="http://schemas.microsoft.com/office/drawing/2014/main" id="{A9F7E23C-DE45-9545-8A79-DE5BDF870D3C}"/>
              </a:ext>
            </a:extLst>
          </p:cNvPr>
          <p:cNvSpPr txBox="1"/>
          <p:nvPr/>
        </p:nvSpPr>
        <p:spPr>
          <a:xfrm>
            <a:off x="10924970" y="580708"/>
            <a:ext cx="1906896" cy="307777"/>
          </a:xfrm>
          <a:prstGeom prst="rect">
            <a:avLst/>
          </a:prstGeom>
          <a:noFill/>
        </p:spPr>
        <p:txBody>
          <a:bodyPr wrap="square" rtlCol="0">
            <a:spAutoFit/>
          </a:bodyPr>
          <a:lstStyle/>
          <a:p>
            <a:pPr algn="l"/>
            <a:r>
              <a:rPr lang="en-US" sz="1400" b="0" dirty="0">
                <a:solidFill>
                  <a:schemeClr val="bg1"/>
                </a:solidFill>
                <a:latin typeface="Arial" panose="020B0604020202020204" pitchFamily="34" charset="0"/>
                <a:cs typeface="Arial" panose="020B0604020202020204" pitchFamily="34" charset="0"/>
              </a:rPr>
              <a:t>ashrae.org</a:t>
            </a:r>
          </a:p>
        </p:txBody>
      </p:sp>
      <p:pic>
        <p:nvPicPr>
          <p:cNvPr id="13" name="Picture 12">
            <a:extLst>
              <a:ext uri="{FF2B5EF4-FFF2-40B4-BE49-F238E27FC236}">
                <a16:creationId xmlns:a16="http://schemas.microsoft.com/office/drawing/2014/main" id="{8CE67870-F893-D542-A912-C96AE67E659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8200" y="131220"/>
            <a:ext cx="3620902" cy="757264"/>
          </a:xfrm>
          <a:prstGeom prst="rect">
            <a:avLst/>
          </a:prstGeom>
        </p:spPr>
      </p:pic>
      <p:pic>
        <p:nvPicPr>
          <p:cNvPr id="22" name="Picture 21">
            <a:extLst>
              <a:ext uri="{FF2B5EF4-FFF2-40B4-BE49-F238E27FC236}">
                <a16:creationId xmlns:a16="http://schemas.microsoft.com/office/drawing/2014/main" id="{B8D7E154-DD96-7746-9835-D12E99068950}"/>
              </a:ext>
            </a:extLst>
          </p:cNvPr>
          <p:cNvPicPr>
            <a:picLocks noChangeAspect="1"/>
          </p:cNvPicPr>
          <p:nvPr/>
        </p:nvPicPr>
        <p:blipFill>
          <a:blip r:embed="rId9"/>
          <a:stretch>
            <a:fillRect/>
          </a:stretch>
        </p:blipFill>
        <p:spPr>
          <a:xfrm>
            <a:off x="0" y="983094"/>
            <a:ext cx="12203179" cy="122140"/>
          </a:xfrm>
          <a:prstGeom prst="rect">
            <a:avLst/>
          </a:prstGeom>
        </p:spPr>
      </p:pic>
    </p:spTree>
    <p:extLst>
      <p:ext uri="{BB962C8B-B14F-4D97-AF65-F5344CB8AC3E}">
        <p14:creationId xmlns:p14="http://schemas.microsoft.com/office/powerpoint/2010/main" val="4710555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37" r:id="rId4"/>
  </p:sldLayoutIdLst>
  <p:transition spd="slow">
    <p:wipe/>
  </p:transition>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2699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9.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video" Target="https://www.youtube.com/embed/uxSANWtmQ_s?feature=oembed" TargetMode="Externa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bin"/><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7406262" y="2777538"/>
            <a:ext cx="4389120" cy="830997"/>
          </a:xfrm>
          <a:prstGeom prst="rect">
            <a:avLst/>
          </a:prstGeom>
          <a:noFill/>
          <a:effectLst/>
        </p:spPr>
        <p:txBody>
          <a:bodyPr wrap="square" rtlCol="0">
            <a:spAutoFit/>
          </a:bodyPr>
          <a:lstStyle/>
          <a:p>
            <a:r>
              <a:rPr lang="en-US" sz="48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THIS IS ASHRAE</a:t>
            </a:r>
          </a:p>
        </p:txBody>
      </p:sp>
      <p:sp>
        <p:nvSpPr>
          <p:cNvPr id="5" name="TextBox 4">
            <a:extLst>
              <a:ext uri="{FF2B5EF4-FFF2-40B4-BE49-F238E27FC236}">
                <a16:creationId xmlns:a16="http://schemas.microsoft.com/office/drawing/2014/main" id="{57D245E1-1887-596B-86F1-F8714FBD1FE2}"/>
              </a:ext>
            </a:extLst>
          </p:cNvPr>
          <p:cNvSpPr txBox="1"/>
          <p:nvPr/>
        </p:nvSpPr>
        <p:spPr>
          <a:xfrm>
            <a:off x="8117530" y="3608535"/>
            <a:ext cx="3001591" cy="400110"/>
          </a:xfrm>
          <a:prstGeom prst="rect">
            <a:avLst/>
          </a:prstGeom>
          <a:noFill/>
        </p:spPr>
        <p:txBody>
          <a:bodyPr wrap="none" rtlCol="0">
            <a:spAutoFit/>
          </a:bodyPr>
          <a:lstStyle/>
          <a:p>
            <a:r>
              <a:rPr lang="en-US" sz="2000" b="1" dirty="0">
                <a:solidFill>
                  <a:srgbClr val="92D050"/>
                </a:solidFill>
                <a:latin typeface="Arial" panose="020B0604020202020204" pitchFamily="34" charset="0"/>
                <a:cs typeface="Arial" panose="020B0604020202020204" pitchFamily="34" charset="0"/>
              </a:rPr>
              <a:t>Society Year 2023-2024</a:t>
            </a: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3CB7AC-6224-C0F0-589E-FDBA53619302}"/>
              </a:ext>
            </a:extLst>
          </p:cNvPr>
          <p:cNvSpPr txBox="1"/>
          <p:nvPr/>
        </p:nvSpPr>
        <p:spPr>
          <a:xfrm>
            <a:off x="8296739" y="6112769"/>
            <a:ext cx="3469924" cy="276999"/>
          </a:xfrm>
          <a:prstGeom prst="rect">
            <a:avLst/>
          </a:prstGeom>
          <a:noFill/>
        </p:spPr>
        <p:txBody>
          <a:bodyPr wrap="none" rtlCol="0">
            <a:spAutoFit/>
          </a:bodyPr>
          <a:lstStyle/>
          <a:p>
            <a:r>
              <a:rPr lang="en-US" sz="1200" i="1" dirty="0">
                <a:solidFill>
                  <a:srgbClr val="00549B"/>
                </a:solidFill>
                <a:latin typeface="Arial" panose="020B0604020202020204" pitchFamily="34" charset="0"/>
                <a:cs typeface="Arial" panose="020B0604020202020204" pitchFamily="34" charset="0"/>
              </a:rPr>
              <a:t>Photo of ASHRAE Global Headquarters Building</a:t>
            </a:r>
          </a:p>
        </p:txBody>
      </p:sp>
      <p:sp>
        <p:nvSpPr>
          <p:cNvPr id="8" name="TextBox 7">
            <a:extLst>
              <a:ext uri="{FF2B5EF4-FFF2-40B4-BE49-F238E27FC236}">
                <a16:creationId xmlns:a16="http://schemas.microsoft.com/office/drawing/2014/main" id="{2A8075B1-8BB0-50DA-1259-03F05837A5E2}"/>
              </a:ext>
            </a:extLst>
          </p:cNvPr>
          <p:cNvSpPr txBox="1"/>
          <p:nvPr/>
        </p:nvSpPr>
        <p:spPr>
          <a:xfrm>
            <a:off x="11047468" y="6512879"/>
            <a:ext cx="1045479" cy="276999"/>
          </a:xfrm>
          <a:prstGeom prst="rect">
            <a:avLst/>
          </a:prstGeom>
          <a:noFill/>
        </p:spPr>
        <p:txBody>
          <a:bodyPr wrap="none" rtlCol="0">
            <a:spAutoFit/>
          </a:bodyPr>
          <a:lstStyle/>
          <a:p>
            <a:r>
              <a:rPr lang="en-US" sz="1200" i="1" dirty="0">
                <a:solidFill>
                  <a:srgbClr val="00549B"/>
                </a:solidFill>
                <a:latin typeface="Arial" panose="020B0604020202020204" pitchFamily="34" charset="0"/>
                <a:cs typeface="Arial" panose="020B0604020202020204" pitchFamily="34" charset="0"/>
              </a:rPr>
              <a:t>August 2023</a:t>
            </a:r>
          </a:p>
        </p:txBody>
      </p:sp>
    </p:spTree>
    <p:extLst>
      <p:ext uri="{BB962C8B-B14F-4D97-AF65-F5344CB8AC3E}">
        <p14:creationId xmlns:p14="http://schemas.microsoft.com/office/powerpoint/2010/main" val="209999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760076" y="4006136"/>
            <a:ext cx="26193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erthold Akzidenz Grotesk Mediu"/>
                <a:ea typeface="+mn-ea"/>
                <a:cs typeface="Segoe UI Semilight" panose="020B0402040204020203" pitchFamily="34" charset="0"/>
              </a:rPr>
              <a:t>180 Technology Parkway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erthold Akzidenz Grotesk Mediu"/>
                <a:ea typeface="+mn-ea"/>
                <a:cs typeface="Segoe UI Semilight" panose="020B0402040204020203" pitchFamily="34" charset="0"/>
              </a:rPr>
              <a:t>Peachtree Corners, Ga</a:t>
            </a:r>
            <a:endParaRPr kumimoji="0" lang="en-US" sz="1800" b="0" i="0" u="none" strike="noStrike" kern="1200" cap="none" spc="0" normalizeH="0" baseline="0" noProof="0" dirty="0">
              <a:ln>
                <a:noFill/>
              </a:ln>
              <a:solidFill>
                <a:prstClr val="black"/>
              </a:solidFill>
              <a:effectLst/>
              <a:uLnTx/>
              <a:uFillTx/>
              <a:latin typeface="Berthold Akzidenz Grotesk Mediu"/>
              <a:ea typeface="+mn-ea"/>
              <a:cs typeface="+mn-cs"/>
            </a:endParaRPr>
          </a:p>
        </p:txBody>
      </p:sp>
      <p:sp>
        <p:nvSpPr>
          <p:cNvPr id="8" name="TextBox 7">
            <a:extLst>
              <a:ext uri="{FF2B5EF4-FFF2-40B4-BE49-F238E27FC236}">
                <a16:creationId xmlns:a16="http://schemas.microsoft.com/office/drawing/2014/main" id="{62A788A5-BFD6-4A84-8A25-EFB04A373AC4}"/>
              </a:ext>
            </a:extLst>
          </p:cNvPr>
          <p:cNvSpPr txBox="1"/>
          <p:nvPr/>
        </p:nvSpPr>
        <p:spPr>
          <a:xfrm>
            <a:off x="4608742" y="6299072"/>
            <a:ext cx="4364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rPr>
              <a:t>ashrae.org/newhq</a:t>
            </a: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ASHRAE New Global Headquarters </a:t>
            </a:r>
            <a:r>
              <a:rPr kumimoji="0" lang="en-US" sz="4000" b="1" i="0" u="none" strike="noStrike" kern="1200" cap="none" spc="0" normalizeH="0" baseline="0" noProof="0" dirty="0">
                <a:ln>
                  <a:noFill/>
                </a:ln>
                <a:solidFill>
                  <a:prstClr val="white"/>
                </a:solidFill>
                <a:effectLst/>
                <a:uLnTx/>
                <a:uFillTx/>
                <a:latin typeface="Berthold Akzidenz Grotesk Mediu"/>
                <a:ea typeface="+mj-ea"/>
                <a:cs typeface="Segoe UI Semibold" panose="020B0702040204020203" pitchFamily="34" charset="0"/>
              </a:rPr>
              <a:t>	</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kzidenz-grotesk"/>
                <a:ea typeface="+mj-ea"/>
                <a:cs typeface="Segoe UI Semibold" panose="020B0702040204020203" pitchFamily="34" charset="0"/>
              </a:rPr>
              <a:t>			</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akzidenz-grotesk"/>
                <a:ea typeface="+mj-ea"/>
                <a:cs typeface="Segoe UI Semibold" panose="020B0702040204020203" pitchFamily="34" charset="0"/>
              </a:rPr>
              <a:t> </a:t>
            </a:r>
          </a:p>
        </p:txBody>
      </p:sp>
      <p:sp>
        <p:nvSpPr>
          <p:cNvPr id="3" name="TextBox 2">
            <a:extLst>
              <a:ext uri="{FF2B5EF4-FFF2-40B4-BE49-F238E27FC236}">
                <a16:creationId xmlns:a16="http://schemas.microsoft.com/office/drawing/2014/main" id="{7C73F641-8626-4788-96EF-342FEAC62B7D}"/>
              </a:ext>
            </a:extLst>
          </p:cNvPr>
          <p:cNvSpPr txBox="1"/>
          <p:nvPr/>
        </p:nvSpPr>
        <p:spPr>
          <a:xfrm>
            <a:off x="42810" y="4652467"/>
            <a:ext cx="10419211" cy="1646605"/>
          </a:xfrm>
          <a:prstGeom prst="rect">
            <a:avLst/>
          </a:prstGeom>
          <a:noFill/>
        </p:spPr>
        <p:txBody>
          <a:bodyPr wrap="square" rtlCol="0">
            <a:spAutoFit/>
          </a:bodyPr>
          <a:lstStyle/>
          <a:p>
            <a:pPr marL="4000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Moved in: October 2020</a:t>
            </a:r>
          </a:p>
          <a:p>
            <a:pPr marL="4000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PV Installed: August 2021</a:t>
            </a:r>
          </a:p>
          <a:p>
            <a:pPr marL="4000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Achieved net-zero status: August 2021</a:t>
            </a:r>
          </a:p>
          <a:p>
            <a:pPr marL="4000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Renovated building demonstrates the latest HVAC&amp;R equipment and technology</a:t>
            </a:r>
          </a:p>
          <a:p>
            <a:pPr marL="4000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View building information, watch the technical tour and more. </a:t>
            </a:r>
          </a:p>
        </p:txBody>
      </p:sp>
      <p:sp>
        <p:nvSpPr>
          <p:cNvPr id="2" name="TextBox 1">
            <a:extLst>
              <a:ext uri="{FF2B5EF4-FFF2-40B4-BE49-F238E27FC236}">
                <a16:creationId xmlns:a16="http://schemas.microsoft.com/office/drawing/2014/main" id="{CBB9EC93-BA60-4710-B90F-EDF1CF65D567}"/>
              </a:ext>
            </a:extLst>
          </p:cNvPr>
          <p:cNvSpPr txBox="1"/>
          <p:nvPr/>
        </p:nvSpPr>
        <p:spPr>
          <a:xfrm>
            <a:off x="4172434" y="1420532"/>
            <a:ext cx="4210243"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76C15B"/>
              </a:buClr>
              <a:buSzTx/>
              <a:buFontTx/>
              <a:buNone/>
              <a:tabLst/>
              <a:defRPr/>
            </a:pPr>
            <a:r>
              <a:rPr kumimoji="0" lang="en-US" sz="2000" b="1" i="0" u="none" strike="noStrike" kern="1200" cap="none" spc="0" normalizeH="0" baseline="0" noProof="0" dirty="0">
                <a:ln>
                  <a:noFill/>
                </a:ln>
                <a:solidFill>
                  <a:srgbClr val="70AD47"/>
                </a:solidFill>
                <a:effectLst/>
                <a:uLnTx/>
                <a:uFillTx/>
                <a:latin typeface="Berthold Akzidenz Grotesk Mediu" panose="02000503030000020003"/>
                <a:ea typeface="+mn-ea"/>
                <a:cs typeface="+mn-cs"/>
              </a:rPr>
              <a:t>New HQ Building Campaign</a:t>
            </a:r>
            <a:endParaRPr kumimoji="0" lang="en-US" sz="700" b="1" i="0" u="none" strike="noStrike" kern="1200" cap="none" spc="0" normalizeH="0" baseline="0" noProof="0" dirty="0">
              <a:ln>
                <a:noFill/>
              </a:ln>
              <a:solidFill>
                <a:prstClr val="black"/>
              </a:solidFill>
              <a:effectLst/>
              <a:uLnTx/>
              <a:uFillTx/>
              <a:latin typeface="Berthold Akzidenz Grotesk Mediu" panose="02000503030000020003"/>
              <a:ea typeface="+mn-ea"/>
              <a:cs typeface="+mn-cs"/>
            </a:endParaRPr>
          </a:p>
          <a:p>
            <a:pPr marL="0" marR="0" lvl="0" indent="0" algn="l" defTabSz="914400" rtl="0" eaLnBrk="1" fontAlgn="auto" latinLnBrk="0" hangingPunct="1">
              <a:lnSpc>
                <a:spcPct val="100000"/>
              </a:lnSpc>
              <a:spcBef>
                <a:spcPts val="600"/>
              </a:spcBef>
              <a:spcAft>
                <a:spcPts val="0"/>
              </a:spcAft>
              <a:buClr>
                <a:srgbClr val="005DB9"/>
              </a:buClr>
              <a:buSzTx/>
              <a:buFontTx/>
              <a:buNone/>
              <a:tabLst/>
              <a:defRPr/>
            </a:pPr>
            <a:r>
              <a:rPr kumimoji="0" lang="en-US" sz="1800" b="1"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Total Raised: $10.35M</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All Cash and Pledges: $6,545,653</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Gifts of Equipment &amp; Services: $3,807,940 (List Value)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Breakdown: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Largest Gift: $5,000,000 – NIBE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ASHRAE Foundation: $300,000</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Members: $203,153</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erthold Akzidenz Grotesk Mediu" panose="02000503030000020003"/>
                <a:ea typeface="+mn-ea"/>
                <a:cs typeface="+mn-cs"/>
              </a:rPr>
              <a:t># of Corporate Donors: 33</a:t>
            </a:r>
          </a:p>
        </p:txBody>
      </p:sp>
      <p:pic>
        <p:nvPicPr>
          <p:cNvPr id="5" name="Picture 4" descr="A picture containing tree&#10;&#10;Description automatically generated">
            <a:extLst>
              <a:ext uri="{FF2B5EF4-FFF2-40B4-BE49-F238E27FC236}">
                <a16:creationId xmlns:a16="http://schemas.microsoft.com/office/drawing/2014/main" id="{31EB47CD-638C-4786-8F85-12891782C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1516347"/>
            <a:ext cx="3479125" cy="2360328"/>
          </a:xfrm>
          <a:prstGeom prst="rect">
            <a:avLst/>
          </a:prstGeom>
          <a:effectLst>
            <a:outerShdw blurRad="63500" sx="102000" sy="102000" algn="ctr" rotWithShape="0">
              <a:prstClr val="black">
                <a:alpha val="40000"/>
              </a:prstClr>
            </a:outerShdw>
          </a:effectLst>
        </p:spPr>
      </p:pic>
      <p:pic>
        <p:nvPicPr>
          <p:cNvPr id="1026" name="Picture 2">
            <a:extLst>
              <a:ext uri="{FF2B5EF4-FFF2-40B4-BE49-F238E27FC236}">
                <a16:creationId xmlns:a16="http://schemas.microsoft.com/office/drawing/2014/main" id="{159D0B27-28F3-4772-8C40-6B2302853A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4434" y="1354130"/>
            <a:ext cx="3627490" cy="28003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6C7FA5-3FE7-474F-AF96-43448905B9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7150" y="4312021"/>
            <a:ext cx="2246857" cy="214459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69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p:txBody>
          <a:bodyPr>
            <a:normAutofit/>
          </a:bodyPr>
          <a:lstStyle/>
          <a:p>
            <a:r>
              <a:rPr lang="en-US" altLang="en-US" sz="4000" dirty="0">
                <a:effectLst>
                  <a:outerShdw blurRad="38100" dist="38100" dir="2700000" algn="tl">
                    <a:srgbClr val="000000">
                      <a:alpha val="43137"/>
                    </a:srgbClr>
                  </a:outerShdw>
                </a:effectLst>
                <a:latin typeface="Arial Narrow" panose="020B0604020202020204" pitchFamily="34" charset="0"/>
              </a:rPr>
              <a:t>Career Path Examples in HVACR</a:t>
            </a:r>
          </a:p>
        </p:txBody>
      </p:sp>
      <p:sp>
        <p:nvSpPr>
          <p:cNvPr id="6" name="Rectangle 5">
            <a:extLst>
              <a:ext uri="{FF2B5EF4-FFF2-40B4-BE49-F238E27FC236}">
                <a16:creationId xmlns:a16="http://schemas.microsoft.com/office/drawing/2014/main" id="{9242B701-8C5C-4816-B8F8-834021E2A92F}"/>
              </a:ext>
            </a:extLst>
          </p:cNvPr>
          <p:cNvSpPr/>
          <p:nvPr/>
        </p:nvSpPr>
        <p:spPr>
          <a:xfrm>
            <a:off x="1069848" y="1661050"/>
            <a:ext cx="2587752" cy="1490472"/>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Consulting Engineer</a:t>
            </a:r>
          </a:p>
          <a:p>
            <a:pPr algn="ctr"/>
            <a:r>
              <a:rPr lang="en-US" sz="1100" dirty="0"/>
              <a:t>Decides on mechanical system type and requirements for each building and designs the system</a:t>
            </a:r>
          </a:p>
        </p:txBody>
      </p:sp>
      <p:sp>
        <p:nvSpPr>
          <p:cNvPr id="7" name="TextBox 6">
            <a:extLst>
              <a:ext uri="{FF2B5EF4-FFF2-40B4-BE49-F238E27FC236}">
                <a16:creationId xmlns:a16="http://schemas.microsoft.com/office/drawing/2014/main" id="{07703896-7930-4604-847B-1BF5C64157BF}"/>
              </a:ext>
            </a:extLst>
          </p:cNvPr>
          <p:cNvSpPr txBox="1"/>
          <p:nvPr/>
        </p:nvSpPr>
        <p:spPr>
          <a:xfrm>
            <a:off x="1069848" y="3419856"/>
            <a:ext cx="2587752" cy="1200329"/>
          </a:xfrm>
          <a:prstGeom prst="rect">
            <a:avLst/>
          </a:prstGeom>
          <a:noFill/>
        </p:spPr>
        <p:txBody>
          <a:bodyPr wrap="square" rtlCol="0">
            <a:spAutoFit/>
          </a:bodyPr>
          <a:lstStyle/>
          <a:p>
            <a:r>
              <a:rPr lang="en-US" sz="1200" dirty="0"/>
              <a:t>Consulting engineers work for </a:t>
            </a:r>
            <a:r>
              <a:rPr lang="en-US" sz="1200" b="1" dirty="0"/>
              <a:t>companies</a:t>
            </a:r>
            <a:r>
              <a:rPr lang="en-US" sz="1200" dirty="0"/>
              <a:t> or </a:t>
            </a:r>
            <a:r>
              <a:rPr lang="en-US" sz="1200" b="1" dirty="0"/>
              <a:t>firms</a:t>
            </a:r>
            <a:r>
              <a:rPr lang="en-US" sz="1200" dirty="0"/>
              <a:t> of people, similar to a law firm or a medical practice.  These companies sell their consulting services to building owners &amp; architects.</a:t>
            </a:r>
          </a:p>
        </p:txBody>
      </p:sp>
      <p:sp>
        <p:nvSpPr>
          <p:cNvPr id="9" name="TextBox 8">
            <a:extLst>
              <a:ext uri="{FF2B5EF4-FFF2-40B4-BE49-F238E27FC236}">
                <a16:creationId xmlns:a16="http://schemas.microsoft.com/office/drawing/2014/main" id="{FB9E6083-36FD-4A66-943A-E76F7A7C9C1E}"/>
              </a:ext>
            </a:extLst>
          </p:cNvPr>
          <p:cNvSpPr txBox="1"/>
          <p:nvPr/>
        </p:nvSpPr>
        <p:spPr>
          <a:xfrm>
            <a:off x="188976" y="2263214"/>
            <a:ext cx="798576" cy="276999"/>
          </a:xfrm>
          <a:prstGeom prst="rect">
            <a:avLst/>
          </a:prstGeom>
          <a:noFill/>
        </p:spPr>
        <p:txBody>
          <a:bodyPr wrap="square" rtlCol="0">
            <a:spAutoFit/>
          </a:bodyPr>
          <a:lstStyle/>
          <a:p>
            <a:r>
              <a:rPr lang="en-US" sz="1200" b="1" dirty="0"/>
              <a:t>The Role</a:t>
            </a:r>
          </a:p>
        </p:txBody>
      </p:sp>
      <p:sp>
        <p:nvSpPr>
          <p:cNvPr id="10" name="TextBox 9">
            <a:extLst>
              <a:ext uri="{FF2B5EF4-FFF2-40B4-BE49-F238E27FC236}">
                <a16:creationId xmlns:a16="http://schemas.microsoft.com/office/drawing/2014/main" id="{E4BDDC4F-B49D-47D9-A1B5-FB98ECF9B68E}"/>
              </a:ext>
            </a:extLst>
          </p:cNvPr>
          <p:cNvSpPr txBox="1"/>
          <p:nvPr/>
        </p:nvSpPr>
        <p:spPr>
          <a:xfrm>
            <a:off x="149352" y="3563926"/>
            <a:ext cx="838200" cy="461665"/>
          </a:xfrm>
          <a:prstGeom prst="rect">
            <a:avLst/>
          </a:prstGeom>
          <a:noFill/>
        </p:spPr>
        <p:txBody>
          <a:bodyPr wrap="square" rtlCol="0">
            <a:spAutoFit/>
          </a:bodyPr>
          <a:lstStyle/>
          <a:p>
            <a:r>
              <a:rPr lang="en-US" sz="1200" b="1" dirty="0"/>
              <a:t>Who They Work for</a:t>
            </a:r>
          </a:p>
        </p:txBody>
      </p:sp>
      <p:sp>
        <p:nvSpPr>
          <p:cNvPr id="11" name="Rectangle 10">
            <a:extLst>
              <a:ext uri="{FF2B5EF4-FFF2-40B4-BE49-F238E27FC236}">
                <a16:creationId xmlns:a16="http://schemas.microsoft.com/office/drawing/2014/main" id="{42395FD5-728F-4A3B-A299-6869ADF98AC1}"/>
              </a:ext>
            </a:extLst>
          </p:cNvPr>
          <p:cNvSpPr/>
          <p:nvPr/>
        </p:nvSpPr>
        <p:spPr>
          <a:xfrm>
            <a:off x="4802124" y="1670194"/>
            <a:ext cx="2587752" cy="1490472"/>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Research &amp; Design (R&amp;D) Engineer</a:t>
            </a:r>
          </a:p>
          <a:p>
            <a:pPr algn="ctr"/>
            <a:r>
              <a:rPr lang="en-US" sz="1100" dirty="0"/>
              <a:t>Investigates new learnings for the HVACR industry and/or develops new products.</a:t>
            </a:r>
          </a:p>
        </p:txBody>
      </p:sp>
      <p:sp>
        <p:nvSpPr>
          <p:cNvPr id="12" name="TextBox 11">
            <a:extLst>
              <a:ext uri="{FF2B5EF4-FFF2-40B4-BE49-F238E27FC236}">
                <a16:creationId xmlns:a16="http://schemas.microsoft.com/office/drawing/2014/main" id="{9EE7CA67-3F4A-4E0A-B8B3-79A4F9F769D9}"/>
              </a:ext>
            </a:extLst>
          </p:cNvPr>
          <p:cNvSpPr txBox="1"/>
          <p:nvPr/>
        </p:nvSpPr>
        <p:spPr>
          <a:xfrm>
            <a:off x="4802124" y="3429000"/>
            <a:ext cx="2587752" cy="2862322"/>
          </a:xfrm>
          <a:prstGeom prst="rect">
            <a:avLst/>
          </a:prstGeom>
          <a:noFill/>
        </p:spPr>
        <p:txBody>
          <a:bodyPr wrap="square" rtlCol="0">
            <a:spAutoFit/>
          </a:bodyPr>
          <a:lstStyle/>
          <a:p>
            <a:r>
              <a:rPr lang="en-US" sz="1200" dirty="0"/>
              <a:t>Some R&amp;D Engineers work for </a:t>
            </a:r>
            <a:r>
              <a:rPr lang="en-US" sz="1200" b="1" dirty="0"/>
              <a:t>academic institutions</a:t>
            </a:r>
            <a:r>
              <a:rPr lang="en-US" sz="1200" dirty="0"/>
              <a:t>. They get money for research efforts through grants and private donors.</a:t>
            </a:r>
          </a:p>
          <a:p>
            <a:endParaRPr lang="en-US" sz="1200" dirty="0"/>
          </a:p>
          <a:p>
            <a:r>
              <a:rPr lang="en-US" sz="1200" dirty="0"/>
              <a:t>Other R&amp;D Engineers work for </a:t>
            </a:r>
            <a:r>
              <a:rPr lang="en-US" sz="1200" b="1" dirty="0"/>
              <a:t>equipment manufacturers</a:t>
            </a:r>
            <a:r>
              <a:rPr lang="en-US" sz="1200" dirty="0"/>
              <a:t>. Their work is geared toward developing new products that consulting engineers use in their designs.</a:t>
            </a:r>
          </a:p>
          <a:p>
            <a:endParaRPr lang="en-US" sz="1200" dirty="0"/>
          </a:p>
          <a:p>
            <a:r>
              <a:rPr lang="en-US" sz="1200" dirty="0"/>
              <a:t>Finally, some R&amp;D Engineers work for </a:t>
            </a:r>
            <a:r>
              <a:rPr lang="en-US" sz="1200" b="1" dirty="0"/>
              <a:t>national laboratories</a:t>
            </a:r>
            <a:r>
              <a:rPr lang="en-US" sz="1200" dirty="0"/>
              <a:t>. Their work is publicly funded and available to anyone to read. </a:t>
            </a:r>
          </a:p>
        </p:txBody>
      </p:sp>
      <p:sp>
        <p:nvSpPr>
          <p:cNvPr id="13" name="TextBox 12">
            <a:extLst>
              <a:ext uri="{FF2B5EF4-FFF2-40B4-BE49-F238E27FC236}">
                <a16:creationId xmlns:a16="http://schemas.microsoft.com/office/drawing/2014/main" id="{F875151A-9AD3-46FA-8866-0648F445CBC8}"/>
              </a:ext>
            </a:extLst>
          </p:cNvPr>
          <p:cNvSpPr txBox="1"/>
          <p:nvPr/>
        </p:nvSpPr>
        <p:spPr>
          <a:xfrm>
            <a:off x="3921252" y="2272358"/>
            <a:ext cx="798576" cy="276999"/>
          </a:xfrm>
          <a:prstGeom prst="rect">
            <a:avLst/>
          </a:prstGeom>
          <a:noFill/>
        </p:spPr>
        <p:txBody>
          <a:bodyPr wrap="square" rtlCol="0">
            <a:spAutoFit/>
          </a:bodyPr>
          <a:lstStyle/>
          <a:p>
            <a:r>
              <a:rPr lang="en-US" sz="1200" b="1" dirty="0"/>
              <a:t>The Role</a:t>
            </a:r>
          </a:p>
        </p:txBody>
      </p:sp>
      <p:sp>
        <p:nvSpPr>
          <p:cNvPr id="14" name="TextBox 13">
            <a:extLst>
              <a:ext uri="{FF2B5EF4-FFF2-40B4-BE49-F238E27FC236}">
                <a16:creationId xmlns:a16="http://schemas.microsoft.com/office/drawing/2014/main" id="{8ED4AAB1-CC51-464B-9889-8B967F05FDB5}"/>
              </a:ext>
            </a:extLst>
          </p:cNvPr>
          <p:cNvSpPr txBox="1"/>
          <p:nvPr/>
        </p:nvSpPr>
        <p:spPr>
          <a:xfrm>
            <a:off x="3881628" y="3573070"/>
            <a:ext cx="838200" cy="461665"/>
          </a:xfrm>
          <a:prstGeom prst="rect">
            <a:avLst/>
          </a:prstGeom>
          <a:noFill/>
        </p:spPr>
        <p:txBody>
          <a:bodyPr wrap="square" rtlCol="0">
            <a:spAutoFit/>
          </a:bodyPr>
          <a:lstStyle/>
          <a:p>
            <a:r>
              <a:rPr lang="en-US" sz="1200" b="1" dirty="0"/>
              <a:t>Who They Work for</a:t>
            </a:r>
          </a:p>
        </p:txBody>
      </p:sp>
      <p:sp>
        <p:nvSpPr>
          <p:cNvPr id="15" name="Rectangle 14">
            <a:extLst>
              <a:ext uri="{FF2B5EF4-FFF2-40B4-BE49-F238E27FC236}">
                <a16:creationId xmlns:a16="http://schemas.microsoft.com/office/drawing/2014/main" id="{60204301-9477-4E73-BE29-81B3317184DC}"/>
              </a:ext>
            </a:extLst>
          </p:cNvPr>
          <p:cNvSpPr/>
          <p:nvPr/>
        </p:nvSpPr>
        <p:spPr>
          <a:xfrm>
            <a:off x="8534400" y="1661050"/>
            <a:ext cx="2587752" cy="1490472"/>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Sales Engineer</a:t>
            </a:r>
          </a:p>
          <a:p>
            <a:pPr algn="ctr"/>
            <a:r>
              <a:rPr lang="en-US" sz="1100" dirty="0"/>
              <a:t>Works to sell complex technical products in the industry by answering questions, providing training to consulting engineers, and generating quotes for projects.</a:t>
            </a:r>
          </a:p>
        </p:txBody>
      </p:sp>
      <p:sp>
        <p:nvSpPr>
          <p:cNvPr id="16" name="TextBox 15">
            <a:extLst>
              <a:ext uri="{FF2B5EF4-FFF2-40B4-BE49-F238E27FC236}">
                <a16:creationId xmlns:a16="http://schemas.microsoft.com/office/drawing/2014/main" id="{1254C765-1AC4-439D-9614-7C741D5D8117}"/>
              </a:ext>
            </a:extLst>
          </p:cNvPr>
          <p:cNvSpPr txBox="1"/>
          <p:nvPr/>
        </p:nvSpPr>
        <p:spPr>
          <a:xfrm>
            <a:off x="8534400" y="3419856"/>
            <a:ext cx="2587752" cy="2677656"/>
          </a:xfrm>
          <a:prstGeom prst="rect">
            <a:avLst/>
          </a:prstGeom>
          <a:noFill/>
        </p:spPr>
        <p:txBody>
          <a:bodyPr wrap="square" rtlCol="0">
            <a:spAutoFit/>
          </a:bodyPr>
          <a:lstStyle/>
          <a:p>
            <a:endParaRPr lang="en-US" sz="1200" dirty="0"/>
          </a:p>
          <a:p>
            <a:r>
              <a:rPr lang="en-US" sz="1200" dirty="0"/>
              <a:t>Most sales engineers work for a </a:t>
            </a:r>
            <a:r>
              <a:rPr lang="en-US" sz="1200" b="1" dirty="0"/>
              <a:t>distributor</a:t>
            </a:r>
            <a:r>
              <a:rPr lang="en-US" sz="1200" dirty="0"/>
              <a:t> or a </a:t>
            </a:r>
            <a:r>
              <a:rPr lang="en-US" sz="1200" b="1" dirty="0"/>
              <a:t>manufacturer’s representative (MR)</a:t>
            </a:r>
            <a:r>
              <a:rPr lang="en-US" sz="1200" dirty="0"/>
              <a:t>. These companies are paid by equipment manufacturers when they sell their equipment.</a:t>
            </a:r>
            <a:endParaRPr lang="en-US" sz="1200" b="1" dirty="0"/>
          </a:p>
          <a:p>
            <a:endParaRPr lang="en-US" sz="1200" dirty="0"/>
          </a:p>
          <a:p>
            <a:r>
              <a:rPr lang="en-US" sz="1200" dirty="0"/>
              <a:t>Some sales engineers work directly for an </a:t>
            </a:r>
            <a:r>
              <a:rPr lang="en-US" sz="1200" b="1" dirty="0"/>
              <a:t>original equipment manufacturer (OEMs)</a:t>
            </a:r>
            <a:r>
              <a:rPr lang="en-US" sz="1200" dirty="0"/>
              <a:t>. In this case, the sales engineer is either managing distributors/MRs, or, they are selling directly to consulting engineers</a:t>
            </a:r>
          </a:p>
        </p:txBody>
      </p:sp>
      <p:sp>
        <p:nvSpPr>
          <p:cNvPr id="17" name="TextBox 16">
            <a:extLst>
              <a:ext uri="{FF2B5EF4-FFF2-40B4-BE49-F238E27FC236}">
                <a16:creationId xmlns:a16="http://schemas.microsoft.com/office/drawing/2014/main" id="{AD5B3752-5C42-4637-91EF-85D426EE4B82}"/>
              </a:ext>
            </a:extLst>
          </p:cNvPr>
          <p:cNvSpPr txBox="1"/>
          <p:nvPr/>
        </p:nvSpPr>
        <p:spPr>
          <a:xfrm>
            <a:off x="7653528" y="2263214"/>
            <a:ext cx="798576" cy="276999"/>
          </a:xfrm>
          <a:prstGeom prst="rect">
            <a:avLst/>
          </a:prstGeom>
          <a:noFill/>
        </p:spPr>
        <p:txBody>
          <a:bodyPr wrap="square" rtlCol="0">
            <a:spAutoFit/>
          </a:bodyPr>
          <a:lstStyle/>
          <a:p>
            <a:r>
              <a:rPr lang="en-US" sz="1200" b="1" dirty="0"/>
              <a:t>The Role</a:t>
            </a:r>
          </a:p>
        </p:txBody>
      </p:sp>
      <p:sp>
        <p:nvSpPr>
          <p:cNvPr id="18" name="TextBox 17">
            <a:extLst>
              <a:ext uri="{FF2B5EF4-FFF2-40B4-BE49-F238E27FC236}">
                <a16:creationId xmlns:a16="http://schemas.microsoft.com/office/drawing/2014/main" id="{5362611F-6E05-474B-85DA-285DD8B519E3}"/>
              </a:ext>
            </a:extLst>
          </p:cNvPr>
          <p:cNvSpPr txBox="1"/>
          <p:nvPr/>
        </p:nvSpPr>
        <p:spPr>
          <a:xfrm>
            <a:off x="7613904" y="3563926"/>
            <a:ext cx="838200" cy="461665"/>
          </a:xfrm>
          <a:prstGeom prst="rect">
            <a:avLst/>
          </a:prstGeom>
          <a:noFill/>
        </p:spPr>
        <p:txBody>
          <a:bodyPr wrap="square" rtlCol="0">
            <a:spAutoFit/>
          </a:bodyPr>
          <a:lstStyle/>
          <a:p>
            <a:r>
              <a:rPr lang="en-US" sz="1200" b="1" dirty="0"/>
              <a:t>Who They Work for</a:t>
            </a:r>
          </a:p>
        </p:txBody>
      </p:sp>
    </p:spTree>
    <p:extLst>
      <p:ext uri="{BB962C8B-B14F-4D97-AF65-F5344CB8AC3E}">
        <p14:creationId xmlns:p14="http://schemas.microsoft.com/office/powerpoint/2010/main" val="4217313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5D357D-6571-476D-9914-50CDDD8DE001}"/>
              </a:ext>
            </a:extLst>
          </p:cNvPr>
          <p:cNvSpPr>
            <a:spLocks noGrp="1"/>
          </p:cNvSpPr>
          <p:nvPr>
            <p:ph type="body" idx="1"/>
          </p:nvPr>
        </p:nvSpPr>
        <p:spPr/>
        <p:txBody>
          <a:bodyPr/>
          <a:lstStyle/>
          <a:p>
            <a:endParaRPr lang="en-US"/>
          </a:p>
        </p:txBody>
      </p:sp>
      <p:sp>
        <p:nvSpPr>
          <p:cNvPr id="9218" name="Title 5"/>
          <p:cNvSpPr>
            <a:spLocks noGrp="1"/>
          </p:cNvSpPr>
          <p:nvPr>
            <p:ph type="title"/>
          </p:nvPr>
        </p:nvSpPr>
        <p:spPr/>
        <p:txBody>
          <a:bodyPr>
            <a:normAutofit/>
          </a:bodyPr>
          <a:lstStyle/>
          <a:p>
            <a:r>
              <a:rPr lang="en-US" altLang="en-US" sz="4000" dirty="0">
                <a:effectLst>
                  <a:outerShdw blurRad="38100" dist="38100" dir="2700000" algn="tl">
                    <a:srgbClr val="000000">
                      <a:alpha val="43137"/>
                    </a:srgbClr>
                  </a:outerShdw>
                </a:effectLst>
                <a:latin typeface="Arial Narrow" panose="020B0604020202020204" pitchFamily="34" charset="0"/>
              </a:rPr>
              <a:t>You Could Work For…</a:t>
            </a:r>
          </a:p>
        </p:txBody>
      </p:sp>
      <p:cxnSp>
        <p:nvCxnSpPr>
          <p:cNvPr id="5" name="Straight Connector 4">
            <a:extLst>
              <a:ext uri="{FF2B5EF4-FFF2-40B4-BE49-F238E27FC236}">
                <a16:creationId xmlns:a16="http://schemas.microsoft.com/office/drawing/2014/main" id="{1D4D7D36-99BB-4548-BB21-386B6AFA45DE}"/>
              </a:ext>
            </a:extLst>
          </p:cNvPr>
          <p:cNvCxnSpPr/>
          <p:nvPr/>
        </p:nvCxnSpPr>
        <p:spPr>
          <a:xfrm>
            <a:off x="3822192" y="1495823"/>
            <a:ext cx="0" cy="4566649"/>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A6F78160-9625-4EF0-A3DA-B321F2E48D2E}"/>
              </a:ext>
            </a:extLst>
          </p:cNvPr>
          <p:cNvSpPr/>
          <p:nvPr/>
        </p:nvSpPr>
        <p:spPr>
          <a:xfrm>
            <a:off x="298704" y="3466333"/>
            <a:ext cx="3419855" cy="540313"/>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Original Equipment Manufacturers (OEMs)</a:t>
            </a:r>
          </a:p>
          <a:p>
            <a:pPr algn="ctr"/>
            <a:r>
              <a:rPr lang="en-US" sz="1400" dirty="0"/>
              <a:t>creators/producers</a:t>
            </a:r>
            <a:endParaRPr lang="en-US" sz="1000" dirty="0"/>
          </a:p>
        </p:txBody>
      </p:sp>
      <p:sp>
        <p:nvSpPr>
          <p:cNvPr id="7" name="Rectangle 6">
            <a:extLst>
              <a:ext uri="{FF2B5EF4-FFF2-40B4-BE49-F238E27FC236}">
                <a16:creationId xmlns:a16="http://schemas.microsoft.com/office/drawing/2014/main" id="{7D28881D-917C-48B7-A939-BB89F148DB11}"/>
              </a:ext>
            </a:extLst>
          </p:cNvPr>
          <p:cNvSpPr/>
          <p:nvPr/>
        </p:nvSpPr>
        <p:spPr>
          <a:xfrm>
            <a:off x="4541901" y="1962554"/>
            <a:ext cx="2587752" cy="540313"/>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Engineering Firm</a:t>
            </a:r>
          </a:p>
          <a:p>
            <a:pPr algn="ctr"/>
            <a:r>
              <a:rPr lang="en-US" sz="1400" dirty="0"/>
              <a:t>design/specification</a:t>
            </a:r>
            <a:endParaRPr lang="en-US" sz="1000" dirty="0"/>
          </a:p>
        </p:txBody>
      </p:sp>
      <p:sp>
        <p:nvSpPr>
          <p:cNvPr id="9" name="TextBox 8">
            <a:extLst>
              <a:ext uri="{FF2B5EF4-FFF2-40B4-BE49-F238E27FC236}">
                <a16:creationId xmlns:a16="http://schemas.microsoft.com/office/drawing/2014/main" id="{83A290DD-23EB-4D22-9529-3C96F344D352}"/>
              </a:ext>
            </a:extLst>
          </p:cNvPr>
          <p:cNvSpPr txBox="1"/>
          <p:nvPr/>
        </p:nvSpPr>
        <p:spPr>
          <a:xfrm>
            <a:off x="298704" y="1495825"/>
            <a:ext cx="3005328" cy="276999"/>
          </a:xfrm>
          <a:prstGeom prst="rect">
            <a:avLst/>
          </a:prstGeom>
          <a:noFill/>
        </p:spPr>
        <p:txBody>
          <a:bodyPr wrap="square" rtlCol="0">
            <a:spAutoFit/>
          </a:bodyPr>
          <a:lstStyle/>
          <a:p>
            <a:pPr algn="ctr"/>
            <a:r>
              <a:rPr lang="en-US" sz="1200" b="1" dirty="0"/>
              <a:t>Mechanical Products &amp; Technology</a:t>
            </a:r>
          </a:p>
        </p:txBody>
      </p:sp>
      <p:sp>
        <p:nvSpPr>
          <p:cNvPr id="10" name="TextBox 9">
            <a:extLst>
              <a:ext uri="{FF2B5EF4-FFF2-40B4-BE49-F238E27FC236}">
                <a16:creationId xmlns:a16="http://schemas.microsoft.com/office/drawing/2014/main" id="{67AAA616-71F2-450B-BE81-4DF64C1E8BE6}"/>
              </a:ext>
            </a:extLst>
          </p:cNvPr>
          <p:cNvSpPr txBox="1"/>
          <p:nvPr/>
        </p:nvSpPr>
        <p:spPr>
          <a:xfrm>
            <a:off x="4271772" y="1495823"/>
            <a:ext cx="3005328" cy="276999"/>
          </a:xfrm>
          <a:prstGeom prst="rect">
            <a:avLst/>
          </a:prstGeom>
          <a:noFill/>
        </p:spPr>
        <p:txBody>
          <a:bodyPr wrap="square" rtlCol="0">
            <a:spAutoFit/>
          </a:bodyPr>
          <a:lstStyle/>
          <a:p>
            <a:pPr algn="ctr"/>
            <a:r>
              <a:rPr lang="en-US" sz="1200" b="1" dirty="0"/>
              <a:t>Application of those products/technology</a:t>
            </a:r>
          </a:p>
        </p:txBody>
      </p:sp>
      <p:sp>
        <p:nvSpPr>
          <p:cNvPr id="11" name="TextBox 10">
            <a:extLst>
              <a:ext uri="{FF2B5EF4-FFF2-40B4-BE49-F238E27FC236}">
                <a16:creationId xmlns:a16="http://schemas.microsoft.com/office/drawing/2014/main" id="{E69AA112-06B6-46DE-9160-E4B57E13C4AF}"/>
              </a:ext>
            </a:extLst>
          </p:cNvPr>
          <p:cNvSpPr txBox="1"/>
          <p:nvPr/>
        </p:nvSpPr>
        <p:spPr>
          <a:xfrm>
            <a:off x="8179308" y="1495824"/>
            <a:ext cx="4012692" cy="276999"/>
          </a:xfrm>
          <a:prstGeom prst="rect">
            <a:avLst/>
          </a:prstGeom>
          <a:noFill/>
        </p:spPr>
        <p:txBody>
          <a:bodyPr wrap="square" rtlCol="0">
            <a:spAutoFit/>
          </a:bodyPr>
          <a:lstStyle/>
          <a:p>
            <a:r>
              <a:rPr lang="en-US" sz="1200" b="1" dirty="0"/>
              <a:t>Installation and Operation of those products/technology</a:t>
            </a:r>
          </a:p>
        </p:txBody>
      </p:sp>
      <p:sp>
        <p:nvSpPr>
          <p:cNvPr id="12" name="Rectangle 11">
            <a:extLst>
              <a:ext uri="{FF2B5EF4-FFF2-40B4-BE49-F238E27FC236}">
                <a16:creationId xmlns:a16="http://schemas.microsoft.com/office/drawing/2014/main" id="{12B142AD-4557-4BE4-99E9-91691F68F25F}"/>
              </a:ext>
            </a:extLst>
          </p:cNvPr>
          <p:cNvSpPr/>
          <p:nvPr/>
        </p:nvSpPr>
        <p:spPr>
          <a:xfrm>
            <a:off x="342146" y="1986003"/>
            <a:ext cx="3339459" cy="540314"/>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Universities &amp; National Labs</a:t>
            </a:r>
          </a:p>
          <a:p>
            <a:pPr algn="ctr"/>
            <a:r>
              <a:rPr lang="en-US" sz="1400" dirty="0"/>
              <a:t>researchers</a:t>
            </a:r>
            <a:endParaRPr lang="en-US" sz="1000" dirty="0"/>
          </a:p>
        </p:txBody>
      </p:sp>
      <p:sp>
        <p:nvSpPr>
          <p:cNvPr id="13" name="Rectangle 12">
            <a:extLst>
              <a:ext uri="{FF2B5EF4-FFF2-40B4-BE49-F238E27FC236}">
                <a16:creationId xmlns:a16="http://schemas.microsoft.com/office/drawing/2014/main" id="{7A2EA384-11A5-4A2C-96B3-03BC01B5CA42}"/>
              </a:ext>
            </a:extLst>
          </p:cNvPr>
          <p:cNvSpPr/>
          <p:nvPr/>
        </p:nvSpPr>
        <p:spPr>
          <a:xfrm>
            <a:off x="298704" y="4670591"/>
            <a:ext cx="11679936" cy="512750"/>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Government Entities</a:t>
            </a:r>
          </a:p>
          <a:p>
            <a:pPr algn="ctr"/>
            <a:r>
              <a:rPr lang="en-US" sz="1400" dirty="0"/>
              <a:t>regulates products, application, installation</a:t>
            </a:r>
            <a:endParaRPr lang="en-US" sz="1000" dirty="0"/>
          </a:p>
        </p:txBody>
      </p:sp>
      <p:sp>
        <p:nvSpPr>
          <p:cNvPr id="14" name="Rectangle 13">
            <a:extLst>
              <a:ext uri="{FF2B5EF4-FFF2-40B4-BE49-F238E27FC236}">
                <a16:creationId xmlns:a16="http://schemas.microsoft.com/office/drawing/2014/main" id="{915BF1C7-0135-4113-AA5A-146CAE205630}"/>
              </a:ext>
            </a:extLst>
          </p:cNvPr>
          <p:cNvSpPr/>
          <p:nvPr/>
        </p:nvSpPr>
        <p:spPr>
          <a:xfrm>
            <a:off x="298704" y="4080739"/>
            <a:ext cx="5797296" cy="512750"/>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Distributors / MRs (Manufacturer’s Representatives)</a:t>
            </a:r>
          </a:p>
          <a:p>
            <a:pPr algn="ctr"/>
            <a:r>
              <a:rPr lang="en-US" sz="1400" dirty="0"/>
              <a:t>sales and installation</a:t>
            </a:r>
            <a:endParaRPr lang="en-US" sz="1000" dirty="0"/>
          </a:p>
        </p:txBody>
      </p:sp>
      <p:sp>
        <p:nvSpPr>
          <p:cNvPr id="15" name="Rectangle 14">
            <a:extLst>
              <a:ext uri="{FF2B5EF4-FFF2-40B4-BE49-F238E27FC236}">
                <a16:creationId xmlns:a16="http://schemas.microsoft.com/office/drawing/2014/main" id="{1205D915-A675-47FB-BBA6-699C99E356A5}"/>
              </a:ext>
            </a:extLst>
          </p:cNvPr>
          <p:cNvSpPr/>
          <p:nvPr/>
        </p:nvSpPr>
        <p:spPr>
          <a:xfrm>
            <a:off x="8766048" y="2387090"/>
            <a:ext cx="2587752" cy="606910"/>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Facility Team / Building Owner</a:t>
            </a:r>
          </a:p>
          <a:p>
            <a:pPr algn="ctr"/>
            <a:r>
              <a:rPr lang="en-US" sz="1400" dirty="0"/>
              <a:t>owner/operator/funder</a:t>
            </a:r>
            <a:endParaRPr lang="en-US" sz="1000" dirty="0"/>
          </a:p>
        </p:txBody>
      </p:sp>
      <p:sp>
        <p:nvSpPr>
          <p:cNvPr id="16" name="Rectangle 15">
            <a:extLst>
              <a:ext uri="{FF2B5EF4-FFF2-40B4-BE49-F238E27FC236}">
                <a16:creationId xmlns:a16="http://schemas.microsoft.com/office/drawing/2014/main" id="{9A488CDA-566B-4733-9755-FB380253101D}"/>
              </a:ext>
            </a:extLst>
          </p:cNvPr>
          <p:cNvSpPr/>
          <p:nvPr/>
        </p:nvSpPr>
        <p:spPr>
          <a:xfrm>
            <a:off x="8766048" y="1763215"/>
            <a:ext cx="2587752" cy="540314"/>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Contractor</a:t>
            </a:r>
          </a:p>
          <a:p>
            <a:pPr algn="ctr"/>
            <a:r>
              <a:rPr lang="en-US" sz="1400" dirty="0"/>
              <a:t>installer</a:t>
            </a:r>
            <a:endParaRPr lang="en-US" sz="1000" dirty="0"/>
          </a:p>
        </p:txBody>
      </p:sp>
      <p:sp>
        <p:nvSpPr>
          <p:cNvPr id="17" name="Rectangle 16">
            <a:extLst>
              <a:ext uri="{FF2B5EF4-FFF2-40B4-BE49-F238E27FC236}">
                <a16:creationId xmlns:a16="http://schemas.microsoft.com/office/drawing/2014/main" id="{29A8DCBA-1D3A-4121-A6FB-5A922F9F5E30}"/>
              </a:ext>
            </a:extLst>
          </p:cNvPr>
          <p:cNvSpPr/>
          <p:nvPr/>
        </p:nvSpPr>
        <p:spPr>
          <a:xfrm>
            <a:off x="4541901" y="2592047"/>
            <a:ext cx="2587752" cy="540313"/>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Specialized Consulting</a:t>
            </a:r>
          </a:p>
          <a:p>
            <a:pPr algn="ctr"/>
            <a:r>
              <a:rPr lang="en-US" sz="1400" dirty="0"/>
              <a:t>design/optimization</a:t>
            </a:r>
            <a:endParaRPr lang="en-US" sz="1000" dirty="0"/>
          </a:p>
        </p:txBody>
      </p:sp>
      <p:sp>
        <p:nvSpPr>
          <p:cNvPr id="18" name="TextBox 17">
            <a:extLst>
              <a:ext uri="{FF2B5EF4-FFF2-40B4-BE49-F238E27FC236}">
                <a16:creationId xmlns:a16="http://schemas.microsoft.com/office/drawing/2014/main" id="{DFBBC2E6-4F7F-4ED6-A44A-D3E8E4EB8681}"/>
              </a:ext>
            </a:extLst>
          </p:cNvPr>
          <p:cNvSpPr txBox="1"/>
          <p:nvPr/>
        </p:nvSpPr>
        <p:spPr>
          <a:xfrm>
            <a:off x="8055864" y="3860631"/>
            <a:ext cx="2587752" cy="276999"/>
          </a:xfrm>
          <a:prstGeom prst="rect">
            <a:avLst/>
          </a:prstGeom>
          <a:noFill/>
        </p:spPr>
        <p:txBody>
          <a:bodyPr wrap="square" rtlCol="0">
            <a:spAutoFit/>
          </a:bodyPr>
          <a:lstStyle/>
          <a:p>
            <a:r>
              <a:rPr lang="en-US" sz="1200" b="1" dirty="0"/>
              <a:t>provides support as needed</a:t>
            </a:r>
          </a:p>
        </p:txBody>
      </p:sp>
      <p:cxnSp>
        <p:nvCxnSpPr>
          <p:cNvPr id="19" name="Straight Connector 18">
            <a:extLst>
              <a:ext uri="{FF2B5EF4-FFF2-40B4-BE49-F238E27FC236}">
                <a16:creationId xmlns:a16="http://schemas.microsoft.com/office/drawing/2014/main" id="{12B9DBD6-76F4-4694-907B-7EDD1927B0EF}"/>
              </a:ext>
            </a:extLst>
          </p:cNvPr>
          <p:cNvCxnSpPr/>
          <p:nvPr/>
        </p:nvCxnSpPr>
        <p:spPr>
          <a:xfrm>
            <a:off x="7952232" y="1530018"/>
            <a:ext cx="0" cy="4566649"/>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3115D28-EB5F-4A87-B76A-7B5D39C591DA}"/>
              </a:ext>
            </a:extLst>
          </p:cNvPr>
          <p:cNvCxnSpPr>
            <a:cxnSpLocks/>
            <a:stCxn id="6" idx="3"/>
          </p:cNvCxnSpPr>
          <p:nvPr/>
        </p:nvCxnSpPr>
        <p:spPr>
          <a:xfrm flipV="1">
            <a:off x="3718559" y="3717944"/>
            <a:ext cx="7784593" cy="18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A9ECFE-6D05-4B96-B9F3-8750A82C7A0B}"/>
              </a:ext>
            </a:extLst>
          </p:cNvPr>
          <p:cNvCxnSpPr>
            <a:cxnSpLocks/>
          </p:cNvCxnSpPr>
          <p:nvPr/>
        </p:nvCxnSpPr>
        <p:spPr>
          <a:xfrm flipV="1">
            <a:off x="6138672" y="4281952"/>
            <a:ext cx="5407152" cy="18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EDEC638-B765-44AC-A2BF-7238B45125D1}"/>
              </a:ext>
            </a:extLst>
          </p:cNvPr>
          <p:cNvSpPr/>
          <p:nvPr/>
        </p:nvSpPr>
        <p:spPr>
          <a:xfrm>
            <a:off x="8766048" y="3051035"/>
            <a:ext cx="2587752" cy="606910"/>
          </a:xfrm>
          <a:prstGeom prst="rect">
            <a:avLst/>
          </a:prstGeom>
          <a:solidFill>
            <a:srgbClr val="008BB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Commissioning Agent</a:t>
            </a:r>
          </a:p>
          <a:p>
            <a:pPr algn="ctr"/>
            <a:r>
              <a:rPr lang="en-US" sz="1400" dirty="0"/>
              <a:t>testing/adjusting/QA</a:t>
            </a:r>
            <a:endParaRPr lang="en-US" sz="1000" dirty="0"/>
          </a:p>
        </p:txBody>
      </p:sp>
    </p:spTree>
    <p:extLst>
      <p:ext uri="{BB962C8B-B14F-4D97-AF65-F5344CB8AC3E}">
        <p14:creationId xmlns:p14="http://schemas.microsoft.com/office/powerpoint/2010/main" val="2446096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1043" y="2669036"/>
            <a:ext cx="5376531" cy="3457679"/>
          </a:xfrm>
        </p:spPr>
        <p:txBody>
          <a:bodyPr rtlCol="0">
            <a:noAutofit/>
          </a:bodyPr>
          <a:lstStyle/>
          <a:p>
            <a:pPr>
              <a:buClrTx/>
              <a:defRPr/>
            </a:pPr>
            <a:r>
              <a:rPr lang="en-US" sz="1600" b="1" dirty="0">
                <a:solidFill>
                  <a:srgbClr val="00549B"/>
                </a:solidFill>
                <a:latin typeface="Arial Narrow" panose="020B0604020202020204" pitchFamily="34" charset="0"/>
                <a:cs typeface="Arial Narrow" panose="020B0604020202020204" pitchFamily="34" charset="0"/>
              </a:rPr>
              <a:t>YEA Leadership Weekends </a:t>
            </a:r>
            <a:r>
              <a:rPr lang="en-US" sz="1600" dirty="0">
                <a:solidFill>
                  <a:schemeClr val="tx1"/>
                </a:solidFill>
                <a:latin typeface="Arial Narrow" panose="020B0604020202020204" pitchFamily="34" charset="0"/>
                <a:cs typeface="Arial Narrow" panose="020B0604020202020204" pitchFamily="34" charset="0"/>
              </a:rPr>
              <a:t>provide the opportunity for future leaders of ASHRAE to learn more about ASHRAE Society, developing soft skills, and networking with other young professionals</a:t>
            </a:r>
          </a:p>
          <a:p>
            <a:pPr marL="0" indent="0">
              <a:buClrTx/>
              <a:buNone/>
              <a:defRPr/>
            </a:pPr>
            <a:endParaRPr lang="en-US" sz="1600" dirty="0">
              <a:solidFill>
                <a:schemeClr val="tx2"/>
              </a:solidFill>
              <a:latin typeface="Arial Narrow" panose="020B0604020202020204" pitchFamily="34" charset="0"/>
              <a:cs typeface="Arial Narrow" panose="020B0604020202020204" pitchFamily="34" charset="0"/>
            </a:endParaRPr>
          </a:p>
          <a:p>
            <a:pPr>
              <a:buClrTx/>
              <a:defRPr/>
            </a:pPr>
            <a:r>
              <a:rPr lang="en-US" sz="1600" dirty="0">
                <a:solidFill>
                  <a:schemeClr val="tx2"/>
                </a:solidFill>
                <a:latin typeface="Arial Narrow" panose="020B0604020202020204" pitchFamily="34" charset="0"/>
                <a:cs typeface="Arial Narrow" panose="020B0604020202020204" pitchFamily="34" charset="0"/>
              </a:rPr>
              <a:t>Leadership U program </a:t>
            </a:r>
            <a:r>
              <a:rPr lang="en-US" sz="1600" dirty="0">
                <a:solidFill>
                  <a:schemeClr val="tx1"/>
                </a:solidFill>
                <a:latin typeface="Arial Narrow" panose="020B0604020202020204" pitchFamily="34" charset="0"/>
                <a:cs typeface="Arial Narrow" panose="020B0604020202020204" pitchFamily="34" charset="0"/>
              </a:rPr>
              <a:t>allows YEA members to shadow ASHRAE Vice Presidents during Winter and Annual Conferences</a:t>
            </a:r>
          </a:p>
          <a:p>
            <a:pPr marL="0" indent="0">
              <a:buClrTx/>
              <a:buNone/>
              <a:defRPr/>
            </a:pPr>
            <a:r>
              <a:rPr lang="en-US" sz="1600" dirty="0">
                <a:solidFill>
                  <a:schemeClr val="tx1"/>
                </a:solidFill>
                <a:latin typeface="Arial Narrow" panose="020B0604020202020204" pitchFamily="34" charset="0"/>
                <a:cs typeface="Arial Narrow" panose="020B0604020202020204" pitchFamily="34" charset="0"/>
              </a:rPr>
              <a:t> </a:t>
            </a:r>
          </a:p>
          <a:p>
            <a:pPr>
              <a:buClrTx/>
              <a:defRPr/>
            </a:pPr>
            <a:r>
              <a:rPr lang="en-US" sz="1600" dirty="0">
                <a:solidFill>
                  <a:schemeClr val="tx2"/>
                </a:solidFill>
                <a:latin typeface="Arial Narrow" panose="020B0604020202020204" pitchFamily="34" charset="0"/>
                <a:cs typeface="Arial Narrow" panose="020B0604020202020204" pitchFamily="34" charset="0"/>
              </a:rPr>
              <a:t>YEA Scholarship for HVAC Design Essentials Training</a:t>
            </a:r>
          </a:p>
          <a:p>
            <a:pPr marL="0" indent="0">
              <a:buNone/>
              <a:defRPr/>
            </a:pPr>
            <a:endParaRPr lang="en-US" sz="1600" dirty="0">
              <a:solidFill>
                <a:schemeClr val="tx1">
                  <a:lumMod val="50000"/>
                  <a:lumOff val="50000"/>
                </a:schemeClr>
              </a:solidFill>
              <a:latin typeface="Arial Narrow" panose="020B0604020202020204" pitchFamily="34" charset="0"/>
              <a:cs typeface="Arial Narrow" panose="020B0604020202020204" pitchFamily="34" charset="0"/>
            </a:endParaRPr>
          </a:p>
        </p:txBody>
      </p:sp>
      <p:sp>
        <p:nvSpPr>
          <p:cNvPr id="17410" name="Title 1"/>
          <p:cNvSpPr>
            <a:spLocks noGrp="1"/>
          </p:cNvSpPr>
          <p:nvPr>
            <p:ph type="title"/>
          </p:nvPr>
        </p:nvSpPr>
        <p:spPr>
          <a:xfrm>
            <a:off x="475784" y="516508"/>
            <a:ext cx="8958146" cy="830997"/>
          </a:xfrm>
        </p:spPr>
        <p:txBody>
          <a:bodyPr>
            <a:noAutofit/>
          </a:bodyPr>
          <a:lstStyle/>
          <a:p>
            <a:pPr algn="l" eaLnBrk="1" hangingPunct="1"/>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Young Engineers in ASHRAE (YEA) + Student Program</a:t>
            </a:r>
          </a:p>
        </p:txBody>
      </p:sp>
      <p:sp>
        <p:nvSpPr>
          <p:cNvPr id="5" name="TextBox 4"/>
          <p:cNvSpPr txBox="1"/>
          <p:nvPr/>
        </p:nvSpPr>
        <p:spPr>
          <a:xfrm>
            <a:off x="1094369" y="5364004"/>
            <a:ext cx="4079798" cy="461665"/>
          </a:xfrm>
          <a:prstGeom prst="rect">
            <a:avLst/>
          </a:prstGeom>
          <a:noFill/>
        </p:spPr>
        <p:txBody>
          <a:bodyPr wrap="square" rtlCol="0">
            <a:spAutoFit/>
          </a:bodyPr>
          <a:lstStyle/>
          <a:p>
            <a:pPr algn="ctr"/>
            <a:r>
              <a:rPr lang="en-US" sz="2400" b="1" dirty="0">
                <a:solidFill>
                  <a:srgbClr val="00B0F0"/>
                </a:solidFill>
                <a:latin typeface="Arial Narrow" panose="020B0604020202020204" pitchFamily="34" charset="0"/>
                <a:cs typeface="Arial Narrow" panose="020B0604020202020204" pitchFamily="34" charset="0"/>
              </a:rPr>
              <a:t>ashrae.org/yea</a:t>
            </a:r>
          </a:p>
        </p:txBody>
      </p:sp>
      <p:sp>
        <p:nvSpPr>
          <p:cNvPr id="6" name="Rectangle 5">
            <a:extLst>
              <a:ext uri="{FF2B5EF4-FFF2-40B4-BE49-F238E27FC236}">
                <a16:creationId xmlns:a16="http://schemas.microsoft.com/office/drawing/2014/main" id="{991A287E-E07A-4364-91FC-73A61668457A}"/>
              </a:ext>
            </a:extLst>
          </p:cNvPr>
          <p:cNvSpPr/>
          <p:nvPr/>
        </p:nvSpPr>
        <p:spPr>
          <a:xfrm>
            <a:off x="551043" y="1740985"/>
            <a:ext cx="5493641" cy="830997"/>
          </a:xfrm>
          <a:prstGeom prst="rect">
            <a:avLst/>
          </a:prstGeom>
        </p:spPr>
        <p:txBody>
          <a:bodyPr wrap="square">
            <a:spAutoFit/>
          </a:bodyPr>
          <a:lstStyle/>
          <a:p>
            <a:r>
              <a:rPr lang="en-US" sz="1600" dirty="0">
                <a:latin typeface="Arial Narrow" panose="020B0604020202020204" pitchFamily="34" charset="0"/>
                <a:cs typeface="Arial Narrow" panose="020B0604020202020204" pitchFamily="34" charset="0"/>
              </a:rPr>
              <a:t>The </a:t>
            </a:r>
            <a:r>
              <a:rPr lang="en-US" sz="1600" b="1" dirty="0">
                <a:solidFill>
                  <a:srgbClr val="00549B"/>
                </a:solidFill>
                <a:latin typeface="Arial Narrow" panose="020B0604020202020204" pitchFamily="34" charset="0"/>
                <a:cs typeface="Arial Narrow" panose="020B0604020202020204" pitchFamily="34" charset="0"/>
              </a:rPr>
              <a:t>Young Engineers in ASHRAE (YEA) </a:t>
            </a:r>
            <a:r>
              <a:rPr lang="en-US" sz="1600" dirty="0">
                <a:latin typeface="Arial Narrow" panose="020B0604020202020204" pitchFamily="34" charset="0"/>
                <a:cs typeface="Arial Narrow" panose="020B0604020202020204" pitchFamily="34" charset="0"/>
              </a:rPr>
              <a:t>committee focuses on offering relevant programs and services to  young professional ASHRAE members  (35 years old and younger). </a:t>
            </a:r>
          </a:p>
        </p:txBody>
      </p:sp>
      <p:sp>
        <p:nvSpPr>
          <p:cNvPr id="3" name="TextBox 2">
            <a:extLst>
              <a:ext uri="{FF2B5EF4-FFF2-40B4-BE49-F238E27FC236}">
                <a16:creationId xmlns:a16="http://schemas.microsoft.com/office/drawing/2014/main" id="{FFDE1E7A-D006-4072-BBD3-D4936BA5DC7A}"/>
              </a:ext>
            </a:extLst>
          </p:cNvPr>
          <p:cNvSpPr txBox="1"/>
          <p:nvPr/>
        </p:nvSpPr>
        <p:spPr>
          <a:xfrm>
            <a:off x="6596430" y="1588572"/>
            <a:ext cx="3443070" cy="3385542"/>
          </a:xfrm>
          <a:prstGeom prst="rect">
            <a:avLst/>
          </a:prstGeom>
          <a:solidFill>
            <a:srgbClr val="00549B"/>
          </a:solidFill>
        </p:spPr>
        <p:txBody>
          <a:bodyPr wrap="square" lIns="182880" tIns="91440" rIns="182880" bIns="91440" rtlCol="0">
            <a:spAutoFit/>
          </a:bodyPr>
          <a:lstStyle/>
          <a:p>
            <a:r>
              <a:rPr lang="en-US" sz="1600" dirty="0">
                <a:solidFill>
                  <a:schemeClr val="bg1"/>
                </a:solidFill>
                <a:latin typeface="Arial Narrow" panose="020B0604020202020204" pitchFamily="34" charset="0"/>
                <a:cs typeface="Arial Narrow" panose="020B0604020202020204" pitchFamily="34" charset="0"/>
              </a:rPr>
              <a:t>ASHRAE has a robust Student Program catering to the needs of students at every age. Resources for Student Members include:</a:t>
            </a:r>
          </a:p>
          <a:p>
            <a:pPr marL="342900" indent="-342900">
              <a:buFont typeface="Arial" panose="020B0604020202020204" pitchFamily="34" charset="0"/>
              <a:buChar char="•"/>
            </a:pPr>
            <a:r>
              <a:rPr lang="en-US" sz="1600" dirty="0">
                <a:solidFill>
                  <a:schemeClr val="bg1"/>
                </a:solidFill>
                <a:latin typeface="Arial Narrow" panose="020B0604020202020204" pitchFamily="34" charset="0"/>
                <a:cs typeface="Arial Narrow" panose="020B0604020202020204" pitchFamily="34" charset="0"/>
              </a:rPr>
              <a:t>Scholarships &amp; Grants</a:t>
            </a:r>
          </a:p>
          <a:p>
            <a:pPr marL="342900" indent="-342900">
              <a:buFont typeface="Arial" panose="020B0604020202020204" pitchFamily="34" charset="0"/>
              <a:buChar char="•"/>
            </a:pPr>
            <a:r>
              <a:rPr lang="en-US" sz="1600" dirty="0">
                <a:solidFill>
                  <a:schemeClr val="bg1"/>
                </a:solidFill>
                <a:latin typeface="Arial Narrow" panose="020B0604020202020204" pitchFamily="34" charset="0"/>
                <a:cs typeface="Arial Narrow" panose="020B0604020202020204" pitchFamily="34" charset="0"/>
              </a:rPr>
              <a:t>Awards and Competitions</a:t>
            </a:r>
          </a:p>
          <a:p>
            <a:pPr marL="342900" indent="-342900">
              <a:buFont typeface="Arial" panose="020B0604020202020204" pitchFamily="34" charset="0"/>
              <a:buChar char="•"/>
            </a:pPr>
            <a:r>
              <a:rPr lang="en-US" sz="1600" dirty="0">
                <a:solidFill>
                  <a:schemeClr val="bg1"/>
                </a:solidFill>
                <a:latin typeface="Arial Narrow" panose="020B0604020202020204" pitchFamily="34" charset="0"/>
                <a:cs typeface="Arial Narrow" panose="020B0604020202020204" pitchFamily="34" charset="0"/>
              </a:rPr>
              <a:t>Local Involvement at Student Branch and ASHRAE Chapter &amp; Region Level</a:t>
            </a:r>
          </a:p>
          <a:p>
            <a:pPr marL="342900" indent="-342900">
              <a:buFont typeface="Arial" panose="020B0604020202020204" pitchFamily="34" charset="0"/>
              <a:buChar char="•"/>
            </a:pPr>
            <a:r>
              <a:rPr lang="en-US" sz="1600" dirty="0">
                <a:solidFill>
                  <a:schemeClr val="bg1"/>
                </a:solidFill>
                <a:latin typeface="Arial Narrow" panose="020B0604020202020204" pitchFamily="34" charset="0"/>
                <a:cs typeface="Arial Narrow" panose="020B0604020202020204" pitchFamily="34" charset="0"/>
              </a:rPr>
              <a:t>Special Discounts and resources</a:t>
            </a:r>
          </a:p>
          <a:p>
            <a:endParaRPr lang="en-US" sz="1600" dirty="0">
              <a:solidFill>
                <a:schemeClr val="bg1"/>
              </a:solidFill>
              <a:latin typeface="Arial Narrow" panose="020B0604020202020204" pitchFamily="34" charset="0"/>
              <a:cs typeface="Arial Narrow" panose="020B0604020202020204" pitchFamily="34" charset="0"/>
            </a:endParaRPr>
          </a:p>
          <a:p>
            <a:r>
              <a:rPr lang="en-US" sz="1600" dirty="0">
                <a:solidFill>
                  <a:schemeClr val="bg1"/>
                </a:solidFill>
                <a:latin typeface="Arial Narrow" panose="020B0604020202020204" pitchFamily="34" charset="0"/>
                <a:cs typeface="Arial Narrow" panose="020B0604020202020204" pitchFamily="34" charset="0"/>
              </a:rPr>
              <a:t>ASHRAE also offers resources for K-12 volunteers and educators.</a:t>
            </a:r>
          </a:p>
        </p:txBody>
      </p:sp>
      <p:sp>
        <p:nvSpPr>
          <p:cNvPr id="8" name="TextBox 7">
            <a:extLst>
              <a:ext uri="{FF2B5EF4-FFF2-40B4-BE49-F238E27FC236}">
                <a16:creationId xmlns:a16="http://schemas.microsoft.com/office/drawing/2014/main" id="{32F593EC-AFFA-47AD-B5C9-FC4B33C212A7}"/>
              </a:ext>
            </a:extLst>
          </p:cNvPr>
          <p:cNvSpPr txBox="1"/>
          <p:nvPr/>
        </p:nvSpPr>
        <p:spPr>
          <a:xfrm>
            <a:off x="6596430" y="5432046"/>
            <a:ext cx="3537284" cy="461665"/>
          </a:xfrm>
          <a:prstGeom prst="rect">
            <a:avLst/>
          </a:prstGeom>
          <a:noFill/>
        </p:spPr>
        <p:txBody>
          <a:bodyPr wrap="square" rtlCol="0">
            <a:spAutoFit/>
          </a:bodyPr>
          <a:lstStyle/>
          <a:p>
            <a:pPr algn="ctr"/>
            <a:r>
              <a:rPr lang="en-US" sz="2400" b="1" dirty="0">
                <a:solidFill>
                  <a:srgbClr val="03C0FF"/>
                </a:solidFill>
                <a:latin typeface="Arial Narrow" panose="020B0604020202020204" pitchFamily="34" charset="0"/>
                <a:cs typeface="Arial Narrow" panose="020B0604020202020204" pitchFamily="34" charset="0"/>
              </a:rPr>
              <a:t>ashrae.org/students</a:t>
            </a:r>
          </a:p>
        </p:txBody>
      </p:sp>
    </p:spTree>
    <p:extLst>
      <p:ext uri="{BB962C8B-B14F-4D97-AF65-F5344CB8AC3E}">
        <p14:creationId xmlns:p14="http://schemas.microsoft.com/office/powerpoint/2010/main" val="483460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75784" y="516508"/>
            <a:ext cx="8958146" cy="830997"/>
          </a:xfrm>
        </p:spPr>
        <p:txBody>
          <a:bodyPr>
            <a:noAutofit/>
          </a:bodyPr>
          <a:lstStyle/>
          <a:p>
            <a:pPr algn="l" eaLnBrk="1" hangingPunct="1"/>
            <a:r>
              <a:rPr lang="en-US" altLang="en-US" sz="4000" dirty="0">
                <a:effectLst>
                  <a:outerShdw blurRad="38100" dist="38100" dir="2700000" algn="tl">
                    <a:srgbClr val="000000">
                      <a:alpha val="43137"/>
                    </a:srgbClr>
                  </a:outerShdw>
                </a:effectLst>
                <a:latin typeface="Arial Narrow" panose="020B0606020202030204" pitchFamily="34" charset="0"/>
                <a:cs typeface="Arial Narrow" panose="020B0604020202020204" pitchFamily="34" charset="0"/>
              </a:rPr>
              <a:t>Student Membership Benefits:</a:t>
            </a:r>
          </a:p>
        </p:txBody>
      </p:sp>
      <p:pic>
        <p:nvPicPr>
          <p:cNvPr id="9" name="Graphic 8" descr="Meeting outline">
            <a:extLst>
              <a:ext uri="{FF2B5EF4-FFF2-40B4-BE49-F238E27FC236}">
                <a16:creationId xmlns:a16="http://schemas.microsoft.com/office/drawing/2014/main" id="{EAB7A3B2-1410-57E4-932C-F3CAD1F191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9897" y="1465410"/>
            <a:ext cx="2177376" cy="2177376"/>
          </a:xfrm>
          <a:prstGeom prst="rect">
            <a:avLst/>
          </a:prstGeom>
        </p:spPr>
      </p:pic>
      <p:pic>
        <p:nvPicPr>
          <p:cNvPr id="10" name="Graphic 9" descr="Piggy Bank outline">
            <a:extLst>
              <a:ext uri="{FF2B5EF4-FFF2-40B4-BE49-F238E27FC236}">
                <a16:creationId xmlns:a16="http://schemas.microsoft.com/office/drawing/2014/main" id="{51C3344F-96FB-869D-2C40-728CD85EA5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6374" y="1618664"/>
            <a:ext cx="2177376" cy="2177376"/>
          </a:xfrm>
          <a:prstGeom prst="rect">
            <a:avLst/>
          </a:prstGeom>
        </p:spPr>
      </p:pic>
      <p:pic>
        <p:nvPicPr>
          <p:cNvPr id="11" name="Graphic 10" descr="Briefcase outline">
            <a:extLst>
              <a:ext uri="{FF2B5EF4-FFF2-40B4-BE49-F238E27FC236}">
                <a16:creationId xmlns:a16="http://schemas.microsoft.com/office/drawing/2014/main" id="{D7C42C44-F025-EDBB-D2EB-9D0E759D63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7868" y="1605788"/>
            <a:ext cx="2177376" cy="2177376"/>
          </a:xfrm>
          <a:prstGeom prst="rect">
            <a:avLst/>
          </a:prstGeom>
        </p:spPr>
      </p:pic>
      <p:sp>
        <p:nvSpPr>
          <p:cNvPr id="12" name="TextBox 11">
            <a:extLst>
              <a:ext uri="{FF2B5EF4-FFF2-40B4-BE49-F238E27FC236}">
                <a16:creationId xmlns:a16="http://schemas.microsoft.com/office/drawing/2014/main" id="{BAFDB3F4-5C11-CEA0-7F77-CCD4F1E2244C}"/>
              </a:ext>
            </a:extLst>
          </p:cNvPr>
          <p:cNvSpPr txBox="1"/>
          <p:nvPr/>
        </p:nvSpPr>
        <p:spPr>
          <a:xfrm>
            <a:off x="560640" y="3783164"/>
            <a:ext cx="2622936" cy="923330"/>
          </a:xfrm>
          <a:prstGeom prst="rect">
            <a:avLst/>
          </a:prstGeom>
          <a:noFill/>
        </p:spPr>
        <p:txBody>
          <a:bodyPr wrap="square" rtlCol="0">
            <a:spAutoFit/>
          </a:bodyPr>
          <a:lstStyle/>
          <a:p>
            <a:pPr algn="ctr"/>
            <a:r>
              <a:rPr lang="en-US" b="1" dirty="0">
                <a:latin typeface="Arial Narrow" panose="020B0606020202030204" pitchFamily="34" charset="0"/>
              </a:rPr>
              <a:t>Career Assistance</a:t>
            </a:r>
          </a:p>
          <a:p>
            <a:pPr algn="ctr"/>
            <a:r>
              <a:rPr lang="en-US" dirty="0">
                <a:latin typeface="Arial Narrow" panose="020B0606020202030204" pitchFamily="34" charset="0"/>
              </a:rPr>
              <a:t>We can help you find an internship or full-time job</a:t>
            </a:r>
          </a:p>
        </p:txBody>
      </p:sp>
      <p:sp>
        <p:nvSpPr>
          <p:cNvPr id="13" name="TextBox 12">
            <a:extLst>
              <a:ext uri="{FF2B5EF4-FFF2-40B4-BE49-F238E27FC236}">
                <a16:creationId xmlns:a16="http://schemas.microsoft.com/office/drawing/2014/main" id="{4E855B2F-C4F5-2825-FBEE-FF673A18E685}"/>
              </a:ext>
            </a:extLst>
          </p:cNvPr>
          <p:cNvSpPr txBox="1"/>
          <p:nvPr/>
        </p:nvSpPr>
        <p:spPr>
          <a:xfrm>
            <a:off x="3547117" y="3796040"/>
            <a:ext cx="2622936" cy="923330"/>
          </a:xfrm>
          <a:prstGeom prst="rect">
            <a:avLst/>
          </a:prstGeom>
          <a:noFill/>
        </p:spPr>
        <p:txBody>
          <a:bodyPr wrap="square" rtlCol="0">
            <a:spAutoFit/>
          </a:bodyPr>
          <a:lstStyle/>
          <a:p>
            <a:pPr algn="ctr"/>
            <a:r>
              <a:rPr lang="en-US" b="1" dirty="0">
                <a:latin typeface="Arial Narrow" panose="020B0606020202030204" pitchFamily="34" charset="0"/>
              </a:rPr>
              <a:t>Conference Discounts</a:t>
            </a:r>
          </a:p>
          <a:p>
            <a:pPr algn="ctr"/>
            <a:r>
              <a:rPr lang="en-US" dirty="0">
                <a:latin typeface="Arial Narrow" panose="020B0606020202030204" pitchFamily="34" charset="0"/>
              </a:rPr>
              <a:t>Reduced registration fees for our conferences</a:t>
            </a:r>
          </a:p>
        </p:txBody>
      </p:sp>
      <p:sp>
        <p:nvSpPr>
          <p:cNvPr id="14" name="TextBox 13">
            <a:extLst>
              <a:ext uri="{FF2B5EF4-FFF2-40B4-BE49-F238E27FC236}">
                <a16:creationId xmlns:a16="http://schemas.microsoft.com/office/drawing/2014/main" id="{CF191CB9-6720-4E75-5321-8C416F4EA024}"/>
              </a:ext>
            </a:extLst>
          </p:cNvPr>
          <p:cNvSpPr txBox="1"/>
          <p:nvPr/>
        </p:nvSpPr>
        <p:spPr>
          <a:xfrm>
            <a:off x="6533594" y="3783164"/>
            <a:ext cx="2622936" cy="923330"/>
          </a:xfrm>
          <a:prstGeom prst="rect">
            <a:avLst/>
          </a:prstGeom>
          <a:noFill/>
        </p:spPr>
        <p:txBody>
          <a:bodyPr wrap="square" rtlCol="0">
            <a:spAutoFit/>
          </a:bodyPr>
          <a:lstStyle/>
          <a:p>
            <a:pPr algn="ctr"/>
            <a:r>
              <a:rPr lang="en-US" b="1" dirty="0">
                <a:latin typeface="Arial Narrow" panose="020B0606020202030204" pitchFamily="34" charset="0"/>
              </a:rPr>
              <a:t>Funding</a:t>
            </a:r>
          </a:p>
          <a:p>
            <a:pPr algn="ctr"/>
            <a:r>
              <a:rPr lang="en-US" dirty="0">
                <a:latin typeface="Arial Narrow" panose="020B0606020202030204" pitchFamily="34" charset="0"/>
              </a:rPr>
              <a:t>Scholarships and grants are available</a:t>
            </a:r>
          </a:p>
        </p:txBody>
      </p:sp>
      <p:pic>
        <p:nvPicPr>
          <p:cNvPr id="15" name="Graphic 14" descr="Cycle with people outline">
            <a:extLst>
              <a:ext uri="{FF2B5EF4-FFF2-40B4-BE49-F238E27FC236}">
                <a16:creationId xmlns:a16="http://schemas.microsoft.com/office/drawing/2014/main" id="{3E7CA5E1-CF0C-1D09-DEEA-2242E4B927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0071" y="1618664"/>
            <a:ext cx="2177376" cy="2177376"/>
          </a:xfrm>
          <a:prstGeom prst="rect">
            <a:avLst/>
          </a:prstGeom>
        </p:spPr>
      </p:pic>
      <p:sp>
        <p:nvSpPr>
          <p:cNvPr id="16" name="TextBox 15">
            <a:extLst>
              <a:ext uri="{FF2B5EF4-FFF2-40B4-BE49-F238E27FC236}">
                <a16:creationId xmlns:a16="http://schemas.microsoft.com/office/drawing/2014/main" id="{D953D491-EC7A-6F55-5053-1F3E43C4B962}"/>
              </a:ext>
            </a:extLst>
          </p:cNvPr>
          <p:cNvSpPr txBox="1"/>
          <p:nvPr/>
        </p:nvSpPr>
        <p:spPr>
          <a:xfrm>
            <a:off x="9297291" y="3783164"/>
            <a:ext cx="2622936" cy="923330"/>
          </a:xfrm>
          <a:prstGeom prst="rect">
            <a:avLst/>
          </a:prstGeom>
          <a:noFill/>
        </p:spPr>
        <p:txBody>
          <a:bodyPr wrap="square" rtlCol="0">
            <a:spAutoFit/>
          </a:bodyPr>
          <a:lstStyle/>
          <a:p>
            <a:pPr algn="ctr"/>
            <a:r>
              <a:rPr lang="en-US" b="1" dirty="0">
                <a:latin typeface="Arial Narrow" panose="020B0606020202030204" pitchFamily="34" charset="0"/>
              </a:rPr>
              <a:t>Networking</a:t>
            </a:r>
          </a:p>
          <a:p>
            <a:pPr algn="ctr"/>
            <a:r>
              <a:rPr lang="en-US" dirty="0">
                <a:latin typeface="Arial Narrow" panose="020B0606020202030204" pitchFamily="34" charset="0"/>
              </a:rPr>
              <a:t>Connect with industry professionals</a:t>
            </a:r>
          </a:p>
        </p:txBody>
      </p:sp>
      <p:pic>
        <p:nvPicPr>
          <p:cNvPr id="17" name="Picture 16" descr="Qr code&#10;&#10;Description automatically generated">
            <a:extLst>
              <a:ext uri="{FF2B5EF4-FFF2-40B4-BE49-F238E27FC236}">
                <a16:creationId xmlns:a16="http://schemas.microsoft.com/office/drawing/2014/main" id="{7E338205-AE0A-4EBE-701F-02984833ED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7320" y="5060115"/>
            <a:ext cx="1533219" cy="1533219"/>
          </a:xfrm>
          <a:prstGeom prst="rect">
            <a:avLst/>
          </a:prstGeom>
        </p:spPr>
      </p:pic>
      <p:sp>
        <p:nvSpPr>
          <p:cNvPr id="18" name="Rectangle 17">
            <a:extLst>
              <a:ext uri="{FF2B5EF4-FFF2-40B4-BE49-F238E27FC236}">
                <a16:creationId xmlns:a16="http://schemas.microsoft.com/office/drawing/2014/main" id="{7331F9B9-257E-6C80-4645-4FE4C6F41948}"/>
              </a:ext>
            </a:extLst>
          </p:cNvPr>
          <p:cNvSpPr/>
          <p:nvPr/>
        </p:nvSpPr>
        <p:spPr>
          <a:xfrm>
            <a:off x="3769897" y="5260324"/>
            <a:ext cx="3126219" cy="1015663"/>
          </a:xfrm>
          <a:prstGeom prst="rect">
            <a:avLst/>
          </a:prstGeom>
        </p:spPr>
        <p:txBody>
          <a:bodyPr wrap="square">
            <a:spAutoFit/>
          </a:bodyPr>
          <a:lstStyle/>
          <a:p>
            <a:pPr marL="0" marR="0" lvl="0" indent="0" fontAlgn="auto">
              <a:lnSpc>
                <a:spcPct val="100000"/>
              </a:lnSpc>
              <a:spcBef>
                <a:spcPct val="0"/>
              </a:spcBef>
              <a:spcAft>
                <a:spcPts val="0"/>
              </a:spcAft>
              <a:buClrTx/>
              <a:buSzTx/>
              <a:tabLst/>
              <a:defRPr/>
            </a:pPr>
            <a:r>
              <a:rPr lang="en-US" sz="6000" b="1" dirty="0">
                <a:solidFill>
                  <a:srgbClr val="00549B"/>
                </a:solidFill>
                <a:effectLst>
                  <a:outerShdw blurRad="38100" dist="38100" dir="2700000" algn="tl">
                    <a:srgbClr val="000000">
                      <a:alpha val="43137"/>
                    </a:srgbClr>
                  </a:outerShdw>
                </a:effectLst>
                <a:latin typeface="Arial Narrow" panose="020B0606020202030204" pitchFamily="34" charset="0"/>
                <a:ea typeface="+mj-ea"/>
              </a:rPr>
              <a:t>Just $25!</a:t>
            </a:r>
          </a:p>
        </p:txBody>
      </p:sp>
    </p:spTree>
    <p:extLst>
      <p:ext uri="{BB962C8B-B14F-4D97-AF65-F5344CB8AC3E}">
        <p14:creationId xmlns:p14="http://schemas.microsoft.com/office/powerpoint/2010/main" val="202868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1C1378-E304-4C35-B24C-7DD5C8A2A3A5}"/>
              </a:ext>
            </a:extLst>
          </p:cNvPr>
          <p:cNvSpPr>
            <a:spLocks noGrp="1"/>
          </p:cNvSpPr>
          <p:nvPr>
            <p:ph type="sldNum" sz="quarter" idx="12"/>
          </p:nvPr>
        </p:nvSpPr>
        <p:spPr/>
        <p:txBody>
          <a:bodyPr/>
          <a:lstStyle/>
          <a:p>
            <a:fld id="{07DEDE4D-DC37-4180-B29E-77B367E2BC86}" type="slidenum">
              <a:rPr lang="en-US" smtClean="0">
                <a:solidFill>
                  <a:prstClr val="black"/>
                </a:solidFill>
              </a:rPr>
              <a:pPr/>
              <a:t>15</a:t>
            </a:fld>
            <a:endParaRPr lang="en-US">
              <a:solidFill>
                <a:prstClr val="black"/>
              </a:solidFill>
            </a:endParaRPr>
          </a:p>
        </p:txBody>
      </p:sp>
      <p:sp>
        <p:nvSpPr>
          <p:cNvPr id="5" name="Title 4">
            <a:extLst>
              <a:ext uri="{FF2B5EF4-FFF2-40B4-BE49-F238E27FC236}">
                <a16:creationId xmlns:a16="http://schemas.microsoft.com/office/drawing/2014/main" id="{C476986E-DECD-4B8B-BD14-5C931CFA67C0}"/>
              </a:ext>
            </a:extLst>
          </p:cNvPr>
          <p:cNvSpPr>
            <a:spLocks noGrp="1"/>
          </p:cNvSpPr>
          <p:nvPr>
            <p:ph type="title"/>
          </p:nvPr>
        </p:nvSpPr>
        <p:spPr>
          <a:xfrm>
            <a:off x="200809" y="1602789"/>
            <a:ext cx="8620126" cy="925956"/>
          </a:xfrm>
        </p:spPr>
        <p:txBody>
          <a:bodyPr/>
          <a:lstStyle/>
          <a:p>
            <a:r>
              <a:rPr lang="en-US" dirty="0"/>
              <a:t>Opportunities for Students</a:t>
            </a:r>
          </a:p>
        </p:txBody>
      </p:sp>
    </p:spTree>
    <p:extLst>
      <p:ext uri="{BB962C8B-B14F-4D97-AF65-F5344CB8AC3E}">
        <p14:creationId xmlns:p14="http://schemas.microsoft.com/office/powerpoint/2010/main" val="408859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2184" y="47371"/>
            <a:ext cx="7916098"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j-ea"/>
                <a:cs typeface="Arial Narrow" panose="020B0604020202020204" pitchFamily="34" charset="0"/>
              </a:rPr>
              <a:t>ASHRAE Conferences</a:t>
            </a:r>
            <a:endParaRPr kumimoji="0" lang="en-US" sz="4000" b="1" i="0" u="none" strike="noStrike" kern="1200" cap="none" spc="0" normalizeH="0" baseline="0" noProof="0" dirty="0">
              <a:ln>
                <a:noFill/>
              </a:ln>
              <a:solidFill>
                <a:srgbClr val="00549B"/>
              </a:solidFill>
              <a:effectLst/>
              <a:uLnTx/>
              <a:uFillTx/>
              <a:latin typeface="Arial Narrow" panose="020B0604020202020204" pitchFamily="34" charset="0"/>
              <a:ea typeface="+mj-ea"/>
              <a:cs typeface="Arial Narrow" panose="020B0604020202020204" pitchFamily="34" charset="0"/>
            </a:endParaRPr>
          </a:p>
        </p:txBody>
      </p:sp>
      <p:sp>
        <p:nvSpPr>
          <p:cNvPr id="9" name="TextBox 8">
            <a:extLst>
              <a:ext uri="{FF2B5EF4-FFF2-40B4-BE49-F238E27FC236}">
                <a16:creationId xmlns:a16="http://schemas.microsoft.com/office/drawing/2014/main" id="{F9FF5905-F369-4332-B146-ABE3B1BD4787}"/>
              </a:ext>
            </a:extLst>
          </p:cNvPr>
          <p:cNvSpPr txBox="1"/>
          <p:nvPr/>
        </p:nvSpPr>
        <p:spPr>
          <a:xfrm>
            <a:off x="124369" y="6137226"/>
            <a:ext cx="103687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rPr>
              <a:t>ashrae.org/conferences</a:t>
            </a:r>
          </a:p>
        </p:txBody>
      </p:sp>
      <p:sp>
        <p:nvSpPr>
          <p:cNvPr id="4" name="TextBox 3">
            <a:extLst>
              <a:ext uri="{FF2B5EF4-FFF2-40B4-BE49-F238E27FC236}">
                <a16:creationId xmlns:a16="http://schemas.microsoft.com/office/drawing/2014/main" id="{38AC0BF2-9209-4EF7-8728-0E27B598AF43}"/>
              </a:ext>
            </a:extLst>
          </p:cNvPr>
          <p:cNvSpPr txBox="1"/>
          <p:nvPr/>
        </p:nvSpPr>
        <p:spPr>
          <a:xfrm>
            <a:off x="502183" y="1063756"/>
            <a:ext cx="79160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 conferences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feature peer-reviewed papers and presentations with hands-on information. Attendees earn professional development hours (PDHs), keep up-to-date on the latest technologies, and network with colleagues.</a:t>
            </a:r>
          </a:p>
        </p:txBody>
      </p:sp>
      <p:grpSp>
        <p:nvGrpSpPr>
          <p:cNvPr id="3" name="Group 2">
            <a:extLst>
              <a:ext uri="{FF2B5EF4-FFF2-40B4-BE49-F238E27FC236}">
                <a16:creationId xmlns:a16="http://schemas.microsoft.com/office/drawing/2014/main" id="{8B04B914-F0B7-447C-9D7C-C95E552ACEA6}"/>
              </a:ext>
            </a:extLst>
          </p:cNvPr>
          <p:cNvGrpSpPr/>
          <p:nvPr/>
        </p:nvGrpSpPr>
        <p:grpSpPr>
          <a:xfrm>
            <a:off x="502183" y="2022247"/>
            <a:ext cx="6365256" cy="4323319"/>
            <a:chOff x="-347970" y="1839313"/>
            <a:chExt cx="7438037" cy="4807035"/>
          </a:xfrm>
        </p:grpSpPr>
        <p:sp>
          <p:nvSpPr>
            <p:cNvPr id="11" name="Rectangle 10">
              <a:extLst>
                <a:ext uri="{FF2B5EF4-FFF2-40B4-BE49-F238E27FC236}">
                  <a16:creationId xmlns:a16="http://schemas.microsoft.com/office/drawing/2014/main" id="{3D50A785-86C4-438E-8A37-E2225E365F39}"/>
                </a:ext>
              </a:extLst>
            </p:cNvPr>
            <p:cNvSpPr/>
            <p:nvPr/>
          </p:nvSpPr>
          <p:spPr>
            <a:xfrm>
              <a:off x="-338817" y="1839313"/>
              <a:ext cx="5607497"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AHR 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Sep 19 – 21, 2023 | Mexico City, Mexico</a:t>
              </a:r>
            </a:p>
          </p:txBody>
        </p:sp>
        <p:sp>
          <p:nvSpPr>
            <p:cNvPr id="14" name="Rectangle 13">
              <a:extLst>
                <a:ext uri="{FF2B5EF4-FFF2-40B4-BE49-F238E27FC236}">
                  <a16:creationId xmlns:a16="http://schemas.microsoft.com/office/drawing/2014/main" id="{26709F1A-70E0-46BC-B1EA-00E51DB23B11}"/>
                </a:ext>
              </a:extLst>
            </p:cNvPr>
            <p:cNvSpPr/>
            <p:nvPr/>
          </p:nvSpPr>
          <p:spPr>
            <a:xfrm>
              <a:off x="-338816" y="2689099"/>
              <a:ext cx="7428883"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2023 Building Performance Analysis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Sep 11 – 13, 2023</a:t>
              </a:r>
              <a:r>
                <a:rPr kumimoji="0" lang="en-US" sz="1600" b="0" i="0" u="none" strike="noStrike" kern="1200" cap="none" spc="0" normalizeH="0" baseline="0" noProof="0" dirty="0">
                  <a:ln>
                    <a:noFill/>
                  </a:ln>
                  <a:solidFill>
                    <a:srgbClr val="70AD47"/>
                  </a:solidFill>
                  <a:effectLst/>
                  <a:uLnTx/>
                  <a:uFillTx/>
                  <a:latin typeface="Arial Narrow" panose="020B0604020202020204" pitchFamily="34"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Austin, TX</a:t>
              </a:r>
            </a:p>
          </p:txBody>
        </p:sp>
        <p:sp>
          <p:nvSpPr>
            <p:cNvPr id="15" name="Rectangle 14">
              <a:extLst>
                <a:ext uri="{FF2B5EF4-FFF2-40B4-BE49-F238E27FC236}">
                  <a16:creationId xmlns:a16="http://schemas.microsoft.com/office/drawing/2014/main" id="{111A34B4-8904-4F1B-AD65-EEC97E015BBF}"/>
                </a:ext>
              </a:extLst>
            </p:cNvPr>
            <p:cNvSpPr/>
            <p:nvPr/>
          </p:nvSpPr>
          <p:spPr>
            <a:xfrm>
              <a:off x="-347970" y="3510445"/>
              <a:ext cx="6516016"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International Building Decarbonization Conference</a:t>
              </a:r>
              <a:br>
                <a:rPr kumimoji="0" lang="en-US" sz="1600" b="0" i="0" u="none" strike="noStrike" kern="1200" cap="none" spc="0" normalizeH="0" baseline="0" noProof="0" dirty="0">
                  <a:ln>
                    <a:noFill/>
                  </a:ln>
                  <a:solidFill>
                    <a:srgbClr val="5AA2AE">
                      <a:lumMod val="75000"/>
                    </a:srgbClr>
                  </a:solidFill>
                  <a:effectLst/>
                  <a:uLnTx/>
                  <a:uFillTx/>
                  <a:latin typeface="Arial Narrow" panose="020B0604020202020204" pitchFamily="34" charset="0"/>
                  <a:ea typeface="+mn-ea"/>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April 17-19, 2024| Madrid, Spain</a:t>
              </a:r>
            </a:p>
          </p:txBody>
        </p:sp>
        <p:sp>
          <p:nvSpPr>
            <p:cNvPr id="18" name="Rectangle 17">
              <a:extLst>
                <a:ext uri="{FF2B5EF4-FFF2-40B4-BE49-F238E27FC236}">
                  <a16:creationId xmlns:a16="http://schemas.microsoft.com/office/drawing/2014/main" id="{B7112221-A35E-42AC-9E0C-2B1FA481EA00}"/>
                </a:ext>
              </a:extLst>
            </p:cNvPr>
            <p:cNvSpPr/>
            <p:nvPr/>
          </p:nvSpPr>
          <p:spPr>
            <a:xfrm>
              <a:off x="-338815" y="4353526"/>
              <a:ext cx="7428882" cy="22928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2024 ASHRAE Winter Conference &amp; AHR Expo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January 20 – 24, 2024| Chicago, IL</a:t>
              </a:r>
            </a:p>
            <a:p>
              <a:pPr lvl="1">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Student Program Features:</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Career Panel</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Technical Tour of a Local Facility</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Engaging Keynote</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Connect with other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grpSp>
      <p:grpSp>
        <p:nvGrpSpPr>
          <p:cNvPr id="7" name="Group 6">
            <a:extLst>
              <a:ext uri="{FF2B5EF4-FFF2-40B4-BE49-F238E27FC236}">
                <a16:creationId xmlns:a16="http://schemas.microsoft.com/office/drawing/2014/main" id="{CBD79406-7EA9-4096-BD36-F901F4321B32}"/>
              </a:ext>
            </a:extLst>
          </p:cNvPr>
          <p:cNvGrpSpPr/>
          <p:nvPr/>
        </p:nvGrpSpPr>
        <p:grpSpPr>
          <a:xfrm>
            <a:off x="5480972" y="2013861"/>
            <a:ext cx="3773245" cy="1563099"/>
            <a:chOff x="6238267" y="1850083"/>
            <a:chExt cx="5787982" cy="1563099"/>
          </a:xfrm>
        </p:grpSpPr>
        <p:sp>
          <p:nvSpPr>
            <p:cNvPr id="17" name="Rectangle 16">
              <a:extLst>
                <a:ext uri="{FF2B5EF4-FFF2-40B4-BE49-F238E27FC236}">
                  <a16:creationId xmlns:a16="http://schemas.microsoft.com/office/drawing/2014/main" id="{FF809487-9CD9-47D1-9AFE-E4282FC00FF1}"/>
                </a:ext>
              </a:extLst>
            </p:cNvPr>
            <p:cNvSpPr/>
            <p:nvPr/>
          </p:nvSpPr>
          <p:spPr>
            <a:xfrm>
              <a:off x="6238267" y="2582185"/>
              <a:ext cx="547212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The Sixth International Conference on Efficient Building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Oct 3–4, 2024 | Beirut, Lebanon</a:t>
              </a:r>
            </a:p>
          </p:txBody>
        </p:sp>
        <p:sp>
          <p:nvSpPr>
            <p:cNvPr id="19" name="Rectangle 18">
              <a:extLst>
                <a:ext uri="{FF2B5EF4-FFF2-40B4-BE49-F238E27FC236}">
                  <a16:creationId xmlns:a16="http://schemas.microsoft.com/office/drawing/2014/main" id="{FE5893DD-7159-4173-A0D0-F32018E76863}"/>
                </a:ext>
              </a:extLst>
            </p:cNvPr>
            <p:cNvSpPr/>
            <p:nvPr/>
          </p:nvSpPr>
          <p:spPr>
            <a:xfrm>
              <a:off x="6238267" y="1850083"/>
              <a:ext cx="57879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2024 ASHRAE Annual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Jun 22 – 26, 2024 | Indianapolis, IN</a:t>
              </a:r>
            </a:p>
          </p:txBody>
        </p:sp>
      </p:grpSp>
      <p:pic>
        <p:nvPicPr>
          <p:cNvPr id="27" name="Picture 26" descr="A collage of people in a room&#10;&#10;Description automatically generated with low confidence">
            <a:extLst>
              <a:ext uri="{FF2B5EF4-FFF2-40B4-BE49-F238E27FC236}">
                <a16:creationId xmlns:a16="http://schemas.microsoft.com/office/drawing/2014/main" id="{057D1886-FE48-C80E-D4A1-2B4A883C3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171" y="817815"/>
            <a:ext cx="2414645" cy="434693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226669B-3C82-19BF-9A1A-D8013A3D15A6}"/>
              </a:ext>
            </a:extLst>
          </p:cNvPr>
          <p:cNvPicPr>
            <a:picLocks noChangeAspect="1"/>
          </p:cNvPicPr>
          <p:nvPr/>
        </p:nvPicPr>
        <p:blipFill rotWithShape="1">
          <a:blip r:embed="rId4"/>
          <a:srcRect l="4695" t="-2741" r="11781" b="3559"/>
          <a:stretch/>
        </p:blipFill>
        <p:spPr>
          <a:xfrm>
            <a:off x="9275171" y="2068874"/>
            <a:ext cx="1076261" cy="83099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C78CE30A-7A49-CFFD-68C9-F643E8A8E96D}"/>
              </a:ext>
            </a:extLst>
          </p:cNvPr>
          <p:cNvPicPr>
            <a:picLocks noChangeAspect="1"/>
          </p:cNvPicPr>
          <p:nvPr/>
        </p:nvPicPr>
        <p:blipFill rotWithShape="1">
          <a:blip r:embed="rId5"/>
          <a:srcRect l="1915" r="1"/>
          <a:stretch/>
        </p:blipFill>
        <p:spPr>
          <a:xfrm>
            <a:off x="9275170" y="4404330"/>
            <a:ext cx="1076261" cy="75354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3767A73-1D61-A6B7-1FC0-05704FEC7A53}"/>
              </a:ext>
            </a:extLst>
          </p:cNvPr>
          <p:cNvPicPr>
            <a:picLocks noChangeAspect="1"/>
          </p:cNvPicPr>
          <p:nvPr/>
        </p:nvPicPr>
        <p:blipFill rotWithShape="1">
          <a:blip r:embed="rId6"/>
          <a:srcRect l="15522" t="838" r="5140" b="1095"/>
          <a:stretch/>
        </p:blipFill>
        <p:spPr>
          <a:xfrm>
            <a:off x="10372385" y="3229041"/>
            <a:ext cx="1305836" cy="1112108"/>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person giving a presentation to a group of people&#10;&#10;Description automatically generated">
            <a:extLst>
              <a:ext uri="{FF2B5EF4-FFF2-40B4-BE49-F238E27FC236}">
                <a16:creationId xmlns:a16="http://schemas.microsoft.com/office/drawing/2014/main" id="{711F8E48-C4F0-1A4E-97E0-32736AA97A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505" t="8585" r="453" b="25165"/>
          <a:stretch/>
        </p:blipFill>
        <p:spPr>
          <a:xfrm>
            <a:off x="10372385" y="2068874"/>
            <a:ext cx="1305836" cy="112995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group of people sitting at tables">
            <a:extLst>
              <a:ext uri="{FF2B5EF4-FFF2-40B4-BE49-F238E27FC236}">
                <a16:creationId xmlns:a16="http://schemas.microsoft.com/office/drawing/2014/main" id="{5AA56DBF-0D49-6CBC-F0D8-92D1ABDF1C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36" t="-186" r="2908" b="3517"/>
          <a:stretch/>
        </p:blipFill>
        <p:spPr>
          <a:xfrm>
            <a:off x="9275170" y="2906798"/>
            <a:ext cx="1085850" cy="73694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A group of women smiling">
            <a:extLst>
              <a:ext uri="{FF2B5EF4-FFF2-40B4-BE49-F238E27FC236}">
                <a16:creationId xmlns:a16="http://schemas.microsoft.com/office/drawing/2014/main" id="{2BBAFD90-374A-52D3-F998-D133B958EF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822" t="17705" r="3613" b="5244"/>
          <a:stretch/>
        </p:blipFill>
        <p:spPr>
          <a:xfrm>
            <a:off x="10372385" y="4348019"/>
            <a:ext cx="1317432" cy="809858"/>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9380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3935" y="1"/>
            <a:ext cx="9630070"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rPr>
              <a:t>ASHRAE Student Design Competition</a:t>
            </a:r>
          </a:p>
        </p:txBody>
      </p:sp>
      <p:sp>
        <p:nvSpPr>
          <p:cNvPr id="4" name="TextBox 3">
            <a:extLst>
              <a:ext uri="{FF2B5EF4-FFF2-40B4-BE49-F238E27FC236}">
                <a16:creationId xmlns:a16="http://schemas.microsoft.com/office/drawing/2014/main" id="{38AC0BF2-9209-4EF7-8728-0E27B598AF43}"/>
              </a:ext>
            </a:extLst>
          </p:cNvPr>
          <p:cNvSpPr txBox="1"/>
          <p:nvPr/>
        </p:nvSpPr>
        <p:spPr>
          <a:xfrm>
            <a:off x="223372" y="1463518"/>
            <a:ext cx="5135012" cy="646331"/>
          </a:xfrm>
          <a:prstGeom prst="rect">
            <a:avLst/>
          </a:prstGeom>
          <a:noFill/>
        </p:spPr>
        <p:txBody>
          <a:bodyPr wrap="square" rtlCol="0">
            <a:spAutoFit/>
          </a:bodyPr>
          <a:lstStyle/>
          <a:p>
            <a:r>
              <a:rPr lang="en-US" dirty="0">
                <a:latin typeface="Arial Narrow" panose="020B0606020202030204" pitchFamily="34" charset="0"/>
              </a:rPr>
              <a:t>ASHRAE sponsors this annual competition to give students practical HVAC experience. </a:t>
            </a:r>
          </a:p>
        </p:txBody>
      </p:sp>
      <p:sp>
        <p:nvSpPr>
          <p:cNvPr id="20" name="Rectangle 19">
            <a:extLst>
              <a:ext uri="{FF2B5EF4-FFF2-40B4-BE49-F238E27FC236}">
                <a16:creationId xmlns:a16="http://schemas.microsoft.com/office/drawing/2014/main" id="{19C276C0-2D18-49A0-8D0C-3B030B0CB77E}"/>
              </a:ext>
            </a:extLst>
          </p:cNvPr>
          <p:cNvSpPr/>
          <p:nvPr/>
        </p:nvSpPr>
        <p:spPr>
          <a:xfrm>
            <a:off x="223372" y="2238601"/>
            <a:ext cx="5607498" cy="1754326"/>
          </a:xfrm>
          <a:prstGeom prst="rect">
            <a:avLst/>
          </a:prstGeom>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Design or select the HVAC system for a building.</a:t>
            </a:r>
          </a:p>
          <a:p>
            <a:pPr marL="285750" indent="-285750">
              <a:buFont typeface="Arial" panose="020B0604020202020204" pitchFamily="34" charset="0"/>
              <a:buChar char="•"/>
            </a:pPr>
            <a:r>
              <a:rPr lang="en-US" dirty="0">
                <a:latin typeface="Arial Narrow" panose="020B0606020202030204" pitchFamily="34" charset="0"/>
              </a:rPr>
              <a:t>Develop a sustainable building design using the integrated building design process.</a:t>
            </a:r>
          </a:p>
          <a:p>
            <a:pPr marL="285750" indent="-285750">
              <a:buFont typeface="Arial" panose="020B0604020202020204" pitchFamily="34" charset="0"/>
              <a:buChar char="•"/>
            </a:pPr>
            <a:r>
              <a:rPr lang="en-US" dirty="0">
                <a:latin typeface="Arial Narrow" panose="020B0606020202030204" pitchFamily="34" charset="0"/>
              </a:rPr>
              <a:t>Evaluate and audit building energy consumption for buildings in operation. </a:t>
            </a:r>
          </a:p>
          <a:p>
            <a:pPr marL="285750" indent="-285750">
              <a:buFont typeface="Arial" panose="020B0604020202020204" pitchFamily="34" charset="0"/>
              <a:buChar char="•"/>
            </a:pPr>
            <a:endParaRPr lang="en-US" dirty="0">
              <a:latin typeface="Arial Narrow" panose="020B0606020202030204" pitchFamily="34" charset="0"/>
            </a:endParaRPr>
          </a:p>
        </p:txBody>
      </p:sp>
      <p:pic>
        <p:nvPicPr>
          <p:cNvPr id="10" name="Picture 8" descr="http://www.ashraethailand.org/download/ashraethailand_org/award_2008_ashrae%20student%20design.jpg">
            <a:extLst>
              <a:ext uri="{FF2B5EF4-FFF2-40B4-BE49-F238E27FC236}">
                <a16:creationId xmlns:a16="http://schemas.microsoft.com/office/drawing/2014/main" id="{E353CBA8-8DBD-4E69-8D86-93DCCFB6E2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8941" y="1414517"/>
            <a:ext cx="5159859" cy="344339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80BA9E5-14B8-4E27-BDB2-9D6CA51A02BC}"/>
              </a:ext>
            </a:extLst>
          </p:cNvPr>
          <p:cNvSpPr txBox="1"/>
          <p:nvPr/>
        </p:nvSpPr>
        <p:spPr>
          <a:xfrm>
            <a:off x="0" y="6172467"/>
            <a:ext cx="10823000" cy="461665"/>
          </a:xfrm>
          <a:prstGeom prst="rect">
            <a:avLst/>
          </a:prstGeom>
          <a:noFill/>
        </p:spPr>
        <p:txBody>
          <a:bodyPr wrap="square" rtlCol="0">
            <a:spAutoFit/>
          </a:bodyPr>
          <a:lstStyle/>
          <a:p>
            <a:pPr algn="ctr"/>
            <a:r>
              <a:rPr lang="en-US" sz="2400" b="1" dirty="0">
                <a:latin typeface="Arial Narrow" panose="020B0606020202030204" pitchFamily="34" charset="0"/>
              </a:rPr>
              <a:t>Learn more at </a:t>
            </a:r>
            <a:r>
              <a:rPr lang="en-US" sz="2400" b="1" dirty="0">
                <a:solidFill>
                  <a:srgbClr val="00B0F0"/>
                </a:solidFill>
                <a:latin typeface="Arial Narrow" panose="020B0606020202030204" pitchFamily="34" charset="0"/>
              </a:rPr>
              <a:t>ashrae.org/students</a:t>
            </a:r>
          </a:p>
        </p:txBody>
      </p:sp>
      <p:pic>
        <p:nvPicPr>
          <p:cNvPr id="7" name="Picture 6" descr="ASHRAE - Link to Student Competitions">
            <a:extLst>
              <a:ext uri="{FF2B5EF4-FFF2-40B4-BE49-F238E27FC236}">
                <a16:creationId xmlns:a16="http://schemas.microsoft.com/office/drawing/2014/main" id="{5D0DEA7F-DDF9-433B-A4F2-4210B111175A}"/>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334" y="4296229"/>
            <a:ext cx="1953855" cy="1953855"/>
          </a:xfrm>
          <a:prstGeom prst="rect">
            <a:avLst/>
          </a:prstGeom>
        </p:spPr>
      </p:pic>
    </p:spTree>
    <p:extLst>
      <p:ext uri="{BB962C8B-B14F-4D97-AF65-F5344CB8AC3E}">
        <p14:creationId xmlns:p14="http://schemas.microsoft.com/office/powerpoint/2010/main" val="4180312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3935" y="1"/>
            <a:ext cx="9630070"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Undergraduate Program Equipment Grant</a:t>
            </a:r>
          </a:p>
        </p:txBody>
      </p:sp>
      <p:sp>
        <p:nvSpPr>
          <p:cNvPr id="4" name="TextBox 3">
            <a:extLst>
              <a:ext uri="{FF2B5EF4-FFF2-40B4-BE49-F238E27FC236}">
                <a16:creationId xmlns:a16="http://schemas.microsoft.com/office/drawing/2014/main" id="{38AC0BF2-9209-4EF7-8728-0E27B598AF43}"/>
              </a:ext>
            </a:extLst>
          </p:cNvPr>
          <p:cNvSpPr txBox="1"/>
          <p:nvPr/>
        </p:nvSpPr>
        <p:spPr>
          <a:xfrm>
            <a:off x="223372" y="1504892"/>
            <a:ext cx="3311680" cy="3139321"/>
          </a:xfrm>
          <a:prstGeom prst="rect">
            <a:avLst/>
          </a:prstGeom>
          <a:noFill/>
        </p:spPr>
        <p:txBody>
          <a:bodyPr wrap="square" rtlCol="0">
            <a:spAutoFit/>
          </a:bodyPr>
          <a:lstStyle/>
          <a:p>
            <a:r>
              <a:rPr lang="en-US" b="1" dirty="0">
                <a:latin typeface="Arial Narrow" panose="020B0606020202030204" pitchFamily="34" charset="0"/>
              </a:rPr>
              <a:t>Grant funding </a:t>
            </a:r>
            <a:r>
              <a:rPr lang="en-US" dirty="0">
                <a:latin typeface="Arial Narrow" panose="020B0606020202030204" pitchFamily="34" charset="0"/>
              </a:rPr>
              <a:t>for projects that help increase student knowledge, learning and awareness of the HVAC&amp;R industry through the design and construction of senior projects. </a:t>
            </a:r>
            <a:br>
              <a:rPr lang="en-US" dirty="0">
                <a:latin typeface="Arial Narrow" panose="020B0606020202030204" pitchFamily="34" charset="0"/>
              </a:rPr>
            </a:br>
            <a:endParaRPr lang="en-US" dirty="0">
              <a:latin typeface="Arial Narrow" panose="020B0606020202030204" pitchFamily="34" charset="0"/>
            </a:endParaRPr>
          </a:p>
          <a:p>
            <a:r>
              <a:rPr lang="en-US" dirty="0">
                <a:latin typeface="Arial Narrow" panose="020B0606020202030204" pitchFamily="34" charset="0"/>
              </a:rPr>
              <a:t>Up to $5,000 is available per projects. Application deadline is December 15</a:t>
            </a:r>
            <a:r>
              <a:rPr lang="en-US" baseline="30000" dirty="0">
                <a:latin typeface="Arial Narrow" panose="020B0606020202030204" pitchFamily="34" charset="0"/>
              </a:rPr>
              <a:t>th</a:t>
            </a:r>
            <a:r>
              <a:rPr lang="en-US" dirty="0">
                <a:latin typeface="Arial Narrow" panose="020B0606020202030204" pitchFamily="34" charset="0"/>
              </a:rPr>
              <a:t>  annually.</a:t>
            </a:r>
          </a:p>
          <a:p>
            <a:endParaRPr lang="en-US" dirty="0">
              <a:latin typeface="Arial Narrow" panose="020B0606020202030204" pitchFamily="34" charset="0"/>
            </a:endParaRPr>
          </a:p>
          <a:p>
            <a:endParaRPr lang="en-US" dirty="0">
              <a:latin typeface="Arial Narrow" panose="020B0606020202030204" pitchFamily="34" charset="0"/>
            </a:endParaRPr>
          </a:p>
        </p:txBody>
      </p:sp>
      <p:sp>
        <p:nvSpPr>
          <p:cNvPr id="7" name="TextBox 6">
            <a:extLst>
              <a:ext uri="{FF2B5EF4-FFF2-40B4-BE49-F238E27FC236}">
                <a16:creationId xmlns:a16="http://schemas.microsoft.com/office/drawing/2014/main" id="{E605E156-233C-4A5F-B544-4C5EAA57FB35}"/>
              </a:ext>
            </a:extLst>
          </p:cNvPr>
          <p:cNvSpPr txBox="1"/>
          <p:nvPr/>
        </p:nvSpPr>
        <p:spPr>
          <a:xfrm>
            <a:off x="223372" y="6282195"/>
            <a:ext cx="10823000" cy="461665"/>
          </a:xfrm>
          <a:prstGeom prst="rect">
            <a:avLst/>
          </a:prstGeom>
          <a:noFill/>
        </p:spPr>
        <p:txBody>
          <a:bodyPr wrap="square" rtlCol="0">
            <a:spAutoFit/>
          </a:bodyPr>
          <a:lstStyle/>
          <a:p>
            <a:pPr algn="ctr"/>
            <a:r>
              <a:rPr lang="en-US" sz="2400" b="1" dirty="0">
                <a:latin typeface="Berthold Akzidenz Grotesk Mediu" panose="02000503030000020003"/>
              </a:rPr>
              <a:t>Learn more at </a:t>
            </a:r>
            <a:r>
              <a:rPr lang="en-US" sz="2400" b="1" dirty="0">
                <a:solidFill>
                  <a:srgbClr val="00B0F0"/>
                </a:solidFill>
                <a:latin typeface="Berthold Akzidenz Grotesk Mediu" panose="02000503030000020003"/>
              </a:rPr>
              <a:t>ashrae.org/students</a:t>
            </a:r>
          </a:p>
        </p:txBody>
      </p:sp>
      <p:pic>
        <p:nvPicPr>
          <p:cNvPr id="3" name="Picture 2">
            <a:extLst>
              <a:ext uri="{FF2B5EF4-FFF2-40B4-BE49-F238E27FC236}">
                <a16:creationId xmlns:a16="http://schemas.microsoft.com/office/drawing/2014/main" id="{852CB044-1161-4CD7-8C6E-EFB203849CB0}"/>
              </a:ext>
            </a:extLst>
          </p:cNvPr>
          <p:cNvPicPr>
            <a:picLocks noChangeAspect="1"/>
          </p:cNvPicPr>
          <p:nvPr/>
        </p:nvPicPr>
        <p:blipFill>
          <a:blip r:embed="rId3"/>
          <a:stretch>
            <a:fillRect/>
          </a:stretch>
        </p:blipFill>
        <p:spPr>
          <a:xfrm>
            <a:off x="3826486" y="1504892"/>
            <a:ext cx="7787337" cy="4003040"/>
          </a:xfrm>
          <a:prstGeom prst="rect">
            <a:avLst/>
          </a:prstGeom>
        </p:spPr>
      </p:pic>
      <p:pic>
        <p:nvPicPr>
          <p:cNvPr id="5" name="Picture 4" descr="Qr code&#10;&#10;Description automatically generated">
            <a:extLst>
              <a:ext uri="{FF2B5EF4-FFF2-40B4-BE49-F238E27FC236}">
                <a16:creationId xmlns:a16="http://schemas.microsoft.com/office/drawing/2014/main" id="{821325FF-D931-4243-A8AB-69B153225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115" y="4701246"/>
            <a:ext cx="1988457" cy="1988457"/>
          </a:xfrm>
          <a:prstGeom prst="rect">
            <a:avLst/>
          </a:prstGeom>
        </p:spPr>
      </p:pic>
    </p:spTree>
    <p:extLst>
      <p:ext uri="{BB962C8B-B14F-4D97-AF65-F5344CB8AC3E}">
        <p14:creationId xmlns:p14="http://schemas.microsoft.com/office/powerpoint/2010/main" val="1447966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10" y="297503"/>
            <a:ext cx="8620126" cy="1004887"/>
          </a:xfrm>
        </p:spPr>
        <p:txBody>
          <a:bodyPr>
            <a:normAutofit fontScale="90000"/>
          </a:bodyPr>
          <a:lstStyle/>
          <a:p>
            <a:pPr algn="l"/>
            <a:br>
              <a:rPr lang="en-US" sz="4400" dirty="0">
                <a:solidFill>
                  <a:schemeClr val="bg1"/>
                </a:solidFill>
                <a:latin typeface="Arial Narrow" panose="020B0604020202020204" pitchFamily="34" charset="0"/>
                <a:cs typeface="Arial Narrow" panose="020B0604020202020204" pitchFamily="34" charset="0"/>
              </a:rPr>
            </a:br>
            <a:r>
              <a:rPr lang="en-US" sz="44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Foundation Scholarships</a:t>
            </a:r>
            <a:br>
              <a:rPr lang="en-US" dirty="0">
                <a:solidFill>
                  <a:srgbClr val="00539B"/>
                </a:solidFill>
                <a:latin typeface="Arial Narrow" panose="020B0604020202020204" pitchFamily="34" charset="0"/>
                <a:cs typeface="Arial Narrow" panose="020B0604020202020204" pitchFamily="34" charset="0"/>
              </a:rPr>
            </a:br>
            <a:br>
              <a:rPr lang="en-US" dirty="0">
                <a:solidFill>
                  <a:srgbClr val="00539B"/>
                </a:solidFill>
                <a:latin typeface="Arial Narrow" panose="020B0604020202020204" pitchFamily="34" charset="0"/>
                <a:cs typeface="Arial Narrow" panose="020B0604020202020204" pitchFamily="34" charset="0"/>
              </a:rPr>
            </a:br>
            <a:endParaRPr lang="en-US" sz="2000" dirty="0">
              <a:solidFill>
                <a:srgbClr val="00539B"/>
              </a:solidFill>
              <a:latin typeface="Arial Narrow" panose="020B0604020202020204" pitchFamily="34" charset="0"/>
              <a:cs typeface="Arial Narrow" panose="020B0604020202020204" pitchFamily="34" charset="0"/>
            </a:endParaRPr>
          </a:p>
        </p:txBody>
      </p:sp>
      <p:sp>
        <p:nvSpPr>
          <p:cNvPr id="10" name="TextBox 9"/>
          <p:cNvSpPr txBox="1"/>
          <p:nvPr/>
        </p:nvSpPr>
        <p:spPr>
          <a:xfrm>
            <a:off x="4814273" y="1256501"/>
            <a:ext cx="53822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Chapter-Awarded 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kzidenz Grotesk BE Regular" panose="02000503030000020003" pitchFamily="50" charset="0"/>
            </a:endParaRPr>
          </a:p>
        </p:txBody>
      </p:sp>
      <p:sp>
        <p:nvSpPr>
          <p:cNvPr id="12" name="Content Placeholder 3"/>
          <p:cNvSpPr txBox="1">
            <a:spLocks/>
          </p:cNvSpPr>
          <p:nvPr/>
        </p:nvSpPr>
        <p:spPr>
          <a:xfrm>
            <a:off x="529802" y="1403686"/>
            <a:ext cx="4565242" cy="334178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of $100,000 for an individual to establish a named scholarship</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contribution of $60,000 for chapters or regions</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Selection criteria must be established in accordance with the ASHRAE Scholarship Program Guidelines   </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ASHRAE Scholarship Trustees select the scholarship recipients</a:t>
            </a:r>
          </a:p>
        </p:txBody>
      </p:sp>
      <p:sp>
        <p:nvSpPr>
          <p:cNvPr id="13" name="Content Placeholder 3"/>
          <p:cNvSpPr txBox="1">
            <a:spLocks/>
          </p:cNvSpPr>
          <p:nvPr/>
        </p:nvSpPr>
        <p:spPr>
          <a:xfrm>
            <a:off x="5681008" y="1320835"/>
            <a:ext cx="4806656" cy="221969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85750" marR="0" lvl="0" indent="-285750" algn="ctr" defTabSz="457200" rtl="0" eaLnBrk="1" fontAlgn="auto" latinLnBrk="0" hangingPunct="1">
              <a:lnSpc>
                <a:spcPct val="100000"/>
              </a:lnSpc>
              <a:spcBef>
                <a:spcPct val="20000"/>
              </a:spcBef>
              <a:spcAft>
                <a:spcPts val="600"/>
              </a:spcAft>
              <a:buClr>
                <a:srgbClr val="30ACEC">
                  <a:lumMod val="75000"/>
                </a:srgbClr>
              </a:buClr>
              <a:buSzPct val="145000"/>
              <a:buFont typeface="Arial" panose="020B0604020202020204" pitchFamily="34" charset="0"/>
              <a:buNone/>
              <a:tabLst/>
              <a:defRPr/>
            </a:pPr>
            <a:endPar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contribution of $30,000</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Scholarships can be funded through current fundraising efforts or with chapter assets</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Chapters can establish the selection criteria</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Chapters select the scholarship recipients</a:t>
            </a:r>
          </a:p>
        </p:txBody>
      </p:sp>
      <p:sp>
        <p:nvSpPr>
          <p:cNvPr id="3" name="TextBox 2">
            <a:extLst>
              <a:ext uri="{FF2B5EF4-FFF2-40B4-BE49-F238E27FC236}">
                <a16:creationId xmlns:a16="http://schemas.microsoft.com/office/drawing/2014/main" id="{3763A1DE-90A7-439F-A333-C885BBA1CA7B}"/>
              </a:ext>
            </a:extLst>
          </p:cNvPr>
          <p:cNvSpPr txBox="1"/>
          <p:nvPr/>
        </p:nvSpPr>
        <p:spPr>
          <a:xfrm>
            <a:off x="2634977" y="6128836"/>
            <a:ext cx="69998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rPr>
              <a:t>foundation.ashrae.biz</a:t>
            </a:r>
          </a:p>
        </p:txBody>
      </p:sp>
      <p:pic>
        <p:nvPicPr>
          <p:cNvPr id="5" name="Picture 4">
            <a:extLst>
              <a:ext uri="{FF2B5EF4-FFF2-40B4-BE49-F238E27FC236}">
                <a16:creationId xmlns:a16="http://schemas.microsoft.com/office/drawing/2014/main" id="{581EE00A-A5BA-49E8-AB95-3412039F8230}"/>
              </a:ext>
            </a:extLst>
          </p:cNvPr>
          <p:cNvPicPr>
            <a:picLocks noChangeAspect="1"/>
          </p:cNvPicPr>
          <p:nvPr/>
        </p:nvPicPr>
        <p:blipFill>
          <a:blip r:embed="rId3"/>
          <a:stretch>
            <a:fillRect/>
          </a:stretch>
        </p:blipFill>
        <p:spPr>
          <a:xfrm>
            <a:off x="6096000" y="3783278"/>
            <a:ext cx="3525932" cy="2021276"/>
          </a:xfrm>
          <a:prstGeom prst="rect">
            <a:avLst/>
          </a:prstGeom>
          <a:effectLst>
            <a:outerShdw blurRad="63500" sx="102000" sy="102000" algn="ctr" rotWithShape="0">
              <a:prstClr val="black">
                <a:alpha val="40000"/>
              </a:prstClr>
            </a:outerShdw>
          </a:effectLst>
        </p:spPr>
      </p:pic>
      <p:sp>
        <p:nvSpPr>
          <p:cNvPr id="18" name="Rectangle: Rounded Corners 17">
            <a:extLst>
              <a:ext uri="{FF2B5EF4-FFF2-40B4-BE49-F238E27FC236}">
                <a16:creationId xmlns:a16="http://schemas.microsoft.com/office/drawing/2014/main" id="{258EE25A-3B72-4031-991D-DD21EEAFB087}"/>
              </a:ext>
            </a:extLst>
          </p:cNvPr>
          <p:cNvSpPr/>
          <p:nvPr/>
        </p:nvSpPr>
        <p:spPr>
          <a:xfrm>
            <a:off x="943173" y="4745472"/>
            <a:ext cx="4652349" cy="669523"/>
          </a:xfrm>
          <a:prstGeom prst="roundRect">
            <a:avLst/>
          </a:prstGeom>
          <a:solidFill>
            <a:srgbClr val="92D05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t>ASHRAE awards $450,000 in scholarships </a:t>
            </a:r>
            <a:b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br>
            <a: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t>each year!</a:t>
            </a:r>
          </a:p>
        </p:txBody>
      </p:sp>
      <p:sp>
        <p:nvSpPr>
          <p:cNvPr id="14" name="TextBox 13">
            <a:extLst>
              <a:ext uri="{FF2B5EF4-FFF2-40B4-BE49-F238E27FC236}">
                <a16:creationId xmlns:a16="http://schemas.microsoft.com/office/drawing/2014/main" id="{9BCCF6F4-B048-46E9-A724-19DCDB469386}"/>
              </a:ext>
            </a:extLst>
          </p:cNvPr>
          <p:cNvSpPr txBox="1"/>
          <p:nvPr/>
        </p:nvSpPr>
        <p:spPr>
          <a:xfrm>
            <a:off x="-56162" y="1256501"/>
            <a:ext cx="53822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Society 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52062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a:xfrm>
            <a:off x="742287" y="431386"/>
            <a:ext cx="5792911" cy="671594"/>
          </a:xfrm>
        </p:spPr>
        <p:txBody>
          <a:bodyPr>
            <a:noAutofit/>
          </a:bodyPr>
          <a:lstStyle/>
          <a:p>
            <a:pPr algn="l"/>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Overview</a:t>
            </a:r>
          </a:p>
        </p:txBody>
      </p:sp>
      <p:sp>
        <p:nvSpPr>
          <p:cNvPr id="8" name="Rectangle 7">
            <a:extLst>
              <a:ext uri="{FF2B5EF4-FFF2-40B4-BE49-F238E27FC236}">
                <a16:creationId xmlns:a16="http://schemas.microsoft.com/office/drawing/2014/main" id="{BB0DD00E-0D1B-4298-B7BE-49F86D9B0094}"/>
              </a:ext>
            </a:extLst>
          </p:cNvPr>
          <p:cNvSpPr/>
          <p:nvPr/>
        </p:nvSpPr>
        <p:spPr>
          <a:xfrm>
            <a:off x="786891" y="1288130"/>
            <a:ext cx="6329030" cy="4339650"/>
          </a:xfrm>
          <a:prstGeom prst="rect">
            <a:avLst/>
          </a:prstGeom>
        </p:spPr>
        <p:txBody>
          <a:bodyPr wrap="square">
            <a:spAutoFit/>
          </a:bodyPr>
          <a:lstStyle/>
          <a:p>
            <a:r>
              <a:rPr lang="en-US" sz="2000" b="1" dirty="0">
                <a:solidFill>
                  <a:srgbClr val="00549B"/>
                </a:solidFill>
                <a:latin typeface="Arial Narrow" panose="020B0604020202020204" pitchFamily="34" charset="0"/>
                <a:cs typeface="Arial Narrow" panose="020B0604020202020204" pitchFamily="34" charset="0"/>
              </a:rPr>
              <a:t>MISSION</a:t>
            </a:r>
            <a:endParaRPr lang="en-US" b="1" dirty="0">
              <a:solidFill>
                <a:srgbClr val="00549B"/>
              </a:solidFill>
              <a:latin typeface="Arial Narrow" panose="020B0604020202020204" pitchFamily="34" charset="0"/>
              <a:cs typeface="Arial Narrow" panose="020B0604020202020204" pitchFamily="34" charset="0"/>
            </a:endParaRPr>
          </a:p>
          <a:p>
            <a:r>
              <a:rPr lang="en-US" dirty="0">
                <a:latin typeface="Arial Narrow" panose="020B0604020202020204" pitchFamily="34" charset="0"/>
                <a:cs typeface="Arial Narrow" panose="020B0604020202020204" pitchFamily="34" charset="0"/>
              </a:rPr>
              <a:t>To serve humanity by advancing the arts and sciences of heating, ventilation, air conditioning, refrigeration and their allied fields.</a:t>
            </a:r>
          </a:p>
          <a:p>
            <a:endParaRPr lang="en-US" dirty="0">
              <a:latin typeface="Arial Narrow" panose="020B0604020202020204" pitchFamily="34" charset="0"/>
              <a:cs typeface="Arial Narrow" panose="020B0604020202020204" pitchFamily="34" charset="0"/>
            </a:endParaRPr>
          </a:p>
          <a:p>
            <a:r>
              <a:rPr lang="en-US" sz="2000" b="1" dirty="0">
                <a:solidFill>
                  <a:srgbClr val="00549B"/>
                </a:solidFill>
                <a:latin typeface="Arial Narrow" panose="020B0604020202020204" pitchFamily="34" charset="0"/>
                <a:cs typeface="Arial Narrow" panose="020B0604020202020204" pitchFamily="34" charset="0"/>
              </a:rPr>
              <a:t>VISION</a:t>
            </a:r>
          </a:p>
          <a:p>
            <a:r>
              <a:rPr lang="en-US" dirty="0">
                <a:latin typeface="Arial Narrow" panose="020B0604020202020204" pitchFamily="34" charset="0"/>
                <a:cs typeface="Arial Narrow" panose="020B0604020202020204" pitchFamily="34" charset="0"/>
              </a:rPr>
              <a:t>A healthy and sustainable built environment for all.</a:t>
            </a:r>
          </a:p>
          <a:p>
            <a:endParaRPr lang="en-US" dirty="0">
              <a:latin typeface="Arial Narrow" panose="020B0604020202020204" pitchFamily="34" charset="0"/>
              <a:cs typeface="Arial Narrow" panose="020B0604020202020204" pitchFamily="34" charset="0"/>
            </a:endParaRPr>
          </a:p>
          <a:p>
            <a:r>
              <a:rPr lang="en-US" sz="2000" b="1" dirty="0">
                <a:solidFill>
                  <a:srgbClr val="00549B"/>
                </a:solidFill>
                <a:latin typeface="Arial Narrow" panose="020B0604020202020204" pitchFamily="34" charset="0"/>
                <a:cs typeface="Arial Narrow" panose="020B0604020202020204" pitchFamily="34" charset="0"/>
              </a:rPr>
              <a:t>INDUSTRY CLASSIFICATION</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Consulting Engineers</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Contractors </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Manufacturers</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Manufacturing Representatives</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Government, Health &amp; Education</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Design Build</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Architects</a:t>
            </a:r>
            <a:endParaRPr lang="en-US" dirty="0">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151B566E-2038-90EA-1B87-3CA49C3D3C1E}"/>
              </a:ext>
            </a:extLst>
          </p:cNvPr>
          <p:cNvSpPr txBox="1"/>
          <p:nvPr/>
        </p:nvSpPr>
        <p:spPr>
          <a:xfrm>
            <a:off x="5675086" y="3511095"/>
            <a:ext cx="1496590" cy="1200329"/>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Founded </a:t>
            </a:r>
            <a:b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in </a:t>
            </a:r>
            <a:b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1894</a:t>
            </a:r>
          </a:p>
          <a:p>
            <a:endParaRPr lang="en-US" b="1" dirty="0">
              <a:solidFill>
                <a:schemeClr val="bg1"/>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6CB3DC31-F3C2-64AA-FAEA-AAC04A43C3B5}"/>
              </a:ext>
            </a:extLst>
          </p:cNvPr>
          <p:cNvSpPr txBox="1"/>
          <p:nvPr/>
        </p:nvSpPr>
        <p:spPr>
          <a:xfrm>
            <a:off x="6938629" y="1821729"/>
            <a:ext cx="1388051" cy="1384995"/>
          </a:xfrm>
          <a:prstGeom prst="rect">
            <a:avLst/>
          </a:prstGeom>
          <a:noFill/>
        </p:spPr>
        <p:txBody>
          <a:bodyPr wrap="square" rtlCol="0">
            <a:spAutoFit/>
          </a:bodyPr>
          <a:lstStyle/>
          <a:p>
            <a:pPr marL="0" lvl="3" algn="ctr">
              <a:buClr>
                <a:srgbClr val="00B0F0"/>
              </a:buClr>
              <a:buSzPct val="100000"/>
              <a:defRPr/>
            </a:pPr>
            <a:r>
              <a:rPr lang="en-US" b="1" dirty="0">
                <a:solidFill>
                  <a:srgbClr val="00549B"/>
                </a:solidFill>
                <a:latin typeface="Arial Narrow" panose="020B0604020202020204" pitchFamily="34" charset="0"/>
                <a:cs typeface="Arial Narrow" panose="020B0604020202020204" pitchFamily="34" charset="0"/>
              </a:rPr>
              <a:t>52,000+ </a:t>
            </a:r>
            <a:br>
              <a:rPr lang="en-US" sz="1400" b="1" dirty="0">
                <a:solidFill>
                  <a:srgbClr val="00549B"/>
                </a:solidFill>
                <a:latin typeface="Arial Narrow" panose="020B0604020202020204" pitchFamily="34" charset="0"/>
                <a:cs typeface="Arial Narrow" panose="020B0604020202020204" pitchFamily="34" charset="0"/>
              </a:rPr>
            </a:br>
            <a:r>
              <a:rPr lang="en-US" sz="1600" b="1" dirty="0">
                <a:solidFill>
                  <a:srgbClr val="00549B"/>
                </a:solidFill>
                <a:latin typeface="Arial Narrow" panose="020B0604020202020204" pitchFamily="34" charset="0"/>
                <a:cs typeface="Arial Narrow" panose="020B0604020202020204" pitchFamily="34" charset="0"/>
              </a:rPr>
              <a:t>Members</a:t>
            </a:r>
            <a:br>
              <a:rPr lang="en-US" sz="1400" b="1" dirty="0">
                <a:solidFill>
                  <a:srgbClr val="00549B"/>
                </a:solidFill>
                <a:latin typeface="Arial Narrow" panose="020B0604020202020204" pitchFamily="34" charset="0"/>
                <a:cs typeface="Arial Narrow" panose="020B0604020202020204" pitchFamily="34" charset="0"/>
              </a:rPr>
            </a:br>
            <a:br>
              <a:rPr lang="en-US" sz="1400" b="1" dirty="0">
                <a:solidFill>
                  <a:srgbClr val="00549B"/>
                </a:solidFill>
                <a:latin typeface="Arial Narrow" panose="020B0604020202020204" pitchFamily="34" charset="0"/>
                <a:cs typeface="Arial Narrow" panose="020B0604020202020204" pitchFamily="34" charset="0"/>
              </a:rPr>
            </a:br>
            <a:r>
              <a:rPr lang="en-US" sz="1400" b="1" dirty="0">
                <a:solidFill>
                  <a:srgbClr val="00549B"/>
                </a:solidFill>
                <a:latin typeface="Arial Narrow" panose="020B0604020202020204" pitchFamily="34" charset="0"/>
                <a:cs typeface="Arial Narrow" panose="020B0604020202020204" pitchFamily="34" charset="0"/>
              </a:rPr>
              <a:t> </a:t>
            </a:r>
            <a:r>
              <a:rPr lang="en-US" b="1" dirty="0">
                <a:solidFill>
                  <a:srgbClr val="00549B"/>
                </a:solidFill>
                <a:latin typeface="Arial Narrow" panose="020B0604020202020204" pitchFamily="34" charset="0"/>
                <a:cs typeface="Arial Narrow" panose="020B0604020202020204" pitchFamily="34" charset="0"/>
              </a:rPr>
              <a:t>130+ Countries</a:t>
            </a:r>
          </a:p>
        </p:txBody>
      </p:sp>
      <p:sp>
        <p:nvSpPr>
          <p:cNvPr id="12" name="TextBox 11">
            <a:extLst>
              <a:ext uri="{FF2B5EF4-FFF2-40B4-BE49-F238E27FC236}">
                <a16:creationId xmlns:a16="http://schemas.microsoft.com/office/drawing/2014/main" id="{10B1EE72-090D-8DB1-29A1-A893220268DD}"/>
              </a:ext>
            </a:extLst>
          </p:cNvPr>
          <p:cNvSpPr txBox="1"/>
          <p:nvPr/>
        </p:nvSpPr>
        <p:spPr>
          <a:xfrm>
            <a:off x="8326680" y="2717346"/>
            <a:ext cx="2523067" cy="2831544"/>
          </a:xfrm>
          <a:prstGeom prst="rect">
            <a:avLst/>
          </a:prstGeom>
          <a:noFill/>
        </p:spPr>
        <p:txBody>
          <a:bodyPr wrap="square" rtlCol="0">
            <a:spAutoFit/>
          </a:bodyPr>
          <a:lstStyle/>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198 Chapters</a:t>
            </a:r>
            <a:b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endPar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endParaRP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15 Regions</a:t>
            </a:r>
          </a:p>
          <a:p>
            <a:pPr algn="ctr">
              <a:buClr>
                <a:srgbClr val="00B0F0"/>
              </a:buClr>
              <a:buSzPct val="100000"/>
              <a:defRPr/>
            </a:pPr>
            <a:endPar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endParaRP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5,500+</a:t>
            </a: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Student Members</a:t>
            </a:r>
            <a:b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endPar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endParaRP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400+ </a:t>
            </a:r>
            <a:b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Student </a:t>
            </a: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Branches</a:t>
            </a:r>
          </a:p>
          <a:p>
            <a:endParaRPr lang="en-US" b="1" dirty="0">
              <a:solidFill>
                <a:schemeClr val="bg1"/>
              </a:solidFill>
              <a:latin typeface="Arial Narrow" panose="020B0604020202020204" pitchFamily="34" charset="0"/>
              <a:cs typeface="Arial Narrow" panose="020B0604020202020204" pitchFamily="34" charset="0"/>
            </a:endParaRPr>
          </a:p>
        </p:txBody>
      </p:sp>
      <p:pic>
        <p:nvPicPr>
          <p:cNvPr id="18" name="Picture 17">
            <a:extLst>
              <a:ext uri="{FF2B5EF4-FFF2-40B4-BE49-F238E27FC236}">
                <a16:creationId xmlns:a16="http://schemas.microsoft.com/office/drawing/2014/main" id="{25F89674-864F-1DB7-B1D3-118F1AC37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740" y="4726809"/>
            <a:ext cx="1187451" cy="822081"/>
          </a:xfrm>
          <a:prstGeom prst="rect">
            <a:avLst/>
          </a:prstGeom>
        </p:spPr>
      </p:pic>
    </p:spTree>
    <p:extLst>
      <p:ext uri="{BB962C8B-B14F-4D97-AF65-F5344CB8AC3E}">
        <p14:creationId xmlns:p14="http://schemas.microsoft.com/office/powerpoint/2010/main" val="2405460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SHRAE Scholarships">
            <a:hlinkClick r:id="" action="ppaction://media"/>
            <a:extLst>
              <a:ext uri="{FF2B5EF4-FFF2-40B4-BE49-F238E27FC236}">
                <a16:creationId xmlns:a16="http://schemas.microsoft.com/office/drawing/2014/main" id="{051C62CF-2A54-4164-A380-94AA122D0797}"/>
              </a:ext>
            </a:extLst>
          </p:cNvPr>
          <p:cNvPicPr>
            <a:picLocks noRot="1" noChangeAspect="1"/>
          </p:cNvPicPr>
          <p:nvPr>
            <a:videoFile r:link="rId1"/>
          </p:nvPr>
        </p:nvPicPr>
        <p:blipFill>
          <a:blip r:embed="rId4"/>
          <a:stretch>
            <a:fillRect/>
          </a:stretch>
        </p:blipFill>
        <p:spPr>
          <a:xfrm>
            <a:off x="1206432" y="900376"/>
            <a:ext cx="9267072" cy="5235896"/>
          </a:xfrm>
          <a:prstGeom prst="rect">
            <a:avLst/>
          </a:prstGeom>
        </p:spPr>
      </p:pic>
      <p:sp>
        <p:nvSpPr>
          <p:cNvPr id="2" name="Title 1">
            <a:extLst>
              <a:ext uri="{FF2B5EF4-FFF2-40B4-BE49-F238E27FC236}">
                <a16:creationId xmlns:a16="http://schemas.microsoft.com/office/drawing/2014/main" id="{9751C3F3-ADE8-AB7A-ACE9-5DF0D78CD8E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7029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4A8CE-3B0D-4681-B29C-3E7094D55199}"/>
              </a:ext>
            </a:extLst>
          </p:cNvPr>
          <p:cNvSpPr/>
          <p:nvPr/>
        </p:nvSpPr>
        <p:spPr>
          <a:xfrm>
            <a:off x="-1" y="1575128"/>
            <a:ext cx="5704677" cy="401746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6" name="Title 1"/>
          <p:cNvSpPr txBox="1">
            <a:spLocks/>
          </p:cNvSpPr>
          <p:nvPr/>
        </p:nvSpPr>
        <p:spPr>
          <a:xfrm>
            <a:off x="223935" y="1"/>
            <a:ext cx="9630070"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rPr>
              <a:t>Scholarships</a:t>
            </a:r>
          </a:p>
        </p:txBody>
      </p:sp>
      <p:sp>
        <p:nvSpPr>
          <p:cNvPr id="4" name="TextBox 3">
            <a:extLst>
              <a:ext uri="{FF2B5EF4-FFF2-40B4-BE49-F238E27FC236}">
                <a16:creationId xmlns:a16="http://schemas.microsoft.com/office/drawing/2014/main" id="{38AC0BF2-9209-4EF7-8728-0E27B598AF43}"/>
              </a:ext>
            </a:extLst>
          </p:cNvPr>
          <p:cNvSpPr txBox="1"/>
          <p:nvPr/>
        </p:nvSpPr>
        <p:spPr>
          <a:xfrm>
            <a:off x="5755021" y="1575128"/>
            <a:ext cx="6436979" cy="3231654"/>
          </a:xfrm>
          <a:prstGeom prst="rect">
            <a:avLst/>
          </a:prstGeom>
          <a:noFill/>
        </p:spPr>
        <p:txBody>
          <a:bodyPr wrap="square" rtlCol="0">
            <a:spAutoFit/>
          </a:bodyPr>
          <a:lstStyle/>
          <a:p>
            <a:r>
              <a:rPr lang="en-US" sz="2400" b="1" dirty="0">
                <a:latin typeface="Arial Narrow" panose="020B0606020202030204" pitchFamily="34" charset="0"/>
              </a:rPr>
              <a:t>We want to help you pay for your education! </a:t>
            </a:r>
          </a:p>
          <a:p>
            <a:endParaRPr lang="en-US" b="1" dirty="0">
              <a:latin typeface="Arial Narrow" panose="020B0606020202030204" pitchFamily="34" charset="0"/>
            </a:endParaRPr>
          </a:p>
          <a:p>
            <a:r>
              <a:rPr lang="en-US" dirty="0">
                <a:latin typeface="Arial Narrow" panose="020B0606020202030204" pitchFamily="34" charset="0"/>
              </a:rPr>
              <a:t>Chapter, Regional, and Society-level scholarships are available – </a:t>
            </a:r>
            <a:r>
              <a:rPr lang="en-US" b="1" dirty="0">
                <a:latin typeface="Arial Narrow" panose="020B0606020202030204" pitchFamily="34" charset="0"/>
              </a:rPr>
              <a:t>most awards are between $3,000 to $10,000.</a:t>
            </a:r>
          </a:p>
          <a:p>
            <a:endParaRPr lang="en-US" dirty="0">
              <a:latin typeface="Arial Narrow" panose="020B0606020202030204" pitchFamily="34" charset="0"/>
            </a:endParaRPr>
          </a:p>
          <a:p>
            <a:r>
              <a:rPr lang="en-US" dirty="0">
                <a:latin typeface="Arial Narrow" panose="020B0606020202030204" pitchFamily="34" charset="0"/>
              </a:rPr>
              <a:t>Society Application Deadlines</a:t>
            </a:r>
          </a:p>
          <a:p>
            <a:pPr marL="285750" indent="-285750">
              <a:buFont typeface="Arial" panose="020B0604020202020204" pitchFamily="34" charset="0"/>
              <a:buChar char="•"/>
            </a:pPr>
            <a:r>
              <a:rPr lang="en-US" b="1" dirty="0">
                <a:latin typeface="Arial Narrow" panose="020B0606020202030204" pitchFamily="34" charset="0"/>
              </a:rPr>
              <a:t>December 1 </a:t>
            </a:r>
            <a:r>
              <a:rPr lang="en-US" dirty="0">
                <a:latin typeface="Arial Narrow" panose="020B0606020202030204" pitchFamily="34" charset="0"/>
              </a:rPr>
              <a:t>annually for most scholarships.</a:t>
            </a:r>
          </a:p>
          <a:p>
            <a:pPr marL="285750" indent="-285750">
              <a:buFont typeface="Arial" panose="020B0604020202020204" pitchFamily="34" charset="0"/>
              <a:buChar char="•"/>
            </a:pPr>
            <a:r>
              <a:rPr lang="en-US" b="1" dirty="0">
                <a:latin typeface="Arial Narrow" panose="020B0606020202030204" pitchFamily="34" charset="0"/>
              </a:rPr>
              <a:t>May 1 </a:t>
            </a:r>
            <a:r>
              <a:rPr lang="en-US" dirty="0">
                <a:latin typeface="Arial Narrow" panose="020B0606020202030204" pitchFamily="34" charset="0"/>
              </a:rPr>
              <a:t>annually for Freshman Engineering Scholarship</a:t>
            </a:r>
          </a:p>
          <a:p>
            <a:endParaRPr lang="en-US" dirty="0">
              <a:latin typeface="Arial Narrow" panose="020B0606020202030204" pitchFamily="34" charset="0"/>
            </a:endParaRPr>
          </a:p>
          <a:p>
            <a:r>
              <a:rPr lang="en-US" dirty="0">
                <a:latin typeface="Arial Narrow" panose="020B0606020202030204" pitchFamily="34" charset="0"/>
              </a:rPr>
              <a:t>Chapter and Regional scholarship application deadlines vary; check with your local chapter for more details.</a:t>
            </a:r>
          </a:p>
        </p:txBody>
      </p:sp>
      <p:sp>
        <p:nvSpPr>
          <p:cNvPr id="7" name="TextBox 6">
            <a:extLst>
              <a:ext uri="{FF2B5EF4-FFF2-40B4-BE49-F238E27FC236}">
                <a16:creationId xmlns:a16="http://schemas.microsoft.com/office/drawing/2014/main" id="{E605E156-233C-4A5F-B544-4C5EAA57FB35}"/>
              </a:ext>
            </a:extLst>
          </p:cNvPr>
          <p:cNvSpPr txBox="1"/>
          <p:nvPr/>
        </p:nvSpPr>
        <p:spPr>
          <a:xfrm>
            <a:off x="223935" y="5792001"/>
            <a:ext cx="10823000" cy="461665"/>
          </a:xfrm>
          <a:prstGeom prst="rect">
            <a:avLst/>
          </a:prstGeom>
          <a:noFill/>
        </p:spPr>
        <p:txBody>
          <a:bodyPr wrap="square" rtlCol="0">
            <a:spAutoFit/>
          </a:bodyPr>
          <a:lstStyle/>
          <a:p>
            <a:pPr algn="ctr"/>
            <a:r>
              <a:rPr lang="en-US" sz="2400" b="1" dirty="0">
                <a:latin typeface="Arial Narrow" panose="020B0606020202030204" pitchFamily="34" charset="0"/>
              </a:rPr>
              <a:t>Learn more at </a:t>
            </a:r>
            <a:r>
              <a:rPr lang="en-US" sz="2400" b="1" dirty="0">
                <a:solidFill>
                  <a:srgbClr val="00B0F0"/>
                </a:solidFill>
                <a:latin typeface="Arial Narrow" panose="020B0606020202030204" pitchFamily="34" charset="0"/>
              </a:rPr>
              <a:t>ashrae.org/scholarships</a:t>
            </a:r>
          </a:p>
        </p:txBody>
      </p:sp>
      <p:sp>
        <p:nvSpPr>
          <p:cNvPr id="12" name="TextBox 11">
            <a:extLst>
              <a:ext uri="{FF2B5EF4-FFF2-40B4-BE49-F238E27FC236}">
                <a16:creationId xmlns:a16="http://schemas.microsoft.com/office/drawing/2014/main" id="{53E294D9-400D-4ED5-92C7-FA5EF8AD9DDB}"/>
              </a:ext>
            </a:extLst>
          </p:cNvPr>
          <p:cNvSpPr txBox="1"/>
          <p:nvPr/>
        </p:nvSpPr>
        <p:spPr>
          <a:xfrm>
            <a:off x="1708710" y="1703437"/>
            <a:ext cx="3771137" cy="2585323"/>
          </a:xfrm>
          <a:prstGeom prst="rect">
            <a:avLst/>
          </a:prstGeom>
          <a:noFill/>
        </p:spPr>
        <p:txBody>
          <a:bodyPr wrap="square">
            <a:spAutoFit/>
          </a:bodyPr>
          <a:lstStyle/>
          <a:p>
            <a:r>
              <a:rPr lang="en-US" dirty="0">
                <a:latin typeface="Arial Narrow" panose="020B0606020202030204" pitchFamily="34" charset="0"/>
              </a:rPr>
              <a:t>“Thank you for investing in students like myself and in our education!  Continuing my studies would not be possible without the generous support from scholarship sponsors like yourself.  Thanks to you, I am one step closer to reaching my education and career goals.  </a:t>
            </a:r>
            <a:r>
              <a:rPr lang="en-US" b="1" dirty="0">
                <a:latin typeface="Arial Narrow" panose="020B0606020202030204" pitchFamily="34" charset="0"/>
              </a:rPr>
              <a:t>This term my fees are paid off and I do not have to fret about paying any debt</a:t>
            </a:r>
            <a:r>
              <a:rPr lang="en-US" dirty="0">
                <a:latin typeface="Arial Narrow" panose="020B0606020202030204" pitchFamily="34" charset="0"/>
              </a:rPr>
              <a:t>.”</a:t>
            </a:r>
          </a:p>
        </p:txBody>
      </p:sp>
      <p:pic>
        <p:nvPicPr>
          <p:cNvPr id="13" name="Picture 12">
            <a:extLst>
              <a:ext uri="{FF2B5EF4-FFF2-40B4-BE49-F238E27FC236}">
                <a16:creationId xmlns:a16="http://schemas.microsoft.com/office/drawing/2014/main" id="{4630ABAE-E500-4149-AF92-BE2E7965221F}"/>
              </a:ext>
            </a:extLst>
          </p:cNvPr>
          <p:cNvPicPr>
            <a:picLocks noChangeAspect="1"/>
          </p:cNvPicPr>
          <p:nvPr/>
        </p:nvPicPr>
        <p:blipFill>
          <a:blip r:embed="rId3"/>
          <a:stretch>
            <a:fillRect/>
          </a:stretch>
        </p:blipFill>
        <p:spPr>
          <a:xfrm>
            <a:off x="142373" y="1768522"/>
            <a:ext cx="1428750" cy="1905000"/>
          </a:xfrm>
          <a:prstGeom prst="rect">
            <a:avLst/>
          </a:prstGeom>
        </p:spPr>
      </p:pic>
      <p:sp>
        <p:nvSpPr>
          <p:cNvPr id="15" name="TextBox 14">
            <a:extLst>
              <a:ext uri="{FF2B5EF4-FFF2-40B4-BE49-F238E27FC236}">
                <a16:creationId xmlns:a16="http://schemas.microsoft.com/office/drawing/2014/main" id="{336CF9D5-BCE7-44B6-8E59-E4F3DE5081C8}"/>
              </a:ext>
            </a:extLst>
          </p:cNvPr>
          <p:cNvSpPr txBox="1"/>
          <p:nvPr/>
        </p:nvSpPr>
        <p:spPr>
          <a:xfrm>
            <a:off x="68345" y="4669551"/>
            <a:ext cx="5411502" cy="646331"/>
          </a:xfrm>
          <a:prstGeom prst="rect">
            <a:avLst/>
          </a:prstGeom>
          <a:noFill/>
        </p:spPr>
        <p:txBody>
          <a:bodyPr wrap="square">
            <a:spAutoFit/>
          </a:bodyPr>
          <a:lstStyle/>
          <a:p>
            <a:r>
              <a:rPr lang="en-US" dirty="0">
                <a:latin typeface="Arial Narrow" panose="020B0606020202030204" pitchFamily="34" charset="0"/>
              </a:rPr>
              <a:t>Stephen </a:t>
            </a:r>
            <a:r>
              <a:rPr lang="en-US" dirty="0" err="1">
                <a:latin typeface="Arial Narrow" panose="020B0606020202030204" pitchFamily="34" charset="0"/>
              </a:rPr>
              <a:t>Batsa</a:t>
            </a:r>
            <a:r>
              <a:rPr lang="en-US" dirty="0">
                <a:latin typeface="Arial Narrow" panose="020B0606020202030204" pitchFamily="34" charset="0"/>
              </a:rPr>
              <a:t>, Dalhousie University – Mechanical Engineering – Henry Adams Scholarship 2020-2021</a:t>
            </a:r>
          </a:p>
        </p:txBody>
      </p:sp>
      <p:pic>
        <p:nvPicPr>
          <p:cNvPr id="5" name="Picture 4" descr="Qr code&#10;&#10;Description automatically generated">
            <a:extLst>
              <a:ext uri="{FF2B5EF4-FFF2-40B4-BE49-F238E27FC236}">
                <a16:creationId xmlns:a16="http://schemas.microsoft.com/office/drawing/2014/main" id="{A0A751A8-DB79-4947-80E3-E51292DED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428" y="4884858"/>
            <a:ext cx="1814286" cy="1814286"/>
          </a:xfrm>
          <a:prstGeom prst="rect">
            <a:avLst/>
          </a:prstGeom>
        </p:spPr>
      </p:pic>
    </p:spTree>
    <p:extLst>
      <p:ext uri="{BB962C8B-B14F-4D97-AF65-F5344CB8AC3E}">
        <p14:creationId xmlns:p14="http://schemas.microsoft.com/office/powerpoint/2010/main" val="3320756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208846" y="1628696"/>
            <a:ext cx="5247532"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Become a student leader and start learning these in-demand skills for engineers: </a:t>
            </a: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tabLst/>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rPr>
              <a:t>Leadership Opportunities</a:t>
            </a:r>
          </a:p>
        </p:txBody>
      </p:sp>
      <p:sp>
        <p:nvSpPr>
          <p:cNvPr id="6" name="Rectangle 5">
            <a:extLst>
              <a:ext uri="{FF2B5EF4-FFF2-40B4-BE49-F238E27FC236}">
                <a16:creationId xmlns:a16="http://schemas.microsoft.com/office/drawing/2014/main" id="{F15A28F6-C9A1-406D-903A-4FF7B6AE51B2}"/>
              </a:ext>
            </a:extLst>
          </p:cNvPr>
          <p:cNvSpPr/>
          <p:nvPr/>
        </p:nvSpPr>
        <p:spPr>
          <a:xfrm>
            <a:off x="748342" y="2613392"/>
            <a:ext cx="5247532" cy="1631216"/>
          </a:xfrm>
          <a:prstGeom prst="rect">
            <a:avLst/>
          </a:prstGeom>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Collaboration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Communication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Project Management</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Relationship-</a:t>
            </a:r>
            <a:r>
              <a:rPr kumimoji="0" lang="en-US" sz="2000" i="0" u="none" strike="noStrike" kern="1200" cap="none" spc="0" normalizeH="0" baseline="0" noProof="0" dirty="0" err="1">
                <a:ln>
                  <a:noFill/>
                </a:ln>
                <a:solidFill>
                  <a:prstClr val="black"/>
                </a:solidFill>
                <a:effectLst/>
                <a:uLnTx/>
                <a:uFillTx/>
                <a:latin typeface="Arial Narrow" panose="020B0606020202030204" pitchFamily="34" charset="0"/>
                <a:cs typeface="Segoe UI Semilight" panose="020B0402040204020203" pitchFamily="34" charset="0"/>
              </a:rPr>
              <a:t>buil</a:t>
            </a:r>
            <a:r>
              <a:rPr lang="en-US" sz="2000" dirty="0">
                <a:solidFill>
                  <a:prstClr val="black"/>
                </a:solidFill>
                <a:latin typeface="Arial Narrow" panose="020B0606020202030204" pitchFamily="34" charset="0"/>
                <a:cs typeface="Segoe UI Semilight" panose="020B0402040204020203" pitchFamily="34" charset="0"/>
              </a:rPr>
              <a:t>ding</a:t>
            </a:r>
            <a:endParaRPr lang="en-US" sz="2000" b="1"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People management</a:t>
            </a:r>
          </a:p>
        </p:txBody>
      </p:sp>
      <p:pic>
        <p:nvPicPr>
          <p:cNvPr id="2" name="Picture 1">
            <a:extLst>
              <a:ext uri="{FF2B5EF4-FFF2-40B4-BE49-F238E27FC236}">
                <a16:creationId xmlns:a16="http://schemas.microsoft.com/office/drawing/2014/main" id="{5FF62FD1-E225-4256-AAAA-025099DB99BC}"/>
              </a:ext>
            </a:extLst>
          </p:cNvPr>
          <p:cNvPicPr>
            <a:picLocks noChangeAspect="1"/>
          </p:cNvPicPr>
          <p:nvPr/>
        </p:nvPicPr>
        <p:blipFill>
          <a:blip r:embed="rId2"/>
          <a:stretch>
            <a:fillRect/>
          </a:stretch>
        </p:blipFill>
        <p:spPr>
          <a:xfrm>
            <a:off x="6425696" y="1456797"/>
            <a:ext cx="4685046" cy="3521604"/>
          </a:xfrm>
          <a:prstGeom prst="rect">
            <a:avLst/>
          </a:prstGeom>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C382A1D2-C320-4024-9DD1-8531975EA9E6}"/>
              </a:ext>
            </a:extLst>
          </p:cNvPr>
          <p:cNvSpPr/>
          <p:nvPr/>
        </p:nvSpPr>
        <p:spPr>
          <a:xfrm>
            <a:off x="885502" y="4413696"/>
            <a:ext cx="5247532" cy="163121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Plus: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Travel to conferences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Learn even more about the HVACR industry</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Build relationships with ASHRAE volunteers – local industry professionals! </a:t>
            </a:r>
          </a:p>
        </p:txBody>
      </p:sp>
    </p:spTree>
    <p:extLst>
      <p:ext uri="{BB962C8B-B14F-4D97-AF65-F5344CB8AC3E}">
        <p14:creationId xmlns:p14="http://schemas.microsoft.com/office/powerpoint/2010/main" val="3462827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761418" y="1199617"/>
            <a:ext cx="5718629" cy="532453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Students can attend local chapter events for free or reduced costs.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Narrow" panose="020B0606020202030204" pitchFamily="34" charset="0"/>
                <a:cs typeface="Segoe UI Semilight" panose="020B0402040204020203" pitchFamily="34" charset="0"/>
              </a:rPr>
              <a:t>Network with ASHRAE members to meet industry leaders and learn about </a:t>
            </a:r>
            <a:r>
              <a:rPr lang="en-US" sz="2000" dirty="0">
                <a:solidFill>
                  <a:prstClr val="black"/>
                </a:solidFill>
                <a:latin typeface="Arial Narrow" panose="020B0606020202030204" pitchFamily="34" charset="0"/>
                <a:cs typeface="Segoe UI Semilight" panose="020B0402040204020203" pitchFamily="34" charset="0"/>
              </a:rPr>
              <a:t>different career paths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Discover local companies and opportunities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Learn about the latest in technology during technical tours and chapter meetings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R="0" lvl="0"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Arial Narrow" panose="020B0606020202030204" pitchFamily="34" charset="0"/>
                <a:cs typeface="Segoe UI Semilight" panose="020B0402040204020203" pitchFamily="34" charset="0"/>
              </a:rPr>
              <a:t>You can also participate in chapter activities like: </a:t>
            </a:r>
          </a:p>
          <a:p>
            <a:pPr marR="0" lvl="0"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Attend Young Engineers in ASHRAE (YEA) events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K-12 outreach events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Women in ASHRAE networking events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“Day on the Hill” and other Government Activities</a:t>
            </a:r>
          </a:p>
          <a:p>
            <a:pPr marR="0" lvl="0"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Arial Narrow" panose="020B0606020202030204" pitchFamily="34" charset="0"/>
              <a:cs typeface="Segoe UI Semilight" panose="020B0402040204020203" pitchFamily="34" charset="0"/>
            </a:endParaRP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Network with Local Professionals</a:t>
            </a:r>
          </a:p>
        </p:txBody>
      </p:sp>
      <p:pic>
        <p:nvPicPr>
          <p:cNvPr id="1026" name="Picture 2" descr="No photo description available.">
            <a:extLst>
              <a:ext uri="{FF2B5EF4-FFF2-40B4-BE49-F238E27FC236}">
                <a16:creationId xmlns:a16="http://schemas.microsoft.com/office/drawing/2014/main" id="{42C630BD-D497-4CE7-BFD4-B339257230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3068" y="1373414"/>
            <a:ext cx="5481562" cy="4111172"/>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007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377371" y="1628696"/>
            <a:ext cx="9912035" cy="3970318"/>
          </a:xfrm>
          <a:prstGeom prst="rect">
            <a:avLst/>
          </a:prstGeom>
        </p:spPr>
        <p:txBody>
          <a:bodyPr wrap="square">
            <a:spAutoFit/>
          </a:bodyPr>
          <a:lstStyle/>
          <a:p>
            <a:pPr algn="l"/>
            <a:r>
              <a:rPr lang="en-US" sz="3200" b="1" i="0" dirty="0">
                <a:solidFill>
                  <a:srgbClr val="49494C"/>
                </a:solidFill>
                <a:effectLst/>
                <a:latin typeface="Arial Narrow" panose="020B0606020202030204" pitchFamily="34" charset="0"/>
              </a:rPr>
              <a:t>Student Roundtables</a:t>
            </a:r>
          </a:p>
          <a:p>
            <a:pPr marR="0" lvl="0"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Arial Narrow" panose="020B0606020202030204" pitchFamily="34" charset="0"/>
                <a:cs typeface="Segoe UI Semilight" panose="020B0402040204020203" pitchFamily="34" charset="0"/>
              </a:rPr>
              <a:t>Virtual events with student members around the world to participate in live or watch on-demand. Past topics include: </a:t>
            </a:r>
          </a:p>
          <a:p>
            <a:pPr marR="0" lvl="0"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Getting Ready for the Workplace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ASHRAE Headquarters – Design Process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Interactive Career Panel</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Back to the Future: Our Industry in 2030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Using Embedded Tube Radiant Cooling Systems to Maximize Energy Efficiency</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Arial Narrow" panose="020B0606020202030204" pitchFamily="34" charset="0"/>
                <a:cs typeface="Segoe UI Semilight" panose="020B0402040204020203" pitchFamily="34" charset="0"/>
              </a:rPr>
              <a:t>An Inclusion Mindset</a:t>
            </a:r>
          </a:p>
          <a:p>
            <a:pPr marR="0" lvl="0"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Narrow" panose="020B0606020202030204" pitchFamily="34" charset="0"/>
              <a:cs typeface="Segoe UI Semilight" panose="020B0402040204020203"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Arial Narrow" panose="020B0606020202030204" pitchFamily="34" charset="0"/>
              <a:cs typeface="Segoe UI Semilight" panose="020B0402040204020203" pitchFamily="34" charset="0"/>
            </a:endParaRP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Virtual Events</a:t>
            </a:r>
          </a:p>
        </p:txBody>
      </p:sp>
    </p:spTree>
    <p:extLst>
      <p:ext uri="{BB962C8B-B14F-4D97-AF65-F5344CB8AC3E}">
        <p14:creationId xmlns:p14="http://schemas.microsoft.com/office/powerpoint/2010/main" val="494502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19DFD-4D08-40AE-A0D1-09664B54B2B1}"/>
              </a:ext>
            </a:extLst>
          </p:cNvPr>
          <p:cNvSpPr>
            <a:spLocks noGrp="1"/>
          </p:cNvSpPr>
          <p:nvPr>
            <p:ph sz="half" idx="2"/>
          </p:nvPr>
        </p:nvSpPr>
        <p:spPr/>
        <p:txBody>
          <a:bodyPr/>
          <a:lstStyle/>
          <a:p>
            <a:pPr marL="0" indent="0">
              <a:buNone/>
            </a:pPr>
            <a:r>
              <a:rPr lang="en-US" b="1" dirty="0">
                <a:solidFill>
                  <a:srgbClr val="002060"/>
                </a:solidFill>
                <a:latin typeface="Arial Narrow" panose="020B0606020202030204" pitchFamily="34" charset="0"/>
              </a:rPr>
              <a:t>Might be an ASHRAE Member after you graduate? </a:t>
            </a:r>
          </a:p>
          <a:p>
            <a:pPr marL="0" indent="0">
              <a:buNone/>
            </a:pPr>
            <a:r>
              <a:rPr lang="en-US" sz="2800" dirty="0">
                <a:solidFill>
                  <a:schemeClr val="tx1"/>
                </a:solidFill>
                <a:latin typeface="Arial Narrow" panose="020B0606020202030204" pitchFamily="34" charset="0"/>
              </a:rPr>
              <a:t>This money-saving program is only available to students who have been a ASHRAE Student Member for at least one year.</a:t>
            </a:r>
          </a:p>
          <a:p>
            <a:pPr marL="0" indent="0">
              <a:buNone/>
            </a:pPr>
            <a:endParaRPr lang="en-US" sz="2800" dirty="0">
              <a:solidFill>
                <a:schemeClr val="tx1"/>
              </a:solidFill>
              <a:latin typeface="Arial Narrow" panose="020B0606020202030204" pitchFamily="34" charset="0"/>
            </a:endParaRPr>
          </a:p>
          <a:p>
            <a:pPr marL="0" indent="0">
              <a:buNone/>
            </a:pPr>
            <a:r>
              <a:rPr lang="en-US" sz="2800" dirty="0">
                <a:solidFill>
                  <a:schemeClr val="tx1"/>
                </a:solidFill>
                <a:latin typeface="Arial Narrow" panose="020B0606020202030204" pitchFamily="34" charset="0"/>
              </a:rPr>
              <a:t>With </a:t>
            </a:r>
            <a:r>
              <a:rPr lang="en-US" sz="2800" dirty="0" err="1">
                <a:solidFill>
                  <a:schemeClr val="tx1"/>
                </a:solidFill>
                <a:latin typeface="Arial Narrow" panose="020B0606020202030204" pitchFamily="34" charset="0"/>
              </a:rPr>
              <a:t>SmartStart</a:t>
            </a:r>
            <a:r>
              <a:rPr lang="en-US" sz="2800" dirty="0">
                <a:solidFill>
                  <a:schemeClr val="tx1"/>
                </a:solidFill>
                <a:latin typeface="Arial Narrow" panose="020B0606020202030204" pitchFamily="34" charset="0"/>
              </a:rPr>
              <a:t>, you unlock a lower ASHRAE membership rate for your first three years after graduate. You must have been a student member! </a:t>
            </a:r>
            <a:endParaRPr lang="en-US" sz="2800" i="1" dirty="0">
              <a:solidFill>
                <a:schemeClr val="tx1"/>
              </a:solidFill>
              <a:latin typeface="Arial Narrow" panose="020B0606020202030204" pitchFamily="34" charset="0"/>
            </a:endParaRPr>
          </a:p>
          <a:p>
            <a:pPr marL="0" indent="0">
              <a:buNone/>
            </a:pPr>
            <a:endParaRPr lang="en-US" sz="2800" i="1" dirty="0">
              <a:solidFill>
                <a:schemeClr val="tx1"/>
              </a:solidFill>
              <a:latin typeface="Arial Narrow" panose="020B0606020202030204" pitchFamily="34" charset="0"/>
            </a:endParaRPr>
          </a:p>
        </p:txBody>
      </p:sp>
      <p:pic>
        <p:nvPicPr>
          <p:cNvPr id="11" name="Picture 10">
            <a:extLst>
              <a:ext uri="{FF2B5EF4-FFF2-40B4-BE49-F238E27FC236}">
                <a16:creationId xmlns:a16="http://schemas.microsoft.com/office/drawing/2014/main" id="{10047BA2-09B0-4C3A-902C-D890BC510F35}"/>
              </a:ext>
            </a:extLst>
          </p:cNvPr>
          <p:cNvPicPr>
            <a:picLocks noChangeAspect="1"/>
          </p:cNvPicPr>
          <p:nvPr/>
        </p:nvPicPr>
        <p:blipFill rotWithShape="1">
          <a:blip r:embed="rId2"/>
          <a:srcRect b="11401"/>
          <a:stretch/>
        </p:blipFill>
        <p:spPr>
          <a:xfrm>
            <a:off x="305797" y="118873"/>
            <a:ext cx="5902979" cy="2020959"/>
          </a:xfrm>
          <a:prstGeom prst="rect">
            <a:avLst/>
          </a:prstGeom>
        </p:spPr>
      </p:pic>
      <p:sp>
        <p:nvSpPr>
          <p:cNvPr id="16" name="TextBox 15">
            <a:extLst>
              <a:ext uri="{FF2B5EF4-FFF2-40B4-BE49-F238E27FC236}">
                <a16:creationId xmlns:a16="http://schemas.microsoft.com/office/drawing/2014/main" id="{7F11BE77-E67F-4E22-BE77-46A84D8FE35D}"/>
              </a:ext>
            </a:extLst>
          </p:cNvPr>
          <p:cNvSpPr txBox="1"/>
          <p:nvPr/>
        </p:nvSpPr>
        <p:spPr>
          <a:xfrm>
            <a:off x="4434571" y="6037815"/>
            <a:ext cx="436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rPr>
              <a:t>ashrae.org/</a:t>
            </a:r>
            <a:r>
              <a:rPr kumimoji="0" lang="en-US" sz="2400" b="1" i="0" u="none" strike="noStrike" kern="1200" cap="none" spc="0" normalizeH="0" baseline="0" noProof="0" dirty="0" err="1">
                <a:ln>
                  <a:noFill/>
                </a:ln>
                <a:solidFill>
                  <a:srgbClr val="00B0F0"/>
                </a:solidFill>
                <a:effectLst/>
                <a:uLnTx/>
                <a:uFillTx/>
                <a:latin typeface="Berthold Akzidenz Grotesk Mediu"/>
                <a:ea typeface="+mn-ea"/>
                <a:cs typeface="+mn-cs"/>
              </a:rPr>
              <a:t>smartstart</a:t>
            </a:r>
            <a:endPar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endParaRPr>
          </a:p>
        </p:txBody>
      </p:sp>
      <p:pic>
        <p:nvPicPr>
          <p:cNvPr id="4" name="Picture 3" descr="Qr code&#10;&#10;Description automatically generated">
            <a:extLst>
              <a:ext uri="{FF2B5EF4-FFF2-40B4-BE49-F238E27FC236}">
                <a16:creationId xmlns:a16="http://schemas.microsoft.com/office/drawing/2014/main" id="{EFBE54A6-E022-459D-A848-F2FDEA110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2485" y="1385318"/>
            <a:ext cx="1709058" cy="1709058"/>
          </a:xfrm>
          <a:prstGeom prst="rect">
            <a:avLst/>
          </a:prstGeom>
        </p:spPr>
      </p:pic>
    </p:spTree>
    <p:extLst>
      <p:ext uri="{BB962C8B-B14F-4D97-AF65-F5344CB8AC3E}">
        <p14:creationId xmlns:p14="http://schemas.microsoft.com/office/powerpoint/2010/main" val="3300199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err="1">
                <a:solidFill>
                  <a:srgbClr val="00549B"/>
                </a:solidFill>
                <a:effectLst>
                  <a:outerShdw blurRad="38100" dist="38100" dir="2700000" algn="tl">
                    <a:srgbClr val="000000">
                      <a:alpha val="43137"/>
                    </a:srgbClr>
                  </a:outerShdw>
                </a:effectLst>
                <a:latin typeface="Arial Narrow" panose="020B0604020202020204" pitchFamily="34" charset="0"/>
              </a:rPr>
              <a:t>SmartStart</a:t>
            </a: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rPr>
              <a:t> Program</a:t>
            </a:r>
          </a:p>
        </p:txBody>
      </p:sp>
      <p:graphicFrame>
        <p:nvGraphicFramePr>
          <p:cNvPr id="5" name="Table 5">
            <a:extLst>
              <a:ext uri="{FF2B5EF4-FFF2-40B4-BE49-F238E27FC236}">
                <a16:creationId xmlns:a16="http://schemas.microsoft.com/office/drawing/2014/main" id="{94F21FF2-8FB4-477F-8160-289CAD08FA2F}"/>
              </a:ext>
            </a:extLst>
          </p:cNvPr>
          <p:cNvGraphicFramePr>
            <a:graphicFrameLocks noGrp="1"/>
          </p:cNvGraphicFramePr>
          <p:nvPr>
            <p:extLst>
              <p:ext uri="{D42A27DB-BD31-4B8C-83A1-F6EECF244321}">
                <p14:modId xmlns:p14="http://schemas.microsoft.com/office/powerpoint/2010/main" val="233902101"/>
              </p:ext>
            </p:extLst>
          </p:nvPr>
        </p:nvGraphicFramePr>
        <p:xfrm>
          <a:off x="217714" y="1401837"/>
          <a:ext cx="11756571" cy="3413760"/>
        </p:xfrm>
        <a:graphic>
          <a:graphicData uri="http://schemas.openxmlformats.org/drawingml/2006/table">
            <a:tbl>
              <a:tblPr firstRow="1" bandRow="1">
                <a:tableStyleId>{F5AB1C69-6EDB-4FF4-983F-18BD219EF322}</a:tableStyleId>
              </a:tblPr>
              <a:tblGrid>
                <a:gridCol w="3352799">
                  <a:extLst>
                    <a:ext uri="{9D8B030D-6E8A-4147-A177-3AD203B41FA5}">
                      <a16:colId xmlns:a16="http://schemas.microsoft.com/office/drawing/2014/main" val="2651930127"/>
                    </a:ext>
                  </a:extLst>
                </a:gridCol>
                <a:gridCol w="2100943">
                  <a:extLst>
                    <a:ext uri="{9D8B030D-6E8A-4147-A177-3AD203B41FA5}">
                      <a16:colId xmlns:a16="http://schemas.microsoft.com/office/drawing/2014/main" val="1735681944"/>
                    </a:ext>
                  </a:extLst>
                </a:gridCol>
                <a:gridCol w="2100943">
                  <a:extLst>
                    <a:ext uri="{9D8B030D-6E8A-4147-A177-3AD203B41FA5}">
                      <a16:colId xmlns:a16="http://schemas.microsoft.com/office/drawing/2014/main" val="449977530"/>
                    </a:ext>
                  </a:extLst>
                </a:gridCol>
                <a:gridCol w="2100943">
                  <a:extLst>
                    <a:ext uri="{9D8B030D-6E8A-4147-A177-3AD203B41FA5}">
                      <a16:colId xmlns:a16="http://schemas.microsoft.com/office/drawing/2014/main" val="2016892932"/>
                    </a:ext>
                  </a:extLst>
                </a:gridCol>
                <a:gridCol w="2100943">
                  <a:extLst>
                    <a:ext uri="{9D8B030D-6E8A-4147-A177-3AD203B41FA5}">
                      <a16:colId xmlns:a16="http://schemas.microsoft.com/office/drawing/2014/main" val="1408219206"/>
                    </a:ext>
                  </a:extLst>
                </a:gridCol>
              </a:tblGrid>
              <a:tr h="370840">
                <a:tc>
                  <a:txBody>
                    <a:bodyPr/>
                    <a:lstStyle/>
                    <a:p>
                      <a:endParaRPr lang="en-US" dirty="0">
                        <a:latin typeface="Berthold Akzidenz Grotesk Mediu" panose="020005030300000200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Berthold Akzidenz Grotesk Mediu" panose="02000503030000020003"/>
                        </a:rPr>
                        <a:t>Student Member</a:t>
                      </a:r>
                    </a:p>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Associate Member</a:t>
                      </a:r>
                    </a:p>
                    <a:p>
                      <a:pPr algn="ctr"/>
                      <a:r>
                        <a:rPr lang="en-US" sz="2000" b="1" dirty="0">
                          <a:latin typeface="Berthold Akzidenz Grotesk Mediu" panose="02000503030000020003"/>
                        </a:rPr>
                        <a:t>Year 1</a:t>
                      </a:r>
                    </a:p>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Associate Member</a:t>
                      </a:r>
                    </a:p>
                    <a:p>
                      <a:pPr algn="ctr"/>
                      <a:r>
                        <a:rPr lang="en-US" sz="2000" b="1" dirty="0">
                          <a:latin typeface="Berthold Akzidenz Grotesk Mediu" panose="02000503030000020003"/>
                        </a:rPr>
                        <a:t>Year 2</a:t>
                      </a:r>
                    </a:p>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Associate Member</a:t>
                      </a:r>
                    </a:p>
                    <a:p>
                      <a:pPr algn="ctr"/>
                      <a:r>
                        <a:rPr lang="en-US" sz="2000" b="1" dirty="0">
                          <a:latin typeface="Berthold Akzidenz Grotesk Mediu" panose="02000503030000020003"/>
                        </a:rPr>
                        <a:t>Year 2</a:t>
                      </a:r>
                    </a:p>
                    <a:p>
                      <a:pPr algn="ctr"/>
                      <a:endParaRPr lang="en-US" sz="2000" b="1" dirty="0">
                        <a:latin typeface="Berthold Akzidenz Grotesk Mediu" panose="02000503030000020003"/>
                      </a:endParaRPr>
                    </a:p>
                  </a:txBody>
                  <a:tcPr anchor="ctr"/>
                </a:tc>
                <a:extLst>
                  <a:ext uri="{0D108BD9-81ED-4DB2-BD59-A6C34878D82A}">
                    <a16:rowId xmlns:a16="http://schemas.microsoft.com/office/drawing/2014/main" val="1072331411"/>
                  </a:ext>
                </a:extLst>
              </a:tr>
              <a:tr h="701040">
                <a:tc>
                  <a:txBody>
                    <a:bodyPr/>
                    <a:lstStyle/>
                    <a:p>
                      <a:pPr algn="l"/>
                      <a:r>
                        <a:rPr lang="en-US" sz="2000" b="1" dirty="0">
                          <a:latin typeface="Berthold Akzidenz Grotesk Mediu" panose="02000503030000020003"/>
                        </a:rPr>
                        <a:t>Normal Dues</a:t>
                      </a:r>
                    </a:p>
                  </a:txBody>
                  <a:tcPr anchor="ctr"/>
                </a:tc>
                <a:tc>
                  <a:txBody>
                    <a:bodyPr/>
                    <a:lstStyle/>
                    <a:p>
                      <a:pPr algn="ctr"/>
                      <a:r>
                        <a:rPr lang="en-US" sz="2000" b="1" dirty="0">
                          <a:latin typeface="Berthold Akzidenz Grotesk Mediu" panose="02000503030000020003"/>
                        </a:rPr>
                        <a:t>$25</a:t>
                      </a:r>
                    </a:p>
                  </a:txBody>
                  <a:tcPr anchor="ctr"/>
                </a:tc>
                <a:tc>
                  <a:txBody>
                    <a:bodyPr/>
                    <a:lstStyle/>
                    <a:p>
                      <a:pPr algn="ctr"/>
                      <a:r>
                        <a:rPr lang="en-US" sz="2000" b="1" kern="1200" dirty="0">
                          <a:solidFill>
                            <a:schemeClr val="dk1"/>
                          </a:solidFill>
                          <a:effectLst/>
                          <a:latin typeface="Berthold Akzidenz Grotesk Mediu" panose="02000503030000020003"/>
                        </a:rPr>
                        <a:t>$260</a:t>
                      </a:r>
                      <a:endParaRPr lang="en-US" sz="2000" b="1" dirty="0">
                        <a:latin typeface="Berthold Akzidenz Grotesk Mediu" panose="02000503030000020003"/>
                      </a:endParaRPr>
                    </a:p>
                  </a:txBody>
                  <a:tcPr anchor="ctr"/>
                </a:tc>
                <a:tc>
                  <a:txBody>
                    <a:bodyPr/>
                    <a:lstStyle/>
                    <a:p>
                      <a:pPr algn="ctr"/>
                      <a:r>
                        <a:rPr lang="en-US" sz="2000" b="1" kern="1200" dirty="0">
                          <a:solidFill>
                            <a:schemeClr val="dk1"/>
                          </a:solidFill>
                          <a:effectLst/>
                          <a:latin typeface="Berthold Akzidenz Grotesk Mediu" panose="02000503030000020003"/>
                        </a:rPr>
                        <a:t>$260</a:t>
                      </a:r>
                      <a:endParaRPr lang="en-US" sz="2000" b="1" dirty="0">
                        <a:latin typeface="Berthold Akzidenz Grotesk Mediu" panose="02000503030000020003"/>
                      </a:endParaRPr>
                    </a:p>
                  </a:txBody>
                  <a:tcPr anchor="ctr"/>
                </a:tc>
                <a:tc>
                  <a:txBody>
                    <a:bodyPr/>
                    <a:lstStyle/>
                    <a:p>
                      <a:pPr algn="ctr"/>
                      <a:r>
                        <a:rPr lang="en-US" sz="2000" b="1" kern="1200" dirty="0">
                          <a:solidFill>
                            <a:schemeClr val="dk1"/>
                          </a:solidFill>
                          <a:effectLst/>
                          <a:latin typeface="Berthold Akzidenz Grotesk Mediu" panose="02000503030000020003"/>
                        </a:rPr>
                        <a:t>$260</a:t>
                      </a:r>
                      <a:endParaRPr lang="en-US" sz="2000" b="1" dirty="0">
                        <a:latin typeface="Berthold Akzidenz Grotesk Mediu" panose="02000503030000020003"/>
                      </a:endParaRPr>
                    </a:p>
                  </a:txBody>
                  <a:tcPr anchor="ctr"/>
                </a:tc>
                <a:extLst>
                  <a:ext uri="{0D108BD9-81ED-4DB2-BD59-A6C34878D82A}">
                    <a16:rowId xmlns:a16="http://schemas.microsoft.com/office/drawing/2014/main" val="487729218"/>
                  </a:ext>
                </a:extLst>
              </a:tr>
              <a:tr h="701040">
                <a:tc>
                  <a:txBody>
                    <a:bodyPr/>
                    <a:lstStyle/>
                    <a:p>
                      <a:pPr algn="l"/>
                      <a:r>
                        <a:rPr lang="en-US" sz="2000" b="1" dirty="0">
                          <a:latin typeface="Berthold Akzidenz Grotesk Mediu" panose="02000503030000020003"/>
                        </a:rPr>
                        <a:t>Smart Start </a:t>
                      </a:r>
                    </a:p>
                    <a:p>
                      <a:pPr algn="l"/>
                      <a:r>
                        <a:rPr lang="en-US" sz="2000" b="1" dirty="0">
                          <a:latin typeface="Berthold Akzidenz Grotesk Mediu" panose="02000503030000020003"/>
                        </a:rPr>
                        <a:t>Membership Dues</a:t>
                      </a:r>
                    </a:p>
                  </a:txBody>
                  <a:tcPr anchor="ctr"/>
                </a:tc>
                <a:tc>
                  <a:txBody>
                    <a:bodyPr/>
                    <a:lstStyle/>
                    <a:p>
                      <a:pPr algn="ctr"/>
                      <a:r>
                        <a:rPr lang="en-US" sz="2000" b="1" dirty="0">
                          <a:latin typeface="Berthold Akzidenz Grotesk Mediu" panose="02000503030000020003"/>
                        </a:rPr>
                        <a:t>$25</a:t>
                      </a:r>
                    </a:p>
                  </a:txBody>
                  <a:tcPr anchor="ctr"/>
                </a:tc>
                <a:tc>
                  <a:txBody>
                    <a:bodyPr/>
                    <a:lstStyle/>
                    <a:p>
                      <a:pPr algn="ctr"/>
                      <a:r>
                        <a:rPr lang="en-US" sz="2000" b="1" dirty="0">
                          <a:latin typeface="Berthold Akzidenz Grotesk Mediu" panose="02000503030000020003"/>
                        </a:rPr>
                        <a:t>$25</a:t>
                      </a:r>
                    </a:p>
                  </a:txBody>
                  <a:tcPr anchor="ctr"/>
                </a:tc>
                <a:tc>
                  <a:txBody>
                    <a:bodyPr/>
                    <a:lstStyle/>
                    <a:p>
                      <a:pPr algn="ctr"/>
                      <a:r>
                        <a:rPr lang="en-US" sz="2000" b="1" dirty="0">
                          <a:latin typeface="Berthold Akzidenz Grotesk Mediu" panose="02000503030000020003"/>
                        </a:rPr>
                        <a:t>$100</a:t>
                      </a:r>
                    </a:p>
                  </a:txBody>
                  <a:tcPr anchor="ctr"/>
                </a:tc>
                <a:tc>
                  <a:txBody>
                    <a:bodyPr/>
                    <a:lstStyle/>
                    <a:p>
                      <a:pPr algn="ctr"/>
                      <a:r>
                        <a:rPr lang="en-US" sz="2000" b="1" dirty="0">
                          <a:latin typeface="Berthold Akzidenz Grotesk Mediu" panose="02000503030000020003"/>
                        </a:rPr>
                        <a:t>$130</a:t>
                      </a:r>
                    </a:p>
                  </a:txBody>
                  <a:tcPr anchor="ctr"/>
                </a:tc>
                <a:extLst>
                  <a:ext uri="{0D108BD9-81ED-4DB2-BD59-A6C34878D82A}">
                    <a16:rowId xmlns:a16="http://schemas.microsoft.com/office/drawing/2014/main" val="1718062930"/>
                  </a:ext>
                </a:extLst>
              </a:tr>
              <a:tr h="701040">
                <a:tc>
                  <a:txBody>
                    <a:bodyPr/>
                    <a:lstStyle/>
                    <a:p>
                      <a:pPr algn="l"/>
                      <a:r>
                        <a:rPr lang="en-US" sz="2000" b="1" dirty="0">
                          <a:latin typeface="Berthold Akzidenz Grotesk Mediu" panose="02000503030000020003"/>
                        </a:rPr>
                        <a:t>SAVINGS</a:t>
                      </a:r>
                    </a:p>
                  </a:txBody>
                  <a:tcPr anchor="ctr"/>
                </a:tc>
                <a:tc>
                  <a:txBody>
                    <a:bodyPr/>
                    <a:lstStyle/>
                    <a:p>
                      <a:pPr algn="ctr"/>
                      <a:endParaRPr lang="en-US" sz="2000" b="1" dirty="0">
                        <a:latin typeface="Berthold Akzidenz Grotesk Mediu" panose="02000503030000020003"/>
                      </a:endParaRPr>
                    </a:p>
                  </a:txBody>
                  <a:tcPr anchor="ctr"/>
                </a:tc>
                <a:tc>
                  <a:txBody>
                    <a:bodyPr/>
                    <a:lstStyle/>
                    <a:p>
                      <a:pPr algn="ctr"/>
                      <a:r>
                        <a:rPr lang="en-US" sz="2000" b="1" dirty="0">
                          <a:latin typeface="Berthold Akzidenz Grotesk Mediu" panose="02000503030000020003"/>
                        </a:rPr>
                        <a:t>$235</a:t>
                      </a:r>
                    </a:p>
                  </a:txBody>
                  <a:tcPr anchor="ctr"/>
                </a:tc>
                <a:tc>
                  <a:txBody>
                    <a:bodyPr/>
                    <a:lstStyle/>
                    <a:p>
                      <a:pPr algn="ctr"/>
                      <a:r>
                        <a:rPr lang="en-US" sz="2000" b="1" dirty="0">
                          <a:latin typeface="Berthold Akzidenz Grotesk Mediu" panose="02000503030000020003"/>
                        </a:rPr>
                        <a:t>$160</a:t>
                      </a:r>
                    </a:p>
                  </a:txBody>
                  <a:tcPr anchor="ctr"/>
                </a:tc>
                <a:tc>
                  <a:txBody>
                    <a:bodyPr/>
                    <a:lstStyle/>
                    <a:p>
                      <a:pPr algn="ctr"/>
                      <a:r>
                        <a:rPr lang="en-US" sz="2000" b="1" dirty="0">
                          <a:latin typeface="Berthold Akzidenz Grotesk Mediu" panose="02000503030000020003"/>
                        </a:rPr>
                        <a:t>$130</a:t>
                      </a:r>
                    </a:p>
                  </a:txBody>
                  <a:tcPr anchor="ctr"/>
                </a:tc>
                <a:extLst>
                  <a:ext uri="{0D108BD9-81ED-4DB2-BD59-A6C34878D82A}">
                    <a16:rowId xmlns:a16="http://schemas.microsoft.com/office/drawing/2014/main" val="3025582914"/>
                  </a:ext>
                </a:extLst>
              </a:tr>
            </a:tbl>
          </a:graphicData>
        </a:graphic>
      </p:graphicFrame>
      <p:sp>
        <p:nvSpPr>
          <p:cNvPr id="16" name="Rectangle 15">
            <a:extLst>
              <a:ext uri="{FF2B5EF4-FFF2-40B4-BE49-F238E27FC236}">
                <a16:creationId xmlns:a16="http://schemas.microsoft.com/office/drawing/2014/main" id="{072960E6-F99F-4B02-89CB-BC344FB10D61}"/>
              </a:ext>
            </a:extLst>
          </p:cNvPr>
          <p:cNvSpPr/>
          <p:nvPr/>
        </p:nvSpPr>
        <p:spPr>
          <a:xfrm>
            <a:off x="1902927" y="5367869"/>
            <a:ext cx="838614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Berthold Akzidenz Grotesk Mediu"/>
                <a:ea typeface="+mn-ea"/>
                <a:cs typeface="Segoe UI Semilight" panose="020B0402040204020203" pitchFamily="34" charset="0"/>
              </a:rPr>
              <a:t>Save $</a:t>
            </a:r>
            <a:r>
              <a:rPr lang="en-US" sz="4800" b="1" dirty="0">
                <a:solidFill>
                  <a:prstClr val="black"/>
                </a:solidFill>
                <a:latin typeface="Berthold Akzidenz Grotesk Mediu"/>
                <a:cs typeface="Segoe UI Semilight" panose="020B0402040204020203" pitchFamily="34" charset="0"/>
              </a:rPr>
              <a:t>52</a:t>
            </a:r>
            <a:r>
              <a:rPr kumimoji="0" lang="en-US" sz="4800" b="1" i="0" u="none" strike="noStrike" kern="1200" cap="none" spc="0" normalizeH="0" baseline="0" noProof="0" dirty="0">
                <a:ln>
                  <a:noFill/>
                </a:ln>
                <a:solidFill>
                  <a:prstClr val="black"/>
                </a:solidFill>
                <a:effectLst/>
                <a:uLnTx/>
                <a:uFillTx/>
                <a:latin typeface="Berthold Akzidenz Grotesk Mediu"/>
                <a:ea typeface="+mn-ea"/>
                <a:cs typeface="Segoe UI Semilight" panose="020B0402040204020203" pitchFamily="34" charset="0"/>
              </a:rPr>
              <a:t>5 in Membership Dues!</a:t>
            </a:r>
            <a:endParaRPr kumimoji="0" lang="en-US" sz="4800" b="0" i="0" u="none" strike="noStrike" kern="1200" cap="none" spc="0" normalizeH="0" baseline="0" noProof="0" dirty="0">
              <a:ln>
                <a:noFill/>
              </a:ln>
              <a:solidFill>
                <a:prstClr val="black"/>
              </a:solidFill>
              <a:effectLst/>
              <a:uLnTx/>
              <a:uFillTx/>
              <a:latin typeface="Berthold Akzidenz Grotesk Mediu"/>
              <a:ea typeface="+mn-ea"/>
              <a:cs typeface="+mn-cs"/>
            </a:endParaRPr>
          </a:p>
        </p:txBody>
      </p:sp>
      <p:sp>
        <p:nvSpPr>
          <p:cNvPr id="17" name="TextBox 16">
            <a:extLst>
              <a:ext uri="{FF2B5EF4-FFF2-40B4-BE49-F238E27FC236}">
                <a16:creationId xmlns:a16="http://schemas.microsoft.com/office/drawing/2014/main" id="{97E915C6-16D7-4843-9411-E7DB2D7E33DC}"/>
              </a:ext>
            </a:extLst>
          </p:cNvPr>
          <p:cNvSpPr txBox="1"/>
          <p:nvPr/>
        </p:nvSpPr>
        <p:spPr>
          <a:xfrm>
            <a:off x="4434571" y="6037815"/>
            <a:ext cx="436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rPr>
              <a:t>ashrae.org/</a:t>
            </a:r>
            <a:r>
              <a:rPr kumimoji="0" lang="en-US" sz="2400" b="1" i="0" u="none" strike="noStrike" kern="1200" cap="none" spc="0" normalizeH="0" baseline="0" noProof="0" dirty="0" err="1">
                <a:ln>
                  <a:noFill/>
                </a:ln>
                <a:solidFill>
                  <a:srgbClr val="00B0F0"/>
                </a:solidFill>
                <a:effectLst/>
                <a:uLnTx/>
                <a:uFillTx/>
                <a:latin typeface="Berthold Akzidenz Grotesk Mediu"/>
                <a:ea typeface="+mn-ea"/>
                <a:cs typeface="+mn-cs"/>
              </a:rPr>
              <a:t>smartstart</a:t>
            </a:r>
            <a:endParaRPr kumimoji="0" lang="en-US" sz="2400" b="1" i="0" u="none" strike="noStrike" kern="1200" cap="none" spc="0" normalizeH="0" baseline="0" noProof="0" dirty="0">
              <a:ln>
                <a:noFill/>
              </a:ln>
              <a:solidFill>
                <a:srgbClr val="00B0F0"/>
              </a:solidFill>
              <a:effectLst/>
              <a:uLnTx/>
              <a:uFillTx/>
              <a:latin typeface="Berthold Akzidenz Grotesk Mediu"/>
              <a:ea typeface="+mn-ea"/>
              <a:cs typeface="+mn-cs"/>
            </a:endParaRPr>
          </a:p>
        </p:txBody>
      </p:sp>
      <p:pic>
        <p:nvPicPr>
          <p:cNvPr id="6" name="Picture 5" descr="Qr code&#10;&#10;Description automatically generated">
            <a:extLst>
              <a:ext uri="{FF2B5EF4-FFF2-40B4-BE49-F238E27FC236}">
                <a16:creationId xmlns:a16="http://schemas.microsoft.com/office/drawing/2014/main" id="{45FCB9A4-45A8-4DBD-9D11-EE8A730D9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8" y="4928838"/>
            <a:ext cx="1709058" cy="1709058"/>
          </a:xfrm>
          <a:prstGeom prst="rect">
            <a:avLst/>
          </a:prstGeom>
        </p:spPr>
      </p:pic>
    </p:spTree>
    <p:extLst>
      <p:ext uri="{BB962C8B-B14F-4D97-AF65-F5344CB8AC3E}">
        <p14:creationId xmlns:p14="http://schemas.microsoft.com/office/powerpoint/2010/main" val="1166079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70BEC-40D0-4E49-B8C1-638BD21B96BF}"/>
              </a:ext>
            </a:extLst>
          </p:cNvPr>
          <p:cNvSpPr/>
          <p:nvPr/>
        </p:nvSpPr>
        <p:spPr>
          <a:xfrm>
            <a:off x="1359284" y="1340167"/>
            <a:ext cx="346921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00549B"/>
                </a:solidFill>
                <a:effectLst>
                  <a:outerShdw blurRad="38100" dist="38100" dir="2700000" algn="tl">
                    <a:srgbClr val="000000">
                      <a:alpha val="43137"/>
                    </a:srgbClr>
                  </a:outerShdw>
                </a:effectLst>
                <a:latin typeface="Arial Narrow" panose="020B0606020202030204" pitchFamily="34" charset="0"/>
                <a:ea typeface="+mj-ea"/>
                <a:cs typeface="+mj-cs"/>
              </a:rPr>
              <a:t>Just $25!</a:t>
            </a:r>
          </a:p>
        </p:txBody>
      </p:sp>
      <p:sp>
        <p:nvSpPr>
          <p:cNvPr id="9" name="Title 1">
            <a:extLst>
              <a:ext uri="{FF2B5EF4-FFF2-40B4-BE49-F238E27FC236}">
                <a16:creationId xmlns:a16="http://schemas.microsoft.com/office/drawing/2014/main" id="{BE9ACCA8-99E6-4524-89D4-21EE6FCC3E97}"/>
              </a:ext>
            </a:extLst>
          </p:cNvPr>
          <p:cNvSpPr txBox="1">
            <a:spLocks/>
          </p:cNvSpPr>
          <p:nvPr/>
        </p:nvSpPr>
        <p:spPr>
          <a:xfrm>
            <a:off x="208846" y="333848"/>
            <a:ext cx="11308729"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rPr>
              <a:t>Join ASHRAE Today!</a:t>
            </a:r>
          </a:p>
        </p:txBody>
      </p:sp>
      <p:pic>
        <p:nvPicPr>
          <p:cNvPr id="10" name="Picture 10" descr="0032.jpg">
            <a:extLst>
              <a:ext uri="{FF2B5EF4-FFF2-40B4-BE49-F238E27FC236}">
                <a16:creationId xmlns:a16="http://schemas.microsoft.com/office/drawing/2014/main" id="{750D39FD-97C9-4C11-A2C1-3CA2B8B6DAB2}"/>
              </a:ext>
            </a:extLst>
          </p:cNvPr>
          <p:cNvPicPr>
            <a:picLocks noChangeAspect="1"/>
          </p:cNvPicPr>
          <p:nvPr/>
        </p:nvPicPr>
        <p:blipFill>
          <a:blip r:embed="rId2" cstate="print"/>
          <a:srcRect/>
          <a:stretch>
            <a:fillRect/>
          </a:stretch>
        </p:blipFill>
        <p:spPr bwMode="auto">
          <a:xfrm>
            <a:off x="6253058" y="1490472"/>
            <a:ext cx="5579278" cy="3661402"/>
          </a:xfrm>
          <a:prstGeom prst="rect">
            <a:avLst/>
          </a:prstGeom>
          <a:noFill/>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55917E63-AEC8-491D-9879-2E8D10D1FE3C}"/>
              </a:ext>
            </a:extLst>
          </p:cNvPr>
          <p:cNvSpPr/>
          <p:nvPr/>
        </p:nvSpPr>
        <p:spPr>
          <a:xfrm>
            <a:off x="1957822" y="2448163"/>
            <a:ext cx="2332690" cy="646331"/>
          </a:xfrm>
          <a:prstGeom prst="rect">
            <a:avLst/>
          </a:prstGeom>
        </p:spPr>
        <p:txBody>
          <a:bodyPr wrap="none">
            <a:spAutoFit/>
          </a:bodyPr>
          <a:lstStyle/>
          <a:p>
            <a:pPr>
              <a:lnSpc>
                <a:spcPct val="90000"/>
              </a:lnSpc>
              <a:spcBef>
                <a:spcPct val="0"/>
              </a:spcBef>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ea typeface="+mj-ea"/>
                <a:cs typeface="+mj-cs"/>
              </a:rPr>
              <a:t>Start Here:</a:t>
            </a:r>
          </a:p>
        </p:txBody>
      </p:sp>
      <p:pic>
        <p:nvPicPr>
          <p:cNvPr id="3" name="Picture 2" descr="Qr code&#10;&#10;Description automatically generated">
            <a:extLst>
              <a:ext uri="{FF2B5EF4-FFF2-40B4-BE49-F238E27FC236}">
                <a16:creationId xmlns:a16="http://schemas.microsoft.com/office/drawing/2014/main" id="{DA96BCAF-515F-4482-A370-459C7BCFE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686" y="3076714"/>
            <a:ext cx="3073400" cy="3073400"/>
          </a:xfrm>
          <a:prstGeom prst="rect">
            <a:avLst/>
          </a:prstGeom>
        </p:spPr>
      </p:pic>
    </p:spTree>
    <p:extLst>
      <p:ext uri="{BB962C8B-B14F-4D97-AF65-F5344CB8AC3E}">
        <p14:creationId xmlns:p14="http://schemas.microsoft.com/office/powerpoint/2010/main" val="2017562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06EF5D-E642-B253-234C-74EAB8BAFB9C}"/>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137710F9-AE40-4A48-B3C2-8A392DAA22A5}"/>
              </a:ext>
            </a:extLst>
          </p:cNvPr>
          <p:cNvSpPr>
            <a:spLocks noGrp="1"/>
          </p:cNvSpPr>
          <p:nvPr>
            <p:ph sz="half" idx="2"/>
          </p:nvPr>
        </p:nvSpPr>
        <p:spPr>
          <a:xfrm>
            <a:off x="304800" y="1635918"/>
            <a:ext cx="10658476" cy="3586163"/>
          </a:xfrm>
        </p:spPr>
        <p:txBody>
          <a:bodyPr/>
          <a:lstStyle/>
          <a:p>
            <a:pPr marL="0" indent="0">
              <a:buNone/>
            </a:pPr>
            <a:endParaRPr lang="en-US" dirty="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endParaRPr lang="en-US" dirty="0">
              <a:latin typeface="Arial Narrow" panose="020B0606020202030204" pitchFamily="34" charset="0"/>
            </a:endParaRPr>
          </a:p>
          <a:p>
            <a:pPr marL="0" indent="0" algn="ctr">
              <a:lnSpc>
                <a:spcPct val="90000"/>
              </a:lnSpc>
              <a:spcBef>
                <a:spcPct val="0"/>
              </a:spcBef>
              <a:buClrTx/>
              <a:buNone/>
              <a:defRPr/>
            </a:pPr>
            <a:r>
              <a:rPr lang="en-US" sz="4000" b="1" dirty="0">
                <a:solidFill>
                  <a:srgbClr val="00549B"/>
                </a:solidFill>
                <a:effectLst>
                  <a:outerShdw blurRad="38100" dist="38100" dir="2700000" algn="tl">
                    <a:srgbClr val="000000">
                      <a:alpha val="43137"/>
                    </a:srgbClr>
                  </a:outerShdw>
                </a:effectLst>
                <a:latin typeface="Arial Narrow" panose="020B0606020202030204" pitchFamily="34" charset="0"/>
                <a:ea typeface="+mj-ea"/>
                <a:cs typeface="+mj-cs"/>
              </a:rPr>
              <a:t>Questions? </a:t>
            </a:r>
          </a:p>
          <a:p>
            <a:pPr marL="0" indent="0" algn="ctr">
              <a:buNone/>
            </a:pPr>
            <a:r>
              <a:rPr lang="en-US" b="1" dirty="0">
                <a:solidFill>
                  <a:srgbClr val="03C0FF"/>
                </a:solidFill>
                <a:latin typeface="Arial Narrow" panose="020B0606020202030204" pitchFamily="34" charset="0"/>
              </a:rPr>
              <a:t>students@ashrae.org</a:t>
            </a:r>
          </a:p>
        </p:txBody>
      </p:sp>
      <p:sp>
        <p:nvSpPr>
          <p:cNvPr id="2" name="Title 1">
            <a:extLst>
              <a:ext uri="{FF2B5EF4-FFF2-40B4-BE49-F238E27FC236}">
                <a16:creationId xmlns:a16="http://schemas.microsoft.com/office/drawing/2014/main" id="{250676C5-46AA-4BD4-B45F-6ACBD7181472}"/>
              </a:ext>
            </a:extLst>
          </p:cNvPr>
          <p:cNvSpPr>
            <a:spLocks noGrp="1"/>
          </p:cNvSpPr>
          <p:nvPr>
            <p:ph type="title"/>
          </p:nvPr>
        </p:nvSpPr>
        <p:spPr/>
        <p:txBody>
          <a:bodyPr/>
          <a:lstStyle/>
          <a:p>
            <a:pPr algn="l"/>
            <a:r>
              <a:rPr lang="en-US" dirty="0">
                <a:solidFill>
                  <a:schemeClr val="bg1"/>
                </a:solidFill>
                <a:latin typeface="Berthold Akzidenz Grotesk Mediu"/>
              </a:rPr>
              <a:t>Questions &amp; Comments</a:t>
            </a:r>
          </a:p>
        </p:txBody>
      </p:sp>
      <p:sp>
        <p:nvSpPr>
          <p:cNvPr id="4" name="Slide Number Placeholder 3">
            <a:extLst>
              <a:ext uri="{FF2B5EF4-FFF2-40B4-BE49-F238E27FC236}">
                <a16:creationId xmlns:a16="http://schemas.microsoft.com/office/drawing/2014/main" id="{ED99F54E-423A-4B4C-9DB6-4D58BB77D1C8}"/>
              </a:ext>
            </a:extLst>
          </p:cNvPr>
          <p:cNvSpPr>
            <a:spLocks noGrp="1"/>
          </p:cNvSpPr>
          <p:nvPr>
            <p:ph type="sldNum" sz="quarter" idx="4294967295"/>
          </p:nvPr>
        </p:nvSpPr>
        <p:spPr>
          <a:xfrm>
            <a:off x="9347200" y="6356350"/>
            <a:ext cx="2844800" cy="365125"/>
          </a:xfrm>
        </p:spPr>
        <p:txBody>
          <a:bodyPr/>
          <a:lstStyle/>
          <a:p>
            <a:r>
              <a:rPr lang="en-US"/>
              <a:t> </a:t>
            </a:r>
            <a:r>
              <a:rPr lang="en-US" b="1"/>
              <a:t>www.ashare.org</a:t>
            </a:r>
            <a:r>
              <a:rPr lang="en-US"/>
              <a:t>|</a:t>
            </a:r>
            <a:fld id="{7C7646D6-9DA9-4D60-B037-D72D50BB696E}" type="slidenum">
              <a:rPr lang="en-US" smtClean="0"/>
              <a:pPr/>
              <a:t>28</a:t>
            </a:fld>
            <a:endParaRPr lang="en-US" dirty="0"/>
          </a:p>
        </p:txBody>
      </p:sp>
    </p:spTree>
    <p:extLst>
      <p:ext uri="{BB962C8B-B14F-4D97-AF65-F5344CB8AC3E}">
        <p14:creationId xmlns:p14="http://schemas.microsoft.com/office/powerpoint/2010/main" val="322421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5273" y="145052"/>
            <a:ext cx="8114452" cy="775500"/>
          </a:xfrm>
        </p:spPr>
        <p:txBody>
          <a:bodyPr>
            <a:normAutofit/>
          </a:bodyPr>
          <a:lstStyle/>
          <a:p>
            <a:pPr algn="l"/>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What We Do and How We Do It</a:t>
            </a:r>
          </a:p>
        </p:txBody>
      </p:sp>
      <p:sp>
        <p:nvSpPr>
          <p:cNvPr id="5" name="Rectangle 4">
            <a:extLst>
              <a:ext uri="{FF2B5EF4-FFF2-40B4-BE49-F238E27FC236}">
                <a16:creationId xmlns:a16="http://schemas.microsoft.com/office/drawing/2014/main" id="{2F8BC630-1705-4E3E-8A06-74BD24810A66}"/>
              </a:ext>
            </a:extLst>
          </p:cNvPr>
          <p:cNvSpPr/>
          <p:nvPr/>
        </p:nvSpPr>
        <p:spPr>
          <a:xfrm>
            <a:off x="19076" y="1851291"/>
            <a:ext cx="793423" cy="75871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3200" b="1" dirty="0">
                <a:solidFill>
                  <a:schemeClr val="bg1"/>
                </a:solidFill>
                <a:latin typeface="+mj-lt"/>
                <a:ea typeface="Open Sans" panose="020B0606030504020204" pitchFamily="34" charset="0"/>
                <a:cs typeface="Open Sans" panose="020B0606030504020204" pitchFamily="34" charset="0"/>
              </a:rPr>
              <a:t>1</a:t>
            </a:r>
          </a:p>
        </p:txBody>
      </p:sp>
      <p:sp>
        <p:nvSpPr>
          <p:cNvPr id="6" name="Freeform 85">
            <a:extLst>
              <a:ext uri="{FF2B5EF4-FFF2-40B4-BE49-F238E27FC236}">
                <a16:creationId xmlns:a16="http://schemas.microsoft.com/office/drawing/2014/main" id="{7404A2C3-D5CC-491C-9F95-29B105BA8AF3}"/>
              </a:ext>
            </a:extLst>
          </p:cNvPr>
          <p:cNvSpPr/>
          <p:nvPr/>
        </p:nvSpPr>
        <p:spPr>
          <a:xfrm>
            <a:off x="813375" y="998017"/>
            <a:ext cx="676884" cy="1646236"/>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80" h="1354334">
                <a:moveTo>
                  <a:pt x="555980" y="0"/>
                </a:moveTo>
                <a:lnTo>
                  <a:pt x="555980" y="976179"/>
                </a:lnTo>
                <a:lnTo>
                  <a:pt x="0" y="1354334"/>
                </a:lnTo>
                <a:cubicBezTo>
                  <a:pt x="246" y="1139298"/>
                  <a:pt x="491" y="924262"/>
                  <a:pt x="737" y="709226"/>
                </a:cubicBezTo>
                <a:lnTo>
                  <a:pt x="55598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Pentagon 67">
            <a:extLst>
              <a:ext uri="{FF2B5EF4-FFF2-40B4-BE49-F238E27FC236}">
                <a16:creationId xmlns:a16="http://schemas.microsoft.com/office/drawing/2014/main" id="{D51C066B-D451-4386-BFFD-18BDA8AFB3C0}"/>
              </a:ext>
            </a:extLst>
          </p:cNvPr>
          <p:cNvSpPr/>
          <p:nvPr/>
        </p:nvSpPr>
        <p:spPr>
          <a:xfrm>
            <a:off x="1479730" y="1033967"/>
            <a:ext cx="4623169" cy="1132311"/>
          </a:xfrm>
          <a:prstGeom prst="homePlate">
            <a:avLst>
              <a:gd name="adj" fmla="val 25461"/>
            </a:avLst>
          </a:prstGeom>
          <a:gradFill>
            <a:gsLst>
              <a:gs pos="0">
                <a:srgbClr val="0070C0">
                  <a:shade val="30000"/>
                  <a:satMod val="115000"/>
                </a:srgbClr>
              </a:gs>
              <a:gs pos="50000">
                <a:srgbClr val="0070C0">
                  <a:shade val="67500"/>
                  <a:satMod val="115000"/>
                </a:srgbClr>
              </a:gs>
              <a:gs pos="100000">
                <a:srgbClr val="0070C0">
                  <a:shade val="100000"/>
                  <a:satMod val="115000"/>
                </a:srgbClr>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00B0F0"/>
              </a:buClr>
            </a:pP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Serve as pipeline for providing technical information to members, chapters, companies and government officials</a:t>
            </a:r>
          </a:p>
        </p:txBody>
      </p:sp>
      <p:sp>
        <p:nvSpPr>
          <p:cNvPr id="11" name="Rectangle 10">
            <a:extLst>
              <a:ext uri="{FF2B5EF4-FFF2-40B4-BE49-F238E27FC236}">
                <a16:creationId xmlns:a16="http://schemas.microsoft.com/office/drawing/2014/main" id="{C0FDF208-E9A8-40B3-8533-CA83B4CCAE99}"/>
              </a:ext>
            </a:extLst>
          </p:cNvPr>
          <p:cNvSpPr/>
          <p:nvPr/>
        </p:nvSpPr>
        <p:spPr>
          <a:xfrm>
            <a:off x="19024" y="2598423"/>
            <a:ext cx="812499" cy="775500"/>
          </a:xfrm>
          <a:prstGeom prst="rect">
            <a:avLst/>
          </a:prstGeom>
          <a:gradFill flip="none" rotWithShape="1">
            <a:gsLst>
              <a:gs pos="0">
                <a:srgbClr val="92D050"/>
              </a:gs>
              <a:gs pos="49000">
                <a:srgbClr val="92D050"/>
              </a:gs>
              <a:gs pos="100000">
                <a:schemeClr val="tx1">
                  <a:alpha val="53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3200" b="1" dirty="0">
                <a:solidFill>
                  <a:schemeClr val="bg1"/>
                </a:solidFill>
                <a:latin typeface="+mj-lt"/>
                <a:ea typeface="Open Sans" panose="020B0606030504020204" pitchFamily="34" charset="0"/>
                <a:cs typeface="Open Sans" panose="020B0606030504020204" pitchFamily="34" charset="0"/>
              </a:rPr>
              <a:t>2</a:t>
            </a:r>
          </a:p>
        </p:txBody>
      </p:sp>
      <p:sp>
        <p:nvSpPr>
          <p:cNvPr id="12" name="Freeform 86">
            <a:extLst>
              <a:ext uri="{FF2B5EF4-FFF2-40B4-BE49-F238E27FC236}">
                <a16:creationId xmlns:a16="http://schemas.microsoft.com/office/drawing/2014/main" id="{947695D3-893C-4D42-9EED-7ED7C6CDC9CB}"/>
              </a:ext>
            </a:extLst>
          </p:cNvPr>
          <p:cNvSpPr/>
          <p:nvPr/>
        </p:nvSpPr>
        <p:spPr>
          <a:xfrm>
            <a:off x="821646" y="2167695"/>
            <a:ext cx="668613" cy="1227938"/>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67719 h 995250"/>
              <a:gd name="connsiteX8" fmla="*/ 556244 w 556244"/>
              <a:gd name="connsiteY8" fmla="*/ 0 h 9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44" h="995250">
                <a:moveTo>
                  <a:pt x="556244" y="0"/>
                </a:moveTo>
                <a:lnTo>
                  <a:pt x="556244" y="148222"/>
                </a:lnTo>
                <a:lnTo>
                  <a:pt x="556244" y="847028"/>
                </a:lnTo>
                <a:lnTo>
                  <a:pt x="556244" y="995250"/>
                </a:lnTo>
                <a:lnTo>
                  <a:pt x="0" y="995250"/>
                </a:lnTo>
                <a:cubicBezTo>
                  <a:pt x="106" y="945843"/>
                  <a:pt x="211" y="896435"/>
                  <a:pt x="317" y="847028"/>
                </a:cubicBezTo>
                <a:lnTo>
                  <a:pt x="0" y="847028"/>
                </a:lnTo>
                <a:cubicBezTo>
                  <a:pt x="334" y="687258"/>
                  <a:pt x="667" y="527489"/>
                  <a:pt x="1001" y="367719"/>
                </a:cubicBezTo>
                <a:cubicBezTo>
                  <a:pt x="186082" y="241399"/>
                  <a:pt x="371163" y="126320"/>
                  <a:pt x="556244" y="0"/>
                </a:cubicBezTo>
                <a:close/>
              </a:path>
            </a:pathLst>
          </a:custGeom>
          <a:gradFill flip="none" rotWithShape="1">
            <a:gsLst>
              <a:gs pos="0">
                <a:srgbClr val="92D050"/>
              </a:gs>
              <a:gs pos="49000">
                <a:srgbClr val="92D050"/>
              </a:gs>
              <a:gs pos="0">
                <a:schemeClr val="tx1">
                  <a:alpha val="53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Pentagon 64">
            <a:extLst>
              <a:ext uri="{FF2B5EF4-FFF2-40B4-BE49-F238E27FC236}">
                <a16:creationId xmlns:a16="http://schemas.microsoft.com/office/drawing/2014/main" id="{B833832B-1825-44C8-823F-8F972D02E7B9}"/>
              </a:ext>
            </a:extLst>
          </p:cNvPr>
          <p:cNvSpPr/>
          <p:nvPr/>
        </p:nvSpPr>
        <p:spPr>
          <a:xfrm>
            <a:off x="1480606" y="2157928"/>
            <a:ext cx="5314909" cy="1267616"/>
          </a:xfrm>
          <a:prstGeom prst="homePlate">
            <a:avLst>
              <a:gd name="adj" fmla="val 2508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00B0F0"/>
              </a:buClr>
            </a:pPr>
            <a:r>
              <a:rPr lang="en-US" alt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 standards and technical guidelines to improve the built environment</a:t>
            </a:r>
          </a:p>
        </p:txBody>
      </p:sp>
      <p:sp>
        <p:nvSpPr>
          <p:cNvPr id="14" name="Rectangle 13">
            <a:extLst>
              <a:ext uri="{FF2B5EF4-FFF2-40B4-BE49-F238E27FC236}">
                <a16:creationId xmlns:a16="http://schemas.microsoft.com/office/drawing/2014/main" id="{CC05A636-C830-438B-A4B1-0C79BDBB9F31}"/>
              </a:ext>
            </a:extLst>
          </p:cNvPr>
          <p:cNvSpPr/>
          <p:nvPr/>
        </p:nvSpPr>
        <p:spPr>
          <a:xfrm>
            <a:off x="0" y="3379697"/>
            <a:ext cx="807816" cy="779440"/>
          </a:xfrm>
          <a:prstGeom prst="rect">
            <a:avLst/>
          </a:prstGeom>
          <a:gradFill flip="none" rotWithShape="1">
            <a:gsLst>
              <a:gs pos="0">
                <a:schemeClr val="tx2"/>
              </a:gs>
              <a:gs pos="50000">
                <a:schemeClr val="tx2"/>
              </a:gs>
              <a:gs pos="100000">
                <a:schemeClr val="tx2"/>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3200" b="1" dirty="0">
                <a:solidFill>
                  <a:schemeClr val="bg1"/>
                </a:solidFill>
                <a:latin typeface="+mj-lt"/>
                <a:ea typeface="Open Sans" panose="020B0606030504020204" pitchFamily="34" charset="0"/>
                <a:cs typeface="Open Sans" panose="020B0606030504020204" pitchFamily="34" charset="0"/>
              </a:rPr>
              <a:t>3</a:t>
            </a:r>
          </a:p>
        </p:txBody>
      </p:sp>
      <p:sp>
        <p:nvSpPr>
          <p:cNvPr id="15" name="Freeform 89">
            <a:extLst>
              <a:ext uri="{FF2B5EF4-FFF2-40B4-BE49-F238E27FC236}">
                <a16:creationId xmlns:a16="http://schemas.microsoft.com/office/drawing/2014/main" id="{90423C05-0BF5-42F5-B4B7-5B15D373B4B9}"/>
              </a:ext>
            </a:extLst>
          </p:cNvPr>
          <p:cNvSpPr/>
          <p:nvPr/>
        </p:nvSpPr>
        <p:spPr>
          <a:xfrm flipV="1">
            <a:off x="784502" y="3373216"/>
            <a:ext cx="695880" cy="1207617"/>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70818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8" fmla="*/ 556244 w 556244"/>
              <a:gd name="connsiteY8" fmla="*/ 0 h 995250"/>
              <a:gd name="connsiteX0" fmla="*/ 556244 w 556244"/>
              <a:gd name="connsiteY0" fmla="*/ 0 h 960334"/>
              <a:gd name="connsiteX1" fmla="*/ 556244 w 556244"/>
              <a:gd name="connsiteY1" fmla="*/ 113306 h 960334"/>
              <a:gd name="connsiteX2" fmla="*/ 556244 w 556244"/>
              <a:gd name="connsiteY2" fmla="*/ 812112 h 960334"/>
              <a:gd name="connsiteX3" fmla="*/ 556244 w 556244"/>
              <a:gd name="connsiteY3" fmla="*/ 935902 h 960334"/>
              <a:gd name="connsiteX4" fmla="*/ 0 w 556244"/>
              <a:gd name="connsiteY4" fmla="*/ 960334 h 960334"/>
              <a:gd name="connsiteX5" fmla="*/ 317 w 556244"/>
              <a:gd name="connsiteY5" fmla="*/ 812112 h 960334"/>
              <a:gd name="connsiteX6" fmla="*/ 0 w 556244"/>
              <a:gd name="connsiteY6" fmla="*/ 812112 h 960334"/>
              <a:gd name="connsiteX7" fmla="*/ 1001 w 556244"/>
              <a:gd name="connsiteY7" fmla="*/ 344044 h 960334"/>
              <a:gd name="connsiteX8" fmla="*/ 556244 w 556244"/>
              <a:gd name="connsiteY8" fmla="*/ 0 h 960334"/>
              <a:gd name="connsiteX0" fmla="*/ 556244 w 556244"/>
              <a:gd name="connsiteY0" fmla="*/ 0 h 960334"/>
              <a:gd name="connsiteX1" fmla="*/ 556244 w 556244"/>
              <a:gd name="connsiteY1" fmla="*/ 113306 h 960334"/>
              <a:gd name="connsiteX2" fmla="*/ 556244 w 556244"/>
              <a:gd name="connsiteY2" fmla="*/ 812112 h 960334"/>
              <a:gd name="connsiteX3" fmla="*/ 556244 w 556244"/>
              <a:gd name="connsiteY3" fmla="*/ 940459 h 960334"/>
              <a:gd name="connsiteX4" fmla="*/ 0 w 556244"/>
              <a:gd name="connsiteY4" fmla="*/ 960334 h 960334"/>
              <a:gd name="connsiteX5" fmla="*/ 317 w 556244"/>
              <a:gd name="connsiteY5" fmla="*/ 812112 h 960334"/>
              <a:gd name="connsiteX6" fmla="*/ 0 w 556244"/>
              <a:gd name="connsiteY6" fmla="*/ 812112 h 960334"/>
              <a:gd name="connsiteX7" fmla="*/ 1001 w 556244"/>
              <a:gd name="connsiteY7" fmla="*/ 344044 h 960334"/>
              <a:gd name="connsiteX8" fmla="*/ 556244 w 556244"/>
              <a:gd name="connsiteY8" fmla="*/ 0 h 9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44" h="960334">
                <a:moveTo>
                  <a:pt x="556244" y="0"/>
                </a:moveTo>
                <a:lnTo>
                  <a:pt x="556244" y="113306"/>
                </a:lnTo>
                <a:lnTo>
                  <a:pt x="556244" y="812112"/>
                </a:lnTo>
                <a:lnTo>
                  <a:pt x="556244" y="940459"/>
                </a:lnTo>
                <a:lnTo>
                  <a:pt x="0" y="960334"/>
                </a:lnTo>
                <a:cubicBezTo>
                  <a:pt x="106" y="910927"/>
                  <a:pt x="211" y="861519"/>
                  <a:pt x="317" y="812112"/>
                </a:cubicBezTo>
                <a:lnTo>
                  <a:pt x="0" y="812112"/>
                </a:lnTo>
                <a:cubicBezTo>
                  <a:pt x="334" y="656089"/>
                  <a:pt x="667" y="500067"/>
                  <a:pt x="1001" y="344044"/>
                </a:cubicBezTo>
                <a:lnTo>
                  <a:pt x="556244" y="0"/>
                </a:lnTo>
                <a:close/>
              </a:path>
            </a:pathLst>
          </a:custGeom>
          <a:gradFill flip="none" rotWithShape="1">
            <a:gsLst>
              <a:gs pos="0">
                <a:srgbClr val="00B0F0">
                  <a:alpha val="52000"/>
                </a:srgbClr>
              </a:gs>
              <a:gs pos="50000">
                <a:schemeClr val="tx2"/>
              </a:gs>
              <a:gs pos="100000">
                <a:schemeClr val="tx2"/>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Pentagon 65">
            <a:extLst>
              <a:ext uri="{FF2B5EF4-FFF2-40B4-BE49-F238E27FC236}">
                <a16:creationId xmlns:a16="http://schemas.microsoft.com/office/drawing/2014/main" id="{A346AE1D-4F49-4D23-ABA8-E9D6CE5BFA6D}"/>
              </a:ext>
            </a:extLst>
          </p:cNvPr>
          <p:cNvSpPr/>
          <p:nvPr/>
        </p:nvSpPr>
        <p:spPr>
          <a:xfrm>
            <a:off x="1449521" y="3368917"/>
            <a:ext cx="5957141" cy="1190355"/>
          </a:xfrm>
          <a:prstGeom prst="homePlate">
            <a:avLst>
              <a:gd name="adj" fmla="val 24618"/>
            </a:avLst>
          </a:prstGeom>
          <a:gradFill>
            <a:gsLst>
              <a:gs pos="0">
                <a:srgbClr val="00B0F0"/>
              </a:gs>
              <a:gs pos="50000">
                <a:schemeClr val="tx2"/>
              </a:gs>
              <a:gs pos="100000">
                <a:schemeClr val="tx2"/>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00B0F0"/>
              </a:buClr>
            </a:pPr>
            <a:r>
              <a:rPr lang="en-US" alt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Offer continuing education for industry professionals</a:t>
            </a:r>
          </a:p>
        </p:txBody>
      </p:sp>
      <p:sp>
        <p:nvSpPr>
          <p:cNvPr id="17" name="Rectangle 16">
            <a:extLst>
              <a:ext uri="{FF2B5EF4-FFF2-40B4-BE49-F238E27FC236}">
                <a16:creationId xmlns:a16="http://schemas.microsoft.com/office/drawing/2014/main" id="{678B360D-2749-471B-8872-0E59EB7A4D7F}"/>
              </a:ext>
            </a:extLst>
          </p:cNvPr>
          <p:cNvSpPr/>
          <p:nvPr/>
        </p:nvSpPr>
        <p:spPr>
          <a:xfrm>
            <a:off x="0" y="4162819"/>
            <a:ext cx="807816" cy="721740"/>
          </a:xfrm>
          <a:prstGeom prst="rect">
            <a:avLst/>
          </a:prstGeom>
          <a:gradFill flip="none" rotWithShape="1">
            <a:gsLst>
              <a:gs pos="0">
                <a:srgbClr val="92D050"/>
              </a:gs>
              <a:gs pos="50000">
                <a:srgbClr val="92D050"/>
              </a:gs>
              <a:gs pos="100000">
                <a:schemeClr val="tx1">
                  <a:alpha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3200" b="1" dirty="0">
                <a:solidFill>
                  <a:schemeClr val="bg1"/>
                </a:solidFill>
                <a:latin typeface="+mj-lt"/>
                <a:ea typeface="Open Sans" panose="020B0606030504020204" pitchFamily="34" charset="0"/>
                <a:cs typeface="Open Sans" panose="020B0606030504020204" pitchFamily="34" charset="0"/>
              </a:rPr>
              <a:t>4</a:t>
            </a:r>
          </a:p>
        </p:txBody>
      </p:sp>
      <p:sp>
        <p:nvSpPr>
          <p:cNvPr id="18" name="Freeform 88">
            <a:extLst>
              <a:ext uri="{FF2B5EF4-FFF2-40B4-BE49-F238E27FC236}">
                <a16:creationId xmlns:a16="http://schemas.microsoft.com/office/drawing/2014/main" id="{BBF779AB-9ABD-4B04-8441-27F223DC99BF}"/>
              </a:ext>
            </a:extLst>
          </p:cNvPr>
          <p:cNvSpPr/>
          <p:nvPr/>
        </p:nvSpPr>
        <p:spPr>
          <a:xfrm flipV="1">
            <a:off x="784501" y="4121055"/>
            <a:ext cx="668613" cy="1582812"/>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38057"/>
              <a:gd name="connsiteX1" fmla="*/ 555980 w 555980"/>
              <a:gd name="connsiteY1" fmla="*/ 976179 h 1338057"/>
              <a:gd name="connsiteX2" fmla="*/ 0 w 555980"/>
              <a:gd name="connsiteY2" fmla="*/ 1338057 h 1338057"/>
              <a:gd name="connsiteX3" fmla="*/ 737 w 555980"/>
              <a:gd name="connsiteY3" fmla="*/ 709226 h 1338057"/>
              <a:gd name="connsiteX4" fmla="*/ 555980 w 555980"/>
              <a:gd name="connsiteY4" fmla="*/ 0 h 1338057"/>
              <a:gd name="connsiteX0" fmla="*/ 555980 w 555980"/>
              <a:gd name="connsiteY0" fmla="*/ 0 h 1365708"/>
              <a:gd name="connsiteX1" fmla="*/ 555980 w 555980"/>
              <a:gd name="connsiteY1" fmla="*/ 976179 h 1365708"/>
              <a:gd name="connsiteX2" fmla="*/ 0 w 555980"/>
              <a:gd name="connsiteY2" fmla="*/ 1365708 h 1365708"/>
              <a:gd name="connsiteX3" fmla="*/ 737 w 555980"/>
              <a:gd name="connsiteY3" fmla="*/ 709226 h 1365708"/>
              <a:gd name="connsiteX4" fmla="*/ 555980 w 555980"/>
              <a:gd name="connsiteY4" fmla="*/ 0 h 1365708"/>
              <a:gd name="connsiteX0" fmla="*/ 555980 w 559229"/>
              <a:gd name="connsiteY0" fmla="*/ 0 h 1365708"/>
              <a:gd name="connsiteX1" fmla="*/ 559229 w 559229"/>
              <a:gd name="connsiteY1" fmla="*/ 1012142 h 1365708"/>
              <a:gd name="connsiteX2" fmla="*/ 0 w 559229"/>
              <a:gd name="connsiteY2" fmla="*/ 1365708 h 1365708"/>
              <a:gd name="connsiteX3" fmla="*/ 737 w 559229"/>
              <a:gd name="connsiteY3" fmla="*/ 709226 h 1365708"/>
              <a:gd name="connsiteX4" fmla="*/ 555980 w 559229"/>
              <a:gd name="connsiteY4" fmla="*/ 0 h 136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229" h="1365708">
                <a:moveTo>
                  <a:pt x="555980" y="0"/>
                </a:moveTo>
                <a:lnTo>
                  <a:pt x="559229" y="1012142"/>
                </a:lnTo>
                <a:cubicBezTo>
                  <a:pt x="373902" y="1138194"/>
                  <a:pt x="185327" y="1239656"/>
                  <a:pt x="0" y="1365708"/>
                </a:cubicBezTo>
                <a:cubicBezTo>
                  <a:pt x="246" y="1150672"/>
                  <a:pt x="491" y="924262"/>
                  <a:pt x="737" y="709226"/>
                </a:cubicBezTo>
                <a:lnTo>
                  <a:pt x="555980" y="0"/>
                </a:lnTo>
                <a:close/>
              </a:path>
            </a:pathLst>
          </a:custGeom>
          <a:gradFill>
            <a:gsLst>
              <a:gs pos="0">
                <a:srgbClr val="92D050"/>
              </a:gs>
              <a:gs pos="50000">
                <a:srgbClr val="92D050"/>
              </a:gs>
              <a:gs pos="100000">
                <a:schemeClr val="tx1">
                  <a:alpha val="50000"/>
                </a:schemeClr>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Pentagon 66">
            <a:extLst>
              <a:ext uri="{FF2B5EF4-FFF2-40B4-BE49-F238E27FC236}">
                <a16:creationId xmlns:a16="http://schemas.microsoft.com/office/drawing/2014/main" id="{53B2E7A2-BF02-4C5C-A465-2E98715AA30F}"/>
              </a:ext>
            </a:extLst>
          </p:cNvPr>
          <p:cNvSpPr/>
          <p:nvPr/>
        </p:nvSpPr>
        <p:spPr>
          <a:xfrm>
            <a:off x="1439166" y="4559272"/>
            <a:ext cx="6965058" cy="1144595"/>
          </a:xfrm>
          <a:prstGeom prst="homePlate">
            <a:avLst>
              <a:gd name="adj" fmla="val 24745"/>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00B0F0"/>
              </a:buClr>
            </a:pPr>
            <a:r>
              <a:rPr lang="en-US" alt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Serve as networking tool for industry professionals</a:t>
            </a:r>
          </a:p>
        </p:txBody>
      </p:sp>
      <p:sp>
        <p:nvSpPr>
          <p:cNvPr id="3" name="TextBox 2">
            <a:extLst>
              <a:ext uri="{FF2B5EF4-FFF2-40B4-BE49-F238E27FC236}">
                <a16:creationId xmlns:a16="http://schemas.microsoft.com/office/drawing/2014/main" id="{E58096E1-EC9A-5CFF-E4BE-32CDD86E777D}"/>
              </a:ext>
            </a:extLst>
          </p:cNvPr>
          <p:cNvSpPr txBox="1"/>
          <p:nvPr/>
        </p:nvSpPr>
        <p:spPr>
          <a:xfrm>
            <a:off x="9153748" y="567639"/>
            <a:ext cx="3503557" cy="5566780"/>
          </a:xfrm>
          <a:prstGeom prst="rect">
            <a:avLst/>
          </a:prstGeom>
          <a:noFill/>
        </p:spPr>
        <p:txBody>
          <a:bodyPr wrap="square">
            <a:spAutoFit/>
          </a:bodyPr>
          <a:lstStyle/>
          <a:p>
            <a:pPr>
              <a:lnSpc>
                <a:spcPct val="150000"/>
              </a:lnSpc>
              <a:buClr>
                <a:srgbClr val="00B0F0"/>
              </a:buClr>
            </a:pPr>
            <a:endParaRPr lang="en-US" altLang="en-US" b="1" dirty="0">
              <a:solidFill>
                <a:schemeClr val="bg1"/>
              </a:solidFill>
              <a:latin typeface="Arial Narrow" panose="020B0604020202020204" pitchFamily="34" charset="0"/>
              <a:cs typeface="Arial Narrow" panose="020B0604020202020204" pitchFamily="34" charset="0"/>
            </a:endParaRP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33 Standing Committees </a:t>
            </a:r>
          </a:p>
          <a:p>
            <a:pPr>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130+ Standards and </a:t>
            </a:r>
            <a:br>
              <a:rPr lang="en-US" altLang="en-US" b="1" dirty="0">
                <a:solidFill>
                  <a:schemeClr val="bg1"/>
                </a:solidFill>
                <a:latin typeface="Arial Narrow" panose="020B0604020202020204" pitchFamily="34" charset="0"/>
                <a:cs typeface="Arial Narrow" panose="020B0604020202020204" pitchFamily="34" charset="0"/>
              </a:rPr>
            </a:br>
            <a:r>
              <a:rPr lang="en-US" altLang="en-US" b="1" dirty="0">
                <a:solidFill>
                  <a:schemeClr val="bg1"/>
                </a:solidFill>
                <a:latin typeface="Arial Narrow" panose="020B0604020202020204" pitchFamily="34" charset="0"/>
                <a:cs typeface="Arial Narrow" panose="020B0604020202020204" pitchFamily="34" charset="0"/>
              </a:rPr>
              <a:t>Guidelines Committees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100+ Technical Committees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300+ Publications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7 Certification Programs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200+ Educational Courses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Research</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Scholarships</a:t>
            </a:r>
          </a:p>
          <a:p>
            <a:pPr marL="0" indent="0">
              <a:lnSpc>
                <a:spcPct val="150000"/>
              </a:lnSpc>
              <a:buClr>
                <a:srgbClr val="00B0F0"/>
              </a:buClr>
              <a:buNone/>
            </a:pPr>
            <a:endParaRPr lang="en-US" altLang="en-US" b="1" dirty="0">
              <a:solidFill>
                <a:srgbClr val="00549B"/>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2168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024DEC51-6EDE-0B1A-CDD5-0F1F0F08965C}"/>
              </a:ext>
            </a:extLst>
          </p:cNvPr>
          <p:cNvGraphicFramePr>
            <a:graphicFrameLocks noChangeAspect="1"/>
          </p:cNvGraphicFramePr>
          <p:nvPr/>
        </p:nvGraphicFramePr>
        <p:xfrm>
          <a:off x="1771909" y="1365690"/>
          <a:ext cx="2856820" cy="3790951"/>
        </p:xfrm>
        <a:graphic>
          <a:graphicData uri="http://schemas.openxmlformats.org/presentationml/2006/ole">
            <mc:AlternateContent xmlns:mc="http://schemas.openxmlformats.org/markup-compatibility/2006">
              <mc:Choice xmlns:v="urn:schemas-microsoft-com:vml" Requires="v">
                <p:oleObj name="Acrobat Document" r:id="rId3" imgW="5619436" imgH="7457899" progId="Acrobat.Document.DC">
                  <p:embed/>
                </p:oleObj>
              </mc:Choice>
              <mc:Fallback>
                <p:oleObj name="Acrobat Document" r:id="rId3" imgW="5619436" imgH="7457899" progId="Acrobat.Document.DC">
                  <p:embed/>
                  <p:pic>
                    <p:nvPicPr>
                      <p:cNvPr id="12" name="Object 11">
                        <a:extLst>
                          <a:ext uri="{FF2B5EF4-FFF2-40B4-BE49-F238E27FC236}">
                            <a16:creationId xmlns:a16="http://schemas.microsoft.com/office/drawing/2014/main" id="{024DEC51-6EDE-0B1A-CDD5-0F1F0F08965C}"/>
                          </a:ext>
                        </a:extLst>
                      </p:cNvPr>
                      <p:cNvPicPr/>
                      <p:nvPr/>
                    </p:nvPicPr>
                    <p:blipFill>
                      <a:blip r:embed="rId4"/>
                      <a:stretch>
                        <a:fillRect/>
                      </a:stretch>
                    </p:blipFill>
                    <p:spPr>
                      <a:xfrm>
                        <a:off x="1771909" y="1365690"/>
                        <a:ext cx="2856820" cy="3790951"/>
                      </a:xfrm>
                      <a:prstGeom prst="rect">
                        <a:avLst/>
                      </a:prstGeom>
                    </p:spPr>
                  </p:pic>
                </p:oleObj>
              </mc:Fallback>
            </mc:AlternateContent>
          </a:graphicData>
        </a:graphic>
      </p:graphicFrame>
      <p:sp>
        <p:nvSpPr>
          <p:cNvPr id="2" name="Title 1"/>
          <p:cNvSpPr>
            <a:spLocks noGrp="1"/>
          </p:cNvSpPr>
          <p:nvPr>
            <p:ph type="title"/>
          </p:nvPr>
        </p:nvSpPr>
        <p:spPr>
          <a:xfrm>
            <a:off x="6853510" y="14288"/>
            <a:ext cx="4281744" cy="1264203"/>
          </a:xfrm>
        </p:spPr>
        <p:txBody>
          <a:bodyPr>
            <a:normAutofit/>
          </a:bodyPr>
          <a:lstStyle/>
          <a:p>
            <a:pPr algn="l"/>
            <a:r>
              <a:rPr lang="en-US" sz="4000"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Journal</a:t>
            </a:r>
          </a:p>
        </p:txBody>
      </p:sp>
      <p:sp>
        <p:nvSpPr>
          <p:cNvPr id="5" name="Rectangle 4"/>
          <p:cNvSpPr/>
          <p:nvPr/>
        </p:nvSpPr>
        <p:spPr>
          <a:xfrm>
            <a:off x="6796359" y="1055554"/>
            <a:ext cx="5040040" cy="2369880"/>
          </a:xfrm>
          <a:prstGeom prst="rect">
            <a:avLst/>
          </a:prstGeom>
        </p:spPr>
        <p:txBody>
          <a:bodyPr wrap="square">
            <a:spAutoFit/>
          </a:bodyPr>
          <a:lstStyle/>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20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ASHRAE’s official monthly publication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provides detailed insight on the latest HVACR technologies and applications for consulting engineers and professionals in the industry.</a:t>
            </a: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Articles are peer-reviewed and focus on technical topics, including green buildings, decarbonization, indoor air quality, energy management, thermal storage and alternative refrigerants.</a:t>
            </a:r>
            <a:endParaRPr kumimoji="0" lang="en-US" sz="16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p:txBody>
      </p:sp>
      <p:sp>
        <p:nvSpPr>
          <p:cNvPr id="3" name="Rectangle 2">
            <a:extLst>
              <a:ext uri="{FF2B5EF4-FFF2-40B4-BE49-F238E27FC236}">
                <a16:creationId xmlns:a16="http://schemas.microsoft.com/office/drawing/2014/main" id="{9BE8FF7B-C2B9-4E34-9F20-9D2EB2A300F4}"/>
              </a:ext>
            </a:extLst>
          </p:cNvPr>
          <p:cNvSpPr/>
          <p:nvPr/>
        </p:nvSpPr>
        <p:spPr>
          <a:xfrm>
            <a:off x="1786285" y="6097266"/>
            <a:ext cx="275107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ashrae.org/ashraejournal </a:t>
            </a:r>
          </a:p>
        </p:txBody>
      </p:sp>
      <p:sp>
        <p:nvSpPr>
          <p:cNvPr id="13" name="Rectangle 12">
            <a:extLst>
              <a:ext uri="{FF2B5EF4-FFF2-40B4-BE49-F238E27FC236}">
                <a16:creationId xmlns:a16="http://schemas.microsoft.com/office/drawing/2014/main" id="{6D6A4B69-456C-4D2C-9E49-6DA457278548}"/>
              </a:ext>
            </a:extLst>
          </p:cNvPr>
          <p:cNvSpPr/>
          <p:nvPr/>
        </p:nvSpPr>
        <p:spPr>
          <a:xfrm>
            <a:off x="6853510" y="3389136"/>
            <a:ext cx="492230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 Journal Podcast </a:t>
            </a: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Discussions with leading ASHRAE experts to expand knowledge in the HVACR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a:defRPr/>
            </a:pPr>
            <a:r>
              <a:rPr kumimoji="0" lang="en-US" sz="1400" b="1" i="0" u="none" strike="noStrike" kern="1200" cap="none" spc="0" normalizeH="0" baseline="0" noProof="0" dirty="0">
                <a:ln>
                  <a:noFill/>
                </a:ln>
                <a:solidFill>
                  <a:srgbClr val="00CC00"/>
                </a:solidFill>
                <a:effectLst/>
                <a:uLnTx/>
                <a:uFillTx/>
                <a:latin typeface="Arial Narrow" panose="020B0604020202020204" pitchFamily="34" charset="0"/>
                <a:ea typeface="+mn-ea"/>
                <a:cs typeface="Arial Narrow" panose="020B0604020202020204" pitchFamily="34" charset="0"/>
              </a:rPr>
              <a:t>New! </a:t>
            </a:r>
            <a:r>
              <a:rPr kumimoji="0" lang="en-US" sz="14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Hot Air </a:t>
            </a:r>
            <a:r>
              <a:rPr lang="en-US" sz="1400" dirty="0">
                <a:solidFill>
                  <a:prstClr val="black"/>
                </a:solidFill>
                <a:latin typeface="Arial Narrow" panose="020B0604020202020204" pitchFamily="34" charset="0"/>
                <a:cs typeface="Arial Narrow" panose="020B0604020202020204" pitchFamily="34" charset="0"/>
              </a:rPr>
              <a:t>Brief talks</a:t>
            </a: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with ASHRAE Journal authors on HVACR content published in the Journal.</a:t>
            </a:r>
            <a:endParaRPr kumimoji="0" lang="en-US" sz="14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p:txBody>
      </p:sp>
      <p:sp>
        <p:nvSpPr>
          <p:cNvPr id="4" name="Rectangle 3">
            <a:extLst>
              <a:ext uri="{FF2B5EF4-FFF2-40B4-BE49-F238E27FC236}">
                <a16:creationId xmlns:a16="http://schemas.microsoft.com/office/drawing/2014/main" id="{44F8B25B-EF0F-05C9-2F95-43CC1C639C80}"/>
              </a:ext>
            </a:extLst>
          </p:cNvPr>
          <p:cNvSpPr/>
          <p:nvPr/>
        </p:nvSpPr>
        <p:spPr>
          <a:xfrm>
            <a:off x="10617200" y="5334000"/>
            <a:ext cx="1439333" cy="1151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2" name="Picture 4">
            <a:extLst>
              <a:ext uri="{FF2B5EF4-FFF2-40B4-BE49-F238E27FC236}">
                <a16:creationId xmlns:a16="http://schemas.microsoft.com/office/drawing/2014/main" id="{249EBFF8-C185-46ED-BD0C-5D226F306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046" y="4536539"/>
            <a:ext cx="1943404" cy="19434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CDDFF2-305A-483B-84C0-F50E712E19DE}"/>
              </a:ext>
            </a:extLst>
          </p:cNvPr>
          <p:cNvPicPr>
            <a:picLocks noChangeAspect="1"/>
          </p:cNvPicPr>
          <p:nvPr/>
        </p:nvPicPr>
        <p:blipFill>
          <a:blip r:embed="rId6"/>
          <a:stretch>
            <a:fillRect/>
          </a:stretch>
        </p:blipFill>
        <p:spPr>
          <a:xfrm>
            <a:off x="7186780" y="6387679"/>
            <a:ext cx="3119340" cy="277197"/>
          </a:xfrm>
          <a:prstGeom prst="rect">
            <a:avLst/>
          </a:prstGeom>
        </p:spPr>
      </p:pic>
      <p:pic>
        <p:nvPicPr>
          <p:cNvPr id="9" name="Picture 8" descr="A blue and white logo&#10;&#10;Description automatically generated with low confidence">
            <a:extLst>
              <a:ext uri="{FF2B5EF4-FFF2-40B4-BE49-F238E27FC236}">
                <a16:creationId xmlns:a16="http://schemas.microsoft.com/office/drawing/2014/main" id="{B00EB836-F910-4CBE-8176-B45845F5FE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7120" y="5599332"/>
            <a:ext cx="1063558" cy="788347"/>
          </a:xfrm>
          <a:prstGeom prst="rect">
            <a:avLst/>
          </a:prstGeom>
        </p:spPr>
      </p:pic>
      <p:pic>
        <p:nvPicPr>
          <p:cNvPr id="10" name="Picture 9" descr="A hot air balloon with text&#10;&#10;Description automatically generated">
            <a:extLst>
              <a:ext uri="{FF2B5EF4-FFF2-40B4-BE49-F238E27FC236}">
                <a16:creationId xmlns:a16="http://schemas.microsoft.com/office/drawing/2014/main" id="{91F6A99F-D2C9-B128-36AF-7CE7D7836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6370" y="4707386"/>
            <a:ext cx="1589935" cy="1589935"/>
          </a:xfrm>
          <a:prstGeom prst="rect">
            <a:avLst/>
          </a:prstGeom>
        </p:spPr>
      </p:pic>
    </p:spTree>
    <p:extLst>
      <p:ext uri="{BB962C8B-B14F-4D97-AF65-F5344CB8AC3E}">
        <p14:creationId xmlns:p14="http://schemas.microsoft.com/office/powerpoint/2010/main" val="107038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8E2FDE-89F4-4185-B3E4-A2E04AE25DE5}"/>
              </a:ext>
            </a:extLst>
          </p:cNvPr>
          <p:cNvSpPr txBox="1">
            <a:spLocks/>
          </p:cNvSpPr>
          <p:nvPr/>
        </p:nvSpPr>
        <p:spPr>
          <a:xfrm>
            <a:off x="628440" y="1134243"/>
            <a:ext cx="5658007" cy="518350"/>
          </a:xfrm>
          <a:prstGeom prst="rect">
            <a:avLst/>
          </a:prstGeom>
        </p:spPr>
        <p:txBody>
          <a:bodyPr vert="horz" lIns="91440" tIns="45720" rIns="91440" bIns="45720" rtlCol="0" anchor="ctr">
            <a:normAutofit/>
          </a:bodyPr>
          <a:lstStyle>
            <a:lvl1pPr algn="l" defTabSz="912114" rtl="0" eaLnBrk="1" latinLnBrk="0" hangingPunct="1">
              <a:lnSpc>
                <a:spcPct val="90000"/>
              </a:lnSpc>
              <a:spcBef>
                <a:spcPct val="0"/>
              </a:spcBef>
              <a:buNone/>
              <a:defRPr sz="4389" kern="1200">
                <a:solidFill>
                  <a:schemeClr val="tx1"/>
                </a:solidFill>
                <a:latin typeface="+mj-lt"/>
                <a:ea typeface="+mj-ea"/>
                <a:cs typeface="+mj-cs"/>
              </a:defRPr>
            </a:lvl1pPr>
          </a:lstStyle>
          <a:p>
            <a:r>
              <a:rPr lang="en-US" sz="2800" b="1" dirty="0">
                <a:solidFill>
                  <a:srgbClr val="00549B"/>
                </a:solidFill>
                <a:latin typeface="Arial Narrow" panose="020B0604020202020204" pitchFamily="34" charset="0"/>
                <a:cs typeface="Arial Narrow" panose="020B0604020202020204" pitchFamily="34" charset="0"/>
              </a:rPr>
              <a:t>ASHRAE Handbook – Print Version</a:t>
            </a:r>
          </a:p>
        </p:txBody>
      </p:sp>
      <p:sp>
        <p:nvSpPr>
          <p:cNvPr id="5" name="Title 1">
            <a:extLst>
              <a:ext uri="{FF2B5EF4-FFF2-40B4-BE49-F238E27FC236}">
                <a16:creationId xmlns:a16="http://schemas.microsoft.com/office/drawing/2014/main" id="{F31DAFE2-3C48-4F9C-B67A-0945A8A03389}"/>
              </a:ext>
            </a:extLst>
          </p:cNvPr>
          <p:cNvSpPr txBox="1">
            <a:spLocks/>
          </p:cNvSpPr>
          <p:nvPr/>
        </p:nvSpPr>
        <p:spPr>
          <a:xfrm>
            <a:off x="628440" y="1716842"/>
            <a:ext cx="6531161" cy="12129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Continuously refined and updated, ASHRAE has published its Handbook series since 1920s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Volumes cover HVAC&amp;R fundamentals, systems, equipment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and a wide variety of applications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Handbooks are also available in the ASHRAE Technology Portal</a:t>
            </a:r>
          </a:p>
        </p:txBody>
      </p:sp>
      <p:sp>
        <p:nvSpPr>
          <p:cNvPr id="6" name="Rectangle 5">
            <a:extLst>
              <a:ext uri="{FF2B5EF4-FFF2-40B4-BE49-F238E27FC236}">
                <a16:creationId xmlns:a16="http://schemas.microsoft.com/office/drawing/2014/main" id="{244794EB-4771-4D44-8488-DBAE564FF434}"/>
              </a:ext>
            </a:extLst>
          </p:cNvPr>
          <p:cNvSpPr/>
          <p:nvPr/>
        </p:nvSpPr>
        <p:spPr>
          <a:xfrm>
            <a:off x="896069" y="2994071"/>
            <a:ext cx="2377574" cy="400110"/>
          </a:xfrm>
          <a:prstGeom prst="rect">
            <a:avLst/>
          </a:prstGeom>
        </p:spPr>
        <p:txBody>
          <a:bodyPr wrap="none">
            <a:spAutoFit/>
          </a:bodyPr>
          <a:lstStyle/>
          <a:p>
            <a:r>
              <a:rPr lang="en-US" sz="2000" b="1" dirty="0">
                <a:solidFill>
                  <a:srgbClr val="00B0F0"/>
                </a:solidFill>
                <a:latin typeface="Arial Narrow" panose="020B0604020202020204" pitchFamily="34" charset="0"/>
                <a:cs typeface="Arial Narrow" panose="020B0604020202020204" pitchFamily="34" charset="0"/>
              </a:rPr>
              <a:t>ashrae.org/handbook </a:t>
            </a:r>
          </a:p>
        </p:txBody>
      </p:sp>
      <p:sp>
        <p:nvSpPr>
          <p:cNvPr id="9" name="Rectangle 8">
            <a:extLst>
              <a:ext uri="{FF2B5EF4-FFF2-40B4-BE49-F238E27FC236}">
                <a16:creationId xmlns:a16="http://schemas.microsoft.com/office/drawing/2014/main" id="{4603BF47-B654-4507-8ABA-D716D8207561}"/>
              </a:ext>
            </a:extLst>
          </p:cNvPr>
          <p:cNvSpPr/>
          <p:nvPr/>
        </p:nvSpPr>
        <p:spPr>
          <a:xfrm>
            <a:off x="4131869" y="3950622"/>
            <a:ext cx="7519661" cy="1837426"/>
          </a:xfrm>
          <a:prstGeom prst="rect">
            <a:avLst/>
          </a:prstGeom>
        </p:spPr>
        <p:txBody>
          <a:bodyPr wrap="square">
            <a:spAutoFit/>
          </a:bodyPr>
          <a:lstStyle/>
          <a:p>
            <a:pPr marL="285750" indent="-285750">
              <a:lnSpc>
                <a:spcPct val="90000"/>
              </a:lnSpc>
              <a:spcBef>
                <a:spcPct val="0"/>
              </a:spcBef>
              <a:buFont typeface="Arial" panose="020B0604020202020204" pitchFamily="34" charset="0"/>
              <a:buChar char="•"/>
            </a:pPr>
            <a:r>
              <a:rPr lang="en-US" dirty="0">
                <a:latin typeface="Arial Narrow" panose="020B0604020202020204" pitchFamily="34" charset="0"/>
                <a:ea typeface="+mj-ea"/>
                <a:cs typeface="Arial Narrow" panose="020B0604020202020204" pitchFamily="34" charset="0"/>
              </a:rPr>
              <a:t>Mobile device responsive</a:t>
            </a:r>
          </a:p>
          <a:p>
            <a:pPr marL="285750" indent="-285750">
              <a:lnSpc>
                <a:spcPct val="90000"/>
              </a:lnSpc>
              <a:spcBef>
                <a:spcPct val="0"/>
              </a:spcBef>
              <a:buFont typeface="Arial" panose="020B0604020202020204" pitchFamily="34" charset="0"/>
              <a:buChar char="•"/>
            </a:pPr>
            <a:r>
              <a:rPr lang="en-US" dirty="0">
                <a:latin typeface="Arial Narrow" panose="020B0604020202020204" pitchFamily="34" charset="0"/>
                <a:ea typeface="+mj-ea"/>
                <a:cs typeface="Arial Narrow" panose="020B0604020202020204" pitchFamily="34" charset="0"/>
              </a:rPr>
              <a:t>Content from all four current Handbook volumes plus extra features such as videos, animations, spreadsheets and more</a:t>
            </a:r>
          </a:p>
          <a:p>
            <a:pPr marL="285750" indent="-285750">
              <a:lnSpc>
                <a:spcPct val="90000"/>
              </a:lnSpc>
              <a:spcBef>
                <a:spcPct val="0"/>
              </a:spcBef>
              <a:buFont typeface="Arial" panose="020B0604020202020204" pitchFamily="34" charset="0"/>
              <a:buChar char="•"/>
            </a:pPr>
            <a:r>
              <a:rPr lang="en-US" dirty="0">
                <a:latin typeface="Arial Narrow" panose="020B0604020202020204" pitchFamily="34" charset="0"/>
                <a:ea typeface="+mj-ea"/>
                <a:cs typeface="Arial Narrow" panose="020B0604020202020204" pitchFamily="34" charset="0"/>
              </a:rPr>
              <a:t>Easier than ever to search across all volumes, print, ask questions about technical content, access bonus features and look up new terminology</a:t>
            </a:r>
          </a:p>
          <a:p>
            <a:pPr marL="285750" indent="-285750">
              <a:lnSpc>
                <a:spcPct val="90000"/>
              </a:lnSpc>
              <a:spcBef>
                <a:spcPct val="0"/>
              </a:spcBef>
              <a:buFont typeface="Arial" panose="020B0604020202020204" pitchFamily="34" charset="0"/>
              <a:buChar char="•"/>
            </a:pPr>
            <a:r>
              <a:rPr lang="en-US" dirty="0">
                <a:latin typeface="Arial Narrow" panose="020B0604020202020204" pitchFamily="34" charset="0"/>
                <a:ea typeface="+mj-ea"/>
                <a:cs typeface="Arial Narrow" panose="020B0604020202020204" pitchFamily="34" charset="0"/>
              </a:rPr>
              <a:t>Eligible ASHRAE members can choose an ASHRAE Handbook Online subscription at a discounted rate during membership renewal</a:t>
            </a:r>
          </a:p>
        </p:txBody>
      </p:sp>
      <p:sp>
        <p:nvSpPr>
          <p:cNvPr id="10" name="Rectangle 9">
            <a:extLst>
              <a:ext uri="{FF2B5EF4-FFF2-40B4-BE49-F238E27FC236}">
                <a16:creationId xmlns:a16="http://schemas.microsoft.com/office/drawing/2014/main" id="{729E4BBA-76E6-4433-B050-C5C7CA431DB7}"/>
              </a:ext>
            </a:extLst>
          </p:cNvPr>
          <p:cNvSpPr/>
          <p:nvPr/>
        </p:nvSpPr>
        <p:spPr>
          <a:xfrm>
            <a:off x="4345976" y="6135770"/>
            <a:ext cx="3880941" cy="400110"/>
          </a:xfrm>
          <a:prstGeom prst="rect">
            <a:avLst/>
          </a:prstGeom>
        </p:spPr>
        <p:txBody>
          <a:bodyPr wrap="square">
            <a:spAutoFit/>
          </a:bodyPr>
          <a:lstStyle/>
          <a:p>
            <a:r>
              <a:rPr lang="en-US" sz="2000" b="1" dirty="0">
                <a:solidFill>
                  <a:srgbClr val="00B0F0"/>
                </a:solidFill>
                <a:latin typeface="Arial Narrow" panose="020B0604020202020204" pitchFamily="34" charset="0"/>
                <a:cs typeface="Arial Narrow" panose="020B0604020202020204" pitchFamily="34" charset="0"/>
              </a:rPr>
              <a:t>ashrae.org/handbookonline </a:t>
            </a:r>
          </a:p>
        </p:txBody>
      </p:sp>
      <p:sp>
        <p:nvSpPr>
          <p:cNvPr id="11" name="Title 1">
            <a:extLst>
              <a:ext uri="{FF2B5EF4-FFF2-40B4-BE49-F238E27FC236}">
                <a16:creationId xmlns:a16="http://schemas.microsoft.com/office/drawing/2014/main" id="{226DA380-DA5D-454D-96C3-A8E74E4FEA03}"/>
              </a:ext>
            </a:extLst>
          </p:cNvPr>
          <p:cNvSpPr txBox="1">
            <a:spLocks/>
          </p:cNvSpPr>
          <p:nvPr/>
        </p:nvSpPr>
        <p:spPr>
          <a:xfrm>
            <a:off x="650742" y="177154"/>
            <a:ext cx="8149869" cy="858756"/>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algn="l"/>
            <a:r>
              <a:rPr lang="en-US" sz="4000"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Handbook</a:t>
            </a:r>
          </a:p>
        </p:txBody>
      </p:sp>
      <p:sp>
        <p:nvSpPr>
          <p:cNvPr id="2" name="Rectangle 1">
            <a:extLst>
              <a:ext uri="{FF2B5EF4-FFF2-40B4-BE49-F238E27FC236}">
                <a16:creationId xmlns:a16="http://schemas.microsoft.com/office/drawing/2014/main" id="{E7316970-733F-4082-B1ED-E4F19125DEE7}"/>
              </a:ext>
            </a:extLst>
          </p:cNvPr>
          <p:cNvSpPr/>
          <p:nvPr/>
        </p:nvSpPr>
        <p:spPr>
          <a:xfrm>
            <a:off x="4131869" y="3427402"/>
            <a:ext cx="4485907" cy="523220"/>
          </a:xfrm>
          <a:prstGeom prst="rect">
            <a:avLst/>
          </a:prstGeom>
        </p:spPr>
        <p:txBody>
          <a:bodyPr wrap="square">
            <a:spAutoFit/>
          </a:bodyPr>
          <a:lstStyle/>
          <a:p>
            <a:r>
              <a:rPr lang="en-US" sz="2800" b="1" dirty="0">
                <a:solidFill>
                  <a:srgbClr val="00549B"/>
                </a:solidFill>
                <a:latin typeface="Arial Narrow" panose="020B0604020202020204" pitchFamily="34" charset="0"/>
                <a:cs typeface="Arial Narrow" panose="020B0604020202020204" pitchFamily="34" charset="0"/>
              </a:rPr>
              <a:t>ASHRAE Handbook Online</a:t>
            </a:r>
          </a:p>
        </p:txBody>
      </p:sp>
      <p:pic>
        <p:nvPicPr>
          <p:cNvPr id="3076" name="Picture 4" descr="handbook online">
            <a:extLst>
              <a:ext uri="{FF2B5EF4-FFF2-40B4-BE49-F238E27FC236}">
                <a16:creationId xmlns:a16="http://schemas.microsoft.com/office/drawing/2014/main" id="{3FE42E08-C4B7-4A5C-9CFA-3950CF15C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06" y="3691059"/>
            <a:ext cx="3134495" cy="190963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6" descr="ASHRAE's Revised Refrigeration Handbook Now Available | ACHR News">
            <a:extLst>
              <a:ext uri="{FF2B5EF4-FFF2-40B4-BE49-F238E27FC236}">
                <a16:creationId xmlns:a16="http://schemas.microsoft.com/office/drawing/2014/main" id="{5F16D396-AE8A-4D22-9CC1-DDDCB1D8FD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51" r="27660"/>
          <a:stretch/>
        </p:blipFill>
        <p:spPr bwMode="auto">
          <a:xfrm>
            <a:off x="8067206" y="1393418"/>
            <a:ext cx="1702305" cy="206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79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sz="half" idx="2"/>
          </p:nvPr>
        </p:nvSpPr>
        <p:spPr>
          <a:xfrm>
            <a:off x="1635476" y="4375221"/>
            <a:ext cx="5446511" cy="1729680"/>
          </a:xfrm>
        </p:spPr>
        <p:txBody>
          <a:bodyPr>
            <a:normAutofit/>
          </a:bodyPr>
          <a:lstStyle/>
          <a:p>
            <a:pPr marL="0" indent="0" eaLnBrk="1" hangingPunct="1">
              <a:buClr>
                <a:srgbClr val="00B0F0"/>
              </a:buClr>
              <a:buNone/>
            </a:pPr>
            <a:endParaRPr lang="en-US" altLang="en-US" sz="1600" dirty="0">
              <a:solidFill>
                <a:schemeClr val="tx1"/>
              </a:solidFill>
              <a:latin typeface="Arial Narrow" panose="020B0604020202020204" pitchFamily="34" charset="0"/>
              <a:cs typeface="Arial Narrow" panose="020B0604020202020204" pitchFamily="34" charset="0"/>
            </a:endParaRPr>
          </a:p>
          <a:p>
            <a:pPr eaLnBrk="1" hangingPunct="1">
              <a:buClrTx/>
            </a:pPr>
            <a:r>
              <a:rPr lang="en-US" altLang="en-US" sz="1600" dirty="0">
                <a:solidFill>
                  <a:schemeClr val="tx1"/>
                </a:solidFill>
                <a:latin typeface="Arial Narrow" panose="020B0604020202020204" pitchFamily="34" charset="0"/>
                <a:cs typeface="Arial Narrow" panose="020B0604020202020204" pitchFamily="34" charset="0"/>
              </a:rPr>
              <a:t>Developing standards </a:t>
            </a:r>
            <a:r>
              <a:rPr lang="en-US" altLang="en-US" sz="1600" dirty="0">
                <a:solidFill>
                  <a:srgbClr val="00549B"/>
                </a:solidFill>
                <a:latin typeface="Arial Narrow" panose="020B0604020202020204" pitchFamily="34" charset="0"/>
                <a:cs typeface="Arial Narrow" panose="020B0604020202020204" pitchFamily="34" charset="0"/>
              </a:rPr>
              <a:t>since 1922</a:t>
            </a:r>
          </a:p>
          <a:p>
            <a:pPr eaLnBrk="1" hangingPunct="1">
              <a:buClrTx/>
            </a:pPr>
            <a:r>
              <a:rPr lang="en-US" altLang="en-US" sz="1600" dirty="0">
                <a:solidFill>
                  <a:srgbClr val="00549B"/>
                </a:solidFill>
                <a:latin typeface="Arial Narrow" panose="020B0604020202020204" pitchFamily="34" charset="0"/>
                <a:cs typeface="Arial Narrow" panose="020B0604020202020204" pitchFamily="34" charset="0"/>
              </a:rPr>
              <a:t>130+ </a:t>
            </a:r>
            <a:r>
              <a:rPr lang="en-US" altLang="en-US" sz="1600" dirty="0">
                <a:solidFill>
                  <a:schemeClr val="tx1"/>
                </a:solidFill>
                <a:latin typeface="Arial Narrow" panose="020B0604020202020204" pitchFamily="34" charset="0"/>
                <a:cs typeface="Arial Narrow" panose="020B0604020202020204" pitchFamily="34" charset="0"/>
              </a:rPr>
              <a:t>active standard or guideline projects</a:t>
            </a:r>
          </a:p>
          <a:p>
            <a:pPr eaLnBrk="1" hangingPunct="1">
              <a:buClrTx/>
            </a:pPr>
            <a:r>
              <a:rPr lang="en-US" altLang="en-US" sz="1600" dirty="0">
                <a:solidFill>
                  <a:schemeClr val="tx1"/>
                </a:solidFill>
                <a:latin typeface="Arial Narrow" panose="020B0604020202020204" pitchFamily="34" charset="0"/>
                <a:cs typeface="Arial Narrow" panose="020B0604020202020204" pitchFamily="34" charset="0"/>
              </a:rPr>
              <a:t>Standards are reviewed and republished to ensure they are up-to-date, e.g., existing code-intended standards are on a three-year review cycle</a:t>
            </a:r>
            <a:endParaRPr lang="en-US" altLang="en-US" sz="1600" dirty="0">
              <a:solidFill>
                <a:schemeClr val="accent1">
                  <a:lumMod val="75000"/>
                </a:schemeClr>
              </a:solidFill>
              <a:latin typeface="Arial Narrow" panose="020B0604020202020204" pitchFamily="34" charset="0"/>
              <a:cs typeface="Arial Narrow" panose="020B0604020202020204" pitchFamily="34" charset="0"/>
            </a:endParaRPr>
          </a:p>
          <a:p>
            <a:pPr marL="0" indent="0" algn="ctr" eaLnBrk="1" hangingPunct="1">
              <a:buNone/>
            </a:pPr>
            <a:endParaRPr lang="en-US" altLang="en-US" sz="1600" dirty="0">
              <a:solidFill>
                <a:schemeClr val="accent1">
                  <a:lumMod val="75000"/>
                </a:schemeClr>
              </a:solidFill>
              <a:latin typeface="Arial Narrow" panose="020B0604020202020204" pitchFamily="34" charset="0"/>
              <a:cs typeface="Arial Narrow" panose="020B0604020202020204" pitchFamily="34" charset="0"/>
            </a:endParaRPr>
          </a:p>
        </p:txBody>
      </p:sp>
      <p:sp>
        <p:nvSpPr>
          <p:cNvPr id="22530" name="Title 1"/>
          <p:cNvSpPr>
            <a:spLocks noGrp="1"/>
          </p:cNvSpPr>
          <p:nvPr>
            <p:ph type="title"/>
          </p:nvPr>
        </p:nvSpPr>
        <p:spPr>
          <a:xfrm>
            <a:off x="343201" y="408217"/>
            <a:ext cx="9442690" cy="894944"/>
          </a:xfrm>
        </p:spPr>
        <p:txBody>
          <a:bodyPr>
            <a:noAutofit/>
          </a:bodyPr>
          <a:lstStyle/>
          <a:p>
            <a:pPr algn="l" eaLnBrk="1" hangingPunct="1"/>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Standards and Online Standards </a:t>
            </a:r>
            <a:b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Review Database  </a:t>
            </a:r>
          </a:p>
        </p:txBody>
      </p:sp>
      <p:sp>
        <p:nvSpPr>
          <p:cNvPr id="2" name="Rectangle 1">
            <a:extLst>
              <a:ext uri="{FF2B5EF4-FFF2-40B4-BE49-F238E27FC236}">
                <a16:creationId xmlns:a16="http://schemas.microsoft.com/office/drawing/2014/main" id="{5FFAA33B-4603-433B-9745-B66AEADE76F0}"/>
              </a:ext>
            </a:extLst>
          </p:cNvPr>
          <p:cNvSpPr/>
          <p:nvPr/>
        </p:nvSpPr>
        <p:spPr>
          <a:xfrm>
            <a:off x="1980524" y="6109106"/>
            <a:ext cx="2321468" cy="400110"/>
          </a:xfrm>
          <a:prstGeom prst="rect">
            <a:avLst/>
          </a:prstGeom>
        </p:spPr>
        <p:txBody>
          <a:bodyPr wrap="none">
            <a:spAutoFit/>
          </a:bodyPr>
          <a:lstStyle/>
          <a:p>
            <a:pPr algn="ctr"/>
            <a:r>
              <a:rPr lang="en-US" altLang="en-US" sz="2000" b="1" dirty="0">
                <a:solidFill>
                  <a:srgbClr val="00B0F0"/>
                </a:solidFill>
                <a:latin typeface="Arial Narrow" panose="020B0604020202020204" pitchFamily="34" charset="0"/>
                <a:cs typeface="Arial Narrow" panose="020B0604020202020204" pitchFamily="34" charset="0"/>
              </a:rPr>
              <a:t>ashrae.org/standards</a:t>
            </a:r>
          </a:p>
        </p:txBody>
      </p:sp>
      <p:sp>
        <p:nvSpPr>
          <p:cNvPr id="7" name="Content Placeholder 4">
            <a:extLst>
              <a:ext uri="{FF2B5EF4-FFF2-40B4-BE49-F238E27FC236}">
                <a16:creationId xmlns:a16="http://schemas.microsoft.com/office/drawing/2014/main" id="{9C7B6DAC-F46E-4602-9117-8AE8F6A478D1}"/>
              </a:ext>
            </a:extLst>
          </p:cNvPr>
          <p:cNvSpPr txBox="1">
            <a:spLocks/>
          </p:cNvSpPr>
          <p:nvPr/>
        </p:nvSpPr>
        <p:spPr>
          <a:xfrm>
            <a:off x="6096000" y="1662743"/>
            <a:ext cx="4848520" cy="45809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a:solidFill>
                  <a:schemeClr val="tx1"/>
                </a:solidFill>
                <a:latin typeface="Arial Narrow" panose="020B0604020202020204" pitchFamily="34" charset="0"/>
                <a:cs typeface="Arial Narrow" panose="020B0604020202020204" pitchFamily="34" charset="0"/>
              </a:rPr>
              <a:t>The </a:t>
            </a:r>
            <a:r>
              <a:rPr lang="en-US" sz="1600" dirty="0">
                <a:solidFill>
                  <a:srgbClr val="00549B"/>
                </a:solidFill>
                <a:latin typeface="Arial Narrow" panose="020B0604020202020204" pitchFamily="34" charset="0"/>
                <a:cs typeface="Arial Narrow" panose="020B0604020202020204" pitchFamily="34" charset="0"/>
              </a:rPr>
              <a:t>Online Standards Review Database </a:t>
            </a:r>
            <a:r>
              <a:rPr lang="en-US" sz="1600" dirty="0">
                <a:solidFill>
                  <a:schemeClr val="tx1"/>
                </a:solidFill>
                <a:latin typeface="Arial Narrow" panose="020B0604020202020204" pitchFamily="34" charset="0"/>
                <a:cs typeface="Arial Narrow" panose="020B0604020202020204" pitchFamily="34" charset="0"/>
              </a:rPr>
              <a:t>allows </a:t>
            </a:r>
            <a:br>
              <a:rPr lang="en-US" sz="1600" dirty="0">
                <a:solidFill>
                  <a:schemeClr val="tx1"/>
                </a:solidFill>
                <a:latin typeface="Arial Narrow" panose="020B0604020202020204" pitchFamily="34" charset="0"/>
                <a:cs typeface="Arial Narrow" panose="020B0604020202020204" pitchFamily="34" charset="0"/>
              </a:rPr>
            </a:br>
            <a:r>
              <a:rPr lang="en-US" sz="1600" dirty="0">
                <a:solidFill>
                  <a:schemeClr val="tx1"/>
                </a:solidFill>
                <a:latin typeface="Arial Narrow" panose="020B0604020202020204" pitchFamily="34" charset="0"/>
                <a:cs typeface="Arial Narrow" panose="020B0604020202020204" pitchFamily="34" charset="0"/>
              </a:rPr>
              <a:t>access to public review drafts for standards, guidelines </a:t>
            </a:r>
            <a:br>
              <a:rPr lang="en-US" sz="1600" dirty="0">
                <a:solidFill>
                  <a:schemeClr val="tx1"/>
                </a:solidFill>
                <a:latin typeface="Arial Narrow" panose="020B0604020202020204" pitchFamily="34" charset="0"/>
                <a:cs typeface="Arial Narrow" panose="020B0604020202020204" pitchFamily="34" charset="0"/>
              </a:rPr>
            </a:br>
            <a:r>
              <a:rPr lang="en-US" sz="1600" dirty="0">
                <a:solidFill>
                  <a:schemeClr val="tx1"/>
                </a:solidFill>
                <a:latin typeface="Arial Narrow" panose="020B0604020202020204" pitchFamily="34" charset="0"/>
                <a:cs typeface="Arial Narrow" panose="020B0604020202020204" pitchFamily="34" charset="0"/>
              </a:rPr>
              <a:t>and addenda and to submit comments.</a:t>
            </a:r>
            <a:br>
              <a:rPr lang="en-US" sz="1600" dirty="0">
                <a:solidFill>
                  <a:schemeClr val="tx1"/>
                </a:solidFill>
                <a:latin typeface="Arial Narrow" panose="020B0604020202020204" pitchFamily="34" charset="0"/>
                <a:cs typeface="Arial Narrow" panose="020B0604020202020204" pitchFamily="34" charset="0"/>
              </a:rPr>
            </a:br>
            <a:br>
              <a:rPr lang="en-US" sz="1600" dirty="0">
                <a:solidFill>
                  <a:schemeClr val="tx1"/>
                </a:solidFill>
                <a:latin typeface="Arial Narrow" panose="020B0604020202020204" pitchFamily="34" charset="0"/>
                <a:cs typeface="Arial Narrow" panose="020B0604020202020204" pitchFamily="34" charset="0"/>
              </a:rPr>
            </a:br>
            <a:r>
              <a:rPr lang="en-US" sz="1600" dirty="0">
                <a:solidFill>
                  <a:schemeClr val="tx1"/>
                </a:solidFill>
                <a:latin typeface="Arial Narrow" panose="020B0604020202020204" pitchFamily="34" charset="0"/>
                <a:cs typeface="Arial Narrow" panose="020B0604020202020204" pitchFamily="34" charset="0"/>
              </a:rPr>
              <a:t>The system offers a dashboard which highlights items that require attention, provides quick links to individual and committee comments, continuous maintenance proposals and outstanding ballot results.</a:t>
            </a:r>
          </a:p>
        </p:txBody>
      </p:sp>
      <p:sp>
        <p:nvSpPr>
          <p:cNvPr id="8" name="TextBox 7">
            <a:extLst>
              <a:ext uri="{FF2B5EF4-FFF2-40B4-BE49-F238E27FC236}">
                <a16:creationId xmlns:a16="http://schemas.microsoft.com/office/drawing/2014/main" id="{9FAF5DD1-0EC0-48DD-AC39-5DC5AC082708}"/>
              </a:ext>
            </a:extLst>
          </p:cNvPr>
          <p:cNvSpPr txBox="1"/>
          <p:nvPr/>
        </p:nvSpPr>
        <p:spPr>
          <a:xfrm>
            <a:off x="6222380" y="3768893"/>
            <a:ext cx="4848520" cy="400110"/>
          </a:xfrm>
          <a:prstGeom prst="rect">
            <a:avLst/>
          </a:prstGeom>
          <a:noFill/>
        </p:spPr>
        <p:txBody>
          <a:bodyPr wrap="square" rtlCol="0">
            <a:spAutoFit/>
          </a:bodyPr>
          <a:lstStyle/>
          <a:p>
            <a:pPr algn="ctr"/>
            <a:r>
              <a:rPr lang="en-US" sz="2000" b="1" dirty="0">
                <a:solidFill>
                  <a:srgbClr val="00B0F0"/>
                </a:solidFill>
                <a:latin typeface="Arial Narrow" panose="020B0604020202020204" pitchFamily="34" charset="0"/>
                <a:ea typeface="Calibri" panose="020F0502020204030204" pitchFamily="34" charset="0"/>
                <a:cs typeface="Arial Narrow" panose="020B0604020202020204" pitchFamily="34" charset="0"/>
              </a:rPr>
              <a:t>ashrae.org/publicreviews</a:t>
            </a:r>
            <a:endParaRPr lang="en-US" sz="2000" b="1" dirty="0">
              <a:solidFill>
                <a:srgbClr val="00B0F0"/>
              </a:solidFill>
              <a:latin typeface="Arial Narrow" panose="020B0604020202020204" pitchFamily="34" charset="0"/>
              <a:cs typeface="Arial Narrow" panose="020B0604020202020204" pitchFamily="34" charset="0"/>
            </a:endParaRPr>
          </a:p>
        </p:txBody>
      </p:sp>
      <p:pic>
        <p:nvPicPr>
          <p:cNvPr id="9" name="Picture 8" descr="A screenshot of a cell phone&#10;&#10;Description generated with very high confidence">
            <a:extLst>
              <a:ext uri="{FF2B5EF4-FFF2-40B4-BE49-F238E27FC236}">
                <a16:creationId xmlns:a16="http://schemas.microsoft.com/office/drawing/2014/main" id="{3CAF9BFD-524A-4D95-A249-8E031D806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21" y="1784913"/>
            <a:ext cx="5469176" cy="2297632"/>
          </a:xfrm>
          <a:prstGeom prst="rect">
            <a:avLst/>
          </a:prstGeom>
          <a:ln>
            <a:noFill/>
          </a:ln>
          <a:effectLst>
            <a:outerShdw blurRad="190500" algn="tl" rotWithShape="0">
              <a:srgbClr val="000000">
                <a:alpha val="70000"/>
              </a:srgbClr>
            </a:outerShdw>
          </a:effectLst>
        </p:spPr>
      </p:pic>
      <p:pic>
        <p:nvPicPr>
          <p:cNvPr id="3" name="Picture 2" descr="2248572">
            <a:extLst>
              <a:ext uri="{FF2B5EF4-FFF2-40B4-BE49-F238E27FC236}">
                <a16:creationId xmlns:a16="http://schemas.microsoft.com/office/drawing/2014/main" id="{738A8DD7-C673-4D82-96F1-E21A18BB5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572" y="4313495"/>
            <a:ext cx="1757767" cy="227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793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sz="half" idx="2"/>
          </p:nvPr>
        </p:nvSpPr>
        <p:spPr>
          <a:xfrm>
            <a:off x="417685" y="1187518"/>
            <a:ext cx="10972802" cy="3586163"/>
          </a:xfrm>
        </p:spPr>
        <p:txBody>
          <a:bodyPr>
            <a:noAutofit/>
          </a:bodyPr>
          <a:lstStyle/>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15</a:t>
            </a:r>
            <a:r>
              <a:rPr lang="en-US" altLang="en-US" sz="1600" dirty="0">
                <a:solidFill>
                  <a:srgbClr val="00549B"/>
                </a:solidFill>
                <a:latin typeface="Arial Narrow" panose="020B0604020202020204" pitchFamily="34" charset="0"/>
                <a:cs typeface="Arial Narrow" panose="020B0604020202020204" pitchFamily="34" charset="0"/>
              </a:rPr>
              <a:t>, </a:t>
            </a:r>
            <a:r>
              <a:rPr lang="en-US" sz="1600" dirty="0">
                <a:solidFill>
                  <a:schemeClr val="tx1"/>
                </a:solidFill>
                <a:latin typeface="Arial Narrow" panose="020B0604020202020204" pitchFamily="34" charset="0"/>
                <a:cs typeface="Arial Narrow" panose="020B0604020202020204" pitchFamily="34" charset="0"/>
              </a:rPr>
              <a:t>Safety Standard for Refrigeration Systems and Designation and Classification of Refrigerants</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90.1</a:t>
            </a:r>
            <a:r>
              <a:rPr lang="en-US" altLang="en-US" sz="1600" b="1" dirty="0">
                <a:solidFill>
                  <a:schemeClr val="tx1"/>
                </a:solidFill>
                <a:latin typeface="Arial Narrow" panose="020B0604020202020204" pitchFamily="34" charset="0"/>
                <a:cs typeface="Arial Narrow" panose="020B0604020202020204" pitchFamily="34" charset="0"/>
              </a:rPr>
              <a:t>, </a:t>
            </a:r>
            <a:r>
              <a:rPr lang="en-US" sz="1600" dirty="0">
                <a:solidFill>
                  <a:schemeClr val="tx1"/>
                </a:solidFill>
                <a:latin typeface="Arial Narrow" panose="020B0604020202020204" pitchFamily="34" charset="0"/>
                <a:cs typeface="Arial Narrow" panose="020B0604020202020204" pitchFamily="34" charset="0"/>
              </a:rPr>
              <a:t>Energy Standard for Sites and Buildings Except Low-Rise Residential Buildings </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62.2, </a:t>
            </a:r>
            <a:r>
              <a:rPr lang="en-US" sz="1600" dirty="0">
                <a:solidFill>
                  <a:schemeClr val="tx1"/>
                </a:solidFill>
                <a:latin typeface="Arial Narrow" panose="020B0604020202020204" pitchFamily="34" charset="0"/>
                <a:cs typeface="Arial Narrow" panose="020B0604020202020204" pitchFamily="34" charset="0"/>
              </a:rPr>
              <a:t>Ventilation and Acceptable Indoor Air Quality in Residential Buildings</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34, </a:t>
            </a:r>
            <a:r>
              <a:rPr lang="en-US" sz="1600" dirty="0">
                <a:solidFill>
                  <a:schemeClr val="tx1"/>
                </a:solidFill>
                <a:latin typeface="Arial Narrow" panose="020B0604020202020204" pitchFamily="34" charset="0"/>
                <a:cs typeface="Arial Narrow" panose="020B0604020202020204" pitchFamily="34" charset="0"/>
              </a:rPr>
              <a:t>Designation and Safety Classification of Refrigerants</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55, </a:t>
            </a:r>
            <a:r>
              <a:rPr lang="en-US" sz="1600" dirty="0">
                <a:solidFill>
                  <a:schemeClr val="tx1"/>
                </a:solidFill>
                <a:latin typeface="Arial Narrow" panose="020B0604020202020204" pitchFamily="34" charset="0"/>
                <a:cs typeface="Arial Narrow" panose="020B0604020202020204" pitchFamily="34" charset="0"/>
              </a:rPr>
              <a:t>Thermal Environmental Conditions for Human Occupancy </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62.1, </a:t>
            </a:r>
            <a:r>
              <a:rPr lang="en-US" sz="1600" dirty="0">
                <a:solidFill>
                  <a:schemeClr val="tx1"/>
                </a:solidFill>
                <a:latin typeface="Arial Narrow" panose="020B0604020202020204" pitchFamily="34" charset="0"/>
                <a:cs typeface="Arial Narrow" panose="020B0604020202020204" pitchFamily="34" charset="0"/>
              </a:rPr>
              <a:t>Ventilation for Acceptable Indoor Air Quality</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188, </a:t>
            </a:r>
            <a:r>
              <a:rPr lang="en-US" sz="1600" dirty="0">
                <a:solidFill>
                  <a:schemeClr val="tx1"/>
                </a:solidFill>
                <a:latin typeface="Arial Narrow" panose="020B0604020202020204" pitchFamily="34" charset="0"/>
                <a:cs typeface="Arial Narrow" panose="020B0604020202020204" pitchFamily="34" charset="0"/>
              </a:rPr>
              <a:t>Legionellosis: Risk Management for Building Water Systems</a:t>
            </a:r>
          </a:p>
          <a:p>
            <a:pPr>
              <a:buClr>
                <a:schemeClr val="tx1"/>
              </a:buClr>
            </a:pPr>
            <a:r>
              <a:rPr lang="en-US" sz="1600" b="1" dirty="0">
                <a:solidFill>
                  <a:srgbClr val="00549B"/>
                </a:solidFill>
                <a:latin typeface="Arial Narrow" panose="020B0604020202020204" pitchFamily="34" charset="0"/>
                <a:cs typeface="Arial Narrow" panose="020B0604020202020204" pitchFamily="34" charset="0"/>
              </a:rPr>
              <a:t>2021 International Green Construction Code (IgCC): </a:t>
            </a:r>
            <a:r>
              <a:rPr lang="en-US" sz="1600" dirty="0">
                <a:solidFill>
                  <a:schemeClr val="tx1"/>
                </a:solidFill>
                <a:latin typeface="Arial Narrow" panose="020B0604020202020204" pitchFamily="34" charset="0"/>
                <a:cs typeface="Arial Narrow" panose="020B0604020202020204" pitchFamily="34" charset="0"/>
              </a:rPr>
              <a:t>Powered by ASHRAE/ICC/USGBC/IES Standard 189.1-2021</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241, </a:t>
            </a:r>
            <a:r>
              <a:rPr lang="en-US" sz="1600" dirty="0">
                <a:solidFill>
                  <a:schemeClr val="tx1"/>
                </a:solidFill>
                <a:latin typeface="Arial Narrow" panose="020B0604020202020204" pitchFamily="34" charset="0"/>
                <a:cs typeface="Arial Narrow" panose="020B0604020202020204" pitchFamily="34" charset="0"/>
              </a:rPr>
              <a:t>Control of Infectious Aerosols</a:t>
            </a:r>
          </a:p>
          <a:p>
            <a:pPr>
              <a:buClr>
                <a:schemeClr val="tx1"/>
              </a:buClr>
            </a:pPr>
            <a:endParaRPr lang="en-US" sz="1600" dirty="0">
              <a:solidFill>
                <a:schemeClr val="tx1"/>
              </a:solidFill>
              <a:latin typeface="Arial Narrow" panose="020B0604020202020204" pitchFamily="34" charset="0"/>
              <a:cs typeface="Arial Narrow" panose="020B0604020202020204" pitchFamily="34" charset="0"/>
            </a:endParaRPr>
          </a:p>
          <a:p>
            <a:pPr>
              <a:buClr>
                <a:schemeClr val="tx1"/>
              </a:buClr>
            </a:pPr>
            <a:endParaRPr lang="en-US" altLang="en-US" sz="1600" dirty="0">
              <a:solidFill>
                <a:schemeClr val="tx1"/>
              </a:solidFill>
              <a:latin typeface="Arial Narrow" panose="020B0604020202020204" pitchFamily="34" charset="0"/>
              <a:cs typeface="Arial Narrow" panose="020B0604020202020204" pitchFamily="34" charset="0"/>
            </a:endParaRPr>
          </a:p>
        </p:txBody>
      </p:sp>
      <p:sp>
        <p:nvSpPr>
          <p:cNvPr id="26626" name="Title 1"/>
          <p:cNvSpPr>
            <a:spLocks noGrp="1"/>
          </p:cNvSpPr>
          <p:nvPr>
            <p:ph type="title"/>
          </p:nvPr>
        </p:nvSpPr>
        <p:spPr>
          <a:xfrm>
            <a:off x="600172" y="96706"/>
            <a:ext cx="8620126" cy="1004887"/>
          </a:xfrm>
        </p:spPr>
        <p:txBody>
          <a:bodyPr>
            <a:normAutofit/>
          </a:bodyPr>
          <a:lstStyle/>
          <a:p>
            <a:pPr algn="l" eaLnBrk="1" hangingPunct="1"/>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Well-Recognized Standards</a:t>
            </a:r>
          </a:p>
        </p:txBody>
      </p:sp>
      <p:sp>
        <p:nvSpPr>
          <p:cNvPr id="7" name="TextBox 6"/>
          <p:cNvSpPr txBox="1"/>
          <p:nvPr/>
        </p:nvSpPr>
        <p:spPr>
          <a:xfrm>
            <a:off x="3011506" y="6104563"/>
            <a:ext cx="5771448" cy="461665"/>
          </a:xfrm>
          <a:prstGeom prst="rect">
            <a:avLst/>
          </a:prstGeom>
          <a:noFill/>
        </p:spPr>
        <p:txBody>
          <a:bodyPr wrap="square" rtlCol="0">
            <a:spAutoFit/>
          </a:bodyPr>
          <a:lstStyle/>
          <a:p>
            <a:pPr algn="ctr"/>
            <a:r>
              <a:rPr lang="en-US" sz="2400" b="1" dirty="0">
                <a:solidFill>
                  <a:srgbClr val="00B0F0"/>
                </a:solidFill>
                <a:latin typeface="Arial Narrow" panose="020B0604020202020204" pitchFamily="34" charset="0"/>
                <a:cs typeface="Arial Narrow" panose="020B0604020202020204" pitchFamily="34" charset="0"/>
              </a:rPr>
              <a:t>ashrae.org/standards</a:t>
            </a:r>
          </a:p>
        </p:txBody>
      </p:sp>
      <p:pic>
        <p:nvPicPr>
          <p:cNvPr id="2" name="Picture 1">
            <a:extLst>
              <a:ext uri="{FF2B5EF4-FFF2-40B4-BE49-F238E27FC236}">
                <a16:creationId xmlns:a16="http://schemas.microsoft.com/office/drawing/2014/main" id="{D22C661D-1155-07CC-5E6E-4C305E03BF38}"/>
              </a:ext>
            </a:extLst>
          </p:cNvPr>
          <p:cNvPicPr>
            <a:picLocks noChangeAspect="1"/>
          </p:cNvPicPr>
          <p:nvPr/>
        </p:nvPicPr>
        <p:blipFill>
          <a:blip r:embed="rId3"/>
          <a:stretch>
            <a:fillRect/>
          </a:stretch>
        </p:blipFill>
        <p:spPr>
          <a:xfrm>
            <a:off x="5122721" y="4005389"/>
            <a:ext cx="1509853" cy="1973664"/>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8830C91-79D1-46BE-B6E2-26E50BB186AA}"/>
              </a:ext>
            </a:extLst>
          </p:cNvPr>
          <p:cNvPicPr>
            <a:picLocks noChangeAspect="1"/>
          </p:cNvPicPr>
          <p:nvPr/>
        </p:nvPicPr>
        <p:blipFill>
          <a:blip r:embed="rId4"/>
          <a:stretch>
            <a:fillRect/>
          </a:stretch>
        </p:blipFill>
        <p:spPr>
          <a:xfrm>
            <a:off x="2984606" y="3981648"/>
            <a:ext cx="1512898" cy="199702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217526C3-ED8E-7B22-01B3-147A1B7D2DD8}"/>
              </a:ext>
            </a:extLst>
          </p:cNvPr>
          <p:cNvPicPr>
            <a:picLocks noChangeAspect="1"/>
          </p:cNvPicPr>
          <p:nvPr/>
        </p:nvPicPr>
        <p:blipFill>
          <a:blip r:embed="rId5"/>
          <a:stretch>
            <a:fillRect/>
          </a:stretch>
        </p:blipFill>
        <p:spPr>
          <a:xfrm>
            <a:off x="7239798" y="4044593"/>
            <a:ext cx="1543156" cy="19970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684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4"/>
          <p:cNvSpPr>
            <a:spLocks noGrp="1"/>
          </p:cNvSpPr>
          <p:nvPr>
            <p:ph sz="half" idx="2"/>
          </p:nvPr>
        </p:nvSpPr>
        <p:spPr>
          <a:xfrm>
            <a:off x="238461" y="1521884"/>
            <a:ext cx="10658476" cy="3586163"/>
          </a:xfrm>
        </p:spPr>
        <p:txBody>
          <a:bodyPr vert="horz" lIns="91440" tIns="45720" rIns="91440" bIns="45720" rtlCol="0" anchor="t">
            <a:noAutofit/>
          </a:bodyPr>
          <a:lstStyle/>
          <a:p>
            <a:pPr marR="0" lvl="0">
              <a:spcBef>
                <a:spcPts val="0"/>
              </a:spcBef>
              <a:spcAft>
                <a:spcPts val="0"/>
              </a:spcAft>
              <a:buClrTx/>
            </a:pPr>
            <a:r>
              <a:rPr lang="en-US" sz="1600" dirty="0">
                <a:solidFill>
                  <a:schemeClr val="bg1"/>
                </a:solidFill>
                <a:effectLst/>
                <a:latin typeface="Arial Narrow" panose="020B0606020202030204" pitchFamily="34" charset="0"/>
                <a:ea typeface="Times New Roman" panose="02020603050405020304" pitchFamily="18" charset="0"/>
              </a:rPr>
              <a:t>Building Specific Guidance that addresses various project aspects with multiple strategies that move the building design incrementally toward the zero-energy goal.</a:t>
            </a:r>
            <a:endParaRPr lang="en-US" sz="1600" dirty="0">
              <a:solidFill>
                <a:schemeClr val="bg1"/>
              </a:solidFill>
              <a:effectLst/>
              <a:latin typeface="Arial Narrow" panose="020B0606020202030204" pitchFamily="34" charset="0"/>
              <a:ea typeface="Calibri" panose="020F0502020204030204" pitchFamily="34" charset="0"/>
            </a:endParaRPr>
          </a:p>
          <a:p>
            <a:pPr marR="0" lvl="0">
              <a:spcBef>
                <a:spcPts val="0"/>
              </a:spcBef>
              <a:spcAft>
                <a:spcPts val="0"/>
              </a:spcAft>
              <a:buClrTx/>
            </a:pPr>
            <a:r>
              <a:rPr lang="en-US" sz="1600" dirty="0">
                <a:solidFill>
                  <a:schemeClr val="bg1"/>
                </a:solidFill>
                <a:effectLst/>
                <a:latin typeface="Arial Narrow" panose="020B0606020202030204" pitchFamily="34" charset="0"/>
                <a:ea typeface="Times New Roman" panose="02020603050405020304" pitchFamily="18" charset="0"/>
              </a:rPr>
              <a:t>Zero energy goals and strategies will also move buildings towards decarbonization. </a:t>
            </a:r>
            <a:br>
              <a:rPr lang="en-US" sz="1800" dirty="0">
                <a:solidFill>
                  <a:schemeClr val="bg1"/>
                </a:solidFill>
                <a:effectLst/>
                <a:latin typeface="Arial Narrow" panose="020B0606020202030204" pitchFamily="34" charset="0"/>
                <a:ea typeface="Times New Roman" panose="02020603050405020304" pitchFamily="18" charset="0"/>
              </a:rPr>
            </a:br>
            <a:endParaRPr lang="en-US" sz="1800" dirty="0">
              <a:solidFill>
                <a:schemeClr val="bg1"/>
              </a:solidFill>
              <a:effectLst/>
              <a:latin typeface="Arial Narrow" panose="020B0606020202030204" pitchFamily="34" charset="0"/>
              <a:ea typeface="Calibri" panose="020F0502020204030204" pitchFamily="34" charset="0"/>
            </a:endParaRPr>
          </a:p>
        </p:txBody>
      </p:sp>
      <p:sp>
        <p:nvSpPr>
          <p:cNvPr id="68610" name="Title 3"/>
          <p:cNvSpPr>
            <a:spLocks noGrp="1"/>
          </p:cNvSpPr>
          <p:nvPr>
            <p:ph type="title"/>
          </p:nvPr>
        </p:nvSpPr>
        <p:spPr>
          <a:xfrm>
            <a:off x="528736" y="107842"/>
            <a:ext cx="8620126" cy="1004887"/>
          </a:xfrm>
        </p:spPr>
        <p:txBody>
          <a:bodyPr vert="horz" lIns="91440" tIns="45720" rIns="91440" bIns="45720" rtlCol="0" anchor="ctr">
            <a:normAutofit/>
          </a:bodyPr>
          <a:lstStyle/>
          <a:p>
            <a:pPr algn="l">
              <a:lnSpc>
                <a:spcPct val="90000"/>
              </a:lnSpc>
            </a:pPr>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Advanced Energy Design Guides</a:t>
            </a:r>
          </a:p>
        </p:txBody>
      </p:sp>
      <p:pic>
        <p:nvPicPr>
          <p:cNvPr id="6" name="Picture 5">
            <a:extLst>
              <a:ext uri="{FF2B5EF4-FFF2-40B4-BE49-F238E27FC236}">
                <a16:creationId xmlns:a16="http://schemas.microsoft.com/office/drawing/2014/main" id="{6E298A4B-AE3B-4C1C-8495-8EC47CAD5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363" y="3764414"/>
            <a:ext cx="850572" cy="1101068"/>
          </a:xfrm>
          <a:prstGeom prst="rect">
            <a:avLst/>
          </a:prstGeom>
          <a:ln>
            <a:noFill/>
          </a:ln>
          <a:effectLst>
            <a:outerShdw blurRad="190500" algn="tl" rotWithShape="0">
              <a:srgbClr val="000000">
                <a:alpha val="70000"/>
              </a:srgbClr>
            </a:outerShdw>
          </a:effectLst>
        </p:spPr>
      </p:pic>
      <p:pic>
        <p:nvPicPr>
          <p:cNvPr id="2" name="Picture 2" descr="K12 AEDG Front-162x21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6000" y="2550802"/>
            <a:ext cx="850571" cy="11010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48CAFB-BF16-4E1A-A835-7B3A99262AAC}"/>
              </a:ext>
            </a:extLst>
          </p:cNvPr>
          <p:cNvSpPr/>
          <p:nvPr/>
        </p:nvSpPr>
        <p:spPr>
          <a:xfrm>
            <a:off x="4363897" y="5975768"/>
            <a:ext cx="3934395" cy="674031"/>
          </a:xfrm>
          <a:prstGeom prst="rect">
            <a:avLst/>
          </a:prstGeom>
        </p:spPr>
        <p:txBody>
          <a:bodyPr wrap="square">
            <a:spAutoFit/>
          </a:bodyPr>
          <a:lstStyle/>
          <a:p>
            <a:pPr indent="-228600">
              <a:lnSpc>
                <a:spcPct val="90000"/>
              </a:lnSpc>
            </a:pPr>
            <a:endParaRPr lang="en-US" altLang="en-US" b="1" dirty="0">
              <a:solidFill>
                <a:srgbClr val="00B0F0"/>
              </a:solidFill>
              <a:latin typeface="Akzidenz Grotesk BE Regular" panose="02000503030000020003" pitchFamily="50" charset="0"/>
            </a:endParaRPr>
          </a:p>
          <a:p>
            <a:pPr algn="ctr">
              <a:lnSpc>
                <a:spcPct val="90000"/>
              </a:lnSpc>
            </a:pPr>
            <a:r>
              <a:rPr lang="en-US" altLang="en-US" sz="2400" b="1" dirty="0">
                <a:solidFill>
                  <a:srgbClr val="00B0F0"/>
                </a:solidFill>
                <a:latin typeface="Arial Narrow" panose="020B0604020202020204" pitchFamily="34" charset="0"/>
                <a:cs typeface="Arial Narrow" panose="020B0604020202020204" pitchFamily="34" charset="0"/>
              </a:rPr>
              <a:t>ashrae.org/freeaedg </a:t>
            </a:r>
          </a:p>
        </p:txBody>
      </p:sp>
      <p:sp>
        <p:nvSpPr>
          <p:cNvPr id="8" name="Rectangle 7">
            <a:extLst>
              <a:ext uri="{FF2B5EF4-FFF2-40B4-BE49-F238E27FC236}">
                <a16:creationId xmlns:a16="http://schemas.microsoft.com/office/drawing/2014/main" id="{78A8C0EC-88FC-4902-B81B-63FBEE96AF60}"/>
              </a:ext>
            </a:extLst>
          </p:cNvPr>
          <p:cNvSpPr/>
          <p:nvPr/>
        </p:nvSpPr>
        <p:spPr>
          <a:xfrm>
            <a:off x="1667513" y="2761068"/>
            <a:ext cx="9037658" cy="723275"/>
          </a:xfrm>
          <a:prstGeom prst="rect">
            <a:avLst/>
          </a:prstGeom>
        </p:spPr>
        <p:txBody>
          <a:bodyPr wrap="square">
            <a:spAutoFit/>
          </a:bodyPr>
          <a:lstStyle/>
          <a:p>
            <a:pPr marL="282755" indent="-282755" defTabSz="912755">
              <a:spcBef>
                <a:spcPts val="400"/>
              </a:spcBef>
              <a:spcAft>
                <a:spcPts val="400"/>
              </a:spcAft>
              <a:buClr>
                <a:srgbClr val="92D050"/>
              </a:buClr>
            </a:pPr>
            <a:r>
              <a:rPr lang="en-US" b="1" i="1" dirty="0">
                <a:solidFill>
                  <a:srgbClr val="00549B"/>
                </a:solidFill>
                <a:latin typeface="Arial Narrow" panose="020B0604020202020204" pitchFamily="34" charset="0"/>
                <a:cs typeface="Arial Narrow" panose="020B0604020202020204" pitchFamily="34" charset="0"/>
              </a:rPr>
              <a:t>Advanced Energy Design Guide for K-12 School Buildings – Achieving Zero Energy</a:t>
            </a:r>
          </a:p>
          <a:p>
            <a:pPr marL="320" defTabSz="912755">
              <a:spcBef>
                <a:spcPts val="200"/>
              </a:spcBef>
              <a:spcAft>
                <a:spcPts val="200"/>
              </a:spcAft>
            </a:pPr>
            <a:r>
              <a:rPr lang="en-US" dirty="0">
                <a:solidFill>
                  <a:schemeClr val="bg1"/>
                </a:solidFill>
                <a:latin typeface="Arial Narrow" panose="020B0604020202020204" pitchFamily="34" charset="0"/>
                <a:cs typeface="Arial Narrow" panose="020B0604020202020204" pitchFamily="34" charset="0"/>
              </a:rPr>
              <a:t>Applicable to all sizes and types of K-12 school construction.</a:t>
            </a:r>
          </a:p>
        </p:txBody>
      </p:sp>
      <p:sp>
        <p:nvSpPr>
          <p:cNvPr id="9" name="Rectangle 8">
            <a:extLst>
              <a:ext uri="{FF2B5EF4-FFF2-40B4-BE49-F238E27FC236}">
                <a16:creationId xmlns:a16="http://schemas.microsoft.com/office/drawing/2014/main" id="{698136BE-A5F0-485B-86B6-9AAB6D357FCA}"/>
              </a:ext>
            </a:extLst>
          </p:cNvPr>
          <p:cNvSpPr/>
          <p:nvPr/>
        </p:nvSpPr>
        <p:spPr>
          <a:xfrm>
            <a:off x="402354" y="1070969"/>
            <a:ext cx="11663264" cy="341632"/>
          </a:xfrm>
          <a:prstGeom prst="rect">
            <a:avLst/>
          </a:prstGeom>
        </p:spPr>
        <p:txBody>
          <a:bodyPr wrap="square">
            <a:spAutoFit/>
          </a:bodyPr>
          <a:lstStyle/>
          <a:p>
            <a:pPr marL="114300" indent="0">
              <a:lnSpc>
                <a:spcPct val="90000"/>
              </a:lnSpc>
              <a:buNone/>
            </a:pPr>
            <a:r>
              <a:rPr lang="en-US" b="1" dirty="0">
                <a:solidFill>
                  <a:srgbClr val="00549B"/>
                </a:solidFill>
                <a:latin typeface="Arial Narrow" panose="020B0604020202020204" pitchFamily="34" charset="0"/>
                <a:cs typeface="Arial Narrow" panose="020B0604020202020204" pitchFamily="34" charset="0"/>
              </a:rPr>
              <a:t>Advanced Energy Design Guides are published in coordination with partners to promote building efficiency.</a:t>
            </a:r>
          </a:p>
        </p:txBody>
      </p:sp>
      <p:sp>
        <p:nvSpPr>
          <p:cNvPr id="10" name="Rectangle 9">
            <a:extLst>
              <a:ext uri="{FF2B5EF4-FFF2-40B4-BE49-F238E27FC236}">
                <a16:creationId xmlns:a16="http://schemas.microsoft.com/office/drawing/2014/main" id="{E1FC1DB2-DE57-49A9-8271-F53CB73C921C}"/>
              </a:ext>
            </a:extLst>
          </p:cNvPr>
          <p:cNvSpPr/>
          <p:nvPr/>
        </p:nvSpPr>
        <p:spPr>
          <a:xfrm>
            <a:off x="1667513" y="3940486"/>
            <a:ext cx="10364653" cy="748923"/>
          </a:xfrm>
          <a:prstGeom prst="rect">
            <a:avLst/>
          </a:prstGeom>
        </p:spPr>
        <p:txBody>
          <a:bodyPr wrap="square">
            <a:spAutoFit/>
          </a:bodyPr>
          <a:lstStyle/>
          <a:p>
            <a:pPr marL="320" defTabSz="912755">
              <a:spcBef>
                <a:spcPts val="300"/>
              </a:spcBef>
              <a:spcAft>
                <a:spcPts val="600"/>
              </a:spcAft>
              <a:buClr>
                <a:srgbClr val="00B0F0"/>
              </a:buClr>
            </a:pPr>
            <a:r>
              <a:rPr lang="en-US" b="1" i="1" dirty="0">
                <a:solidFill>
                  <a:srgbClr val="00549B"/>
                </a:solidFill>
                <a:latin typeface="Arial Narrow" panose="020B0604020202020204" pitchFamily="34" charset="0"/>
                <a:cs typeface="Arial Narrow" panose="020B0604020202020204" pitchFamily="34" charset="0"/>
              </a:rPr>
              <a:t>Advanced Energy Design Guide for Small to Medium Office Buildings – Achieving Zero Energy </a:t>
            </a:r>
          </a:p>
          <a:p>
            <a:pPr marL="320" defTabSz="912755">
              <a:spcBef>
                <a:spcPts val="200"/>
              </a:spcBef>
              <a:spcAft>
                <a:spcPts val="200"/>
              </a:spcAft>
            </a:pPr>
            <a:r>
              <a:rPr lang="en-US" dirty="0">
                <a:solidFill>
                  <a:schemeClr val="bg1"/>
                </a:solidFill>
                <a:latin typeface="Arial Narrow" panose="020B0604020202020204" pitchFamily="34" charset="0"/>
                <a:cs typeface="Arial Narrow" panose="020B0604020202020204" pitchFamily="34" charset="0"/>
              </a:rPr>
              <a:t>Applicable to office buildings 10,000 to 100,000 ft</a:t>
            </a:r>
            <a:r>
              <a:rPr lang="en-US" baseline="30000" dirty="0">
                <a:solidFill>
                  <a:schemeClr val="bg1"/>
                </a:solidFill>
                <a:latin typeface="Arial Narrow" panose="020B0604020202020204" pitchFamily="34" charset="0"/>
                <a:cs typeface="Arial Narrow" panose="020B0604020202020204" pitchFamily="34" charset="0"/>
              </a:rPr>
              <a:t>2</a:t>
            </a:r>
            <a:r>
              <a:rPr lang="en-US" dirty="0">
                <a:solidFill>
                  <a:schemeClr val="bg1"/>
                </a:solidFill>
                <a:latin typeface="Arial Narrow" panose="020B0604020202020204" pitchFamily="34" charset="0"/>
                <a:cs typeface="Arial Narrow" panose="020B0604020202020204" pitchFamily="34" charset="0"/>
              </a:rPr>
              <a:t> with a building height of less than 75 feet.</a:t>
            </a:r>
            <a:endParaRPr lang="en-US" baseline="30000" dirty="0">
              <a:solidFill>
                <a:schemeClr val="bg1"/>
              </a:solidFill>
              <a:latin typeface="Arial Narrow" panose="020B0604020202020204" pitchFamily="34" charset="0"/>
              <a:cs typeface="Arial Narrow" panose="020B0604020202020204" pitchFamily="34" charset="0"/>
            </a:endParaRPr>
          </a:p>
        </p:txBody>
      </p:sp>
      <p:sp>
        <p:nvSpPr>
          <p:cNvPr id="12" name="Rectangle 11">
            <a:extLst>
              <a:ext uri="{FF2B5EF4-FFF2-40B4-BE49-F238E27FC236}">
                <a16:creationId xmlns:a16="http://schemas.microsoft.com/office/drawing/2014/main" id="{6FBEF30C-1459-4284-9B75-E652597FD8CB}"/>
              </a:ext>
            </a:extLst>
          </p:cNvPr>
          <p:cNvSpPr/>
          <p:nvPr/>
        </p:nvSpPr>
        <p:spPr>
          <a:xfrm>
            <a:off x="1667513" y="5036241"/>
            <a:ext cx="10218482" cy="1077218"/>
          </a:xfrm>
          <a:prstGeom prst="rect">
            <a:avLst/>
          </a:prstGeom>
        </p:spPr>
        <p:txBody>
          <a:bodyPr wrap="square">
            <a:spAutoFit/>
          </a:bodyPr>
          <a:lstStyle/>
          <a:p>
            <a:pPr marL="282755" lvl="0" indent="-282755" defTabSz="912755">
              <a:spcBef>
                <a:spcPts val="600"/>
              </a:spcBef>
              <a:spcAft>
                <a:spcPts val="600"/>
              </a:spcAft>
              <a:buClr>
                <a:srgbClr val="92D050"/>
              </a:buClr>
            </a:pPr>
            <a:r>
              <a:rPr lang="en-US" b="1" i="1" dirty="0">
                <a:solidFill>
                  <a:srgbClr val="00549B"/>
                </a:solidFill>
                <a:latin typeface="Arial Narrow" panose="020B0604020202020204" pitchFamily="34" charset="0"/>
                <a:cs typeface="Arial Narrow" panose="020B0604020202020204" pitchFamily="34" charset="0"/>
              </a:rPr>
              <a:t>Advanced Energy Design Guide for Multifamily Residential Buildings – Achieving Zero Energy</a:t>
            </a:r>
          </a:p>
          <a:p>
            <a:pPr marL="320" lvl="0" indent="-282755" defTabSz="912755">
              <a:spcBef>
                <a:spcPts val="200"/>
              </a:spcBef>
              <a:spcAft>
                <a:spcPts val="200"/>
              </a:spcAft>
              <a:buClr>
                <a:srgbClr val="92D050"/>
              </a:buClr>
            </a:pPr>
            <a:r>
              <a:rPr lang="en-US" dirty="0">
                <a:solidFill>
                  <a:schemeClr val="bg1"/>
                </a:solidFill>
                <a:latin typeface="Arial Narrow" panose="020B0604020202020204" pitchFamily="34" charset="0"/>
                <a:cs typeface="Arial Narrow" panose="020B0604020202020204" pitchFamily="34" charset="0"/>
              </a:rPr>
              <a:t>Applicable to construction of new multifamily buildings </a:t>
            </a:r>
          </a:p>
          <a:p>
            <a:pPr marL="320" lvl="0" indent="-282755" defTabSz="912755">
              <a:spcBef>
                <a:spcPts val="200"/>
              </a:spcBef>
              <a:spcAft>
                <a:spcPts val="200"/>
              </a:spcAft>
              <a:buClr>
                <a:srgbClr val="92D050"/>
              </a:buClr>
            </a:pPr>
            <a:r>
              <a:rPr lang="en-US" dirty="0">
                <a:solidFill>
                  <a:schemeClr val="bg1"/>
                </a:solidFill>
                <a:latin typeface="Arial Narrow" panose="020B0604020202020204" pitchFamily="34" charset="0"/>
                <a:cs typeface="Arial Narrow" panose="020B0604020202020204" pitchFamily="34" charset="0"/>
              </a:rPr>
              <a:t>covered by ANSI/ASHRAE/IES Standard 90.1</a:t>
            </a:r>
          </a:p>
        </p:txBody>
      </p:sp>
      <p:pic>
        <p:nvPicPr>
          <p:cNvPr id="6152" name="Picture 8" descr="undefined">
            <a:extLst>
              <a:ext uri="{FF2B5EF4-FFF2-40B4-BE49-F238E27FC236}">
                <a16:creationId xmlns:a16="http://schemas.microsoft.com/office/drawing/2014/main" id="{55ED7FE6-2EE1-43CC-A475-39272FE20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191" y="6240747"/>
            <a:ext cx="2337362" cy="384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76CB02B-82DC-4F89-B60B-419034348A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99" y="5012169"/>
            <a:ext cx="850572" cy="1107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85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F1B2C2-7771-4723-9691-842F491569A2}"/>
              </a:ext>
            </a:extLst>
          </p:cNvPr>
          <p:cNvSpPr/>
          <p:nvPr/>
        </p:nvSpPr>
        <p:spPr>
          <a:xfrm>
            <a:off x="7456510" y="5549161"/>
            <a:ext cx="303469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B9"/>
                </a:solidFill>
                <a:effectLst/>
                <a:uLnTx/>
                <a:uFillTx/>
                <a:latin typeface="Akzidenz Grotesk BE Regular" panose="02000503030000020003" pitchFamily="50" charset="0"/>
                <a:ea typeface="+mn-ea"/>
                <a:cs typeface="+mn-cs"/>
              </a:rPr>
              <a:t> </a:t>
            </a:r>
            <a:r>
              <a:rPr kumimoji="0" lang="en-US" sz="28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ashrae.org/365</a:t>
            </a:r>
          </a:p>
        </p:txBody>
      </p:sp>
      <p:sp>
        <p:nvSpPr>
          <p:cNvPr id="2" name="Rectangle 1">
            <a:extLst>
              <a:ext uri="{FF2B5EF4-FFF2-40B4-BE49-F238E27FC236}">
                <a16:creationId xmlns:a16="http://schemas.microsoft.com/office/drawing/2014/main" id="{5C150EE1-AD18-4E5B-8222-868993982624}"/>
              </a:ext>
            </a:extLst>
          </p:cNvPr>
          <p:cNvSpPr/>
          <p:nvPr/>
        </p:nvSpPr>
        <p:spPr>
          <a:xfrm>
            <a:off x="6635226" y="4170839"/>
            <a:ext cx="467726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36,000+ downloads!</a:t>
            </a:r>
          </a:p>
        </p:txBody>
      </p:sp>
      <p:sp>
        <p:nvSpPr>
          <p:cNvPr id="10" name="Title 1">
            <a:extLst>
              <a:ext uri="{FF2B5EF4-FFF2-40B4-BE49-F238E27FC236}">
                <a16:creationId xmlns:a16="http://schemas.microsoft.com/office/drawing/2014/main" id="{526F9EB0-1D3B-4105-A3EE-F2F5DA846F0A}"/>
              </a:ext>
            </a:extLst>
          </p:cNvPr>
          <p:cNvSpPr txBox="1">
            <a:spLocks/>
          </p:cNvSpPr>
          <p:nvPr/>
        </p:nvSpPr>
        <p:spPr>
          <a:xfrm>
            <a:off x="466946" y="93760"/>
            <a:ext cx="9906000" cy="1273021"/>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6020202030204" pitchFamily="34" charset="0"/>
                <a:ea typeface="+mj-ea"/>
                <a:cs typeface="+mj-cs"/>
              </a:rPr>
              <a:t>ASHRAE Tech Hour and ASHRAE 365 App</a:t>
            </a:r>
          </a:p>
        </p:txBody>
      </p:sp>
      <p:sp>
        <p:nvSpPr>
          <p:cNvPr id="11" name="Rectangle 10">
            <a:extLst>
              <a:ext uri="{FF2B5EF4-FFF2-40B4-BE49-F238E27FC236}">
                <a16:creationId xmlns:a16="http://schemas.microsoft.com/office/drawing/2014/main" id="{3F5C6C7D-0298-40BA-AFA0-D7B87DE63410}"/>
              </a:ext>
            </a:extLst>
          </p:cNvPr>
          <p:cNvSpPr/>
          <p:nvPr/>
        </p:nvSpPr>
        <p:spPr>
          <a:xfrm>
            <a:off x="7232473" y="4699670"/>
            <a:ext cx="3482771" cy="86177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ASHRAE Events &amp; Topical Conferences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Professional Development Resources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Volunteer and Member Resources </a:t>
            </a:r>
          </a:p>
        </p:txBody>
      </p:sp>
      <p:pic>
        <p:nvPicPr>
          <p:cNvPr id="12" name="Picture 11">
            <a:extLst>
              <a:ext uri="{FF2B5EF4-FFF2-40B4-BE49-F238E27FC236}">
                <a16:creationId xmlns:a16="http://schemas.microsoft.com/office/drawing/2014/main" id="{E5231C83-5EB3-48CD-80B9-41D4DBE3B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106" y="1254494"/>
            <a:ext cx="3379693" cy="1577190"/>
          </a:xfrm>
          <a:prstGeom prst="rect">
            <a:avLst/>
          </a:prstGeom>
        </p:spPr>
      </p:pic>
      <p:sp>
        <p:nvSpPr>
          <p:cNvPr id="13" name="TextBox 12">
            <a:extLst>
              <a:ext uri="{FF2B5EF4-FFF2-40B4-BE49-F238E27FC236}">
                <a16:creationId xmlns:a16="http://schemas.microsoft.com/office/drawing/2014/main" id="{3157051D-C8A0-4D7C-ADC6-6C32468787AD}"/>
              </a:ext>
            </a:extLst>
          </p:cNvPr>
          <p:cNvSpPr txBox="1"/>
          <p:nvPr/>
        </p:nvSpPr>
        <p:spPr>
          <a:xfrm>
            <a:off x="466946" y="2923465"/>
            <a:ext cx="551580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videos are available within the ASHRAE 365 App.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videos introduce the latest technical content presented by some of ASHRAE’s brightest minds. Participants may be eligible to receive one PDH.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latin typeface="Akzidenz Grotesk BE Regular" panose="02000503030000020003" pitchFamily="50" charset="0"/>
              <a:ea typeface="+mn-ea"/>
              <a:cs typeface="+mn-cs"/>
            </a:endParaRPr>
          </a:p>
        </p:txBody>
      </p:sp>
      <p:sp>
        <p:nvSpPr>
          <p:cNvPr id="14" name="TextBox 13">
            <a:extLst>
              <a:ext uri="{FF2B5EF4-FFF2-40B4-BE49-F238E27FC236}">
                <a16:creationId xmlns:a16="http://schemas.microsoft.com/office/drawing/2014/main" id="{4302356F-CF8D-4799-975C-74F051EDC9E2}"/>
              </a:ext>
            </a:extLst>
          </p:cNvPr>
          <p:cNvSpPr txBox="1"/>
          <p:nvPr/>
        </p:nvSpPr>
        <p:spPr>
          <a:xfrm>
            <a:off x="781271" y="4055428"/>
            <a:ext cx="5325993" cy="1815882"/>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#1: Optimize Occupant Health, Building Energy Performance and Revenue through Indoor-Air Hydration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#2: Where Have All the Ethics Gone?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#3: Commissioning</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#4: Building EQ</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solidFill>
                  <a:prstClr val="black"/>
                </a:solidFill>
                <a:latin typeface="Arial Narrow" panose="020B0606020202030204" pitchFamily="34" charset="0"/>
              </a:rPr>
              <a:t>Tech Hour </a:t>
            </a:r>
            <a:r>
              <a:rPr lang="en-US" sz="1600">
                <a:solidFill>
                  <a:prstClr val="black"/>
                </a:solidFill>
                <a:latin typeface="Arial Narrow" panose="020B0606020202030204" pitchFamily="34" charset="0"/>
              </a:rPr>
              <a:t>#5: </a:t>
            </a:r>
            <a:r>
              <a:rPr lang="en-US" sz="1600" dirty="0">
                <a:solidFill>
                  <a:prstClr val="black"/>
                </a:solidFill>
                <a:latin typeface="Arial Narrow" panose="020B0606020202030204" pitchFamily="34" charset="0"/>
              </a:rPr>
              <a:t>Decarbonizing Healthcare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#6: Emotional Intelligence</a:t>
            </a:r>
          </a:p>
        </p:txBody>
      </p:sp>
      <p:sp>
        <p:nvSpPr>
          <p:cNvPr id="3" name="Rectangle 2">
            <a:extLst>
              <a:ext uri="{FF2B5EF4-FFF2-40B4-BE49-F238E27FC236}">
                <a16:creationId xmlns:a16="http://schemas.microsoft.com/office/drawing/2014/main" id="{0F4B8E96-46F4-4404-B49E-BDF7C0897AEB}"/>
              </a:ext>
            </a:extLst>
          </p:cNvPr>
          <p:cNvSpPr/>
          <p:nvPr/>
        </p:nvSpPr>
        <p:spPr>
          <a:xfrm>
            <a:off x="1582281" y="5978755"/>
            <a:ext cx="26260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ashrae.org/techhour</a:t>
            </a: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1026" name="Picture 2" descr="ASHRAE 365">
            <a:extLst>
              <a:ext uri="{FF2B5EF4-FFF2-40B4-BE49-F238E27FC236}">
                <a16:creationId xmlns:a16="http://schemas.microsoft.com/office/drawing/2014/main" id="{45D31974-4AF8-B6B1-E2D9-AA576B2A2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160" y="1296556"/>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1221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2434</Words>
  <Application>Microsoft Office PowerPoint</Application>
  <PresentationFormat>Widescreen</PresentationFormat>
  <Paragraphs>356</Paragraphs>
  <Slides>28</Slides>
  <Notes>18</Notes>
  <HiddenSlides>0</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42" baseType="lpstr">
      <vt:lpstr>Akzidenz Grotesk BE Regular</vt:lpstr>
      <vt:lpstr>akzidenz-grotesk</vt:lpstr>
      <vt:lpstr>Arial</vt:lpstr>
      <vt:lpstr>Arial Narrow</vt:lpstr>
      <vt:lpstr>Berthold Akzidenz Grotesk Mediu</vt:lpstr>
      <vt:lpstr>Calibri</vt:lpstr>
      <vt:lpstr>Calibri Light</vt:lpstr>
      <vt:lpstr>Corbel</vt:lpstr>
      <vt:lpstr>Open Sans</vt:lpstr>
      <vt:lpstr>Wingdings</vt:lpstr>
      <vt:lpstr>1_Office Theme</vt:lpstr>
      <vt:lpstr>27_Office Theme</vt:lpstr>
      <vt:lpstr>2_Office Theme</vt:lpstr>
      <vt:lpstr>Acrobat Document</vt:lpstr>
      <vt:lpstr>PowerPoint Presentation</vt:lpstr>
      <vt:lpstr>ASHRAE Overview</vt:lpstr>
      <vt:lpstr>What We Do and How We Do It</vt:lpstr>
      <vt:lpstr>ASHRAE Journal</vt:lpstr>
      <vt:lpstr>PowerPoint Presentation</vt:lpstr>
      <vt:lpstr>Standards and Online Standards  Review Database  </vt:lpstr>
      <vt:lpstr>Well-Recognized Standards</vt:lpstr>
      <vt:lpstr>Advanced Energy Design Guides</vt:lpstr>
      <vt:lpstr>PowerPoint Presentation</vt:lpstr>
      <vt:lpstr>PowerPoint Presentation</vt:lpstr>
      <vt:lpstr>Career Path Examples in HVACR</vt:lpstr>
      <vt:lpstr>You Could Work For…</vt:lpstr>
      <vt:lpstr>Young Engineers in ASHRAE (YEA) + Student Program</vt:lpstr>
      <vt:lpstr>Student Membership Benefits:</vt:lpstr>
      <vt:lpstr>Opportunities for Students</vt:lpstr>
      <vt:lpstr>PowerPoint Presentation</vt:lpstr>
      <vt:lpstr>PowerPoint Presentation</vt:lpstr>
      <vt:lpstr>PowerPoint Presentation</vt:lpstr>
      <vt:lpstr> ASHRAE Foundation Scholarships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2020-09-04T15:48:27Z</dcterms:created>
  <dcterms:modified xsi:type="dcterms:W3CDTF">2023-08-28T13:17:07Z</dcterms:modified>
</cp:coreProperties>
</file>