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96" r:id="rId2"/>
    <p:sldMasterId id="2147483700" r:id="rId3"/>
    <p:sldMasterId id="2147483739" r:id="rId4"/>
  </p:sldMasterIdLst>
  <p:notesMasterIdLst>
    <p:notesMasterId r:id="rId32"/>
  </p:notesMasterIdLst>
  <p:sldIdLst>
    <p:sldId id="296" r:id="rId5"/>
    <p:sldId id="257" r:id="rId6"/>
    <p:sldId id="259" r:id="rId7"/>
    <p:sldId id="846" r:id="rId8"/>
    <p:sldId id="260" r:id="rId9"/>
    <p:sldId id="847" r:id="rId10"/>
    <p:sldId id="849" r:id="rId11"/>
    <p:sldId id="276" r:id="rId12"/>
    <p:sldId id="848" r:id="rId13"/>
    <p:sldId id="835" r:id="rId14"/>
    <p:sldId id="836" r:id="rId15"/>
    <p:sldId id="850" r:id="rId16"/>
    <p:sldId id="842" r:id="rId17"/>
    <p:sldId id="821" r:id="rId18"/>
    <p:sldId id="841" r:id="rId19"/>
    <p:sldId id="820" r:id="rId20"/>
    <p:sldId id="822" r:id="rId21"/>
    <p:sldId id="285" r:id="rId22"/>
    <p:sldId id="824" r:id="rId23"/>
    <p:sldId id="823" r:id="rId24"/>
    <p:sldId id="827" r:id="rId25"/>
    <p:sldId id="832" r:id="rId26"/>
    <p:sldId id="833" r:id="rId27"/>
    <p:sldId id="830" r:id="rId28"/>
    <p:sldId id="831" r:id="rId29"/>
    <p:sldId id="826" r:id="rId30"/>
    <p:sldId id="8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1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BC"/>
    <a:srgbClr val="4915EF"/>
    <a:srgbClr val="00CC00"/>
    <a:srgbClr val="03C0FF"/>
    <a:srgbClr val="09D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36" autoAdjust="0"/>
    <p:restoredTop sz="89717" autoAdjust="0"/>
  </p:normalViewPr>
  <p:slideViewPr>
    <p:cSldViewPr snapToGrid="0">
      <p:cViewPr varScale="1">
        <p:scale>
          <a:sx n="89" d="100"/>
          <a:sy n="89" d="100"/>
        </p:scale>
        <p:origin x="102" y="696"/>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6"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6"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F00A2-F5A9-4E06-8327-D00EA90A0474}" type="doc">
      <dgm:prSet loTypeId="urn:microsoft.com/office/officeart/2018/2/layout/IconLabelList" loCatId="icon" qsTypeId="urn:microsoft.com/office/officeart/2005/8/quickstyle/simple1" qsCatId="simple" csTypeId="urn:microsoft.com/office/officeart/2005/8/colors/accent0_1" csCatId="mainScheme" phldr="1"/>
      <dgm:spPr/>
      <dgm:t>
        <a:bodyPr/>
        <a:lstStyle/>
        <a:p>
          <a:endParaRPr lang="en-US"/>
        </a:p>
      </dgm:t>
    </dgm:pt>
    <dgm:pt modelId="{4358652F-B0E6-4904-8E3D-824B7A515631}">
      <dgm:prSet/>
      <dgm:spPr/>
      <dgm:t>
        <a:bodyPr/>
        <a:lstStyle/>
        <a:p>
          <a:pPr>
            <a:lnSpc>
              <a:spcPct val="100000"/>
            </a:lnSpc>
          </a:pPr>
          <a:r>
            <a:rPr lang="en-US" b="1" dirty="0">
              <a:solidFill>
                <a:schemeClr val="bg1"/>
              </a:solidFill>
              <a:latin typeface="Oxygen" panose="02000503000000000000" pitchFamily="2" charset="0"/>
            </a:rPr>
            <a:t>33 Standing Committees </a:t>
          </a:r>
          <a:endParaRPr lang="en-US" dirty="0">
            <a:solidFill>
              <a:schemeClr val="bg1"/>
            </a:solidFill>
            <a:latin typeface="Oxygen" panose="02000503000000000000" pitchFamily="2" charset="0"/>
          </a:endParaRPr>
        </a:p>
      </dgm:t>
    </dgm:pt>
    <dgm:pt modelId="{9FDA95B3-50A5-4E1E-A4F9-A4E4FC43C5E5}" type="parTrans" cxnId="{FCF8597F-80A0-4E9C-AA0D-F3092461600D}">
      <dgm:prSet/>
      <dgm:spPr/>
      <dgm:t>
        <a:bodyPr/>
        <a:lstStyle/>
        <a:p>
          <a:endParaRPr lang="en-US"/>
        </a:p>
      </dgm:t>
    </dgm:pt>
    <dgm:pt modelId="{D2FD2981-3CF2-4439-BBBD-21EE3E491C4C}" type="sibTrans" cxnId="{FCF8597F-80A0-4E9C-AA0D-F3092461600D}">
      <dgm:prSet/>
      <dgm:spPr/>
      <dgm:t>
        <a:bodyPr/>
        <a:lstStyle/>
        <a:p>
          <a:endParaRPr lang="en-US"/>
        </a:p>
      </dgm:t>
    </dgm:pt>
    <dgm:pt modelId="{951B62E2-AD12-482A-921E-28F9913139CA}">
      <dgm:prSet/>
      <dgm:spPr/>
      <dgm:t>
        <a:bodyPr/>
        <a:lstStyle/>
        <a:p>
          <a:pPr>
            <a:lnSpc>
              <a:spcPct val="100000"/>
            </a:lnSpc>
          </a:pPr>
          <a:r>
            <a:rPr lang="en-US" b="1" dirty="0">
              <a:solidFill>
                <a:schemeClr val="bg1"/>
              </a:solidFill>
              <a:latin typeface="Oxygen" panose="02000503000000000000" pitchFamily="2" charset="0"/>
            </a:rPr>
            <a:t>130+ Standards and </a:t>
          </a:r>
          <a:br>
            <a:rPr lang="en-US" b="1" dirty="0">
              <a:solidFill>
                <a:schemeClr val="bg1"/>
              </a:solidFill>
              <a:latin typeface="Oxygen" panose="02000503000000000000" pitchFamily="2" charset="0"/>
            </a:rPr>
          </a:br>
          <a:r>
            <a:rPr lang="en-US" b="1" dirty="0">
              <a:solidFill>
                <a:schemeClr val="bg1"/>
              </a:solidFill>
              <a:latin typeface="Oxygen" panose="02000503000000000000" pitchFamily="2" charset="0"/>
            </a:rPr>
            <a:t>Guidelines Committees</a:t>
          </a:r>
          <a:endParaRPr lang="en-US" dirty="0">
            <a:solidFill>
              <a:schemeClr val="bg1"/>
            </a:solidFill>
            <a:latin typeface="Oxygen" panose="02000503000000000000" pitchFamily="2" charset="0"/>
          </a:endParaRPr>
        </a:p>
      </dgm:t>
    </dgm:pt>
    <dgm:pt modelId="{9A93A9E7-9C2D-4F43-8447-69C2699449CE}" type="parTrans" cxnId="{4E10B01B-080B-487A-A882-08294F1F53BA}">
      <dgm:prSet/>
      <dgm:spPr/>
      <dgm:t>
        <a:bodyPr/>
        <a:lstStyle/>
        <a:p>
          <a:endParaRPr lang="en-US"/>
        </a:p>
      </dgm:t>
    </dgm:pt>
    <dgm:pt modelId="{F2580E63-A4CD-4B95-904C-80E04B335B86}" type="sibTrans" cxnId="{4E10B01B-080B-487A-A882-08294F1F53BA}">
      <dgm:prSet/>
      <dgm:spPr/>
      <dgm:t>
        <a:bodyPr/>
        <a:lstStyle/>
        <a:p>
          <a:endParaRPr lang="en-US"/>
        </a:p>
      </dgm:t>
    </dgm:pt>
    <dgm:pt modelId="{AC227095-4290-4B8D-8D7A-3824934C71EC}">
      <dgm:prSet/>
      <dgm:spPr/>
      <dgm:t>
        <a:bodyPr/>
        <a:lstStyle/>
        <a:p>
          <a:pPr>
            <a:lnSpc>
              <a:spcPct val="100000"/>
            </a:lnSpc>
          </a:pPr>
          <a:r>
            <a:rPr lang="en-US" b="1" dirty="0">
              <a:solidFill>
                <a:schemeClr val="bg1"/>
              </a:solidFill>
              <a:latin typeface="Oxygen" panose="02000503000000000000" pitchFamily="2" charset="0"/>
            </a:rPr>
            <a:t>100+ Technical Committees</a:t>
          </a:r>
          <a:endParaRPr lang="en-US" dirty="0">
            <a:solidFill>
              <a:schemeClr val="bg1"/>
            </a:solidFill>
            <a:latin typeface="Oxygen" panose="02000503000000000000" pitchFamily="2" charset="0"/>
          </a:endParaRPr>
        </a:p>
      </dgm:t>
    </dgm:pt>
    <dgm:pt modelId="{C82823C5-8C2A-4034-9956-7AB25C58AFE2}" type="parTrans" cxnId="{091C0ABF-45E3-4B9A-8F23-20A9C892E938}">
      <dgm:prSet/>
      <dgm:spPr/>
      <dgm:t>
        <a:bodyPr/>
        <a:lstStyle/>
        <a:p>
          <a:endParaRPr lang="en-US"/>
        </a:p>
      </dgm:t>
    </dgm:pt>
    <dgm:pt modelId="{4959A4CB-C98F-4302-A36B-0F46455AE42F}" type="sibTrans" cxnId="{091C0ABF-45E3-4B9A-8F23-20A9C892E938}">
      <dgm:prSet/>
      <dgm:spPr/>
      <dgm:t>
        <a:bodyPr/>
        <a:lstStyle/>
        <a:p>
          <a:endParaRPr lang="en-US"/>
        </a:p>
      </dgm:t>
    </dgm:pt>
    <dgm:pt modelId="{F9306FF4-19FC-4620-B0E0-4D2A812E6D78}">
      <dgm:prSet/>
      <dgm:spPr/>
      <dgm:t>
        <a:bodyPr/>
        <a:lstStyle/>
        <a:p>
          <a:pPr>
            <a:lnSpc>
              <a:spcPct val="100000"/>
            </a:lnSpc>
          </a:pPr>
          <a:r>
            <a:rPr lang="en-US" b="1" dirty="0">
              <a:solidFill>
                <a:schemeClr val="bg1"/>
              </a:solidFill>
              <a:latin typeface="Oxygen" panose="02000503000000000000" pitchFamily="2" charset="0"/>
            </a:rPr>
            <a:t>300+ Publications</a:t>
          </a:r>
          <a:endParaRPr lang="en-US" dirty="0">
            <a:solidFill>
              <a:schemeClr val="bg1"/>
            </a:solidFill>
            <a:latin typeface="Oxygen" panose="02000503000000000000" pitchFamily="2" charset="0"/>
          </a:endParaRPr>
        </a:p>
      </dgm:t>
    </dgm:pt>
    <dgm:pt modelId="{7683426F-8268-4EC0-9FC3-41AE18856E2E}" type="parTrans" cxnId="{FA681E18-5BCD-4FF3-AAD8-6D5D34CC04E8}">
      <dgm:prSet/>
      <dgm:spPr/>
      <dgm:t>
        <a:bodyPr/>
        <a:lstStyle/>
        <a:p>
          <a:endParaRPr lang="en-US"/>
        </a:p>
      </dgm:t>
    </dgm:pt>
    <dgm:pt modelId="{BF7F5786-71BC-47F7-B8E7-CCFD80EDC42F}" type="sibTrans" cxnId="{FA681E18-5BCD-4FF3-AAD8-6D5D34CC04E8}">
      <dgm:prSet/>
      <dgm:spPr/>
      <dgm:t>
        <a:bodyPr/>
        <a:lstStyle/>
        <a:p>
          <a:endParaRPr lang="en-US"/>
        </a:p>
      </dgm:t>
    </dgm:pt>
    <dgm:pt modelId="{6C2341A0-8799-413F-A65E-B9BBFAB440AA}">
      <dgm:prSet/>
      <dgm:spPr/>
      <dgm:t>
        <a:bodyPr/>
        <a:lstStyle/>
        <a:p>
          <a:pPr>
            <a:lnSpc>
              <a:spcPct val="100000"/>
            </a:lnSpc>
          </a:pPr>
          <a:r>
            <a:rPr lang="en-US" b="1" dirty="0">
              <a:solidFill>
                <a:schemeClr val="bg1"/>
              </a:solidFill>
              <a:latin typeface="Oxygen" panose="02000503000000000000" pitchFamily="2" charset="0"/>
            </a:rPr>
            <a:t>7 Certification Programs</a:t>
          </a:r>
          <a:endParaRPr lang="en-US" dirty="0">
            <a:solidFill>
              <a:schemeClr val="bg1"/>
            </a:solidFill>
            <a:latin typeface="Oxygen" panose="02000503000000000000" pitchFamily="2" charset="0"/>
          </a:endParaRPr>
        </a:p>
      </dgm:t>
    </dgm:pt>
    <dgm:pt modelId="{F7C1B3A4-338B-411D-833A-68A340CF3CE2}" type="parTrans" cxnId="{4FA499A5-B6A8-4936-95DF-976985641C92}">
      <dgm:prSet/>
      <dgm:spPr/>
      <dgm:t>
        <a:bodyPr/>
        <a:lstStyle/>
        <a:p>
          <a:endParaRPr lang="en-US"/>
        </a:p>
      </dgm:t>
    </dgm:pt>
    <dgm:pt modelId="{B65679DD-47B1-4BB2-899D-47108642A4CA}" type="sibTrans" cxnId="{4FA499A5-B6A8-4936-95DF-976985641C92}">
      <dgm:prSet/>
      <dgm:spPr/>
      <dgm:t>
        <a:bodyPr/>
        <a:lstStyle/>
        <a:p>
          <a:endParaRPr lang="en-US"/>
        </a:p>
      </dgm:t>
    </dgm:pt>
    <dgm:pt modelId="{B8E4C643-5346-4284-B5CF-5DC2ED20EA57}">
      <dgm:prSet/>
      <dgm:spPr/>
      <dgm:t>
        <a:bodyPr/>
        <a:lstStyle/>
        <a:p>
          <a:pPr>
            <a:lnSpc>
              <a:spcPct val="100000"/>
            </a:lnSpc>
          </a:pPr>
          <a:r>
            <a:rPr lang="en-US" b="1" dirty="0">
              <a:solidFill>
                <a:schemeClr val="bg1"/>
              </a:solidFill>
              <a:latin typeface="Oxygen" panose="02000503000000000000" pitchFamily="2" charset="0"/>
            </a:rPr>
            <a:t>200+ Educational Courses</a:t>
          </a:r>
          <a:endParaRPr lang="en-US" dirty="0">
            <a:solidFill>
              <a:schemeClr val="bg1"/>
            </a:solidFill>
            <a:latin typeface="Oxygen" panose="02000503000000000000" pitchFamily="2" charset="0"/>
          </a:endParaRPr>
        </a:p>
      </dgm:t>
    </dgm:pt>
    <dgm:pt modelId="{6E4CCDB3-8D07-4A04-AAA8-489EED171136}" type="parTrans" cxnId="{1AC39FE3-2BA2-48D8-9D95-327EC35AF68E}">
      <dgm:prSet/>
      <dgm:spPr/>
      <dgm:t>
        <a:bodyPr/>
        <a:lstStyle/>
        <a:p>
          <a:endParaRPr lang="en-US"/>
        </a:p>
      </dgm:t>
    </dgm:pt>
    <dgm:pt modelId="{35F60A8B-FC0B-4889-AA6B-1747C2D8F153}" type="sibTrans" cxnId="{1AC39FE3-2BA2-48D8-9D95-327EC35AF68E}">
      <dgm:prSet/>
      <dgm:spPr/>
      <dgm:t>
        <a:bodyPr/>
        <a:lstStyle/>
        <a:p>
          <a:endParaRPr lang="en-US"/>
        </a:p>
      </dgm:t>
    </dgm:pt>
    <dgm:pt modelId="{FF3A0C28-60C7-4ACF-B697-2FFECBB3DE5E}">
      <dgm:prSet/>
      <dgm:spPr/>
      <dgm:t>
        <a:bodyPr/>
        <a:lstStyle/>
        <a:p>
          <a:pPr>
            <a:lnSpc>
              <a:spcPct val="100000"/>
            </a:lnSpc>
          </a:pPr>
          <a:r>
            <a:rPr lang="en-US" b="1" dirty="0">
              <a:solidFill>
                <a:schemeClr val="bg1"/>
              </a:solidFill>
            </a:rPr>
            <a:t>Research</a:t>
          </a:r>
          <a:endParaRPr lang="en-US" dirty="0">
            <a:solidFill>
              <a:schemeClr val="bg1"/>
            </a:solidFill>
          </a:endParaRPr>
        </a:p>
      </dgm:t>
    </dgm:pt>
    <dgm:pt modelId="{40FC8684-7605-4903-8508-3DD36AE00184}" type="parTrans" cxnId="{AEF1A3AC-C643-491B-AA57-B0BAFA279718}">
      <dgm:prSet/>
      <dgm:spPr/>
      <dgm:t>
        <a:bodyPr/>
        <a:lstStyle/>
        <a:p>
          <a:endParaRPr lang="en-US"/>
        </a:p>
      </dgm:t>
    </dgm:pt>
    <dgm:pt modelId="{80B9666D-7725-41B6-BAD4-5B7D24422364}" type="sibTrans" cxnId="{AEF1A3AC-C643-491B-AA57-B0BAFA279718}">
      <dgm:prSet/>
      <dgm:spPr/>
      <dgm:t>
        <a:bodyPr/>
        <a:lstStyle/>
        <a:p>
          <a:endParaRPr lang="en-US"/>
        </a:p>
      </dgm:t>
    </dgm:pt>
    <dgm:pt modelId="{DF2FBAD4-194C-4EC6-9990-DCDD5357BA22}">
      <dgm:prSet/>
      <dgm:spPr/>
      <dgm:t>
        <a:bodyPr/>
        <a:lstStyle/>
        <a:p>
          <a:pPr>
            <a:lnSpc>
              <a:spcPct val="100000"/>
            </a:lnSpc>
          </a:pPr>
          <a:r>
            <a:rPr lang="en-US" b="1" dirty="0">
              <a:solidFill>
                <a:schemeClr val="bg1"/>
              </a:solidFill>
              <a:latin typeface="Oxygen" panose="02000503000000000000" pitchFamily="2" charset="0"/>
            </a:rPr>
            <a:t>Scholarships</a:t>
          </a:r>
          <a:endParaRPr lang="en-US" dirty="0">
            <a:solidFill>
              <a:schemeClr val="bg1"/>
            </a:solidFill>
            <a:latin typeface="Oxygen" panose="02000503000000000000" pitchFamily="2" charset="0"/>
          </a:endParaRPr>
        </a:p>
      </dgm:t>
    </dgm:pt>
    <dgm:pt modelId="{93699193-6018-47E6-983F-7E2E44EA9BC9}" type="parTrans" cxnId="{BB97AE72-1826-4E47-8CFB-3C53B010845C}">
      <dgm:prSet/>
      <dgm:spPr/>
      <dgm:t>
        <a:bodyPr/>
        <a:lstStyle/>
        <a:p>
          <a:endParaRPr lang="en-US"/>
        </a:p>
      </dgm:t>
    </dgm:pt>
    <dgm:pt modelId="{3BAC6FCC-8018-4A17-8AE1-A20F5A362238}" type="sibTrans" cxnId="{BB97AE72-1826-4E47-8CFB-3C53B010845C}">
      <dgm:prSet/>
      <dgm:spPr/>
      <dgm:t>
        <a:bodyPr/>
        <a:lstStyle/>
        <a:p>
          <a:endParaRPr lang="en-US"/>
        </a:p>
      </dgm:t>
    </dgm:pt>
    <dgm:pt modelId="{EAEE33CA-2E47-4B82-B80C-D2D79444109F}" type="pres">
      <dgm:prSet presAssocID="{720F00A2-F5A9-4E06-8327-D00EA90A0474}" presName="root" presStyleCnt="0">
        <dgm:presLayoutVars>
          <dgm:dir/>
          <dgm:resizeHandles val="exact"/>
        </dgm:presLayoutVars>
      </dgm:prSet>
      <dgm:spPr/>
    </dgm:pt>
    <dgm:pt modelId="{D88FDE8D-6355-4EAE-BDBF-EF04A64FE3DF}" type="pres">
      <dgm:prSet presAssocID="{4358652F-B0E6-4904-8E3D-824B7A515631}" presName="compNode" presStyleCnt="0"/>
      <dgm:spPr/>
    </dgm:pt>
    <dgm:pt modelId="{5A568455-1EB2-4C4C-96B1-185EDB0ED02B}" type="pres">
      <dgm:prSet presAssocID="{4358652F-B0E6-4904-8E3D-824B7A515631}"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B57C73FA-D776-45D3-80EA-25DEDB5C27E4}" type="pres">
      <dgm:prSet presAssocID="{4358652F-B0E6-4904-8E3D-824B7A515631}" presName="spaceRect" presStyleCnt="0"/>
      <dgm:spPr/>
    </dgm:pt>
    <dgm:pt modelId="{6B54C925-EB28-4B55-A1A9-50639C49C11C}" type="pres">
      <dgm:prSet presAssocID="{4358652F-B0E6-4904-8E3D-824B7A515631}" presName="textRect" presStyleLbl="revTx" presStyleIdx="0" presStyleCnt="8">
        <dgm:presLayoutVars>
          <dgm:chMax val="1"/>
          <dgm:chPref val="1"/>
        </dgm:presLayoutVars>
      </dgm:prSet>
      <dgm:spPr/>
    </dgm:pt>
    <dgm:pt modelId="{E55BC32F-04FF-4E74-A58D-289B2C1BD2E7}" type="pres">
      <dgm:prSet presAssocID="{D2FD2981-3CF2-4439-BBBD-21EE3E491C4C}" presName="sibTrans" presStyleCnt="0"/>
      <dgm:spPr/>
    </dgm:pt>
    <dgm:pt modelId="{22C9F38D-79F3-485E-9C26-13CC4EA418FB}" type="pres">
      <dgm:prSet presAssocID="{951B62E2-AD12-482A-921E-28F9913139CA}" presName="compNode" presStyleCnt="0"/>
      <dgm:spPr/>
    </dgm:pt>
    <dgm:pt modelId="{8A2BED3D-CF1C-408A-B634-0F7A57D9F7FB}" type="pres">
      <dgm:prSet presAssocID="{951B62E2-AD12-482A-921E-28F9913139C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47F3F251-3387-4CE6-B8A6-E4467E6328D4}" type="pres">
      <dgm:prSet presAssocID="{951B62E2-AD12-482A-921E-28F9913139CA}" presName="spaceRect" presStyleCnt="0"/>
      <dgm:spPr/>
    </dgm:pt>
    <dgm:pt modelId="{3C56E6FD-A6D5-4E03-A0E6-50836AF7D45B}" type="pres">
      <dgm:prSet presAssocID="{951B62E2-AD12-482A-921E-28F9913139CA}" presName="textRect" presStyleLbl="revTx" presStyleIdx="1" presStyleCnt="8">
        <dgm:presLayoutVars>
          <dgm:chMax val="1"/>
          <dgm:chPref val="1"/>
        </dgm:presLayoutVars>
      </dgm:prSet>
      <dgm:spPr/>
    </dgm:pt>
    <dgm:pt modelId="{00B7B986-815F-4CFE-8DFC-F3BBB7980CC3}" type="pres">
      <dgm:prSet presAssocID="{F2580E63-A4CD-4B95-904C-80E04B335B86}" presName="sibTrans" presStyleCnt="0"/>
      <dgm:spPr/>
    </dgm:pt>
    <dgm:pt modelId="{17CD0162-09FE-41A4-B816-AC07D56FA546}" type="pres">
      <dgm:prSet presAssocID="{AC227095-4290-4B8D-8D7A-3824934C71EC}" presName="compNode" presStyleCnt="0"/>
      <dgm:spPr/>
    </dgm:pt>
    <dgm:pt modelId="{96C9E679-683C-4AE2-A2FB-30F8A356B49E}" type="pres">
      <dgm:prSet presAssocID="{AC227095-4290-4B8D-8D7A-3824934C71E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E15E9537-EABE-4142-9197-741C39788C46}" type="pres">
      <dgm:prSet presAssocID="{AC227095-4290-4B8D-8D7A-3824934C71EC}" presName="spaceRect" presStyleCnt="0"/>
      <dgm:spPr/>
    </dgm:pt>
    <dgm:pt modelId="{C1CF4229-6372-47FE-ADA1-694CD385FE81}" type="pres">
      <dgm:prSet presAssocID="{AC227095-4290-4B8D-8D7A-3824934C71EC}" presName="textRect" presStyleLbl="revTx" presStyleIdx="2" presStyleCnt="8">
        <dgm:presLayoutVars>
          <dgm:chMax val="1"/>
          <dgm:chPref val="1"/>
        </dgm:presLayoutVars>
      </dgm:prSet>
      <dgm:spPr/>
    </dgm:pt>
    <dgm:pt modelId="{E401C19D-85A6-4F8A-90E6-5311F7CC5899}" type="pres">
      <dgm:prSet presAssocID="{4959A4CB-C98F-4302-A36B-0F46455AE42F}" presName="sibTrans" presStyleCnt="0"/>
      <dgm:spPr/>
    </dgm:pt>
    <dgm:pt modelId="{B4456D4E-4310-4DC9-8797-34439F7A6E51}" type="pres">
      <dgm:prSet presAssocID="{F9306FF4-19FC-4620-B0E0-4D2A812E6D78}" presName="compNode" presStyleCnt="0"/>
      <dgm:spPr/>
    </dgm:pt>
    <dgm:pt modelId="{1AA36AB6-36FE-445D-805D-E449794EB638}" type="pres">
      <dgm:prSet presAssocID="{F9306FF4-19FC-4620-B0E0-4D2A812E6D78}"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2C39F952-D3E0-435A-8C56-0890E11A7E2D}" type="pres">
      <dgm:prSet presAssocID="{F9306FF4-19FC-4620-B0E0-4D2A812E6D78}" presName="spaceRect" presStyleCnt="0"/>
      <dgm:spPr/>
    </dgm:pt>
    <dgm:pt modelId="{EA532A36-EDA8-47A5-B5CF-63AA7D5935FB}" type="pres">
      <dgm:prSet presAssocID="{F9306FF4-19FC-4620-B0E0-4D2A812E6D78}" presName="textRect" presStyleLbl="revTx" presStyleIdx="3" presStyleCnt="8">
        <dgm:presLayoutVars>
          <dgm:chMax val="1"/>
          <dgm:chPref val="1"/>
        </dgm:presLayoutVars>
      </dgm:prSet>
      <dgm:spPr/>
    </dgm:pt>
    <dgm:pt modelId="{192306AF-6B0C-4635-96DD-6A6722A68459}" type="pres">
      <dgm:prSet presAssocID="{BF7F5786-71BC-47F7-B8E7-CCFD80EDC42F}" presName="sibTrans" presStyleCnt="0"/>
      <dgm:spPr/>
    </dgm:pt>
    <dgm:pt modelId="{C406B08B-E7C4-4710-87A4-687F9E5EF9F7}" type="pres">
      <dgm:prSet presAssocID="{6C2341A0-8799-413F-A65E-B9BBFAB440AA}" presName="compNode" presStyleCnt="0"/>
      <dgm:spPr/>
    </dgm:pt>
    <dgm:pt modelId="{429A3FDA-FC80-4823-BB32-C3A2D19E51AD}" type="pres">
      <dgm:prSet presAssocID="{6C2341A0-8799-413F-A65E-B9BBFAB440AA}"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ibbon"/>
        </a:ext>
      </dgm:extLst>
    </dgm:pt>
    <dgm:pt modelId="{FBA419F2-FBDD-4D5A-8810-32141B17E431}" type="pres">
      <dgm:prSet presAssocID="{6C2341A0-8799-413F-A65E-B9BBFAB440AA}" presName="spaceRect" presStyleCnt="0"/>
      <dgm:spPr/>
    </dgm:pt>
    <dgm:pt modelId="{9AC6402D-C702-46F4-ABA3-54FBB2BB61C8}" type="pres">
      <dgm:prSet presAssocID="{6C2341A0-8799-413F-A65E-B9BBFAB440AA}" presName="textRect" presStyleLbl="revTx" presStyleIdx="4" presStyleCnt="8">
        <dgm:presLayoutVars>
          <dgm:chMax val="1"/>
          <dgm:chPref val="1"/>
        </dgm:presLayoutVars>
      </dgm:prSet>
      <dgm:spPr/>
    </dgm:pt>
    <dgm:pt modelId="{A46072C0-57CF-486F-84C2-8DDE3F687CE7}" type="pres">
      <dgm:prSet presAssocID="{B65679DD-47B1-4BB2-899D-47108642A4CA}" presName="sibTrans" presStyleCnt="0"/>
      <dgm:spPr/>
    </dgm:pt>
    <dgm:pt modelId="{50B2D890-3E18-4423-9D1F-F0DB89690FAD}" type="pres">
      <dgm:prSet presAssocID="{B8E4C643-5346-4284-B5CF-5DC2ED20EA57}" presName="compNode" presStyleCnt="0"/>
      <dgm:spPr/>
    </dgm:pt>
    <dgm:pt modelId="{350942CA-F70A-40BC-A5C5-D059FB022011}" type="pres">
      <dgm:prSet presAssocID="{B8E4C643-5346-4284-B5CF-5DC2ED20EA5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pen Book"/>
        </a:ext>
      </dgm:extLst>
    </dgm:pt>
    <dgm:pt modelId="{B1A755C0-AD7D-44E1-B449-C7ECA47BED0A}" type="pres">
      <dgm:prSet presAssocID="{B8E4C643-5346-4284-B5CF-5DC2ED20EA57}" presName="spaceRect" presStyleCnt="0"/>
      <dgm:spPr/>
    </dgm:pt>
    <dgm:pt modelId="{C93D666C-D999-4356-B8B7-79E11B1E4FC2}" type="pres">
      <dgm:prSet presAssocID="{B8E4C643-5346-4284-B5CF-5DC2ED20EA57}" presName="textRect" presStyleLbl="revTx" presStyleIdx="5" presStyleCnt="8">
        <dgm:presLayoutVars>
          <dgm:chMax val="1"/>
          <dgm:chPref val="1"/>
        </dgm:presLayoutVars>
      </dgm:prSet>
      <dgm:spPr/>
    </dgm:pt>
    <dgm:pt modelId="{BA7C28D6-E028-41EC-964F-35EE66D1D2E6}" type="pres">
      <dgm:prSet presAssocID="{35F60A8B-FC0B-4889-AA6B-1747C2D8F153}" presName="sibTrans" presStyleCnt="0"/>
      <dgm:spPr/>
    </dgm:pt>
    <dgm:pt modelId="{A027D0DC-4CFE-46D4-AE26-BE5B0C7831B3}" type="pres">
      <dgm:prSet presAssocID="{FF3A0C28-60C7-4ACF-B697-2FFECBB3DE5E}" presName="compNode" presStyleCnt="0"/>
      <dgm:spPr/>
    </dgm:pt>
    <dgm:pt modelId="{5092368E-9236-4D89-92E0-6715BE1185D9}" type="pres">
      <dgm:prSet presAssocID="{FF3A0C28-60C7-4ACF-B697-2FFECBB3DE5E}"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Research"/>
        </a:ext>
      </dgm:extLst>
    </dgm:pt>
    <dgm:pt modelId="{6ED727D1-B736-418B-A051-200E4EBBB59A}" type="pres">
      <dgm:prSet presAssocID="{FF3A0C28-60C7-4ACF-B697-2FFECBB3DE5E}" presName="spaceRect" presStyleCnt="0"/>
      <dgm:spPr/>
    </dgm:pt>
    <dgm:pt modelId="{8A72BD1D-6384-448B-85FB-E5659904DD5A}" type="pres">
      <dgm:prSet presAssocID="{FF3A0C28-60C7-4ACF-B697-2FFECBB3DE5E}" presName="textRect" presStyleLbl="revTx" presStyleIdx="6" presStyleCnt="8">
        <dgm:presLayoutVars>
          <dgm:chMax val="1"/>
          <dgm:chPref val="1"/>
        </dgm:presLayoutVars>
      </dgm:prSet>
      <dgm:spPr/>
    </dgm:pt>
    <dgm:pt modelId="{067060AB-1FFC-49F7-A040-7807F8121901}" type="pres">
      <dgm:prSet presAssocID="{80B9666D-7725-41B6-BAD4-5B7D24422364}" presName="sibTrans" presStyleCnt="0"/>
      <dgm:spPr/>
    </dgm:pt>
    <dgm:pt modelId="{7159F44C-A60E-401B-93B1-5D1EFCBDB8BE}" type="pres">
      <dgm:prSet presAssocID="{DF2FBAD4-194C-4EC6-9990-DCDD5357BA22}" presName="compNode" presStyleCnt="0"/>
      <dgm:spPr/>
    </dgm:pt>
    <dgm:pt modelId="{48565C3F-8C5F-4136-BB78-757E82347802}" type="pres">
      <dgm:prSet presAssocID="{DF2FBAD4-194C-4EC6-9990-DCDD5357BA22}"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Money"/>
        </a:ext>
      </dgm:extLst>
    </dgm:pt>
    <dgm:pt modelId="{B29CD1B6-0C41-48E3-A482-73875079BE18}" type="pres">
      <dgm:prSet presAssocID="{DF2FBAD4-194C-4EC6-9990-DCDD5357BA22}" presName="spaceRect" presStyleCnt="0"/>
      <dgm:spPr/>
    </dgm:pt>
    <dgm:pt modelId="{080ACF93-1D72-45C1-B57A-D42FA0CEF4C0}" type="pres">
      <dgm:prSet presAssocID="{DF2FBAD4-194C-4EC6-9990-DCDD5357BA22}" presName="textRect" presStyleLbl="revTx" presStyleIdx="7" presStyleCnt="8">
        <dgm:presLayoutVars>
          <dgm:chMax val="1"/>
          <dgm:chPref val="1"/>
        </dgm:presLayoutVars>
      </dgm:prSet>
      <dgm:spPr/>
    </dgm:pt>
  </dgm:ptLst>
  <dgm:cxnLst>
    <dgm:cxn modelId="{FA681E18-5BCD-4FF3-AAD8-6D5D34CC04E8}" srcId="{720F00A2-F5A9-4E06-8327-D00EA90A0474}" destId="{F9306FF4-19FC-4620-B0E0-4D2A812E6D78}" srcOrd="3" destOrd="0" parTransId="{7683426F-8268-4EC0-9FC3-41AE18856E2E}" sibTransId="{BF7F5786-71BC-47F7-B8E7-CCFD80EDC42F}"/>
    <dgm:cxn modelId="{4E10B01B-080B-487A-A882-08294F1F53BA}" srcId="{720F00A2-F5A9-4E06-8327-D00EA90A0474}" destId="{951B62E2-AD12-482A-921E-28F9913139CA}" srcOrd="1" destOrd="0" parTransId="{9A93A9E7-9C2D-4F43-8447-69C2699449CE}" sibTransId="{F2580E63-A4CD-4B95-904C-80E04B335B86}"/>
    <dgm:cxn modelId="{7E52F635-CAB9-4B53-B459-ECDC4232F033}" type="presOf" srcId="{4358652F-B0E6-4904-8E3D-824B7A515631}" destId="{6B54C925-EB28-4B55-A1A9-50639C49C11C}" srcOrd="0" destOrd="0" presId="urn:microsoft.com/office/officeart/2018/2/layout/IconLabelList"/>
    <dgm:cxn modelId="{24525D3B-CCC6-4A88-858F-EC018C4D3D16}" type="presOf" srcId="{DF2FBAD4-194C-4EC6-9990-DCDD5357BA22}" destId="{080ACF93-1D72-45C1-B57A-D42FA0CEF4C0}" srcOrd="0" destOrd="0" presId="urn:microsoft.com/office/officeart/2018/2/layout/IconLabelList"/>
    <dgm:cxn modelId="{55CA583B-5E25-4B78-A46B-0E8432319D70}" type="presOf" srcId="{951B62E2-AD12-482A-921E-28F9913139CA}" destId="{3C56E6FD-A6D5-4E03-A0E6-50836AF7D45B}" srcOrd="0" destOrd="0" presId="urn:microsoft.com/office/officeart/2018/2/layout/IconLabelList"/>
    <dgm:cxn modelId="{B578E13D-906F-447A-8843-95A34F9C8CEF}" type="presOf" srcId="{6C2341A0-8799-413F-A65E-B9BBFAB440AA}" destId="{9AC6402D-C702-46F4-ABA3-54FBB2BB61C8}" srcOrd="0" destOrd="0" presId="urn:microsoft.com/office/officeart/2018/2/layout/IconLabelList"/>
    <dgm:cxn modelId="{4F6D454C-2DA3-445F-B9D6-A072A8714E20}" type="presOf" srcId="{FF3A0C28-60C7-4ACF-B697-2FFECBB3DE5E}" destId="{8A72BD1D-6384-448B-85FB-E5659904DD5A}" srcOrd="0" destOrd="0" presId="urn:microsoft.com/office/officeart/2018/2/layout/IconLabelList"/>
    <dgm:cxn modelId="{BB97AE72-1826-4E47-8CFB-3C53B010845C}" srcId="{720F00A2-F5A9-4E06-8327-D00EA90A0474}" destId="{DF2FBAD4-194C-4EC6-9990-DCDD5357BA22}" srcOrd="7" destOrd="0" parTransId="{93699193-6018-47E6-983F-7E2E44EA9BC9}" sibTransId="{3BAC6FCC-8018-4A17-8AE1-A20F5A362238}"/>
    <dgm:cxn modelId="{FCF8597F-80A0-4E9C-AA0D-F3092461600D}" srcId="{720F00A2-F5A9-4E06-8327-D00EA90A0474}" destId="{4358652F-B0E6-4904-8E3D-824B7A515631}" srcOrd="0" destOrd="0" parTransId="{9FDA95B3-50A5-4E1E-A4F9-A4E4FC43C5E5}" sibTransId="{D2FD2981-3CF2-4439-BBBD-21EE3E491C4C}"/>
    <dgm:cxn modelId="{4FA499A5-B6A8-4936-95DF-976985641C92}" srcId="{720F00A2-F5A9-4E06-8327-D00EA90A0474}" destId="{6C2341A0-8799-413F-A65E-B9BBFAB440AA}" srcOrd="4" destOrd="0" parTransId="{F7C1B3A4-338B-411D-833A-68A340CF3CE2}" sibTransId="{B65679DD-47B1-4BB2-899D-47108642A4CA}"/>
    <dgm:cxn modelId="{5CF791AA-074D-445E-A53C-C80847B0A6B5}" type="presOf" srcId="{F9306FF4-19FC-4620-B0E0-4D2A812E6D78}" destId="{EA532A36-EDA8-47A5-B5CF-63AA7D5935FB}" srcOrd="0" destOrd="0" presId="urn:microsoft.com/office/officeart/2018/2/layout/IconLabelList"/>
    <dgm:cxn modelId="{AEF1A3AC-C643-491B-AA57-B0BAFA279718}" srcId="{720F00A2-F5A9-4E06-8327-D00EA90A0474}" destId="{FF3A0C28-60C7-4ACF-B697-2FFECBB3DE5E}" srcOrd="6" destOrd="0" parTransId="{40FC8684-7605-4903-8508-3DD36AE00184}" sibTransId="{80B9666D-7725-41B6-BAD4-5B7D24422364}"/>
    <dgm:cxn modelId="{091C0ABF-45E3-4B9A-8F23-20A9C892E938}" srcId="{720F00A2-F5A9-4E06-8327-D00EA90A0474}" destId="{AC227095-4290-4B8D-8D7A-3824934C71EC}" srcOrd="2" destOrd="0" parTransId="{C82823C5-8C2A-4034-9956-7AB25C58AFE2}" sibTransId="{4959A4CB-C98F-4302-A36B-0F46455AE42F}"/>
    <dgm:cxn modelId="{C93928CF-36AA-4302-BB65-C727AEF8B374}" type="presOf" srcId="{B8E4C643-5346-4284-B5CF-5DC2ED20EA57}" destId="{C93D666C-D999-4356-B8B7-79E11B1E4FC2}" srcOrd="0" destOrd="0" presId="urn:microsoft.com/office/officeart/2018/2/layout/IconLabelList"/>
    <dgm:cxn modelId="{7BE0DAD5-809C-4D59-A8F6-DEF387B41BF6}" type="presOf" srcId="{720F00A2-F5A9-4E06-8327-D00EA90A0474}" destId="{EAEE33CA-2E47-4B82-B80C-D2D79444109F}" srcOrd="0" destOrd="0" presId="urn:microsoft.com/office/officeart/2018/2/layout/IconLabelList"/>
    <dgm:cxn modelId="{1AC39FE3-2BA2-48D8-9D95-327EC35AF68E}" srcId="{720F00A2-F5A9-4E06-8327-D00EA90A0474}" destId="{B8E4C643-5346-4284-B5CF-5DC2ED20EA57}" srcOrd="5" destOrd="0" parTransId="{6E4CCDB3-8D07-4A04-AAA8-489EED171136}" sibTransId="{35F60A8B-FC0B-4889-AA6B-1747C2D8F153}"/>
    <dgm:cxn modelId="{A633B9E6-14C2-45B3-B307-3DAA98AA2E15}" type="presOf" srcId="{AC227095-4290-4B8D-8D7A-3824934C71EC}" destId="{C1CF4229-6372-47FE-ADA1-694CD385FE81}" srcOrd="0" destOrd="0" presId="urn:microsoft.com/office/officeart/2018/2/layout/IconLabelList"/>
    <dgm:cxn modelId="{19E8FC1F-24CE-44F9-A224-03AEDD821063}" type="presParOf" srcId="{EAEE33CA-2E47-4B82-B80C-D2D79444109F}" destId="{D88FDE8D-6355-4EAE-BDBF-EF04A64FE3DF}" srcOrd="0" destOrd="0" presId="urn:microsoft.com/office/officeart/2018/2/layout/IconLabelList"/>
    <dgm:cxn modelId="{D216A643-399B-441E-8C9E-34AEBB4C7697}" type="presParOf" srcId="{D88FDE8D-6355-4EAE-BDBF-EF04A64FE3DF}" destId="{5A568455-1EB2-4C4C-96B1-185EDB0ED02B}" srcOrd="0" destOrd="0" presId="urn:microsoft.com/office/officeart/2018/2/layout/IconLabelList"/>
    <dgm:cxn modelId="{EB42E993-A8C2-4865-86C3-78220497A594}" type="presParOf" srcId="{D88FDE8D-6355-4EAE-BDBF-EF04A64FE3DF}" destId="{B57C73FA-D776-45D3-80EA-25DEDB5C27E4}" srcOrd="1" destOrd="0" presId="urn:microsoft.com/office/officeart/2018/2/layout/IconLabelList"/>
    <dgm:cxn modelId="{0782ED94-4A6A-40D2-88EE-75CD3BF6350A}" type="presParOf" srcId="{D88FDE8D-6355-4EAE-BDBF-EF04A64FE3DF}" destId="{6B54C925-EB28-4B55-A1A9-50639C49C11C}" srcOrd="2" destOrd="0" presId="urn:microsoft.com/office/officeart/2018/2/layout/IconLabelList"/>
    <dgm:cxn modelId="{92A70BB3-9F0C-4E50-95C0-7594ACDA60AB}" type="presParOf" srcId="{EAEE33CA-2E47-4B82-B80C-D2D79444109F}" destId="{E55BC32F-04FF-4E74-A58D-289B2C1BD2E7}" srcOrd="1" destOrd="0" presId="urn:microsoft.com/office/officeart/2018/2/layout/IconLabelList"/>
    <dgm:cxn modelId="{442BD1C1-23C2-40B1-9918-0B903ABBACAE}" type="presParOf" srcId="{EAEE33CA-2E47-4B82-B80C-D2D79444109F}" destId="{22C9F38D-79F3-485E-9C26-13CC4EA418FB}" srcOrd="2" destOrd="0" presId="urn:microsoft.com/office/officeart/2018/2/layout/IconLabelList"/>
    <dgm:cxn modelId="{8D777D99-0EC3-4C07-AE7A-39DE9EB62ADC}" type="presParOf" srcId="{22C9F38D-79F3-485E-9C26-13CC4EA418FB}" destId="{8A2BED3D-CF1C-408A-B634-0F7A57D9F7FB}" srcOrd="0" destOrd="0" presId="urn:microsoft.com/office/officeart/2018/2/layout/IconLabelList"/>
    <dgm:cxn modelId="{EA8DF7BC-0F92-4311-85C3-6FC28C8DF883}" type="presParOf" srcId="{22C9F38D-79F3-485E-9C26-13CC4EA418FB}" destId="{47F3F251-3387-4CE6-B8A6-E4467E6328D4}" srcOrd="1" destOrd="0" presId="urn:microsoft.com/office/officeart/2018/2/layout/IconLabelList"/>
    <dgm:cxn modelId="{689EC4D0-C8A6-4E5D-8070-D62795FB7428}" type="presParOf" srcId="{22C9F38D-79F3-485E-9C26-13CC4EA418FB}" destId="{3C56E6FD-A6D5-4E03-A0E6-50836AF7D45B}" srcOrd="2" destOrd="0" presId="urn:microsoft.com/office/officeart/2018/2/layout/IconLabelList"/>
    <dgm:cxn modelId="{A38A4117-FEDE-434E-AA34-BC9EDC5055AC}" type="presParOf" srcId="{EAEE33CA-2E47-4B82-B80C-D2D79444109F}" destId="{00B7B986-815F-4CFE-8DFC-F3BBB7980CC3}" srcOrd="3" destOrd="0" presId="urn:microsoft.com/office/officeart/2018/2/layout/IconLabelList"/>
    <dgm:cxn modelId="{49CF8C6D-0BDA-4504-95AB-DD37AD0DC402}" type="presParOf" srcId="{EAEE33CA-2E47-4B82-B80C-D2D79444109F}" destId="{17CD0162-09FE-41A4-B816-AC07D56FA546}" srcOrd="4" destOrd="0" presId="urn:microsoft.com/office/officeart/2018/2/layout/IconLabelList"/>
    <dgm:cxn modelId="{9741F501-016B-450F-82B1-131A5BC1A0D9}" type="presParOf" srcId="{17CD0162-09FE-41A4-B816-AC07D56FA546}" destId="{96C9E679-683C-4AE2-A2FB-30F8A356B49E}" srcOrd="0" destOrd="0" presId="urn:microsoft.com/office/officeart/2018/2/layout/IconLabelList"/>
    <dgm:cxn modelId="{0BAFC556-4C1B-4821-9C49-F408C8911F25}" type="presParOf" srcId="{17CD0162-09FE-41A4-B816-AC07D56FA546}" destId="{E15E9537-EABE-4142-9197-741C39788C46}" srcOrd="1" destOrd="0" presId="urn:microsoft.com/office/officeart/2018/2/layout/IconLabelList"/>
    <dgm:cxn modelId="{4D63B284-9D0E-425C-9197-C1FA34EE1C11}" type="presParOf" srcId="{17CD0162-09FE-41A4-B816-AC07D56FA546}" destId="{C1CF4229-6372-47FE-ADA1-694CD385FE81}" srcOrd="2" destOrd="0" presId="urn:microsoft.com/office/officeart/2018/2/layout/IconLabelList"/>
    <dgm:cxn modelId="{FE18A376-BB2B-4140-AAEC-2A786EC0F5FF}" type="presParOf" srcId="{EAEE33CA-2E47-4B82-B80C-D2D79444109F}" destId="{E401C19D-85A6-4F8A-90E6-5311F7CC5899}" srcOrd="5" destOrd="0" presId="urn:microsoft.com/office/officeart/2018/2/layout/IconLabelList"/>
    <dgm:cxn modelId="{BE17D31A-F217-42CA-9DCE-815D10D78994}" type="presParOf" srcId="{EAEE33CA-2E47-4B82-B80C-D2D79444109F}" destId="{B4456D4E-4310-4DC9-8797-34439F7A6E51}" srcOrd="6" destOrd="0" presId="urn:microsoft.com/office/officeart/2018/2/layout/IconLabelList"/>
    <dgm:cxn modelId="{826EC808-E19F-4306-9874-DA1F56A18873}" type="presParOf" srcId="{B4456D4E-4310-4DC9-8797-34439F7A6E51}" destId="{1AA36AB6-36FE-445D-805D-E449794EB638}" srcOrd="0" destOrd="0" presId="urn:microsoft.com/office/officeart/2018/2/layout/IconLabelList"/>
    <dgm:cxn modelId="{0C547902-F922-4C95-8792-54D82986E74B}" type="presParOf" srcId="{B4456D4E-4310-4DC9-8797-34439F7A6E51}" destId="{2C39F952-D3E0-435A-8C56-0890E11A7E2D}" srcOrd="1" destOrd="0" presId="urn:microsoft.com/office/officeart/2018/2/layout/IconLabelList"/>
    <dgm:cxn modelId="{3E0773C2-42FB-4BF9-9178-5D912E358A0D}" type="presParOf" srcId="{B4456D4E-4310-4DC9-8797-34439F7A6E51}" destId="{EA532A36-EDA8-47A5-B5CF-63AA7D5935FB}" srcOrd="2" destOrd="0" presId="urn:microsoft.com/office/officeart/2018/2/layout/IconLabelList"/>
    <dgm:cxn modelId="{EF3D064F-CF27-4810-8008-91DB5E0B41D1}" type="presParOf" srcId="{EAEE33CA-2E47-4B82-B80C-D2D79444109F}" destId="{192306AF-6B0C-4635-96DD-6A6722A68459}" srcOrd="7" destOrd="0" presId="urn:microsoft.com/office/officeart/2018/2/layout/IconLabelList"/>
    <dgm:cxn modelId="{F6CB2FA9-BA15-4A10-8692-FE0ABD7860B4}" type="presParOf" srcId="{EAEE33CA-2E47-4B82-B80C-D2D79444109F}" destId="{C406B08B-E7C4-4710-87A4-687F9E5EF9F7}" srcOrd="8" destOrd="0" presId="urn:microsoft.com/office/officeart/2018/2/layout/IconLabelList"/>
    <dgm:cxn modelId="{A103FB69-6555-4566-86BC-3817733956B0}" type="presParOf" srcId="{C406B08B-E7C4-4710-87A4-687F9E5EF9F7}" destId="{429A3FDA-FC80-4823-BB32-C3A2D19E51AD}" srcOrd="0" destOrd="0" presId="urn:microsoft.com/office/officeart/2018/2/layout/IconLabelList"/>
    <dgm:cxn modelId="{E5727767-4916-458D-A42D-1A5F4855CFE3}" type="presParOf" srcId="{C406B08B-E7C4-4710-87A4-687F9E5EF9F7}" destId="{FBA419F2-FBDD-4D5A-8810-32141B17E431}" srcOrd="1" destOrd="0" presId="urn:microsoft.com/office/officeart/2018/2/layout/IconLabelList"/>
    <dgm:cxn modelId="{A9ADABCD-2CC8-4087-9C9C-B35BFFFB6164}" type="presParOf" srcId="{C406B08B-E7C4-4710-87A4-687F9E5EF9F7}" destId="{9AC6402D-C702-46F4-ABA3-54FBB2BB61C8}" srcOrd="2" destOrd="0" presId="urn:microsoft.com/office/officeart/2018/2/layout/IconLabelList"/>
    <dgm:cxn modelId="{C3D5F234-68EE-4F8F-B4FD-F64121807F3E}" type="presParOf" srcId="{EAEE33CA-2E47-4B82-B80C-D2D79444109F}" destId="{A46072C0-57CF-486F-84C2-8DDE3F687CE7}" srcOrd="9" destOrd="0" presId="urn:microsoft.com/office/officeart/2018/2/layout/IconLabelList"/>
    <dgm:cxn modelId="{8ED7AD60-7DD9-474D-83BF-DFC06489D3F7}" type="presParOf" srcId="{EAEE33CA-2E47-4B82-B80C-D2D79444109F}" destId="{50B2D890-3E18-4423-9D1F-F0DB89690FAD}" srcOrd="10" destOrd="0" presId="urn:microsoft.com/office/officeart/2018/2/layout/IconLabelList"/>
    <dgm:cxn modelId="{B553E37A-AB83-43EC-BC38-8D615D742FBB}" type="presParOf" srcId="{50B2D890-3E18-4423-9D1F-F0DB89690FAD}" destId="{350942CA-F70A-40BC-A5C5-D059FB022011}" srcOrd="0" destOrd="0" presId="urn:microsoft.com/office/officeart/2018/2/layout/IconLabelList"/>
    <dgm:cxn modelId="{83BEA242-0AEE-4373-92DA-274687051CB2}" type="presParOf" srcId="{50B2D890-3E18-4423-9D1F-F0DB89690FAD}" destId="{B1A755C0-AD7D-44E1-B449-C7ECA47BED0A}" srcOrd="1" destOrd="0" presId="urn:microsoft.com/office/officeart/2018/2/layout/IconLabelList"/>
    <dgm:cxn modelId="{B9A55A3A-4537-47D9-8FB5-0E610A7DC2E2}" type="presParOf" srcId="{50B2D890-3E18-4423-9D1F-F0DB89690FAD}" destId="{C93D666C-D999-4356-B8B7-79E11B1E4FC2}" srcOrd="2" destOrd="0" presId="urn:microsoft.com/office/officeart/2018/2/layout/IconLabelList"/>
    <dgm:cxn modelId="{44DC8CF1-FB0B-4871-B5BD-3095F69ECA65}" type="presParOf" srcId="{EAEE33CA-2E47-4B82-B80C-D2D79444109F}" destId="{BA7C28D6-E028-41EC-964F-35EE66D1D2E6}" srcOrd="11" destOrd="0" presId="urn:microsoft.com/office/officeart/2018/2/layout/IconLabelList"/>
    <dgm:cxn modelId="{4A86D090-C2E5-49B4-8665-0D9D49C4C328}" type="presParOf" srcId="{EAEE33CA-2E47-4B82-B80C-D2D79444109F}" destId="{A027D0DC-4CFE-46D4-AE26-BE5B0C7831B3}" srcOrd="12" destOrd="0" presId="urn:microsoft.com/office/officeart/2018/2/layout/IconLabelList"/>
    <dgm:cxn modelId="{5999816F-D68F-4EE3-B3F0-57467BB8C84C}" type="presParOf" srcId="{A027D0DC-4CFE-46D4-AE26-BE5B0C7831B3}" destId="{5092368E-9236-4D89-92E0-6715BE1185D9}" srcOrd="0" destOrd="0" presId="urn:microsoft.com/office/officeart/2018/2/layout/IconLabelList"/>
    <dgm:cxn modelId="{B22C3F1D-5CBB-4019-A98E-459925560D0A}" type="presParOf" srcId="{A027D0DC-4CFE-46D4-AE26-BE5B0C7831B3}" destId="{6ED727D1-B736-418B-A051-200E4EBBB59A}" srcOrd="1" destOrd="0" presId="urn:microsoft.com/office/officeart/2018/2/layout/IconLabelList"/>
    <dgm:cxn modelId="{191B2811-9464-4F13-A352-7F336A248431}" type="presParOf" srcId="{A027D0DC-4CFE-46D4-AE26-BE5B0C7831B3}" destId="{8A72BD1D-6384-448B-85FB-E5659904DD5A}" srcOrd="2" destOrd="0" presId="urn:microsoft.com/office/officeart/2018/2/layout/IconLabelList"/>
    <dgm:cxn modelId="{7E409EE2-1E3A-4934-B479-ECFA9525DB15}" type="presParOf" srcId="{EAEE33CA-2E47-4B82-B80C-D2D79444109F}" destId="{067060AB-1FFC-49F7-A040-7807F8121901}" srcOrd="13" destOrd="0" presId="urn:microsoft.com/office/officeart/2018/2/layout/IconLabelList"/>
    <dgm:cxn modelId="{2CD30994-660B-4ABA-9FB6-7A143F9FF1A6}" type="presParOf" srcId="{EAEE33CA-2E47-4B82-B80C-D2D79444109F}" destId="{7159F44C-A60E-401B-93B1-5D1EFCBDB8BE}" srcOrd="14" destOrd="0" presId="urn:microsoft.com/office/officeart/2018/2/layout/IconLabelList"/>
    <dgm:cxn modelId="{3CD7FC4A-39F3-428B-9233-CADE4EE543D9}" type="presParOf" srcId="{7159F44C-A60E-401B-93B1-5D1EFCBDB8BE}" destId="{48565C3F-8C5F-4136-BB78-757E82347802}" srcOrd="0" destOrd="0" presId="urn:microsoft.com/office/officeart/2018/2/layout/IconLabelList"/>
    <dgm:cxn modelId="{7601F011-594E-4C3D-8E9C-C5D509BA4258}" type="presParOf" srcId="{7159F44C-A60E-401B-93B1-5D1EFCBDB8BE}" destId="{B29CD1B6-0C41-48E3-A482-73875079BE18}" srcOrd="1" destOrd="0" presId="urn:microsoft.com/office/officeart/2018/2/layout/IconLabelList"/>
    <dgm:cxn modelId="{AE49A9A5-951F-4F1C-93E9-1B05C2D5EB48}" type="presParOf" srcId="{7159F44C-A60E-401B-93B1-5D1EFCBDB8BE}" destId="{080ACF93-1D72-45C1-B57A-D42FA0CEF4C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68455-1EB2-4C4C-96B1-185EDB0ED02B}">
      <dsp:nvSpPr>
        <dsp:cNvPr id="0" name=""/>
        <dsp:cNvSpPr/>
      </dsp:nvSpPr>
      <dsp:spPr>
        <a:xfrm>
          <a:off x="857711" y="145122"/>
          <a:ext cx="495175" cy="495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4C925-EB28-4B55-A1A9-50639C49C11C}">
      <dsp:nvSpPr>
        <dsp:cNvPr id="0" name=""/>
        <dsp:cNvSpPr/>
      </dsp:nvSpPr>
      <dsp:spPr>
        <a:xfrm>
          <a:off x="555103" y="817776"/>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33 Standing Committees </a:t>
          </a:r>
          <a:endParaRPr lang="en-US" sz="1100" kern="1200" dirty="0">
            <a:solidFill>
              <a:schemeClr val="bg1"/>
            </a:solidFill>
            <a:latin typeface="Oxygen" panose="02000503000000000000" pitchFamily="2" charset="0"/>
          </a:endParaRPr>
        </a:p>
      </dsp:txBody>
      <dsp:txXfrm>
        <a:off x="555103" y="817776"/>
        <a:ext cx="1100390" cy="440156"/>
      </dsp:txXfrm>
    </dsp:sp>
    <dsp:sp modelId="{8A2BED3D-CF1C-408A-B634-0F7A57D9F7FB}">
      <dsp:nvSpPr>
        <dsp:cNvPr id="0" name=""/>
        <dsp:cNvSpPr/>
      </dsp:nvSpPr>
      <dsp:spPr>
        <a:xfrm>
          <a:off x="2150670" y="145122"/>
          <a:ext cx="495175" cy="495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6E6FD-A6D5-4E03-A0E6-50836AF7D45B}">
      <dsp:nvSpPr>
        <dsp:cNvPr id="0" name=""/>
        <dsp:cNvSpPr/>
      </dsp:nvSpPr>
      <dsp:spPr>
        <a:xfrm>
          <a:off x="1848062" y="817776"/>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130+ Standards and </a:t>
          </a:r>
          <a:br>
            <a:rPr lang="en-US" sz="1100" b="1" kern="1200" dirty="0">
              <a:solidFill>
                <a:schemeClr val="bg1"/>
              </a:solidFill>
              <a:latin typeface="Oxygen" panose="02000503000000000000" pitchFamily="2" charset="0"/>
            </a:rPr>
          </a:br>
          <a:r>
            <a:rPr lang="en-US" sz="1100" b="1" kern="1200" dirty="0">
              <a:solidFill>
                <a:schemeClr val="bg1"/>
              </a:solidFill>
              <a:latin typeface="Oxygen" panose="02000503000000000000" pitchFamily="2" charset="0"/>
            </a:rPr>
            <a:t>Guidelines Committees</a:t>
          </a:r>
          <a:endParaRPr lang="en-US" sz="1100" kern="1200" dirty="0">
            <a:solidFill>
              <a:schemeClr val="bg1"/>
            </a:solidFill>
            <a:latin typeface="Oxygen" panose="02000503000000000000" pitchFamily="2" charset="0"/>
          </a:endParaRPr>
        </a:p>
      </dsp:txBody>
      <dsp:txXfrm>
        <a:off x="1848062" y="817776"/>
        <a:ext cx="1100390" cy="440156"/>
      </dsp:txXfrm>
    </dsp:sp>
    <dsp:sp modelId="{96C9E679-683C-4AE2-A2FB-30F8A356B49E}">
      <dsp:nvSpPr>
        <dsp:cNvPr id="0" name=""/>
        <dsp:cNvSpPr/>
      </dsp:nvSpPr>
      <dsp:spPr>
        <a:xfrm>
          <a:off x="857711" y="1533030"/>
          <a:ext cx="495175" cy="4951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CF4229-6372-47FE-ADA1-694CD385FE81}">
      <dsp:nvSpPr>
        <dsp:cNvPr id="0" name=""/>
        <dsp:cNvSpPr/>
      </dsp:nvSpPr>
      <dsp:spPr>
        <a:xfrm>
          <a:off x="555103" y="2205684"/>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100+ Technical Committees</a:t>
          </a:r>
          <a:endParaRPr lang="en-US" sz="1100" kern="1200" dirty="0">
            <a:solidFill>
              <a:schemeClr val="bg1"/>
            </a:solidFill>
            <a:latin typeface="Oxygen" panose="02000503000000000000" pitchFamily="2" charset="0"/>
          </a:endParaRPr>
        </a:p>
      </dsp:txBody>
      <dsp:txXfrm>
        <a:off x="555103" y="2205684"/>
        <a:ext cx="1100390" cy="440156"/>
      </dsp:txXfrm>
    </dsp:sp>
    <dsp:sp modelId="{1AA36AB6-36FE-445D-805D-E449794EB638}">
      <dsp:nvSpPr>
        <dsp:cNvPr id="0" name=""/>
        <dsp:cNvSpPr/>
      </dsp:nvSpPr>
      <dsp:spPr>
        <a:xfrm>
          <a:off x="2150670" y="1533030"/>
          <a:ext cx="495175" cy="4951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32A36-EDA8-47A5-B5CF-63AA7D5935FB}">
      <dsp:nvSpPr>
        <dsp:cNvPr id="0" name=""/>
        <dsp:cNvSpPr/>
      </dsp:nvSpPr>
      <dsp:spPr>
        <a:xfrm>
          <a:off x="1848062" y="2205684"/>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300+ Publications</a:t>
          </a:r>
          <a:endParaRPr lang="en-US" sz="1100" kern="1200" dirty="0">
            <a:solidFill>
              <a:schemeClr val="bg1"/>
            </a:solidFill>
            <a:latin typeface="Oxygen" panose="02000503000000000000" pitchFamily="2" charset="0"/>
          </a:endParaRPr>
        </a:p>
      </dsp:txBody>
      <dsp:txXfrm>
        <a:off x="1848062" y="2205684"/>
        <a:ext cx="1100390" cy="440156"/>
      </dsp:txXfrm>
    </dsp:sp>
    <dsp:sp modelId="{429A3FDA-FC80-4823-BB32-C3A2D19E51AD}">
      <dsp:nvSpPr>
        <dsp:cNvPr id="0" name=""/>
        <dsp:cNvSpPr/>
      </dsp:nvSpPr>
      <dsp:spPr>
        <a:xfrm>
          <a:off x="857711" y="2920938"/>
          <a:ext cx="495175" cy="4951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6402D-C702-46F4-ABA3-54FBB2BB61C8}">
      <dsp:nvSpPr>
        <dsp:cNvPr id="0" name=""/>
        <dsp:cNvSpPr/>
      </dsp:nvSpPr>
      <dsp:spPr>
        <a:xfrm>
          <a:off x="555103" y="3593592"/>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7 Certification Programs</a:t>
          </a:r>
          <a:endParaRPr lang="en-US" sz="1100" kern="1200" dirty="0">
            <a:solidFill>
              <a:schemeClr val="bg1"/>
            </a:solidFill>
            <a:latin typeface="Oxygen" panose="02000503000000000000" pitchFamily="2" charset="0"/>
          </a:endParaRPr>
        </a:p>
      </dsp:txBody>
      <dsp:txXfrm>
        <a:off x="555103" y="3593592"/>
        <a:ext cx="1100390" cy="440156"/>
      </dsp:txXfrm>
    </dsp:sp>
    <dsp:sp modelId="{350942CA-F70A-40BC-A5C5-D059FB022011}">
      <dsp:nvSpPr>
        <dsp:cNvPr id="0" name=""/>
        <dsp:cNvSpPr/>
      </dsp:nvSpPr>
      <dsp:spPr>
        <a:xfrm>
          <a:off x="2150670" y="2920938"/>
          <a:ext cx="495175" cy="4951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D666C-D999-4356-B8B7-79E11B1E4FC2}">
      <dsp:nvSpPr>
        <dsp:cNvPr id="0" name=""/>
        <dsp:cNvSpPr/>
      </dsp:nvSpPr>
      <dsp:spPr>
        <a:xfrm>
          <a:off x="1848062" y="3593592"/>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200+ Educational Courses</a:t>
          </a:r>
          <a:endParaRPr lang="en-US" sz="1100" kern="1200" dirty="0">
            <a:solidFill>
              <a:schemeClr val="bg1"/>
            </a:solidFill>
            <a:latin typeface="Oxygen" panose="02000503000000000000" pitchFamily="2" charset="0"/>
          </a:endParaRPr>
        </a:p>
      </dsp:txBody>
      <dsp:txXfrm>
        <a:off x="1848062" y="3593592"/>
        <a:ext cx="1100390" cy="440156"/>
      </dsp:txXfrm>
    </dsp:sp>
    <dsp:sp modelId="{5092368E-9236-4D89-92E0-6715BE1185D9}">
      <dsp:nvSpPr>
        <dsp:cNvPr id="0" name=""/>
        <dsp:cNvSpPr/>
      </dsp:nvSpPr>
      <dsp:spPr>
        <a:xfrm>
          <a:off x="857711" y="4308846"/>
          <a:ext cx="495175" cy="4951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2BD1D-6384-448B-85FB-E5659904DD5A}">
      <dsp:nvSpPr>
        <dsp:cNvPr id="0" name=""/>
        <dsp:cNvSpPr/>
      </dsp:nvSpPr>
      <dsp:spPr>
        <a:xfrm>
          <a:off x="555103" y="4981500"/>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rPr>
            <a:t>Research</a:t>
          </a:r>
          <a:endParaRPr lang="en-US" sz="1100" kern="1200" dirty="0">
            <a:solidFill>
              <a:schemeClr val="bg1"/>
            </a:solidFill>
          </a:endParaRPr>
        </a:p>
      </dsp:txBody>
      <dsp:txXfrm>
        <a:off x="555103" y="4981500"/>
        <a:ext cx="1100390" cy="440156"/>
      </dsp:txXfrm>
    </dsp:sp>
    <dsp:sp modelId="{48565C3F-8C5F-4136-BB78-757E82347802}">
      <dsp:nvSpPr>
        <dsp:cNvPr id="0" name=""/>
        <dsp:cNvSpPr/>
      </dsp:nvSpPr>
      <dsp:spPr>
        <a:xfrm>
          <a:off x="2150670" y="4308846"/>
          <a:ext cx="495175" cy="49517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ACF93-1D72-45C1-B57A-D42FA0CEF4C0}">
      <dsp:nvSpPr>
        <dsp:cNvPr id="0" name=""/>
        <dsp:cNvSpPr/>
      </dsp:nvSpPr>
      <dsp:spPr>
        <a:xfrm>
          <a:off x="1848062" y="4981500"/>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Scholarships</a:t>
          </a:r>
          <a:endParaRPr lang="en-US" sz="1100" kern="1200" dirty="0">
            <a:solidFill>
              <a:schemeClr val="bg1"/>
            </a:solidFill>
            <a:latin typeface="Oxygen" panose="02000503000000000000" pitchFamily="2" charset="0"/>
          </a:endParaRPr>
        </a:p>
      </dsp:txBody>
      <dsp:txXfrm>
        <a:off x="1848062" y="4981500"/>
        <a:ext cx="1100390" cy="44015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216B59-19F0-4EF6-A519-EA7F553ACDD8}"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857EC-624B-4045-8BC2-8920C4E20B8B}" type="slidenum">
              <a:rPr lang="en-US" smtClean="0"/>
              <a:t>‹#›</a:t>
            </a:fld>
            <a:endParaRPr lang="en-US"/>
          </a:p>
        </p:txBody>
      </p:sp>
    </p:spTree>
    <p:extLst>
      <p:ext uri="{BB962C8B-B14F-4D97-AF65-F5344CB8AC3E}">
        <p14:creationId xmlns:p14="http://schemas.microsoft.com/office/powerpoint/2010/main" val="252861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shrae.org/professional-development/tech-hour-videos/ashrae-tech-hou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tagline and HQ building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837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1522BDA-DA17-4E11-84A8-A2CC16445AEE}" type="slidenum">
              <a:rPr lang="en-US" altLang="en-US" b="0">
                <a:solidFill>
                  <a:prstClr val="black"/>
                </a:solidFill>
              </a:rPr>
              <a:pPr/>
              <a:t>11</a:t>
            </a:fld>
            <a:endParaRPr lang="en-US" altLang="en-US" b="0" dirty="0">
              <a:solidFill>
                <a:prstClr val="black"/>
              </a:solidFill>
            </a:endParaRPr>
          </a:p>
        </p:txBody>
      </p:sp>
    </p:spTree>
    <p:extLst>
      <p:ext uri="{BB962C8B-B14F-4D97-AF65-F5344CB8AC3E}">
        <p14:creationId xmlns:p14="http://schemas.microsoft.com/office/powerpoint/2010/main" val="302319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solidFill>
                  <a:srgbClr val="49494C"/>
                </a:solidFill>
                <a:effectLst/>
                <a:highlight>
                  <a:srgbClr val="FFFFFF"/>
                </a:highlight>
                <a:latin typeface="akzidenz-grotesk"/>
              </a:rPr>
              <a:t>A primary focus of the Young Engineers in ASHRAE committee is to attract and develop members for future membership and leadership in ASHRAE and the HVAC&amp;R industry. This is done through an exciting range of events and programming such as: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Leadership Weekends – which provides an opportunity for young engineers to learn more about the Society, develop soft skills and network with other professionals.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Leadership U – where YEA members shadow ASHRAE officers during the ASHRAE Winter and Annual Conferences. </a:t>
            </a:r>
            <a:r>
              <a:rPr lang="en-US" b="0" i="0" dirty="0" err="1">
                <a:solidFill>
                  <a:srgbClr val="49494C"/>
                </a:solidFill>
                <a:effectLst/>
                <a:highlight>
                  <a:srgbClr val="FFFFFF"/>
                </a:highlight>
                <a:latin typeface="akzidenz-grotesk"/>
              </a:rPr>
              <a:t>LeaDRS</a:t>
            </a:r>
            <a:r>
              <a:rPr lang="en-US" b="0" i="0" dirty="0">
                <a:solidFill>
                  <a:srgbClr val="49494C"/>
                </a:solidFill>
                <a:effectLst/>
                <a:highlight>
                  <a:srgbClr val="FFFFFF"/>
                </a:highlight>
                <a:latin typeface="akzidenz-grotesk"/>
              </a:rPr>
              <a:t> is an ASHRAE regional program similar to the Leadership U. </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Decarbonization Challenge – was created to align with ASHRAE’s focus on decarbonization. It is a year-long </a:t>
            </a:r>
            <a:r>
              <a:rPr lang="en-US" b="0" i="0" dirty="0">
                <a:solidFill>
                  <a:srgbClr val="49494C"/>
                </a:solidFill>
                <a:effectLst/>
                <a:highlight>
                  <a:srgbClr val="FFFFFF"/>
                </a:highlight>
                <a:latin typeface="akzidenz-grotesk"/>
              </a:rPr>
              <a:t>competitive fund ($1,000-$10,000) program granted within local chapters to implement decarbonization projects.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HVAC Design Essentials Scholarships – offers YEA members free registration in ASHRAE’s HVAC Design training courses. </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ASHRAE offers a wide variety of programs and resources for K-12 students and educators.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F17495-C3BC-47E6-BCE8-BCD6711B46E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98243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F17495-C3BC-47E6-BCE8-BCD6711B46E2}" type="slidenum">
              <a:rPr lang="en-US" altLang="en-US">
                <a:solidFill>
                  <a:prstClr val="black"/>
                </a:solidFill>
                <a:latin typeface="Calibri" panose="020F0502020204030204" pitchFamily="34" charset="0"/>
              </a:rPr>
              <a:pPr eaLnBrk="1" hangingPunct="1"/>
              <a:t>13</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857299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18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16</a:t>
            </a:fld>
            <a:endParaRPr lang="en-US"/>
          </a:p>
        </p:txBody>
      </p:sp>
    </p:spTree>
    <p:extLst>
      <p:ext uri="{BB962C8B-B14F-4D97-AF65-F5344CB8AC3E}">
        <p14:creationId xmlns:p14="http://schemas.microsoft.com/office/powerpoint/2010/main" val="26225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17</a:t>
            </a:fld>
            <a:endParaRPr lang="en-US"/>
          </a:p>
        </p:txBody>
      </p:sp>
    </p:spTree>
    <p:extLst>
      <p:ext uri="{BB962C8B-B14F-4D97-AF65-F5344CB8AC3E}">
        <p14:creationId xmlns:p14="http://schemas.microsoft.com/office/powerpoint/2010/main" val="2114318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76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19</a:t>
            </a:fld>
            <a:endParaRPr lang="en-US"/>
          </a:p>
        </p:txBody>
      </p:sp>
    </p:spTree>
    <p:extLst>
      <p:ext uri="{BB962C8B-B14F-4D97-AF65-F5344CB8AC3E}">
        <p14:creationId xmlns:p14="http://schemas.microsoft.com/office/powerpoint/2010/main" val="2036750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20</a:t>
            </a:fld>
            <a:endParaRPr lang="en-US"/>
          </a:p>
        </p:txBody>
      </p:sp>
    </p:spTree>
    <p:extLst>
      <p:ext uri="{BB962C8B-B14F-4D97-AF65-F5344CB8AC3E}">
        <p14:creationId xmlns:p14="http://schemas.microsoft.com/office/powerpoint/2010/main" val="1977066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857EC-624B-4045-8BC2-8920C4E20B8B}" type="slidenum">
              <a:rPr lang="en-US" smtClean="0"/>
              <a:t>27</a:t>
            </a:fld>
            <a:endParaRPr lang="en-US"/>
          </a:p>
        </p:txBody>
      </p:sp>
    </p:spTree>
    <p:extLst>
      <p:ext uri="{BB962C8B-B14F-4D97-AF65-F5344CB8AC3E}">
        <p14:creationId xmlns:p14="http://schemas.microsoft.com/office/powerpoint/2010/main" val="45243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823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116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30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Standard 241: </a:t>
            </a:r>
            <a:r>
              <a:rPr lang="en-US" dirty="0"/>
              <a:t>establishes minimum requirements aimed at reducing the risk of disease transmission through exposure to infectious aerosols in new buildings, existing buildings, and major renovations. Now available in Spanish! </a:t>
            </a:r>
            <a:endParaRPr lang="en-US" dirty="0">
              <a:cs typeface="Calibri"/>
            </a:endParaRPr>
          </a:p>
          <a:p>
            <a:endParaRPr lang="en-US" dirty="0">
              <a:cs typeface="Calibri"/>
            </a:endParaRPr>
          </a:p>
          <a:p>
            <a:r>
              <a:rPr lang="en-US" dirty="0">
                <a:cs typeface="Calibri"/>
              </a:rPr>
              <a:t>Standard 228: </a:t>
            </a:r>
            <a:r>
              <a:rPr lang="en-US" dirty="0"/>
              <a:t>sets requirements for evaluating whether a building or group of buildings meets a definition of “zero net energy” or a definition of “zero net carbon” during building operation. </a:t>
            </a:r>
            <a:endParaRPr lang="en-US" dirty="0">
              <a:cs typeface="Calibri"/>
            </a:endParaRPr>
          </a:p>
          <a:p>
            <a:endParaRPr lang="en-US" dirty="0">
              <a:cs typeface="Calibri"/>
            </a:endParaRPr>
          </a:p>
          <a:p>
            <a:r>
              <a:rPr lang="en-US" dirty="0">
                <a:cs typeface="Calibri"/>
              </a:rPr>
              <a:t>New 2024 Update of Standard 100: </a:t>
            </a:r>
            <a:r>
              <a:rPr lang="en-US" dirty="0"/>
              <a:t>This essential ASHRAE resource offers over 100 typical energy efficiency measures (EEMs) that can be applied to enable buildings to meet set energy targets, identifying commonly applied elements that can improve building performance.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510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717550" y="1162050"/>
            <a:ext cx="5575300" cy="3136900"/>
          </a:xfrm>
          <a:ln/>
        </p:spPr>
      </p:sp>
      <p:sp>
        <p:nvSpPr>
          <p:cNvPr id="37891" name="Notes Placeholder 2"/>
          <p:cNvSpPr>
            <a:spLocks noGrp="1"/>
          </p:cNvSpPr>
          <p:nvPr>
            <p:ph type="body" idx="1"/>
          </p:nvPr>
        </p:nvSpPr>
        <p:spPr>
          <a:ln/>
        </p:spPr>
        <p:txBody>
          <a:bodyPr/>
          <a:lstStyle/>
          <a:p>
            <a:pPr eaLnBrk="1" hangingPunct="1">
              <a:spcBef>
                <a:spcPct val="0"/>
              </a:spcBef>
              <a:defRPr/>
            </a:pPr>
            <a:r>
              <a:rPr lang="en-US" dirty="0">
                <a:latin typeface="+mn-lt"/>
              </a:rPr>
              <a:t>All standards go through public review and comment.</a:t>
            </a:r>
          </a:p>
          <a:p>
            <a:pPr eaLnBrk="1" hangingPunct="1">
              <a:spcBef>
                <a:spcPct val="0"/>
              </a:spcBef>
              <a:defRPr/>
            </a:pPr>
            <a:r>
              <a:rPr lang="en-US" dirty="0">
                <a:latin typeface="+mn-lt"/>
              </a:rPr>
              <a:t>Existing standards are reviewed every three years.</a:t>
            </a:r>
          </a:p>
          <a:p>
            <a:pPr eaLnBrk="1" hangingPunct="1">
              <a:spcBef>
                <a:spcPct val="0"/>
              </a:spcBef>
              <a:defRPr/>
            </a:pPr>
            <a:r>
              <a:rPr lang="en-US" dirty="0">
                <a:latin typeface="+mn-lt"/>
              </a:rPr>
              <a:t>Standards that are on continuous maintenance are republished with new addenda every three years.</a:t>
            </a:r>
          </a:p>
          <a:p>
            <a:pPr eaLnBrk="1" hangingPunct="1">
              <a:spcBef>
                <a:spcPct val="0"/>
              </a:spcBef>
              <a:defRPr/>
            </a:pPr>
            <a:r>
              <a:rPr lang="en-US" dirty="0">
                <a:latin typeface="+mn-lt"/>
              </a:rPr>
              <a:t>Code utilized standards are republished every three years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F0429F-2B26-493F-971D-C0BDAB66C9F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7265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17550" y="1162050"/>
            <a:ext cx="5575300" cy="3136900"/>
          </a:xfrm>
          <a:ln/>
        </p:spPr>
      </p:sp>
      <p:sp>
        <p:nvSpPr>
          <p:cNvPr id="62467" name="Notes Placeholder 2"/>
          <p:cNvSpPr>
            <a:spLocks noGrp="1"/>
          </p:cNvSpPr>
          <p:nvPr>
            <p:ph type="body" idx="1"/>
          </p:nvPr>
        </p:nvSpPr>
        <p:spPr>
          <a:ln/>
        </p:spPr>
        <p:txBody>
          <a:bodyPr/>
          <a:lstStyle/>
          <a:p>
            <a:pPr eaLnBrk="1" hangingPunct="1">
              <a:spcBef>
                <a:spcPct val="0"/>
              </a:spcBef>
              <a:defRPr/>
            </a:pPr>
            <a:endParaRPr lang="en-US" dirty="0">
              <a:solidFill>
                <a:schemeClr val="tx2"/>
              </a:solidFill>
              <a:latin typeface="+mn-lt"/>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DC38B1C-548C-4D76-8EF0-900EF8A9CD9A}" type="slidenum">
              <a:rPr lang="en-US" altLang="en-US" b="0">
                <a:solidFill>
                  <a:prstClr val="black"/>
                </a:solidFill>
              </a:rPr>
              <a:pPr/>
              <a:t>8</a:t>
            </a:fld>
            <a:endParaRPr lang="en-US" altLang="en-US" b="0" dirty="0">
              <a:solidFill>
                <a:prstClr val="black"/>
              </a:solidFill>
            </a:endParaRPr>
          </a:p>
        </p:txBody>
      </p:sp>
    </p:spTree>
    <p:extLst>
      <p:ext uri="{BB962C8B-B14F-4D97-AF65-F5344CB8AC3E}">
        <p14:creationId xmlns:p14="http://schemas.microsoft.com/office/powerpoint/2010/main" val="133890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9494C"/>
                </a:solidFill>
                <a:effectLst/>
                <a:latin typeface="akzidenz-grotesk"/>
              </a:rPr>
              <a:t>Events</a:t>
            </a:r>
            <a:endParaRPr lang="en-US" b="0" i="0" dirty="0">
              <a:solidFill>
                <a:srgbClr val="49494C"/>
              </a:solidFill>
              <a:effectLst/>
              <a:latin typeface="akzidenz-grotesk"/>
            </a:endParaRPr>
          </a:p>
          <a:p>
            <a:pPr algn="l"/>
            <a:r>
              <a:rPr lang="en-US" b="0" i="0" dirty="0">
                <a:solidFill>
                  <a:srgbClr val="49494C"/>
                </a:solidFill>
                <a:effectLst/>
                <a:latin typeface="akzidenz-grotesk"/>
              </a:rPr>
              <a:t>ASHRAE Conferences, Chapters Regional Conferences, Topical Conferences, Events Calendars, and Virtual Conferences as well as access exclusive technical content from </a:t>
            </a:r>
            <a:r>
              <a:rPr lang="en-US" b="1" i="0" u="none" strike="noStrike" dirty="0">
                <a:solidFill>
                  <a:srgbClr val="00AED8"/>
                </a:solidFill>
                <a:effectLst/>
                <a:latin typeface="akzidenz-grotesk"/>
                <a:hlinkClick r:id="rId3" tooltip="ASHRAE Tech Hour"/>
              </a:rPr>
              <a:t>ASHRAE Tech Hour</a:t>
            </a:r>
            <a:r>
              <a:rPr lang="en-US" b="0" i="0" dirty="0">
                <a:solidFill>
                  <a:srgbClr val="49494C"/>
                </a:solidFill>
                <a:effectLst/>
                <a:latin typeface="akzidenz-grotesk"/>
              </a:rPr>
              <a:t>.</a:t>
            </a:r>
          </a:p>
          <a:p>
            <a:pPr algn="l"/>
            <a:endParaRPr lang="en-US" b="0" i="0" dirty="0">
              <a:solidFill>
                <a:srgbClr val="49494C"/>
              </a:solidFill>
              <a:effectLst/>
              <a:latin typeface="akzidenz-grotesk"/>
            </a:endParaRPr>
          </a:p>
          <a:p>
            <a:pPr algn="l"/>
            <a:r>
              <a:rPr lang="en-US" b="1" i="0" dirty="0">
                <a:solidFill>
                  <a:srgbClr val="49494C"/>
                </a:solidFill>
                <a:effectLst/>
                <a:latin typeface="akzidenz-grotesk"/>
              </a:rPr>
              <a:t>Connect </a:t>
            </a:r>
          </a:p>
          <a:p>
            <a:pPr algn="l"/>
            <a:r>
              <a:rPr lang="en-US" dirty="0">
                <a:solidFill>
                  <a:srgbClr val="49494C"/>
                </a:solidFill>
                <a:latin typeface="akzidenz-grotesk"/>
              </a:rPr>
              <a:t>N</a:t>
            </a:r>
            <a:r>
              <a:rPr lang="en-US" b="0" i="0" dirty="0">
                <a:solidFill>
                  <a:srgbClr val="49494C"/>
                </a:solidFill>
                <a:effectLst/>
                <a:latin typeface="akzidenz-grotesk"/>
              </a:rPr>
              <a:t>otifications and news pertinent to the Society and quick access to all of ASHRAE’s social media. Ability to direct message with fellow conference attendees.</a:t>
            </a:r>
          </a:p>
          <a:p>
            <a:pPr algn="l"/>
            <a:endParaRPr lang="en-US" b="1" i="0" dirty="0">
              <a:solidFill>
                <a:srgbClr val="49494C"/>
              </a:solidFill>
              <a:effectLst/>
              <a:latin typeface="akzidenz-grotesk"/>
            </a:endParaRPr>
          </a:p>
          <a:p>
            <a:pPr algn="l"/>
            <a:r>
              <a:rPr lang="en-US" b="1" i="0" dirty="0">
                <a:solidFill>
                  <a:srgbClr val="49494C"/>
                </a:solidFill>
                <a:effectLst/>
                <a:latin typeface="akzidenz-grotesk"/>
              </a:rPr>
              <a:t>Membership &amp; Support</a:t>
            </a:r>
            <a:r>
              <a:rPr lang="en-US" b="0" i="0" dirty="0">
                <a:solidFill>
                  <a:srgbClr val="49494C"/>
                </a:solidFill>
                <a:effectLst/>
                <a:latin typeface="akzidenz-grotesk"/>
              </a:rPr>
              <a:t> </a:t>
            </a:r>
          </a:p>
          <a:p>
            <a:pPr algn="l"/>
            <a:r>
              <a:rPr lang="en-US" b="0" i="0" dirty="0">
                <a:solidFill>
                  <a:srgbClr val="49494C"/>
                </a:solidFill>
                <a:effectLst/>
                <a:latin typeface="akzidenz-grotesk"/>
              </a:rPr>
              <a:t>Chapter details, Distinguished Lecturers program resources, information on how to support the Society through donations or volunteering, and how to get in touch.</a:t>
            </a:r>
          </a:p>
          <a:p>
            <a:pPr algn="l"/>
            <a:endParaRPr lang="en-US" b="0" i="0" dirty="0">
              <a:solidFill>
                <a:srgbClr val="49494C"/>
              </a:solidFill>
              <a:effectLst/>
              <a:latin typeface="akzidenz-grotesk"/>
            </a:endParaRPr>
          </a:p>
          <a:p>
            <a:pPr algn="l">
              <a:buFont typeface="Arial" panose="020B0604020202020204" pitchFamily="34" charset="0"/>
              <a:buNone/>
            </a:pPr>
            <a:r>
              <a:rPr lang="en-US" b="1" i="0" dirty="0">
                <a:solidFill>
                  <a:srgbClr val="49494C"/>
                </a:solidFill>
                <a:effectLst/>
                <a:latin typeface="akzidenz-grotesk"/>
              </a:rPr>
              <a:t>Resources</a:t>
            </a:r>
            <a:r>
              <a:rPr lang="en-US" b="0" i="0" dirty="0">
                <a:solidFill>
                  <a:srgbClr val="49494C"/>
                </a:solidFill>
                <a:effectLst/>
                <a:latin typeface="akzidenz-grotesk"/>
              </a:rPr>
              <a:t> section with access to ASHRAE volunteer resources, Standards and Guidelines information, continuing education courses as well as search features for industry jobs and materials to help you engage others with ASHRAE.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214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1522BDA-DA17-4E11-84A8-A2CC16445AEE}" type="slidenum">
              <a:rPr lang="en-US" altLang="en-US" b="0">
                <a:solidFill>
                  <a:prstClr val="black"/>
                </a:solidFill>
              </a:rPr>
              <a:pPr/>
              <a:t>10</a:t>
            </a:fld>
            <a:endParaRPr lang="en-US" altLang="en-US" b="0" dirty="0">
              <a:solidFill>
                <a:prstClr val="black"/>
              </a:solidFill>
            </a:endParaRPr>
          </a:p>
        </p:txBody>
      </p:sp>
    </p:spTree>
    <p:extLst>
      <p:ext uri="{BB962C8B-B14F-4D97-AF65-F5344CB8AC3E}">
        <p14:creationId xmlns:p14="http://schemas.microsoft.com/office/powerpoint/2010/main" val="6113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3366"/>
                </a:solidFill>
              </a:defRPr>
            </a:lvl1pPr>
          </a:lstStyle>
          <a:p>
            <a:r>
              <a:rPr lang="en-US"/>
              <a:t> </a:t>
            </a:r>
            <a:r>
              <a:rPr lang="en-US" b="1"/>
              <a:t>www.ashare.org</a:t>
            </a:r>
            <a:r>
              <a:rPr lang="en-US"/>
              <a:t>|</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C4C84E-4727-D547-87BE-DB16E34A80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742172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7" name="Picture 6">
            <a:extLst>
              <a:ext uri="{FF2B5EF4-FFF2-40B4-BE49-F238E27FC236}">
                <a16:creationId xmlns:a16="http://schemas.microsoft.com/office/drawing/2014/main" id="{92736430-BA4B-4B44-A732-B26B66D69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8" name="Picture 7">
            <a:extLst>
              <a:ext uri="{FF2B5EF4-FFF2-40B4-BE49-F238E27FC236}">
                <a16:creationId xmlns:a16="http://schemas.microsoft.com/office/drawing/2014/main" id="{878E4721-3E5A-E847-ACE4-226545A121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36479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2C27E8EE-F2C4-8B4E-BDBB-0013419F64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90400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CE93AF1A-901F-AB42-92CB-D9C017F0487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4193312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087242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809226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11196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065733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768871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641391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12011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9677497C-9DC0-0A47-845C-496AF014B1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3650956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358292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978783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816168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681570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19432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708517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7572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953515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54319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4347AB7-0EAE-45D6-94E5-AA13B37CF7DF}"/>
              </a:ext>
            </a:extLst>
          </p:cNvPr>
          <p:cNvSpPr>
            <a:spLocks noGrp="1"/>
          </p:cNvSpPr>
          <p:nvPr>
            <p:ph type="pic" sz="quarter" idx="10"/>
          </p:nvPr>
        </p:nvSpPr>
        <p:spPr>
          <a:xfrm>
            <a:off x="616357" y="606539"/>
            <a:ext cx="4055655" cy="564492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D58D69BE-1604-43A8-A5A6-DE5DEF174945}"/>
              </a:ext>
            </a:extLst>
          </p:cNvPr>
          <p:cNvSpPr/>
          <p:nvPr userDrawn="1"/>
        </p:nvSpPr>
        <p:spPr>
          <a:xfrm>
            <a:off x="11567886" y="0"/>
            <a:ext cx="624114"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7869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cxnSp>
        <p:nvCxnSpPr>
          <p:cNvPr id="10" name="Straight Connector 9"/>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ECD61A-E96A-9140-A5CA-4A818FDBA2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54775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9/3/2024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0000515"/>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643543"/>
          </a:xfrm>
        </p:spPr>
        <p:txBody>
          <a:bodyPr>
            <a:normAutofit/>
          </a:bodyPr>
          <a:lstStyle>
            <a:lvl1pPr>
              <a:defRPr sz="359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9/3/2024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547515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05549C"/>
                </a:solidFill>
              </a:rPr>
              <a:pPr/>
              <a:t>9/3/2024</a:t>
            </a:fld>
            <a:endParaRPr lang="en-US" dirty="0">
              <a:solidFill>
                <a:srgbClr val="05549C"/>
              </a:solidFill>
            </a:endParaRPr>
          </a:p>
        </p:txBody>
      </p:sp>
      <p:sp>
        <p:nvSpPr>
          <p:cNvPr id="3" name="Footer Placeholder 2"/>
          <p:cNvSpPr>
            <a:spLocks noGrp="1"/>
          </p:cNvSpPr>
          <p:nvPr>
            <p:ph type="ftr" sz="quarter" idx="11"/>
          </p:nvPr>
        </p:nvSpPr>
        <p:spPr/>
        <p:txBody>
          <a:bodyPr/>
          <a:lstStyle/>
          <a:p>
            <a:endParaRPr lang="en-US" dirty="0">
              <a:solidFill>
                <a:srgbClr val="05549C"/>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5549C"/>
                </a:solidFill>
              </a:rPr>
              <a:pPr/>
              <a:t>‹#›</a:t>
            </a:fld>
            <a:endParaRPr lang="en-US" dirty="0">
              <a:solidFill>
                <a:srgbClr val="05549C"/>
              </a:solidFill>
            </a:endParaRPr>
          </a:p>
        </p:txBody>
      </p:sp>
    </p:spTree>
    <p:extLst>
      <p:ext uri="{BB962C8B-B14F-4D97-AF65-F5344CB8AC3E}">
        <p14:creationId xmlns:p14="http://schemas.microsoft.com/office/powerpoint/2010/main" val="499829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30680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3366"/>
                </a:solidFill>
              </a:defRPr>
            </a:lvl1pPr>
          </a:lstStyle>
          <a:p>
            <a:r>
              <a:rPr lang="en-US"/>
              <a:t> </a:t>
            </a:r>
            <a:r>
              <a:rPr lang="en-US" b="1"/>
              <a:t>www.ashare.org</a:t>
            </a:r>
            <a:r>
              <a:rPr lang="en-US"/>
              <a:t>|</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C4C84E-4727-D547-87BE-DB16E34A80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591981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9677497C-9DC0-0A47-845C-496AF014B1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4285778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cxnSp>
        <p:nvCxnSpPr>
          <p:cNvPr id="10" name="Straight Connector 9"/>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ECD61A-E96A-9140-A5CA-4A818FDBA2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159618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cxnSp>
        <p:nvCxnSpPr>
          <p:cNvPr id="12" name="Straight Connector 11"/>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832A2E-FB2E-314F-8DDD-799D1EB332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4" name="Picture 13">
            <a:extLst>
              <a:ext uri="{FF2B5EF4-FFF2-40B4-BE49-F238E27FC236}">
                <a16:creationId xmlns:a16="http://schemas.microsoft.com/office/drawing/2014/main" id="{E8873ACE-F4CA-E443-AAE3-585CB7D550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592208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313640-132B-1544-AFC9-32B8332EB7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638675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356351"/>
            <a:ext cx="2844800" cy="365125"/>
          </a:xfrm>
        </p:spPr>
        <p:txBody>
          <a:bodyPr/>
          <a:lstStyle/>
          <a:p>
            <a:r>
              <a:rPr lang="en-US" dirty="0">
                <a:solidFill>
                  <a:prstClr val="black">
                    <a:tint val="75000"/>
                  </a:prstClr>
                </a:solidFill>
              </a:rPr>
              <a:t> </a:t>
            </a:r>
            <a:r>
              <a:rPr lang="en-US" b="1" dirty="0">
                <a:solidFill>
                  <a:srgbClr val="00B0F0"/>
                </a:solidFill>
              </a:rPr>
              <a:t>palmcoastdata.com</a:t>
            </a:r>
            <a:r>
              <a:rPr lang="en-US" dirty="0">
                <a:solidFill>
                  <a:prstClr val="black">
                    <a:tint val="75000"/>
                  </a:prstClr>
                </a:solidFill>
              </a:rPr>
              <a:t> |</a:t>
            </a:r>
            <a:fld id="{7C7646D6-9DA9-4D60-B037-D72D50BB696E}"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AFCB0D9F-5787-E845-80A1-5D0C73BA2F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101259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cxnSp>
        <p:nvCxnSpPr>
          <p:cNvPr id="12" name="Straight Connector 11"/>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832A2E-FB2E-314F-8DDD-799D1EB332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4" name="Picture 13">
            <a:extLst>
              <a:ext uri="{FF2B5EF4-FFF2-40B4-BE49-F238E27FC236}">
                <a16:creationId xmlns:a16="http://schemas.microsoft.com/office/drawing/2014/main" id="{E8873ACE-F4CA-E443-AAE3-585CB7D550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771517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B40B6397-A803-764D-B04E-C73AC4EF89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EC7954FF-B31D-8B42-8E4A-782C8A2164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894171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1996E7F9-0988-0248-9663-E30209B910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679" y="5882275"/>
            <a:ext cx="1114297" cy="771257"/>
          </a:xfrm>
          <a:prstGeom prst="rect">
            <a:avLst/>
          </a:prstGeom>
        </p:spPr>
      </p:pic>
    </p:spTree>
    <p:extLst>
      <p:ext uri="{BB962C8B-B14F-4D97-AF65-F5344CB8AC3E}">
        <p14:creationId xmlns:p14="http://schemas.microsoft.com/office/powerpoint/2010/main" val="3240244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b="1" dirty="0"/>
              <a:t>www.ashrae.org</a:t>
            </a:r>
            <a:r>
              <a:rPr lang="en-US" dirty="0"/>
              <a:t> |</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8F4D3D6B-E450-474E-8A68-C971498B73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0A942531-FA3F-BC47-9603-F4C73709FA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090833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7" name="Picture 6">
            <a:extLst>
              <a:ext uri="{FF2B5EF4-FFF2-40B4-BE49-F238E27FC236}">
                <a16:creationId xmlns:a16="http://schemas.microsoft.com/office/drawing/2014/main" id="{92736430-BA4B-4B44-A732-B26B66D69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8" name="Picture 7">
            <a:extLst>
              <a:ext uri="{FF2B5EF4-FFF2-40B4-BE49-F238E27FC236}">
                <a16:creationId xmlns:a16="http://schemas.microsoft.com/office/drawing/2014/main" id="{878E4721-3E5A-E847-ACE4-226545A121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621018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2C27E8EE-F2C4-8B4E-BDBB-0013419F64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749668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CE93AF1A-901F-AB42-92CB-D9C017F0487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1801232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451F716D-5309-CE44-82F4-4137FFA7E3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797354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B97DCBB3-23C3-B747-86F5-163B198AFE6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4076216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D61B9CE7-9218-7944-856D-963CA48AA1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087972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5049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313640-132B-1544-AFC9-32B8332EB7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933519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69373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049894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007978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20719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36713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037709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67237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443143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31538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146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356351"/>
            <a:ext cx="2844800" cy="365125"/>
          </a:xfrm>
        </p:spPr>
        <p:txBody>
          <a:bodyPr/>
          <a:lstStyle/>
          <a:p>
            <a:r>
              <a:rPr lang="en-US" dirty="0">
                <a:solidFill>
                  <a:prstClr val="black">
                    <a:tint val="75000"/>
                  </a:prstClr>
                </a:solidFill>
              </a:rPr>
              <a:t> </a:t>
            </a:r>
            <a:r>
              <a:rPr lang="en-US" b="1" dirty="0">
                <a:solidFill>
                  <a:srgbClr val="00B0F0"/>
                </a:solidFill>
              </a:rPr>
              <a:t>palmcoastdata.com</a:t>
            </a:r>
            <a:r>
              <a:rPr lang="en-US" dirty="0">
                <a:solidFill>
                  <a:prstClr val="black">
                    <a:tint val="75000"/>
                  </a:prstClr>
                </a:solidFill>
              </a:rPr>
              <a:t> |</a:t>
            </a:r>
            <a:fld id="{7C7646D6-9DA9-4D60-B037-D72D50BB696E}"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AFCB0D9F-5787-E845-80A1-5D0C73BA2F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544598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690069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459959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6217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uilding with a walkway leading to the entrance&#10;&#10;Description automatically generated">
            <a:extLst>
              <a:ext uri="{FF2B5EF4-FFF2-40B4-BE49-F238E27FC236}">
                <a16:creationId xmlns:a16="http://schemas.microsoft.com/office/drawing/2014/main" id="{AE1E1F2F-0FEC-1CB1-3B31-4AEAA78210FC}"/>
              </a:ext>
            </a:extLst>
          </p:cNvPr>
          <p:cNvPicPr>
            <a:picLocks noChangeAspect="1"/>
          </p:cNvPicPr>
          <p:nvPr userDrawn="1"/>
        </p:nvPicPr>
        <p:blipFill>
          <a:blip r:embed="rId2">
            <a:extLst>
              <a:ext uri="{28A0092B-C50C-407E-A947-70E740481C1C}">
                <a14:useLocalDpi xmlns:a14="http://schemas.microsoft.com/office/drawing/2010/main" val="0"/>
              </a:ext>
            </a:extLst>
          </a:blip>
          <a:srcRect t="19363" b="3636"/>
          <a:stretch/>
        </p:blipFill>
        <p:spPr>
          <a:xfrm>
            <a:off x="0" y="-14285"/>
            <a:ext cx="12192000" cy="6864147"/>
          </a:xfrm>
          <a:prstGeom prst="rect">
            <a:avLst/>
          </a:prstGeom>
        </p:spPr>
      </p:pic>
      <p:sp>
        <p:nvSpPr>
          <p:cNvPr id="3" name="Rectangle 2">
            <a:extLst>
              <a:ext uri="{FF2B5EF4-FFF2-40B4-BE49-F238E27FC236}">
                <a16:creationId xmlns:a16="http://schemas.microsoft.com/office/drawing/2014/main" id="{EA782777-7917-392E-7971-7823D6F9E34A}"/>
              </a:ext>
            </a:extLst>
          </p:cNvPr>
          <p:cNvSpPr/>
          <p:nvPr userDrawn="1"/>
        </p:nvSpPr>
        <p:spPr>
          <a:xfrm>
            <a:off x="1137641" y="-14285"/>
            <a:ext cx="4516403" cy="6864147"/>
          </a:xfrm>
          <a:prstGeom prst="rect">
            <a:avLst/>
          </a:prstGeom>
          <a:gradFill flip="none" rotWithShape="1">
            <a:gsLst>
              <a:gs pos="0">
                <a:schemeClr val="accent5">
                  <a:lumMod val="89000"/>
                  <a:alpha val="98597"/>
                </a:schemeClr>
              </a:gs>
              <a:gs pos="23000">
                <a:schemeClr val="accent5">
                  <a:lumMod val="89000"/>
                </a:schemeClr>
              </a:gs>
              <a:gs pos="69000">
                <a:schemeClr val="accent5">
                  <a:lumMod val="75000"/>
                </a:schemeClr>
              </a:gs>
              <a:gs pos="97000">
                <a:schemeClr val="accent5">
                  <a:lumMod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F1E4B9B3-09CF-A057-DB3F-D13A1EA023FB}"/>
              </a:ext>
            </a:extLst>
          </p:cNvPr>
          <p:cNvSpPr/>
          <p:nvPr userDrawn="1"/>
        </p:nvSpPr>
        <p:spPr>
          <a:xfrm>
            <a:off x="0" y="5357813"/>
            <a:ext cx="12254958" cy="1028988"/>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4307551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632593-F884-4D9C-A128-3DBFCA3569EF}"/>
              </a:ext>
            </a:extLst>
          </p:cNvPr>
          <p:cNvSpPr>
            <a:spLocks noGrp="1"/>
          </p:cNvSpPr>
          <p:nvPr>
            <p:ph type="pic" sz="quarter" idx="10"/>
          </p:nvPr>
        </p:nvSpPr>
        <p:spPr>
          <a:xfrm>
            <a:off x="0" y="0"/>
            <a:ext cx="12192000" cy="68580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1981198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65BA970-A787-4035-BD9D-19535A832EA4}"/>
              </a:ext>
            </a:extLst>
          </p:cNvPr>
          <p:cNvSpPr>
            <a:spLocks noGrp="1"/>
          </p:cNvSpPr>
          <p:nvPr>
            <p:ph type="pic" sz="quarter" idx="10"/>
          </p:nvPr>
        </p:nvSpPr>
        <p:spPr>
          <a:xfrm>
            <a:off x="7565484" y="0"/>
            <a:ext cx="4626516" cy="6858000"/>
          </a:xfrm>
          <a:prstGeom prst="rect">
            <a:avLst/>
          </a:prstGeom>
          <a:pattFill prst="pct50">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Rectangle 2">
            <a:extLst>
              <a:ext uri="{FF2B5EF4-FFF2-40B4-BE49-F238E27FC236}">
                <a16:creationId xmlns:a16="http://schemas.microsoft.com/office/drawing/2014/main" id="{6C2FDDC6-4607-4FFD-AAB1-DE17B2CC6D90}"/>
              </a:ext>
            </a:extLst>
          </p:cNvPr>
          <p:cNvSpPr/>
          <p:nvPr userDrawn="1"/>
        </p:nvSpPr>
        <p:spPr>
          <a:xfrm>
            <a:off x="2181497" y="1177871"/>
            <a:ext cx="5383987" cy="50008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277538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FE8B6F-97E0-46F4-B30A-6FA5B89E057A}"/>
              </a:ext>
            </a:extLst>
          </p:cNvPr>
          <p:cNvSpPr/>
          <p:nvPr userDrawn="1"/>
        </p:nvSpPr>
        <p:spPr>
          <a:xfrm>
            <a:off x="-1" y="0"/>
            <a:ext cx="1204685"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DF43B8F2-08B7-40D0-9C9A-976C2F1FAFB5}"/>
              </a:ext>
            </a:extLst>
          </p:cNvPr>
          <p:cNvSpPr>
            <a:spLocks noGrp="1"/>
          </p:cNvSpPr>
          <p:nvPr>
            <p:ph type="pic" sz="quarter" idx="10"/>
          </p:nvPr>
        </p:nvSpPr>
        <p:spPr>
          <a:xfrm>
            <a:off x="406399" y="478971"/>
            <a:ext cx="5537201" cy="590005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258574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EC834B-DE55-491E-AC37-0171C652F031}"/>
              </a:ext>
            </a:extLst>
          </p:cNvPr>
          <p:cNvSpPr/>
          <p:nvPr userDrawn="1"/>
        </p:nvSpPr>
        <p:spPr>
          <a:xfrm>
            <a:off x="8766629" y="0"/>
            <a:ext cx="342537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CDD8A04D-A8C8-4A19-817C-EE6350AD8992}"/>
              </a:ext>
            </a:extLst>
          </p:cNvPr>
          <p:cNvSpPr>
            <a:spLocks noGrp="1"/>
          </p:cNvSpPr>
          <p:nvPr>
            <p:ph type="pic" sz="quarter" idx="10"/>
          </p:nvPr>
        </p:nvSpPr>
        <p:spPr>
          <a:xfrm>
            <a:off x="6183088" y="478971"/>
            <a:ext cx="5167082" cy="5900058"/>
          </a:xfrm>
          <a:prstGeom prst="ellipse">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1080818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A714DC1-BB4A-41C2-9315-D9C93AA3AD7D}"/>
              </a:ext>
            </a:extLst>
          </p:cNvPr>
          <p:cNvSpPr/>
          <p:nvPr userDrawn="1"/>
        </p:nvSpPr>
        <p:spPr>
          <a:xfrm>
            <a:off x="-1" y="0"/>
            <a:ext cx="4489267" cy="6858000"/>
          </a:xfrm>
          <a:custGeom>
            <a:avLst/>
            <a:gdLst>
              <a:gd name="connsiteX0" fmla="*/ 0 w 4489267"/>
              <a:gd name="connsiteY0" fmla="*/ 0 h 6858000"/>
              <a:gd name="connsiteX1" fmla="*/ 2896153 w 4489267"/>
              <a:gd name="connsiteY1" fmla="*/ 0 h 6858000"/>
              <a:gd name="connsiteX2" fmla="*/ 3018482 w 4489267"/>
              <a:gd name="connsiteY2" fmla="*/ 105964 h 6858000"/>
              <a:gd name="connsiteX3" fmla="*/ 4489267 w 4489267"/>
              <a:gd name="connsiteY3" fmla="*/ 3429000 h 6858000"/>
              <a:gd name="connsiteX4" fmla="*/ 3018482 w 4489267"/>
              <a:gd name="connsiteY4" fmla="*/ 6752036 h 6858000"/>
              <a:gd name="connsiteX5" fmla="*/ 2896153 w 4489267"/>
              <a:gd name="connsiteY5" fmla="*/ 6858000 h 6858000"/>
              <a:gd name="connsiteX6" fmla="*/ 0 w 4489267"/>
              <a:gd name="connsiteY6" fmla="*/ 6858000 h 6858000"/>
              <a:gd name="connsiteX7" fmla="*/ 0 w 4489267"/>
              <a:gd name="connsiteY7" fmla="*/ 6218691 h 6858000"/>
              <a:gd name="connsiteX8" fmla="*/ 285229 w 4489267"/>
              <a:gd name="connsiteY8" fmla="*/ 6204288 h 6858000"/>
              <a:gd name="connsiteX9" fmla="*/ 2789694 w 4489267"/>
              <a:gd name="connsiteY9" fmla="*/ 3428998 h 6858000"/>
              <a:gd name="connsiteX10" fmla="*/ 285229 w 4489267"/>
              <a:gd name="connsiteY10" fmla="*/ 653707 h 6858000"/>
              <a:gd name="connsiteX11" fmla="*/ 0 w 4489267"/>
              <a:gd name="connsiteY11" fmla="*/ 6393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9267" h="6858000">
                <a:moveTo>
                  <a:pt x="0" y="0"/>
                </a:moveTo>
                <a:lnTo>
                  <a:pt x="2896153" y="0"/>
                </a:lnTo>
                <a:lnTo>
                  <a:pt x="3018482" y="105964"/>
                </a:lnTo>
                <a:cubicBezTo>
                  <a:pt x="3922016" y="927176"/>
                  <a:pt x="4489267" y="2111844"/>
                  <a:pt x="4489267" y="3429000"/>
                </a:cubicBezTo>
                <a:cubicBezTo>
                  <a:pt x="4489267" y="4746156"/>
                  <a:pt x="3922016" y="5930824"/>
                  <a:pt x="3018482" y="6752036"/>
                </a:cubicBezTo>
                <a:lnTo>
                  <a:pt x="2896153" y="6858000"/>
                </a:lnTo>
                <a:lnTo>
                  <a:pt x="0" y="6858000"/>
                </a:lnTo>
                <a:lnTo>
                  <a:pt x="0" y="6218691"/>
                </a:lnTo>
                <a:lnTo>
                  <a:pt x="285229" y="6204288"/>
                </a:lnTo>
                <a:cubicBezTo>
                  <a:pt x="1691949" y="6061428"/>
                  <a:pt x="2789694" y="4873409"/>
                  <a:pt x="2789694" y="3428998"/>
                </a:cubicBezTo>
                <a:cubicBezTo>
                  <a:pt x="2789694" y="1984586"/>
                  <a:pt x="1691949" y="796567"/>
                  <a:pt x="285229" y="653707"/>
                </a:cubicBezTo>
                <a:lnTo>
                  <a:pt x="0" y="6393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2A7E2712-BA1B-47F8-B10D-2C775DBA6E9C}"/>
              </a:ext>
            </a:extLst>
          </p:cNvPr>
          <p:cNvSpPr>
            <a:spLocks noGrp="1"/>
          </p:cNvSpPr>
          <p:nvPr>
            <p:ph type="pic" sz="quarter" idx="10"/>
          </p:nvPr>
        </p:nvSpPr>
        <p:spPr>
          <a:xfrm>
            <a:off x="844731" y="1828800"/>
            <a:ext cx="5251269" cy="32004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88251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3586FB-4404-43D3-B62C-DB8BFFD2F59A}"/>
              </a:ext>
            </a:extLst>
          </p:cNvPr>
          <p:cNvSpPr>
            <a:spLocks noGrp="1"/>
          </p:cNvSpPr>
          <p:nvPr>
            <p:ph type="pic" sz="quarter" idx="10"/>
          </p:nvPr>
        </p:nvSpPr>
        <p:spPr>
          <a:xfrm>
            <a:off x="6291942" y="2599509"/>
            <a:ext cx="5251269" cy="3644537"/>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Rectangle 2">
            <a:extLst>
              <a:ext uri="{FF2B5EF4-FFF2-40B4-BE49-F238E27FC236}">
                <a16:creationId xmlns:a16="http://schemas.microsoft.com/office/drawing/2014/main" id="{3366548F-8D54-45E9-B84D-E6566378BEED}"/>
              </a:ext>
            </a:extLst>
          </p:cNvPr>
          <p:cNvSpPr/>
          <p:nvPr userDrawn="1"/>
        </p:nvSpPr>
        <p:spPr>
          <a:xfrm>
            <a:off x="0" y="0"/>
            <a:ext cx="12305654" cy="6662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7623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B40B6397-A803-764D-B04E-C73AC4EF89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EC7954FF-B31D-8B42-8E4A-782C8A2164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3910881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F7F4EBC-4A62-4909-8EE9-0F5075E25C64}"/>
              </a:ext>
            </a:extLst>
          </p:cNvPr>
          <p:cNvSpPr>
            <a:spLocks noGrp="1"/>
          </p:cNvSpPr>
          <p:nvPr>
            <p:ph type="pic" sz="quarter" idx="10"/>
          </p:nvPr>
        </p:nvSpPr>
        <p:spPr>
          <a:xfrm>
            <a:off x="0" y="6531"/>
            <a:ext cx="12192000" cy="140793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3600923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4347AB7-0EAE-45D6-94E5-AA13B37CF7DF}"/>
              </a:ext>
            </a:extLst>
          </p:cNvPr>
          <p:cNvSpPr>
            <a:spLocks noGrp="1"/>
          </p:cNvSpPr>
          <p:nvPr>
            <p:ph type="pic" sz="quarter" idx="10"/>
          </p:nvPr>
        </p:nvSpPr>
        <p:spPr>
          <a:xfrm>
            <a:off x="616357" y="606539"/>
            <a:ext cx="4055655" cy="564492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D58D69BE-1604-43A8-A5A6-DE5DEF174945}"/>
              </a:ext>
            </a:extLst>
          </p:cNvPr>
          <p:cNvSpPr/>
          <p:nvPr userDrawn="1"/>
        </p:nvSpPr>
        <p:spPr>
          <a:xfrm>
            <a:off x="11567886" y="0"/>
            <a:ext cx="624114"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376967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6F679B-41A1-4CEC-93BD-CDF29DBB312D}"/>
              </a:ext>
            </a:extLst>
          </p:cNvPr>
          <p:cNvSpPr>
            <a:spLocks noGrp="1"/>
          </p:cNvSpPr>
          <p:nvPr>
            <p:ph type="pic" sz="quarter" idx="10"/>
          </p:nvPr>
        </p:nvSpPr>
        <p:spPr>
          <a:xfrm>
            <a:off x="8895805" y="1415145"/>
            <a:ext cx="2590801" cy="2235199"/>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Picture Placeholder 1">
            <a:extLst>
              <a:ext uri="{FF2B5EF4-FFF2-40B4-BE49-F238E27FC236}">
                <a16:creationId xmlns:a16="http://schemas.microsoft.com/office/drawing/2014/main" id="{909C6132-9838-429A-8A49-2F701C7D3806}"/>
              </a:ext>
            </a:extLst>
          </p:cNvPr>
          <p:cNvSpPr>
            <a:spLocks noGrp="1"/>
          </p:cNvSpPr>
          <p:nvPr>
            <p:ph type="pic" sz="quarter" idx="11"/>
          </p:nvPr>
        </p:nvSpPr>
        <p:spPr>
          <a:xfrm>
            <a:off x="7249885" y="3004457"/>
            <a:ext cx="2590801" cy="2965269"/>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C9CDB088-2DF0-4055-B613-76047AD9768C}"/>
              </a:ext>
            </a:extLst>
          </p:cNvPr>
          <p:cNvSpPr/>
          <p:nvPr userDrawn="1"/>
        </p:nvSpPr>
        <p:spPr>
          <a:xfrm>
            <a:off x="0" y="0"/>
            <a:ext cx="12192000" cy="3526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3842577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76465C-FA69-4AEA-8C92-F673A4A249D0}"/>
              </a:ext>
            </a:extLst>
          </p:cNvPr>
          <p:cNvSpPr/>
          <p:nvPr userDrawn="1"/>
        </p:nvSpPr>
        <p:spPr>
          <a:xfrm>
            <a:off x="0" y="4794069"/>
            <a:ext cx="1894114" cy="20639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061BB4C0-AC71-4EBC-AC21-3385004DC166}"/>
              </a:ext>
            </a:extLst>
          </p:cNvPr>
          <p:cNvSpPr>
            <a:spLocks noGrp="1"/>
          </p:cNvSpPr>
          <p:nvPr>
            <p:ph type="pic" sz="quarter" idx="11"/>
          </p:nvPr>
        </p:nvSpPr>
        <p:spPr>
          <a:xfrm>
            <a:off x="679269" y="628651"/>
            <a:ext cx="4275909" cy="566764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548358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F4827F-8733-44B0-B94B-A1E9CC0371FB}"/>
              </a:ext>
            </a:extLst>
          </p:cNvPr>
          <p:cNvSpPr/>
          <p:nvPr userDrawn="1"/>
        </p:nvSpPr>
        <p:spPr>
          <a:xfrm>
            <a:off x="8216538" y="0"/>
            <a:ext cx="2722878"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E3A2FF71-1CEE-4CC8-AA60-0713906E821C}"/>
              </a:ext>
            </a:extLst>
          </p:cNvPr>
          <p:cNvSpPr>
            <a:spLocks noGrp="1"/>
          </p:cNvSpPr>
          <p:nvPr>
            <p:ph type="pic" sz="quarter" idx="11"/>
          </p:nvPr>
        </p:nvSpPr>
        <p:spPr>
          <a:xfrm>
            <a:off x="6096000" y="1580607"/>
            <a:ext cx="6096000" cy="3696786"/>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973F475E-DA8F-4F01-88F7-D9E6D7F3AEE5}"/>
              </a:ext>
            </a:extLst>
          </p:cNvPr>
          <p:cNvSpPr/>
          <p:nvPr userDrawn="1"/>
        </p:nvSpPr>
        <p:spPr>
          <a:xfrm>
            <a:off x="0" y="0"/>
            <a:ext cx="62411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415871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65A15-3F23-48E1-823C-04694A9A4B7D}"/>
              </a:ext>
            </a:extLst>
          </p:cNvPr>
          <p:cNvSpPr/>
          <p:nvPr userDrawn="1"/>
        </p:nvSpPr>
        <p:spPr>
          <a:xfrm>
            <a:off x="0" y="0"/>
            <a:ext cx="624114"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64586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353021-1F83-4AAC-B26E-F26E5BAD9328}"/>
              </a:ext>
            </a:extLst>
          </p:cNvPr>
          <p:cNvSpPr/>
          <p:nvPr userDrawn="1"/>
        </p:nvSpPr>
        <p:spPr>
          <a:xfrm>
            <a:off x="0" y="6505303"/>
            <a:ext cx="12192000" cy="352697"/>
          </a:xfrm>
          <a:prstGeom prst="rect">
            <a:avLst/>
          </a:prstGeom>
          <a:solidFill>
            <a:srgbClr val="2A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3726590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AA159E-8DEE-49D5-AAC1-070BCF11CA5B}"/>
              </a:ext>
            </a:extLst>
          </p:cNvPr>
          <p:cNvSpPr/>
          <p:nvPr userDrawn="1"/>
        </p:nvSpPr>
        <p:spPr>
          <a:xfrm>
            <a:off x="10051143" y="0"/>
            <a:ext cx="2140857" cy="6858000"/>
          </a:xfrm>
          <a:prstGeom prst="rect">
            <a:avLst/>
          </a:prstGeom>
          <a:solidFill>
            <a:srgbClr val="2A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4E03F725-82D7-092E-58D9-2ECFC62B752B}"/>
              </a:ext>
            </a:extLst>
          </p:cNvPr>
          <p:cNvSpPr/>
          <p:nvPr userDrawn="1"/>
        </p:nvSpPr>
        <p:spPr>
          <a:xfrm>
            <a:off x="0" y="6146800"/>
            <a:ext cx="12192000" cy="482600"/>
          </a:xfrm>
          <a:prstGeom prst="rect">
            <a:avLst/>
          </a:prstGeom>
          <a:solidFill>
            <a:srgbClr val="00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2529786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3A1CBF-B4B7-4F37-8388-C438C1756B93}"/>
              </a:ext>
            </a:extLst>
          </p:cNvPr>
          <p:cNvSpPr/>
          <p:nvPr userDrawn="1"/>
        </p:nvSpPr>
        <p:spPr>
          <a:xfrm>
            <a:off x="9332686" y="0"/>
            <a:ext cx="2859314"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50802761-E5AE-43A2-A8BA-84B37C4F5948}"/>
              </a:ext>
            </a:extLst>
          </p:cNvPr>
          <p:cNvSpPr>
            <a:spLocks noGrp="1"/>
          </p:cNvSpPr>
          <p:nvPr>
            <p:ph type="pic" sz="quarter" idx="12"/>
          </p:nvPr>
        </p:nvSpPr>
        <p:spPr>
          <a:xfrm>
            <a:off x="6894286" y="1320800"/>
            <a:ext cx="3846286" cy="42164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99213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E7D446-5B62-4059-85FA-E1FA1B969533}"/>
              </a:ext>
            </a:extLst>
          </p:cNvPr>
          <p:cNvSpPr/>
          <p:nvPr userDrawn="1"/>
        </p:nvSpPr>
        <p:spPr>
          <a:xfrm>
            <a:off x="0" y="5257800"/>
            <a:ext cx="12192000" cy="118463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40113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1996E7F9-0988-0248-9663-E30209B910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679" y="5882275"/>
            <a:ext cx="1114297" cy="771257"/>
          </a:xfrm>
          <a:prstGeom prst="rect">
            <a:avLst/>
          </a:prstGeom>
        </p:spPr>
      </p:pic>
    </p:spTree>
    <p:extLst>
      <p:ext uri="{BB962C8B-B14F-4D97-AF65-F5344CB8AC3E}">
        <p14:creationId xmlns:p14="http://schemas.microsoft.com/office/powerpoint/2010/main" val="340615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818CD-8860-48D1-958D-6815CAB57EC4}"/>
              </a:ext>
            </a:extLst>
          </p:cNvPr>
          <p:cNvSpPr/>
          <p:nvPr userDrawn="1"/>
        </p:nvSpPr>
        <p:spPr>
          <a:xfrm>
            <a:off x="7119255" y="-23356"/>
            <a:ext cx="5072745" cy="6881356"/>
          </a:xfrm>
          <a:prstGeom prst="rect">
            <a:avLst/>
          </a:prstGeom>
          <a:solidFill>
            <a:srgbClr val="2A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906F3BD7-7995-4A77-A314-50253CCA773A}"/>
              </a:ext>
            </a:extLst>
          </p:cNvPr>
          <p:cNvSpPr>
            <a:spLocks noGrp="1"/>
          </p:cNvSpPr>
          <p:nvPr>
            <p:ph type="pic" sz="quarter" idx="10"/>
          </p:nvPr>
        </p:nvSpPr>
        <p:spPr>
          <a:xfrm>
            <a:off x="7119255" y="953589"/>
            <a:ext cx="3853544" cy="4611188"/>
          </a:xfrm>
          <a:prstGeom prst="rect">
            <a:avLst/>
          </a:prstGeom>
          <a:pattFill prst="pct50">
            <a:fgClr>
              <a:srgbClr val="2AACE3"/>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Picture Placeholder 1">
            <a:extLst>
              <a:ext uri="{FF2B5EF4-FFF2-40B4-BE49-F238E27FC236}">
                <a16:creationId xmlns:a16="http://schemas.microsoft.com/office/drawing/2014/main" id="{6FA8003E-C0E5-49E5-A969-2E13AD08C2E5}"/>
              </a:ext>
            </a:extLst>
          </p:cNvPr>
          <p:cNvSpPr>
            <a:spLocks noGrp="1"/>
          </p:cNvSpPr>
          <p:nvPr>
            <p:ph type="pic" sz="quarter" idx="11"/>
          </p:nvPr>
        </p:nvSpPr>
        <p:spPr>
          <a:xfrm>
            <a:off x="6302827" y="4355468"/>
            <a:ext cx="1632856" cy="1953891"/>
          </a:xfrm>
          <a:prstGeom prst="rect">
            <a:avLst/>
          </a:prstGeom>
          <a:pattFill prst="pct50">
            <a:fgClr>
              <a:srgbClr val="2AACE3"/>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1966425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BA31F8-D8D9-4568-9C63-0A6E925AE33F}"/>
              </a:ext>
            </a:extLst>
          </p:cNvPr>
          <p:cNvSpPr/>
          <p:nvPr userDrawn="1"/>
        </p:nvSpPr>
        <p:spPr>
          <a:xfrm>
            <a:off x="0" y="953589"/>
            <a:ext cx="5072745" cy="49274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Picture Placeholder 1">
            <a:extLst>
              <a:ext uri="{FF2B5EF4-FFF2-40B4-BE49-F238E27FC236}">
                <a16:creationId xmlns:a16="http://schemas.microsoft.com/office/drawing/2014/main" id="{75359A99-30A7-4137-82CE-AC0ADC1E54CE}"/>
              </a:ext>
            </a:extLst>
          </p:cNvPr>
          <p:cNvSpPr>
            <a:spLocks noGrp="1"/>
          </p:cNvSpPr>
          <p:nvPr>
            <p:ph type="pic" sz="quarter" idx="10"/>
          </p:nvPr>
        </p:nvSpPr>
        <p:spPr>
          <a:xfrm>
            <a:off x="1219201" y="1698171"/>
            <a:ext cx="5442856" cy="346165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1472284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E908F952-5DC5-405E-BCEB-5CA3BF7096CA}"/>
              </a:ext>
            </a:extLst>
          </p:cNvPr>
          <p:cNvSpPr>
            <a:spLocks noGrp="1"/>
          </p:cNvSpPr>
          <p:nvPr>
            <p:ph type="pic" sz="quarter" idx="10"/>
          </p:nvPr>
        </p:nvSpPr>
        <p:spPr>
          <a:xfrm>
            <a:off x="478971" y="435429"/>
            <a:ext cx="11234058" cy="5987142"/>
          </a:xfrm>
          <a:prstGeom prst="rect">
            <a:avLst/>
          </a:prstGeom>
          <a:pattFill prst="pct50">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858979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dirty="0"/>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a:srcRect t="1554" b="31998"/>
          <a:stretch/>
        </p:blipFill>
        <p:spPr>
          <a:xfrm>
            <a:off x="0" y="0"/>
            <a:ext cx="12192000" cy="6858000"/>
          </a:xfrm>
          <a:prstGeom prst="rect">
            <a:avLst/>
          </a:prstGeom>
        </p:spPr>
      </p:pic>
    </p:spTree>
    <p:extLst>
      <p:ext uri="{BB962C8B-B14F-4D97-AF65-F5344CB8AC3E}">
        <p14:creationId xmlns:p14="http://schemas.microsoft.com/office/powerpoint/2010/main" val="6260202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421E-2F9D-9DD7-C849-F4556D43DF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2D75D6-ADC6-3C46-082D-616097105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03C8C5-DBA8-D307-5B19-5A78F1AD5DA1}"/>
              </a:ext>
            </a:extLst>
          </p:cNvPr>
          <p:cNvSpPr>
            <a:spLocks noGrp="1"/>
          </p:cNvSpPr>
          <p:nvPr>
            <p:ph type="dt" sz="half" idx="10"/>
          </p:nvPr>
        </p:nvSpPr>
        <p:spPr/>
        <p:txBody>
          <a:bodyPr/>
          <a:lstStyle/>
          <a:p>
            <a:fld id="{F6FB4AC4-06AF-5146-AAAC-C132FFCDE53A}" type="datetimeFigureOut">
              <a:rPr lang="en-US" smtClean="0"/>
              <a:t>9/3/2024</a:t>
            </a:fld>
            <a:endParaRPr lang="en-US"/>
          </a:p>
        </p:txBody>
      </p:sp>
      <p:sp>
        <p:nvSpPr>
          <p:cNvPr id="5" name="Footer Placeholder 4">
            <a:extLst>
              <a:ext uri="{FF2B5EF4-FFF2-40B4-BE49-F238E27FC236}">
                <a16:creationId xmlns:a16="http://schemas.microsoft.com/office/drawing/2014/main" id="{DE27C1B2-93C5-C96F-5382-771A098B1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A7FF9-5783-11C7-ED70-331E9D620893}"/>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785098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4E386D-D596-43F8-8F7F-EC29E2E0A8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EDE4D-DC37-4180-B29E-77B367E2BC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Text, logo&#10;&#10;Description automatically generated">
            <a:extLst>
              <a:ext uri="{FF2B5EF4-FFF2-40B4-BE49-F238E27FC236}">
                <a16:creationId xmlns:a16="http://schemas.microsoft.com/office/drawing/2014/main" id="{A4FD5248-DB2C-CAF5-C03E-9F6A7ACAFFD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246900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b="1" dirty="0"/>
              <a:t>www.ashrae.org</a:t>
            </a:r>
            <a:r>
              <a:rPr lang="en-US" dirty="0"/>
              <a:t> |</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8F4D3D6B-E450-474E-8A68-C971498B73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0A942531-FA3F-BC47-9603-F4C73709FA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461776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2.xml"/><Relationship Id="rId7" Type="http://schemas.openxmlformats.org/officeDocument/2006/relationships/image" Target="../media/image6.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5.emf"/><Relationship Id="rId5"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409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 id="2147483674"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732" r:id="rId27"/>
    <p:sldLayoutId id="2147483733" r:id="rId28"/>
    <p:sldLayoutId id="2147483763" r:id="rId29"/>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90516A-52C1-9B45-8C9B-2F89CD845552}"/>
              </a:ext>
            </a:extLst>
          </p:cNvPr>
          <p:cNvPicPr>
            <a:picLocks noChangeAspect="1"/>
          </p:cNvPicPr>
          <p:nvPr/>
        </p:nvPicPr>
        <p:blipFill>
          <a:blip r:embed="rId6"/>
          <a:stretch>
            <a:fillRect/>
          </a:stretch>
        </p:blipFill>
        <p:spPr>
          <a:xfrm>
            <a:off x="0" y="0"/>
            <a:ext cx="12194387" cy="6856658"/>
          </a:xfrm>
          <a:prstGeom prst="rect">
            <a:avLst/>
          </a:prstGeom>
        </p:spPr>
      </p:pic>
      <p:pic>
        <p:nvPicPr>
          <p:cNvPr id="17" name="Picture 16">
            <a:extLst>
              <a:ext uri="{FF2B5EF4-FFF2-40B4-BE49-F238E27FC236}">
                <a16:creationId xmlns:a16="http://schemas.microsoft.com/office/drawing/2014/main" id="{F3A7C568-E136-7C41-9F5D-8D3D1D8780A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388" y="-30664"/>
            <a:ext cx="12194388" cy="1081264"/>
          </a:xfrm>
          <a:prstGeom prst="rect">
            <a:avLst/>
          </a:prstGeom>
        </p:spPr>
      </p:pic>
      <p:sp>
        <p:nvSpPr>
          <p:cNvPr id="2" name="Title Placeholder 1"/>
          <p:cNvSpPr>
            <a:spLocks noGrp="1"/>
          </p:cNvSpPr>
          <p:nvPr>
            <p:ph type="title"/>
          </p:nvPr>
        </p:nvSpPr>
        <p:spPr>
          <a:xfrm>
            <a:off x="838200" y="1264524"/>
            <a:ext cx="8507305" cy="9325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2410988"/>
            <a:ext cx="10515600" cy="3765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944E386D-D596-43F8-8F7F-EC29E2E0A8BB}" type="datetimeFigureOut">
              <a:rPr lang="en-US" smtClean="0">
                <a:solidFill>
                  <a:prstClr val="black">
                    <a:tint val="75000"/>
                  </a:prstClr>
                </a:solidFill>
              </a:rPr>
              <a:pPr defTabSz="912114"/>
              <a:t>9/3/2024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2114"/>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114"/>
            <a:fld id="{07DEDE4D-DC37-4180-B29E-77B367E2BC86}" type="slidenum">
              <a:rPr lang="en-US" smtClean="0">
                <a:solidFill>
                  <a:prstClr val="black">
                    <a:tint val="75000"/>
                  </a:prstClr>
                </a:solidFill>
              </a:rPr>
              <a:pPr defTabSz="912114"/>
              <a:t>‹#›</a:t>
            </a:fld>
            <a:endParaRPr lang="en-US" dirty="0">
              <a:solidFill>
                <a:prstClr val="black">
                  <a:tint val="75000"/>
                </a:prstClr>
              </a:solidFill>
            </a:endParaRPr>
          </a:p>
        </p:txBody>
      </p:sp>
      <p:sp>
        <p:nvSpPr>
          <p:cNvPr id="11" name="TextBox 10">
            <a:extLst>
              <a:ext uri="{FF2B5EF4-FFF2-40B4-BE49-F238E27FC236}">
                <a16:creationId xmlns:a16="http://schemas.microsoft.com/office/drawing/2014/main" id="{A9F7E23C-DE45-9545-8A79-DE5BDF870D3C}"/>
              </a:ext>
            </a:extLst>
          </p:cNvPr>
          <p:cNvSpPr txBox="1"/>
          <p:nvPr/>
        </p:nvSpPr>
        <p:spPr>
          <a:xfrm>
            <a:off x="10924970" y="580708"/>
            <a:ext cx="1906896" cy="307777"/>
          </a:xfrm>
          <a:prstGeom prst="rect">
            <a:avLst/>
          </a:prstGeom>
          <a:noFill/>
        </p:spPr>
        <p:txBody>
          <a:bodyPr wrap="square" rtlCol="0">
            <a:spAutoFit/>
          </a:bodyPr>
          <a:lstStyle/>
          <a:p>
            <a:pPr algn="l"/>
            <a:r>
              <a:rPr lang="en-US" sz="1400" b="0" dirty="0">
                <a:solidFill>
                  <a:schemeClr val="bg1"/>
                </a:solidFill>
                <a:latin typeface="Arial" panose="020B0604020202020204" pitchFamily="34" charset="0"/>
                <a:cs typeface="Arial" panose="020B0604020202020204" pitchFamily="34" charset="0"/>
              </a:rPr>
              <a:t>ashrae.org</a:t>
            </a:r>
          </a:p>
        </p:txBody>
      </p:sp>
      <p:pic>
        <p:nvPicPr>
          <p:cNvPr id="13" name="Picture 12">
            <a:extLst>
              <a:ext uri="{FF2B5EF4-FFF2-40B4-BE49-F238E27FC236}">
                <a16:creationId xmlns:a16="http://schemas.microsoft.com/office/drawing/2014/main" id="{8CE67870-F893-D542-A912-C96AE67E659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8200" y="131220"/>
            <a:ext cx="3620902" cy="757264"/>
          </a:xfrm>
          <a:prstGeom prst="rect">
            <a:avLst/>
          </a:prstGeom>
        </p:spPr>
      </p:pic>
      <p:pic>
        <p:nvPicPr>
          <p:cNvPr id="22" name="Picture 21">
            <a:extLst>
              <a:ext uri="{FF2B5EF4-FFF2-40B4-BE49-F238E27FC236}">
                <a16:creationId xmlns:a16="http://schemas.microsoft.com/office/drawing/2014/main" id="{B8D7E154-DD96-7746-9835-D12E99068950}"/>
              </a:ext>
            </a:extLst>
          </p:cNvPr>
          <p:cNvPicPr>
            <a:picLocks noChangeAspect="1"/>
          </p:cNvPicPr>
          <p:nvPr/>
        </p:nvPicPr>
        <p:blipFill>
          <a:blip r:embed="rId9"/>
          <a:stretch>
            <a:fillRect/>
          </a:stretch>
        </p:blipFill>
        <p:spPr>
          <a:xfrm>
            <a:off x="0" y="983094"/>
            <a:ext cx="12203179" cy="122140"/>
          </a:xfrm>
          <a:prstGeom prst="rect">
            <a:avLst/>
          </a:prstGeom>
        </p:spPr>
      </p:pic>
    </p:spTree>
    <p:extLst>
      <p:ext uri="{BB962C8B-B14F-4D97-AF65-F5344CB8AC3E}">
        <p14:creationId xmlns:p14="http://schemas.microsoft.com/office/powerpoint/2010/main" val="4710555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37" r:id="rId4"/>
  </p:sldLayoutIdLst>
  <p:transition spd="slow">
    <p:wipe/>
  </p:transition>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2699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4D79A-DFC4-45C1-B802-9B8F1627E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D576FD3-4DF4-42E0-AE63-B5515297A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C2D2BA5-9D6A-4776-B604-90C12755C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02D3A-F70E-4F7A-A10D-30EFF720F55F}" type="datetimeFigureOut">
              <a:rPr lang="en-ID" smtClean="0"/>
              <a:t>03/09/2024</a:t>
            </a:fld>
            <a:endParaRPr lang="en-ID"/>
          </a:p>
        </p:txBody>
      </p:sp>
      <p:sp>
        <p:nvSpPr>
          <p:cNvPr id="5" name="Footer Placeholder 4">
            <a:extLst>
              <a:ext uri="{FF2B5EF4-FFF2-40B4-BE49-F238E27FC236}">
                <a16:creationId xmlns:a16="http://schemas.microsoft.com/office/drawing/2014/main" id="{51135E12-E826-4E79-92AA-0196ADE67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1BE0076-C9D8-4A11-A9F4-2A700EC85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5DA2F-BF66-422C-8388-9CCF720C5210}" type="slidenum">
              <a:rPr lang="en-ID" smtClean="0"/>
              <a:t>‹#›</a:t>
            </a:fld>
            <a:endParaRPr lang="en-ID"/>
          </a:p>
        </p:txBody>
      </p:sp>
    </p:spTree>
    <p:extLst>
      <p:ext uri="{BB962C8B-B14F-4D97-AF65-F5344CB8AC3E}">
        <p14:creationId xmlns:p14="http://schemas.microsoft.com/office/powerpoint/2010/main" val="188575585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5.xml"/><Relationship Id="rId6" Type="http://schemas.openxmlformats.org/officeDocument/2006/relationships/image" Target="../media/image35.jpeg"/><Relationship Id="rId5" Type="http://schemas.openxmlformats.org/officeDocument/2006/relationships/image" Target="../media/image51.pn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video" Target="https://www.youtube.com/embed/uxSANWtmQ_s?feature=oembed" TargetMode="Externa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8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77.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6.xml"/><Relationship Id="rId6" Type="http://schemas.openxmlformats.org/officeDocument/2006/relationships/image" Target="../media/image35.jpeg"/><Relationship Id="rId5" Type="http://schemas.openxmlformats.org/officeDocument/2006/relationships/image" Target="../media/image42.pn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49.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5BBB82-9A29-EB60-7E68-BCB3C4122ED1}"/>
              </a:ext>
            </a:extLst>
          </p:cNvPr>
          <p:cNvSpPr txBox="1"/>
          <p:nvPr/>
        </p:nvSpPr>
        <p:spPr>
          <a:xfrm>
            <a:off x="1317659" y="2902795"/>
            <a:ext cx="428417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THIS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ASHRAE</a:t>
            </a:r>
          </a:p>
        </p:txBody>
      </p:sp>
      <p:pic>
        <p:nvPicPr>
          <p:cNvPr id="6" name="Picture 5" descr="A white text on a black background&#10;&#10;Description automatically generated">
            <a:extLst>
              <a:ext uri="{FF2B5EF4-FFF2-40B4-BE49-F238E27FC236}">
                <a16:creationId xmlns:a16="http://schemas.microsoft.com/office/drawing/2014/main" id="{BD7AAB05-2D8C-DAE1-DB9C-430E78C11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649" y="555159"/>
            <a:ext cx="2673651" cy="1850990"/>
          </a:xfrm>
          <a:prstGeom prst="rect">
            <a:avLst/>
          </a:prstGeom>
        </p:spPr>
      </p:pic>
      <p:sp>
        <p:nvSpPr>
          <p:cNvPr id="7" name="TextBox 6">
            <a:extLst>
              <a:ext uri="{FF2B5EF4-FFF2-40B4-BE49-F238E27FC236}">
                <a16:creationId xmlns:a16="http://schemas.microsoft.com/office/drawing/2014/main" id="{048092CA-9006-E2DA-AB46-3BA163D8561D}"/>
              </a:ext>
            </a:extLst>
          </p:cNvPr>
          <p:cNvSpPr txBox="1"/>
          <p:nvPr/>
        </p:nvSpPr>
        <p:spPr>
          <a:xfrm>
            <a:off x="2455056" y="5564629"/>
            <a:ext cx="19062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ashrae.org</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EE8E542-E511-AFCE-9F5E-9826262DA6DD}"/>
              </a:ext>
            </a:extLst>
          </p:cNvPr>
          <p:cNvSpPr txBox="1"/>
          <p:nvPr/>
        </p:nvSpPr>
        <p:spPr>
          <a:xfrm>
            <a:off x="1958950" y="4841787"/>
            <a:ext cx="30015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Society Year 2024-2025</a:t>
            </a:r>
          </a:p>
        </p:txBody>
      </p:sp>
      <p:sp>
        <p:nvSpPr>
          <p:cNvPr id="3" name="TextBox 2">
            <a:extLst>
              <a:ext uri="{FF2B5EF4-FFF2-40B4-BE49-F238E27FC236}">
                <a16:creationId xmlns:a16="http://schemas.microsoft.com/office/drawing/2014/main" id="{444DBF8B-5EC9-99FB-EA08-D4D0FE125D88}"/>
              </a:ext>
            </a:extLst>
          </p:cNvPr>
          <p:cNvSpPr txBox="1"/>
          <p:nvPr/>
        </p:nvSpPr>
        <p:spPr>
          <a:xfrm>
            <a:off x="11047468" y="6512879"/>
            <a:ext cx="1045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August 2024</a:t>
            </a:r>
          </a:p>
        </p:txBody>
      </p:sp>
      <p:sp>
        <p:nvSpPr>
          <p:cNvPr id="4" name="TextBox 3">
            <a:extLst>
              <a:ext uri="{FF2B5EF4-FFF2-40B4-BE49-F238E27FC236}">
                <a16:creationId xmlns:a16="http://schemas.microsoft.com/office/drawing/2014/main" id="{E5D8C789-F31B-D73A-C74A-4BFF85245C23}"/>
              </a:ext>
            </a:extLst>
          </p:cNvPr>
          <p:cNvSpPr txBox="1"/>
          <p:nvPr/>
        </p:nvSpPr>
        <p:spPr>
          <a:xfrm>
            <a:off x="1092503" y="2406149"/>
            <a:ext cx="46313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mn-ea"/>
                <a:cs typeface="Arial" panose="020B0604020202020204" pitchFamily="34" charset="0"/>
              </a:rPr>
              <a:t>Shaping Tomorrow’s Built Environment Today</a:t>
            </a:r>
          </a:p>
        </p:txBody>
      </p:sp>
    </p:spTree>
    <p:extLst>
      <p:ext uri="{BB962C8B-B14F-4D97-AF65-F5344CB8AC3E}">
        <p14:creationId xmlns:p14="http://schemas.microsoft.com/office/powerpoint/2010/main" val="516889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p:txBody>
          <a:bodyPr>
            <a:normAutofit/>
          </a:bodyPr>
          <a:lstStyle/>
          <a:p>
            <a:r>
              <a:rPr lang="en-US" altLang="en-US" sz="4000" dirty="0">
                <a:effectLst>
                  <a:outerShdw blurRad="38100" dist="38100" dir="2700000" algn="tl">
                    <a:srgbClr val="000000">
                      <a:alpha val="43137"/>
                    </a:srgbClr>
                  </a:outerShdw>
                </a:effectLst>
                <a:latin typeface="Arial Narrow" panose="020B0604020202020204" pitchFamily="34" charset="0"/>
              </a:rPr>
              <a:t>Career Path Examples in HVACR</a:t>
            </a:r>
          </a:p>
        </p:txBody>
      </p:sp>
      <p:sp>
        <p:nvSpPr>
          <p:cNvPr id="6" name="Rectangle 5">
            <a:extLst>
              <a:ext uri="{FF2B5EF4-FFF2-40B4-BE49-F238E27FC236}">
                <a16:creationId xmlns:a16="http://schemas.microsoft.com/office/drawing/2014/main" id="{9242B701-8C5C-4816-B8F8-834021E2A92F}"/>
              </a:ext>
            </a:extLst>
          </p:cNvPr>
          <p:cNvSpPr/>
          <p:nvPr/>
        </p:nvSpPr>
        <p:spPr>
          <a:xfrm>
            <a:off x="1069848" y="1661050"/>
            <a:ext cx="2587752" cy="1490472"/>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Consulting Engineer</a:t>
            </a:r>
          </a:p>
          <a:p>
            <a:pPr algn="ctr"/>
            <a:r>
              <a:rPr lang="en-US" sz="1100" dirty="0"/>
              <a:t>Decides on mechanical system type and requirements for each building and designs the system</a:t>
            </a:r>
          </a:p>
        </p:txBody>
      </p:sp>
      <p:sp>
        <p:nvSpPr>
          <p:cNvPr id="7" name="TextBox 6">
            <a:extLst>
              <a:ext uri="{FF2B5EF4-FFF2-40B4-BE49-F238E27FC236}">
                <a16:creationId xmlns:a16="http://schemas.microsoft.com/office/drawing/2014/main" id="{07703896-7930-4604-847B-1BF5C64157BF}"/>
              </a:ext>
            </a:extLst>
          </p:cNvPr>
          <p:cNvSpPr txBox="1"/>
          <p:nvPr/>
        </p:nvSpPr>
        <p:spPr>
          <a:xfrm>
            <a:off x="1069848" y="3419856"/>
            <a:ext cx="2587752" cy="1200329"/>
          </a:xfrm>
          <a:prstGeom prst="rect">
            <a:avLst/>
          </a:prstGeom>
          <a:noFill/>
        </p:spPr>
        <p:txBody>
          <a:bodyPr wrap="square" rtlCol="0">
            <a:spAutoFit/>
          </a:bodyPr>
          <a:lstStyle/>
          <a:p>
            <a:r>
              <a:rPr lang="en-US" sz="1200" dirty="0"/>
              <a:t>Consulting engineers work for </a:t>
            </a:r>
            <a:r>
              <a:rPr lang="en-US" sz="1200" b="1" dirty="0"/>
              <a:t>companies</a:t>
            </a:r>
            <a:r>
              <a:rPr lang="en-US" sz="1200" dirty="0"/>
              <a:t> or </a:t>
            </a:r>
            <a:r>
              <a:rPr lang="en-US" sz="1200" b="1" dirty="0"/>
              <a:t>firms</a:t>
            </a:r>
            <a:r>
              <a:rPr lang="en-US" sz="1200" dirty="0"/>
              <a:t> of people, similar to a law firm or a medical practice.  These companies sell their consulting services to building owners &amp; architects.</a:t>
            </a:r>
          </a:p>
        </p:txBody>
      </p:sp>
      <p:sp>
        <p:nvSpPr>
          <p:cNvPr id="9" name="TextBox 8">
            <a:extLst>
              <a:ext uri="{FF2B5EF4-FFF2-40B4-BE49-F238E27FC236}">
                <a16:creationId xmlns:a16="http://schemas.microsoft.com/office/drawing/2014/main" id="{FB9E6083-36FD-4A66-943A-E76F7A7C9C1E}"/>
              </a:ext>
            </a:extLst>
          </p:cNvPr>
          <p:cNvSpPr txBox="1"/>
          <p:nvPr/>
        </p:nvSpPr>
        <p:spPr>
          <a:xfrm>
            <a:off x="188976" y="2263214"/>
            <a:ext cx="798576" cy="276999"/>
          </a:xfrm>
          <a:prstGeom prst="rect">
            <a:avLst/>
          </a:prstGeom>
          <a:noFill/>
        </p:spPr>
        <p:txBody>
          <a:bodyPr wrap="square" rtlCol="0">
            <a:spAutoFit/>
          </a:bodyPr>
          <a:lstStyle/>
          <a:p>
            <a:r>
              <a:rPr lang="en-US" sz="1200" b="1" dirty="0"/>
              <a:t>The Role</a:t>
            </a:r>
          </a:p>
        </p:txBody>
      </p:sp>
      <p:sp>
        <p:nvSpPr>
          <p:cNvPr id="10" name="TextBox 9">
            <a:extLst>
              <a:ext uri="{FF2B5EF4-FFF2-40B4-BE49-F238E27FC236}">
                <a16:creationId xmlns:a16="http://schemas.microsoft.com/office/drawing/2014/main" id="{E4BDDC4F-B49D-47D9-A1B5-FB98ECF9B68E}"/>
              </a:ext>
            </a:extLst>
          </p:cNvPr>
          <p:cNvSpPr txBox="1"/>
          <p:nvPr/>
        </p:nvSpPr>
        <p:spPr>
          <a:xfrm>
            <a:off x="149352" y="3563926"/>
            <a:ext cx="838200" cy="461665"/>
          </a:xfrm>
          <a:prstGeom prst="rect">
            <a:avLst/>
          </a:prstGeom>
          <a:noFill/>
        </p:spPr>
        <p:txBody>
          <a:bodyPr wrap="square" rtlCol="0">
            <a:spAutoFit/>
          </a:bodyPr>
          <a:lstStyle/>
          <a:p>
            <a:r>
              <a:rPr lang="en-US" sz="1200" b="1" dirty="0"/>
              <a:t>Who They Work for</a:t>
            </a:r>
          </a:p>
        </p:txBody>
      </p:sp>
      <p:sp>
        <p:nvSpPr>
          <p:cNvPr id="11" name="Rectangle 10">
            <a:extLst>
              <a:ext uri="{FF2B5EF4-FFF2-40B4-BE49-F238E27FC236}">
                <a16:creationId xmlns:a16="http://schemas.microsoft.com/office/drawing/2014/main" id="{42395FD5-728F-4A3B-A299-6869ADF98AC1}"/>
              </a:ext>
            </a:extLst>
          </p:cNvPr>
          <p:cNvSpPr/>
          <p:nvPr/>
        </p:nvSpPr>
        <p:spPr>
          <a:xfrm>
            <a:off x="4802124" y="1670194"/>
            <a:ext cx="2587752" cy="1490472"/>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Research &amp; Design (R&amp;D) Engineer</a:t>
            </a:r>
          </a:p>
          <a:p>
            <a:pPr algn="ctr"/>
            <a:r>
              <a:rPr lang="en-US" sz="1100" dirty="0"/>
              <a:t>Investigates new learnings for the HVACR industry and/or develops new products.</a:t>
            </a:r>
          </a:p>
        </p:txBody>
      </p:sp>
      <p:sp>
        <p:nvSpPr>
          <p:cNvPr id="12" name="TextBox 11">
            <a:extLst>
              <a:ext uri="{FF2B5EF4-FFF2-40B4-BE49-F238E27FC236}">
                <a16:creationId xmlns:a16="http://schemas.microsoft.com/office/drawing/2014/main" id="{9EE7CA67-3F4A-4E0A-B8B3-79A4F9F769D9}"/>
              </a:ext>
            </a:extLst>
          </p:cNvPr>
          <p:cNvSpPr txBox="1"/>
          <p:nvPr/>
        </p:nvSpPr>
        <p:spPr>
          <a:xfrm>
            <a:off x="4802124" y="3429000"/>
            <a:ext cx="2587752" cy="2862322"/>
          </a:xfrm>
          <a:prstGeom prst="rect">
            <a:avLst/>
          </a:prstGeom>
          <a:noFill/>
        </p:spPr>
        <p:txBody>
          <a:bodyPr wrap="square" rtlCol="0">
            <a:spAutoFit/>
          </a:bodyPr>
          <a:lstStyle/>
          <a:p>
            <a:r>
              <a:rPr lang="en-US" sz="1200" dirty="0"/>
              <a:t>Some R&amp;D Engineers work for </a:t>
            </a:r>
            <a:r>
              <a:rPr lang="en-US" sz="1200" b="1" dirty="0"/>
              <a:t>academic institutions</a:t>
            </a:r>
            <a:r>
              <a:rPr lang="en-US" sz="1200" dirty="0"/>
              <a:t>. They get money for research efforts through grants and private donors.</a:t>
            </a:r>
          </a:p>
          <a:p>
            <a:endParaRPr lang="en-US" sz="1200" dirty="0"/>
          </a:p>
          <a:p>
            <a:r>
              <a:rPr lang="en-US" sz="1200" dirty="0"/>
              <a:t>Other R&amp;D Engineers work for </a:t>
            </a:r>
            <a:r>
              <a:rPr lang="en-US" sz="1200" b="1" dirty="0"/>
              <a:t>equipment manufacturers</a:t>
            </a:r>
            <a:r>
              <a:rPr lang="en-US" sz="1200" dirty="0"/>
              <a:t>. Their work is geared toward developing new products that consulting engineers use in their designs.</a:t>
            </a:r>
          </a:p>
          <a:p>
            <a:endParaRPr lang="en-US" sz="1200" dirty="0"/>
          </a:p>
          <a:p>
            <a:r>
              <a:rPr lang="en-US" sz="1200" dirty="0"/>
              <a:t>Finally, some R&amp;D Engineers work for </a:t>
            </a:r>
            <a:r>
              <a:rPr lang="en-US" sz="1200" b="1" dirty="0"/>
              <a:t>national laboratories</a:t>
            </a:r>
            <a:r>
              <a:rPr lang="en-US" sz="1200" dirty="0"/>
              <a:t>. Their work is publicly funded and available to anyone to read. </a:t>
            </a:r>
          </a:p>
        </p:txBody>
      </p:sp>
      <p:sp>
        <p:nvSpPr>
          <p:cNvPr id="13" name="TextBox 12">
            <a:extLst>
              <a:ext uri="{FF2B5EF4-FFF2-40B4-BE49-F238E27FC236}">
                <a16:creationId xmlns:a16="http://schemas.microsoft.com/office/drawing/2014/main" id="{F875151A-9AD3-46FA-8866-0648F445CBC8}"/>
              </a:ext>
            </a:extLst>
          </p:cNvPr>
          <p:cNvSpPr txBox="1"/>
          <p:nvPr/>
        </p:nvSpPr>
        <p:spPr>
          <a:xfrm>
            <a:off x="3921252" y="2272358"/>
            <a:ext cx="798576" cy="276999"/>
          </a:xfrm>
          <a:prstGeom prst="rect">
            <a:avLst/>
          </a:prstGeom>
          <a:noFill/>
        </p:spPr>
        <p:txBody>
          <a:bodyPr wrap="square" rtlCol="0">
            <a:spAutoFit/>
          </a:bodyPr>
          <a:lstStyle/>
          <a:p>
            <a:r>
              <a:rPr lang="en-US" sz="1200" b="1" dirty="0"/>
              <a:t>The Role</a:t>
            </a:r>
          </a:p>
        </p:txBody>
      </p:sp>
      <p:sp>
        <p:nvSpPr>
          <p:cNvPr id="14" name="TextBox 13">
            <a:extLst>
              <a:ext uri="{FF2B5EF4-FFF2-40B4-BE49-F238E27FC236}">
                <a16:creationId xmlns:a16="http://schemas.microsoft.com/office/drawing/2014/main" id="{8ED4AAB1-CC51-464B-9889-8B967F05FDB5}"/>
              </a:ext>
            </a:extLst>
          </p:cNvPr>
          <p:cNvSpPr txBox="1"/>
          <p:nvPr/>
        </p:nvSpPr>
        <p:spPr>
          <a:xfrm>
            <a:off x="3881628" y="3573070"/>
            <a:ext cx="838200" cy="461665"/>
          </a:xfrm>
          <a:prstGeom prst="rect">
            <a:avLst/>
          </a:prstGeom>
          <a:noFill/>
        </p:spPr>
        <p:txBody>
          <a:bodyPr wrap="square" rtlCol="0">
            <a:spAutoFit/>
          </a:bodyPr>
          <a:lstStyle/>
          <a:p>
            <a:r>
              <a:rPr lang="en-US" sz="1200" b="1" dirty="0"/>
              <a:t>Who They Work for</a:t>
            </a:r>
          </a:p>
        </p:txBody>
      </p:sp>
      <p:sp>
        <p:nvSpPr>
          <p:cNvPr id="15" name="Rectangle 14">
            <a:extLst>
              <a:ext uri="{FF2B5EF4-FFF2-40B4-BE49-F238E27FC236}">
                <a16:creationId xmlns:a16="http://schemas.microsoft.com/office/drawing/2014/main" id="{60204301-9477-4E73-BE29-81B3317184DC}"/>
              </a:ext>
            </a:extLst>
          </p:cNvPr>
          <p:cNvSpPr/>
          <p:nvPr/>
        </p:nvSpPr>
        <p:spPr>
          <a:xfrm>
            <a:off x="8534400" y="1661050"/>
            <a:ext cx="2587752" cy="1490472"/>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Sales Engineer</a:t>
            </a:r>
          </a:p>
          <a:p>
            <a:pPr algn="ctr"/>
            <a:r>
              <a:rPr lang="en-US" sz="1100" dirty="0"/>
              <a:t>Works to sell complex technical products in the industry by answering questions, providing training to consulting engineers, and generating quotes for projects.</a:t>
            </a:r>
          </a:p>
        </p:txBody>
      </p:sp>
      <p:sp>
        <p:nvSpPr>
          <p:cNvPr id="16" name="TextBox 15">
            <a:extLst>
              <a:ext uri="{FF2B5EF4-FFF2-40B4-BE49-F238E27FC236}">
                <a16:creationId xmlns:a16="http://schemas.microsoft.com/office/drawing/2014/main" id="{1254C765-1AC4-439D-9614-7C741D5D8117}"/>
              </a:ext>
            </a:extLst>
          </p:cNvPr>
          <p:cNvSpPr txBox="1"/>
          <p:nvPr/>
        </p:nvSpPr>
        <p:spPr>
          <a:xfrm>
            <a:off x="8534400" y="3419856"/>
            <a:ext cx="2587752" cy="2677656"/>
          </a:xfrm>
          <a:prstGeom prst="rect">
            <a:avLst/>
          </a:prstGeom>
          <a:noFill/>
        </p:spPr>
        <p:txBody>
          <a:bodyPr wrap="square" rtlCol="0">
            <a:spAutoFit/>
          </a:bodyPr>
          <a:lstStyle/>
          <a:p>
            <a:endParaRPr lang="en-US" sz="1200" dirty="0"/>
          </a:p>
          <a:p>
            <a:r>
              <a:rPr lang="en-US" sz="1200" dirty="0"/>
              <a:t>Most sales engineers work for a </a:t>
            </a:r>
            <a:r>
              <a:rPr lang="en-US" sz="1200" b="1" dirty="0"/>
              <a:t>distributor</a:t>
            </a:r>
            <a:r>
              <a:rPr lang="en-US" sz="1200" dirty="0"/>
              <a:t> or a </a:t>
            </a:r>
            <a:r>
              <a:rPr lang="en-US" sz="1200" b="1" dirty="0"/>
              <a:t>manufacturer’s representative (MR)</a:t>
            </a:r>
            <a:r>
              <a:rPr lang="en-US" sz="1200" dirty="0"/>
              <a:t>. These companies are paid by equipment manufacturers when they sell their equipment.</a:t>
            </a:r>
            <a:endParaRPr lang="en-US" sz="1200" b="1" dirty="0"/>
          </a:p>
          <a:p>
            <a:endParaRPr lang="en-US" sz="1200" dirty="0"/>
          </a:p>
          <a:p>
            <a:r>
              <a:rPr lang="en-US" sz="1200" dirty="0"/>
              <a:t>Some sales engineers work directly for an </a:t>
            </a:r>
            <a:r>
              <a:rPr lang="en-US" sz="1200" b="1" dirty="0"/>
              <a:t>original equipment manufacturer (OEMs)</a:t>
            </a:r>
            <a:r>
              <a:rPr lang="en-US" sz="1200" dirty="0"/>
              <a:t>. In this case, the sales engineer is either managing distributors/MRs, or, they are selling directly to consulting engineers</a:t>
            </a:r>
          </a:p>
        </p:txBody>
      </p:sp>
      <p:sp>
        <p:nvSpPr>
          <p:cNvPr id="17" name="TextBox 16">
            <a:extLst>
              <a:ext uri="{FF2B5EF4-FFF2-40B4-BE49-F238E27FC236}">
                <a16:creationId xmlns:a16="http://schemas.microsoft.com/office/drawing/2014/main" id="{AD5B3752-5C42-4637-91EF-85D426EE4B82}"/>
              </a:ext>
            </a:extLst>
          </p:cNvPr>
          <p:cNvSpPr txBox="1"/>
          <p:nvPr/>
        </p:nvSpPr>
        <p:spPr>
          <a:xfrm>
            <a:off x="7653528" y="2263214"/>
            <a:ext cx="798576" cy="276999"/>
          </a:xfrm>
          <a:prstGeom prst="rect">
            <a:avLst/>
          </a:prstGeom>
          <a:noFill/>
        </p:spPr>
        <p:txBody>
          <a:bodyPr wrap="square" rtlCol="0">
            <a:spAutoFit/>
          </a:bodyPr>
          <a:lstStyle/>
          <a:p>
            <a:r>
              <a:rPr lang="en-US" sz="1200" b="1" dirty="0"/>
              <a:t>The Role</a:t>
            </a:r>
          </a:p>
        </p:txBody>
      </p:sp>
      <p:sp>
        <p:nvSpPr>
          <p:cNvPr id="18" name="TextBox 17">
            <a:extLst>
              <a:ext uri="{FF2B5EF4-FFF2-40B4-BE49-F238E27FC236}">
                <a16:creationId xmlns:a16="http://schemas.microsoft.com/office/drawing/2014/main" id="{5362611F-6E05-474B-85DA-285DD8B519E3}"/>
              </a:ext>
            </a:extLst>
          </p:cNvPr>
          <p:cNvSpPr txBox="1"/>
          <p:nvPr/>
        </p:nvSpPr>
        <p:spPr>
          <a:xfrm>
            <a:off x="7613904" y="3563926"/>
            <a:ext cx="838200" cy="461665"/>
          </a:xfrm>
          <a:prstGeom prst="rect">
            <a:avLst/>
          </a:prstGeom>
          <a:noFill/>
        </p:spPr>
        <p:txBody>
          <a:bodyPr wrap="square" rtlCol="0">
            <a:spAutoFit/>
          </a:bodyPr>
          <a:lstStyle/>
          <a:p>
            <a:r>
              <a:rPr lang="en-US" sz="1200" b="1" dirty="0"/>
              <a:t>Who They Work for</a:t>
            </a:r>
          </a:p>
        </p:txBody>
      </p:sp>
    </p:spTree>
    <p:extLst>
      <p:ext uri="{BB962C8B-B14F-4D97-AF65-F5344CB8AC3E}">
        <p14:creationId xmlns:p14="http://schemas.microsoft.com/office/powerpoint/2010/main" val="4217313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5D357D-6571-476D-9914-50CDDD8DE001}"/>
              </a:ext>
            </a:extLst>
          </p:cNvPr>
          <p:cNvSpPr>
            <a:spLocks noGrp="1"/>
          </p:cNvSpPr>
          <p:nvPr>
            <p:ph type="body" idx="1"/>
          </p:nvPr>
        </p:nvSpPr>
        <p:spPr/>
        <p:txBody>
          <a:bodyPr/>
          <a:lstStyle/>
          <a:p>
            <a:endParaRPr lang="en-US"/>
          </a:p>
        </p:txBody>
      </p:sp>
      <p:sp>
        <p:nvSpPr>
          <p:cNvPr id="9218" name="Title 5"/>
          <p:cNvSpPr>
            <a:spLocks noGrp="1"/>
          </p:cNvSpPr>
          <p:nvPr>
            <p:ph type="title"/>
          </p:nvPr>
        </p:nvSpPr>
        <p:spPr/>
        <p:txBody>
          <a:bodyPr>
            <a:normAutofit/>
          </a:bodyPr>
          <a:lstStyle/>
          <a:p>
            <a:r>
              <a:rPr lang="en-US" altLang="en-US" sz="4000" dirty="0">
                <a:effectLst>
                  <a:outerShdw blurRad="38100" dist="38100" dir="2700000" algn="tl">
                    <a:srgbClr val="000000">
                      <a:alpha val="43137"/>
                    </a:srgbClr>
                  </a:outerShdw>
                </a:effectLst>
                <a:latin typeface="Arial Narrow" panose="020B0604020202020204" pitchFamily="34" charset="0"/>
              </a:rPr>
              <a:t>You Could Work For…</a:t>
            </a:r>
          </a:p>
        </p:txBody>
      </p:sp>
      <p:cxnSp>
        <p:nvCxnSpPr>
          <p:cNvPr id="5" name="Straight Connector 4">
            <a:extLst>
              <a:ext uri="{FF2B5EF4-FFF2-40B4-BE49-F238E27FC236}">
                <a16:creationId xmlns:a16="http://schemas.microsoft.com/office/drawing/2014/main" id="{1D4D7D36-99BB-4548-BB21-386B6AFA45DE}"/>
              </a:ext>
            </a:extLst>
          </p:cNvPr>
          <p:cNvCxnSpPr/>
          <p:nvPr/>
        </p:nvCxnSpPr>
        <p:spPr>
          <a:xfrm>
            <a:off x="3822192" y="1495823"/>
            <a:ext cx="0" cy="4566649"/>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A6F78160-9625-4EF0-A3DA-B321F2E48D2E}"/>
              </a:ext>
            </a:extLst>
          </p:cNvPr>
          <p:cNvSpPr/>
          <p:nvPr/>
        </p:nvSpPr>
        <p:spPr>
          <a:xfrm>
            <a:off x="298704" y="3466333"/>
            <a:ext cx="3419855" cy="540313"/>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Original Equipment Manufacturers (OEMs)</a:t>
            </a:r>
          </a:p>
          <a:p>
            <a:pPr algn="ctr"/>
            <a:r>
              <a:rPr lang="en-US" sz="1400" dirty="0"/>
              <a:t>creators/producers</a:t>
            </a:r>
            <a:endParaRPr lang="en-US" sz="1000" dirty="0"/>
          </a:p>
        </p:txBody>
      </p:sp>
      <p:sp>
        <p:nvSpPr>
          <p:cNvPr id="7" name="Rectangle 6">
            <a:extLst>
              <a:ext uri="{FF2B5EF4-FFF2-40B4-BE49-F238E27FC236}">
                <a16:creationId xmlns:a16="http://schemas.microsoft.com/office/drawing/2014/main" id="{7D28881D-917C-48B7-A939-BB89F148DB11}"/>
              </a:ext>
            </a:extLst>
          </p:cNvPr>
          <p:cNvSpPr/>
          <p:nvPr/>
        </p:nvSpPr>
        <p:spPr>
          <a:xfrm>
            <a:off x="4541901" y="1962554"/>
            <a:ext cx="2587752" cy="540313"/>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Engineering Firm</a:t>
            </a:r>
          </a:p>
          <a:p>
            <a:pPr algn="ctr"/>
            <a:r>
              <a:rPr lang="en-US" sz="1400" dirty="0"/>
              <a:t>design/specification</a:t>
            </a:r>
            <a:endParaRPr lang="en-US" sz="1000" dirty="0"/>
          </a:p>
        </p:txBody>
      </p:sp>
      <p:sp>
        <p:nvSpPr>
          <p:cNvPr id="9" name="TextBox 8">
            <a:extLst>
              <a:ext uri="{FF2B5EF4-FFF2-40B4-BE49-F238E27FC236}">
                <a16:creationId xmlns:a16="http://schemas.microsoft.com/office/drawing/2014/main" id="{83A290DD-23EB-4D22-9529-3C96F344D352}"/>
              </a:ext>
            </a:extLst>
          </p:cNvPr>
          <p:cNvSpPr txBox="1"/>
          <p:nvPr/>
        </p:nvSpPr>
        <p:spPr>
          <a:xfrm>
            <a:off x="298704" y="1495825"/>
            <a:ext cx="3005328" cy="276999"/>
          </a:xfrm>
          <a:prstGeom prst="rect">
            <a:avLst/>
          </a:prstGeom>
          <a:noFill/>
        </p:spPr>
        <p:txBody>
          <a:bodyPr wrap="square" rtlCol="0">
            <a:spAutoFit/>
          </a:bodyPr>
          <a:lstStyle/>
          <a:p>
            <a:pPr algn="ctr"/>
            <a:r>
              <a:rPr lang="en-US" sz="1200" b="1" dirty="0"/>
              <a:t>Mechanical Products &amp; Technology</a:t>
            </a:r>
          </a:p>
        </p:txBody>
      </p:sp>
      <p:sp>
        <p:nvSpPr>
          <p:cNvPr id="10" name="TextBox 9">
            <a:extLst>
              <a:ext uri="{FF2B5EF4-FFF2-40B4-BE49-F238E27FC236}">
                <a16:creationId xmlns:a16="http://schemas.microsoft.com/office/drawing/2014/main" id="{67AAA616-71F2-450B-BE81-4DF64C1E8BE6}"/>
              </a:ext>
            </a:extLst>
          </p:cNvPr>
          <p:cNvSpPr txBox="1"/>
          <p:nvPr/>
        </p:nvSpPr>
        <p:spPr>
          <a:xfrm>
            <a:off x="4271772" y="1495823"/>
            <a:ext cx="3005328" cy="276999"/>
          </a:xfrm>
          <a:prstGeom prst="rect">
            <a:avLst/>
          </a:prstGeom>
          <a:noFill/>
        </p:spPr>
        <p:txBody>
          <a:bodyPr wrap="square" rtlCol="0">
            <a:spAutoFit/>
          </a:bodyPr>
          <a:lstStyle/>
          <a:p>
            <a:pPr algn="ctr"/>
            <a:r>
              <a:rPr lang="en-US" sz="1200" b="1" dirty="0"/>
              <a:t>Application of those products/technology</a:t>
            </a:r>
          </a:p>
        </p:txBody>
      </p:sp>
      <p:sp>
        <p:nvSpPr>
          <p:cNvPr id="11" name="TextBox 10">
            <a:extLst>
              <a:ext uri="{FF2B5EF4-FFF2-40B4-BE49-F238E27FC236}">
                <a16:creationId xmlns:a16="http://schemas.microsoft.com/office/drawing/2014/main" id="{E69AA112-06B6-46DE-9160-E4B57E13C4AF}"/>
              </a:ext>
            </a:extLst>
          </p:cNvPr>
          <p:cNvSpPr txBox="1"/>
          <p:nvPr/>
        </p:nvSpPr>
        <p:spPr>
          <a:xfrm>
            <a:off x="8179308" y="1495824"/>
            <a:ext cx="4012692" cy="276999"/>
          </a:xfrm>
          <a:prstGeom prst="rect">
            <a:avLst/>
          </a:prstGeom>
          <a:noFill/>
        </p:spPr>
        <p:txBody>
          <a:bodyPr wrap="square" rtlCol="0">
            <a:spAutoFit/>
          </a:bodyPr>
          <a:lstStyle/>
          <a:p>
            <a:r>
              <a:rPr lang="en-US" sz="1200" b="1" dirty="0"/>
              <a:t>Installation and Operation of those products/technology</a:t>
            </a:r>
          </a:p>
        </p:txBody>
      </p:sp>
      <p:sp>
        <p:nvSpPr>
          <p:cNvPr id="12" name="Rectangle 11">
            <a:extLst>
              <a:ext uri="{FF2B5EF4-FFF2-40B4-BE49-F238E27FC236}">
                <a16:creationId xmlns:a16="http://schemas.microsoft.com/office/drawing/2014/main" id="{12B142AD-4557-4BE4-99E9-91691F68F25F}"/>
              </a:ext>
            </a:extLst>
          </p:cNvPr>
          <p:cNvSpPr/>
          <p:nvPr/>
        </p:nvSpPr>
        <p:spPr>
          <a:xfrm>
            <a:off x="342146" y="1986003"/>
            <a:ext cx="3339459" cy="540314"/>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Universities &amp; National Labs</a:t>
            </a:r>
          </a:p>
          <a:p>
            <a:pPr algn="ctr"/>
            <a:r>
              <a:rPr lang="en-US" sz="1400" dirty="0"/>
              <a:t>researchers</a:t>
            </a:r>
            <a:endParaRPr lang="en-US" sz="1000" dirty="0"/>
          </a:p>
        </p:txBody>
      </p:sp>
      <p:sp>
        <p:nvSpPr>
          <p:cNvPr id="13" name="Rectangle 12">
            <a:extLst>
              <a:ext uri="{FF2B5EF4-FFF2-40B4-BE49-F238E27FC236}">
                <a16:creationId xmlns:a16="http://schemas.microsoft.com/office/drawing/2014/main" id="{7A2EA384-11A5-4A2C-96B3-03BC01B5CA42}"/>
              </a:ext>
            </a:extLst>
          </p:cNvPr>
          <p:cNvSpPr/>
          <p:nvPr/>
        </p:nvSpPr>
        <p:spPr>
          <a:xfrm>
            <a:off x="298704" y="4670591"/>
            <a:ext cx="11679936" cy="512750"/>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Government Entities</a:t>
            </a:r>
          </a:p>
          <a:p>
            <a:pPr algn="ctr"/>
            <a:r>
              <a:rPr lang="en-US" sz="1400" dirty="0"/>
              <a:t>regulates products, application, installation</a:t>
            </a:r>
            <a:endParaRPr lang="en-US" sz="1000" dirty="0"/>
          </a:p>
        </p:txBody>
      </p:sp>
      <p:sp>
        <p:nvSpPr>
          <p:cNvPr id="14" name="Rectangle 13">
            <a:extLst>
              <a:ext uri="{FF2B5EF4-FFF2-40B4-BE49-F238E27FC236}">
                <a16:creationId xmlns:a16="http://schemas.microsoft.com/office/drawing/2014/main" id="{915BF1C7-0135-4113-AA5A-146CAE205630}"/>
              </a:ext>
            </a:extLst>
          </p:cNvPr>
          <p:cNvSpPr/>
          <p:nvPr/>
        </p:nvSpPr>
        <p:spPr>
          <a:xfrm>
            <a:off x="298704" y="4080739"/>
            <a:ext cx="5797296" cy="512750"/>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Distributors / MRs (Manufacturer’s Representatives)</a:t>
            </a:r>
          </a:p>
          <a:p>
            <a:pPr algn="ctr"/>
            <a:r>
              <a:rPr lang="en-US" sz="1400" dirty="0"/>
              <a:t>sales and installation</a:t>
            </a:r>
            <a:endParaRPr lang="en-US" sz="1000" dirty="0"/>
          </a:p>
        </p:txBody>
      </p:sp>
      <p:sp>
        <p:nvSpPr>
          <p:cNvPr id="15" name="Rectangle 14">
            <a:extLst>
              <a:ext uri="{FF2B5EF4-FFF2-40B4-BE49-F238E27FC236}">
                <a16:creationId xmlns:a16="http://schemas.microsoft.com/office/drawing/2014/main" id="{1205D915-A675-47FB-BBA6-699C99E356A5}"/>
              </a:ext>
            </a:extLst>
          </p:cNvPr>
          <p:cNvSpPr/>
          <p:nvPr/>
        </p:nvSpPr>
        <p:spPr>
          <a:xfrm>
            <a:off x="8766048" y="2387090"/>
            <a:ext cx="2587752" cy="606910"/>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Facility Team / Building Owner</a:t>
            </a:r>
          </a:p>
          <a:p>
            <a:pPr algn="ctr"/>
            <a:r>
              <a:rPr lang="en-US" sz="1400" dirty="0"/>
              <a:t>owner/operator/funder</a:t>
            </a:r>
            <a:endParaRPr lang="en-US" sz="1000" dirty="0"/>
          </a:p>
        </p:txBody>
      </p:sp>
      <p:sp>
        <p:nvSpPr>
          <p:cNvPr id="16" name="Rectangle 15">
            <a:extLst>
              <a:ext uri="{FF2B5EF4-FFF2-40B4-BE49-F238E27FC236}">
                <a16:creationId xmlns:a16="http://schemas.microsoft.com/office/drawing/2014/main" id="{9A488CDA-566B-4733-9755-FB380253101D}"/>
              </a:ext>
            </a:extLst>
          </p:cNvPr>
          <p:cNvSpPr/>
          <p:nvPr/>
        </p:nvSpPr>
        <p:spPr>
          <a:xfrm>
            <a:off x="8766048" y="1763215"/>
            <a:ext cx="2587752" cy="540314"/>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Contractor</a:t>
            </a:r>
          </a:p>
          <a:p>
            <a:pPr algn="ctr"/>
            <a:r>
              <a:rPr lang="en-US" sz="1400" dirty="0"/>
              <a:t>installer</a:t>
            </a:r>
            <a:endParaRPr lang="en-US" sz="1000" dirty="0"/>
          </a:p>
        </p:txBody>
      </p:sp>
      <p:sp>
        <p:nvSpPr>
          <p:cNvPr id="17" name="Rectangle 16">
            <a:extLst>
              <a:ext uri="{FF2B5EF4-FFF2-40B4-BE49-F238E27FC236}">
                <a16:creationId xmlns:a16="http://schemas.microsoft.com/office/drawing/2014/main" id="{29A8DCBA-1D3A-4121-A6FB-5A922F9F5E30}"/>
              </a:ext>
            </a:extLst>
          </p:cNvPr>
          <p:cNvSpPr/>
          <p:nvPr/>
        </p:nvSpPr>
        <p:spPr>
          <a:xfrm>
            <a:off x="4541901" y="2592047"/>
            <a:ext cx="2587752" cy="540313"/>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Specialized Consulting</a:t>
            </a:r>
          </a:p>
          <a:p>
            <a:pPr algn="ctr"/>
            <a:r>
              <a:rPr lang="en-US" sz="1400" dirty="0"/>
              <a:t>design/optimization</a:t>
            </a:r>
            <a:endParaRPr lang="en-US" sz="1000" dirty="0"/>
          </a:p>
        </p:txBody>
      </p:sp>
      <p:sp>
        <p:nvSpPr>
          <p:cNvPr id="18" name="TextBox 17">
            <a:extLst>
              <a:ext uri="{FF2B5EF4-FFF2-40B4-BE49-F238E27FC236}">
                <a16:creationId xmlns:a16="http://schemas.microsoft.com/office/drawing/2014/main" id="{DFBBC2E6-4F7F-4ED6-A44A-D3E8E4EB8681}"/>
              </a:ext>
            </a:extLst>
          </p:cNvPr>
          <p:cNvSpPr txBox="1"/>
          <p:nvPr/>
        </p:nvSpPr>
        <p:spPr>
          <a:xfrm>
            <a:off x="8055864" y="3860631"/>
            <a:ext cx="2587752" cy="276999"/>
          </a:xfrm>
          <a:prstGeom prst="rect">
            <a:avLst/>
          </a:prstGeom>
          <a:noFill/>
        </p:spPr>
        <p:txBody>
          <a:bodyPr wrap="square" rtlCol="0">
            <a:spAutoFit/>
          </a:bodyPr>
          <a:lstStyle/>
          <a:p>
            <a:r>
              <a:rPr lang="en-US" sz="1200" b="1" dirty="0"/>
              <a:t>provides support as needed</a:t>
            </a:r>
          </a:p>
        </p:txBody>
      </p:sp>
      <p:cxnSp>
        <p:nvCxnSpPr>
          <p:cNvPr id="19" name="Straight Connector 18">
            <a:extLst>
              <a:ext uri="{FF2B5EF4-FFF2-40B4-BE49-F238E27FC236}">
                <a16:creationId xmlns:a16="http://schemas.microsoft.com/office/drawing/2014/main" id="{12B9DBD6-76F4-4694-907B-7EDD1927B0EF}"/>
              </a:ext>
            </a:extLst>
          </p:cNvPr>
          <p:cNvCxnSpPr/>
          <p:nvPr/>
        </p:nvCxnSpPr>
        <p:spPr>
          <a:xfrm>
            <a:off x="7952232" y="1530018"/>
            <a:ext cx="0" cy="4566649"/>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3115D28-EB5F-4A87-B76A-7B5D39C591DA}"/>
              </a:ext>
            </a:extLst>
          </p:cNvPr>
          <p:cNvCxnSpPr>
            <a:cxnSpLocks/>
            <a:stCxn id="6" idx="3"/>
          </p:cNvCxnSpPr>
          <p:nvPr/>
        </p:nvCxnSpPr>
        <p:spPr>
          <a:xfrm flipV="1">
            <a:off x="3718559" y="3717944"/>
            <a:ext cx="7784593" cy="18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A9ECFE-6D05-4B96-B9F3-8750A82C7A0B}"/>
              </a:ext>
            </a:extLst>
          </p:cNvPr>
          <p:cNvCxnSpPr>
            <a:cxnSpLocks/>
          </p:cNvCxnSpPr>
          <p:nvPr/>
        </p:nvCxnSpPr>
        <p:spPr>
          <a:xfrm flipV="1">
            <a:off x="6138672" y="4281952"/>
            <a:ext cx="5407152" cy="18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EDEC638-B765-44AC-A2BF-7238B45125D1}"/>
              </a:ext>
            </a:extLst>
          </p:cNvPr>
          <p:cNvSpPr/>
          <p:nvPr/>
        </p:nvSpPr>
        <p:spPr>
          <a:xfrm>
            <a:off x="8766048" y="3051035"/>
            <a:ext cx="2587752" cy="606910"/>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Commissioning Agent</a:t>
            </a:r>
          </a:p>
          <a:p>
            <a:pPr algn="ctr"/>
            <a:r>
              <a:rPr lang="en-US" sz="1400" dirty="0"/>
              <a:t>testing/adjusting/QA</a:t>
            </a:r>
            <a:endParaRPr lang="en-US" sz="1000" dirty="0"/>
          </a:p>
        </p:txBody>
      </p:sp>
    </p:spTree>
    <p:extLst>
      <p:ext uri="{BB962C8B-B14F-4D97-AF65-F5344CB8AC3E}">
        <p14:creationId xmlns:p14="http://schemas.microsoft.com/office/powerpoint/2010/main" val="2446096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675486" y="397394"/>
            <a:ext cx="11427373" cy="787939"/>
          </a:xfrm>
        </p:spPr>
        <p:txBody>
          <a:bodyPr>
            <a:noAutofit/>
          </a:bodyPr>
          <a:lstStyle/>
          <a:p>
            <a:pPr algn="l" eaLnBrk="1" hangingPunct="1"/>
            <a:r>
              <a:rPr lang="en-US" altLang="en-US" sz="3600" b="1" dirty="0">
                <a:solidFill>
                  <a:srgbClr val="00549B"/>
                </a:solidFill>
                <a:latin typeface="Oxygen" panose="02000503000000000000" pitchFamily="2" charset="0"/>
                <a:cs typeface="Arial Narrow" panose="020B0604020202020204" pitchFamily="34" charset="0"/>
              </a:rPr>
              <a:t>Empowering </a:t>
            </a:r>
            <a:r>
              <a:rPr lang="en-US" altLang="en-US" sz="3600" dirty="0">
                <a:solidFill>
                  <a:srgbClr val="00549B"/>
                </a:solidFill>
                <a:latin typeface="Oxygen" panose="02000503000000000000" pitchFamily="2" charset="0"/>
                <a:cs typeface="Arial Narrow" panose="020B0604020202020204" pitchFamily="34" charset="0"/>
              </a:rPr>
              <a:t>the Future</a:t>
            </a:r>
            <a:br>
              <a:rPr lang="en-US" altLang="en-US" sz="3600" b="1" dirty="0">
                <a:solidFill>
                  <a:srgbClr val="00549B"/>
                </a:solidFill>
                <a:latin typeface="Oxygen" panose="02000503000000000000" pitchFamily="2" charset="0"/>
                <a:cs typeface="Arial Narrow" panose="020B0604020202020204" pitchFamily="34" charset="0"/>
              </a:rPr>
            </a:br>
            <a:endParaRPr lang="en-US" altLang="en-US" sz="3600" b="1" dirty="0">
              <a:solidFill>
                <a:srgbClr val="00549B"/>
              </a:solidFill>
              <a:latin typeface="Oxygen" panose="02000503000000000000" pitchFamily="2" charset="0"/>
              <a:cs typeface="Arial Narrow" panose="020B0604020202020204" pitchFamily="34" charset="0"/>
            </a:endParaRPr>
          </a:p>
        </p:txBody>
      </p:sp>
      <p:sp>
        <p:nvSpPr>
          <p:cNvPr id="5" name="TextBox 4"/>
          <p:cNvSpPr txBox="1"/>
          <p:nvPr/>
        </p:nvSpPr>
        <p:spPr>
          <a:xfrm>
            <a:off x="948596" y="6337555"/>
            <a:ext cx="40797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rPr>
              <a:t>ashrae.org/yea</a:t>
            </a:r>
          </a:p>
        </p:txBody>
      </p:sp>
      <p:sp>
        <p:nvSpPr>
          <p:cNvPr id="6" name="Rectangle 5">
            <a:extLst>
              <a:ext uri="{FF2B5EF4-FFF2-40B4-BE49-F238E27FC236}">
                <a16:creationId xmlns:a16="http://schemas.microsoft.com/office/drawing/2014/main" id="{991A287E-E07A-4364-91FC-73A61668457A}"/>
              </a:ext>
            </a:extLst>
          </p:cNvPr>
          <p:cNvSpPr/>
          <p:nvPr/>
        </p:nvSpPr>
        <p:spPr>
          <a:xfrm>
            <a:off x="717442" y="1042947"/>
            <a:ext cx="582890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The </a:t>
            </a:r>
            <a:r>
              <a:rPr kumimoji="0" 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Young Engineers in ASHRAE (YEA)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committee focuses on offering relevant programs and services to  young professional ASHRAE members  (35 years old and younger). </a:t>
            </a:r>
          </a:p>
        </p:txBody>
      </p:sp>
      <p:sp>
        <p:nvSpPr>
          <p:cNvPr id="3" name="TextBox 2">
            <a:extLst>
              <a:ext uri="{FF2B5EF4-FFF2-40B4-BE49-F238E27FC236}">
                <a16:creationId xmlns:a16="http://schemas.microsoft.com/office/drawing/2014/main" id="{FFDE1E7A-D006-4072-BBD3-D4936BA5DC7A}"/>
              </a:ext>
            </a:extLst>
          </p:cNvPr>
          <p:cNvSpPr txBox="1"/>
          <p:nvPr/>
        </p:nvSpPr>
        <p:spPr>
          <a:xfrm>
            <a:off x="6479776" y="950614"/>
            <a:ext cx="5514559" cy="923330"/>
          </a:xfrm>
          <a:prstGeom prst="rect">
            <a:avLst/>
          </a:prstGeom>
          <a:noFill/>
          <a:effectLst>
            <a:outerShdw blurRad="63500" sx="102000" sy="102000" algn="ctr" rotWithShape="0">
              <a:prstClr val="black">
                <a:alpha val="40000"/>
              </a:prstClr>
            </a:outerShdw>
          </a:effectLst>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ASHRAE has a robust </a:t>
            </a:r>
            <a:r>
              <a:rPr kumimoji="0" 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Student Program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catering to the needs of students at every age. Resources for student members include:</a:t>
            </a:r>
          </a:p>
        </p:txBody>
      </p:sp>
      <p:sp>
        <p:nvSpPr>
          <p:cNvPr id="8" name="TextBox 7">
            <a:extLst>
              <a:ext uri="{FF2B5EF4-FFF2-40B4-BE49-F238E27FC236}">
                <a16:creationId xmlns:a16="http://schemas.microsoft.com/office/drawing/2014/main" id="{32F593EC-AFFA-47AD-B5C9-FC4B33C212A7}"/>
              </a:ext>
            </a:extLst>
          </p:cNvPr>
          <p:cNvSpPr txBox="1"/>
          <p:nvPr/>
        </p:nvSpPr>
        <p:spPr>
          <a:xfrm>
            <a:off x="7078535" y="6337918"/>
            <a:ext cx="35372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rPr>
              <a:t>ashrae.org/students</a:t>
            </a:r>
          </a:p>
        </p:txBody>
      </p:sp>
      <p:pic>
        <p:nvPicPr>
          <p:cNvPr id="7" name="Picture 6" descr="A white text on a black background&#10;&#10;Description automatically generated">
            <a:extLst>
              <a:ext uri="{FF2B5EF4-FFF2-40B4-BE49-F238E27FC236}">
                <a16:creationId xmlns:a16="http://schemas.microsoft.com/office/drawing/2014/main" id="{5DD45F36-519C-09DB-AF98-DF0C0B6A1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0271" y="6062560"/>
            <a:ext cx="1064064" cy="736660"/>
          </a:xfrm>
          <a:prstGeom prst="rect">
            <a:avLst/>
          </a:prstGeom>
        </p:spPr>
      </p:pic>
      <p:pic>
        <p:nvPicPr>
          <p:cNvPr id="10" name="Picture 9" descr="A group of people standing together&#10;&#10;Description automatically generated">
            <a:extLst>
              <a:ext uri="{FF2B5EF4-FFF2-40B4-BE49-F238E27FC236}">
                <a16:creationId xmlns:a16="http://schemas.microsoft.com/office/drawing/2014/main" id="{D2E761F7-493C-07EF-C2D3-8A0140E4C9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4281" y="3813058"/>
            <a:ext cx="3537284" cy="2358432"/>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A5AC9AA2-32DA-5EF7-2685-5530105DE5B4}"/>
              </a:ext>
            </a:extLst>
          </p:cNvPr>
          <p:cNvSpPr/>
          <p:nvPr/>
        </p:nvSpPr>
        <p:spPr>
          <a:xfrm>
            <a:off x="783507" y="1966277"/>
            <a:ext cx="5106583" cy="1938992"/>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YEA Leadership Weekends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Leadership 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YEA Decarbonization Challenge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YEA HVAC Design Essential Scholarships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endParaRPr>
          </a:p>
        </p:txBody>
      </p:sp>
      <p:sp>
        <p:nvSpPr>
          <p:cNvPr id="9" name="TextBox 8">
            <a:extLst>
              <a:ext uri="{FF2B5EF4-FFF2-40B4-BE49-F238E27FC236}">
                <a16:creationId xmlns:a16="http://schemas.microsoft.com/office/drawing/2014/main" id="{49F2CDC8-7115-18CB-F053-7CF9EF92449E}"/>
              </a:ext>
            </a:extLst>
          </p:cNvPr>
          <p:cNvSpPr txBox="1"/>
          <p:nvPr/>
        </p:nvSpPr>
        <p:spPr>
          <a:xfrm>
            <a:off x="8847177" y="2318419"/>
            <a:ext cx="3237749" cy="181588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Scholarships &amp; Grants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Awards and Competitions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Student Branches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Student Store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ASHRAE also offers resources for K-12 volunteers and educators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801AD89-5B03-C509-AF19-BC9B68FA6CFA}"/>
              </a:ext>
            </a:extLst>
          </p:cNvPr>
          <p:cNvPicPr>
            <a:picLocks noChangeAspect="1"/>
          </p:cNvPicPr>
          <p:nvPr/>
        </p:nvPicPr>
        <p:blipFill>
          <a:blip r:embed="rId5"/>
          <a:stretch>
            <a:fillRect/>
          </a:stretch>
        </p:blipFill>
        <p:spPr>
          <a:xfrm>
            <a:off x="5960559" y="1969727"/>
            <a:ext cx="2816149" cy="4168833"/>
          </a:xfrm>
          <a:prstGeom prst="rect">
            <a:avLst/>
          </a:prstGeom>
          <a:effectLst>
            <a:outerShdw blurRad="63500" sx="102000" sy="102000" algn="ctr" rotWithShape="0">
              <a:prstClr val="black">
                <a:alpha val="40000"/>
              </a:prstClr>
            </a:outerShdw>
          </a:effectLst>
        </p:spPr>
      </p:pic>
      <p:pic>
        <p:nvPicPr>
          <p:cNvPr id="4" name="Picture 3" descr="A blue and white logo&#10;&#10;Description automatically generated with low confidence">
            <a:extLst>
              <a:ext uri="{FF2B5EF4-FFF2-40B4-BE49-F238E27FC236}">
                <a16:creationId xmlns:a16="http://schemas.microsoft.com/office/drawing/2014/main" id="{8D2D4844-ACED-8B10-D245-AF6E5A4FAA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1368" y="6010873"/>
            <a:ext cx="1063558" cy="788347"/>
          </a:xfrm>
          <a:prstGeom prst="rect">
            <a:avLst/>
          </a:prstGeom>
        </p:spPr>
      </p:pic>
    </p:spTree>
    <p:extLst>
      <p:ext uri="{BB962C8B-B14F-4D97-AF65-F5344CB8AC3E}">
        <p14:creationId xmlns:p14="http://schemas.microsoft.com/office/powerpoint/2010/main" val="2662231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75784" y="516508"/>
            <a:ext cx="8958146" cy="830997"/>
          </a:xfrm>
        </p:spPr>
        <p:txBody>
          <a:bodyPr>
            <a:noAutofit/>
          </a:bodyPr>
          <a:lstStyle/>
          <a:p>
            <a:pPr algn="l" eaLnBrk="1" hangingPunct="1"/>
            <a:r>
              <a:rPr lang="en-US" altLang="en-US" sz="4000" dirty="0">
                <a:effectLst>
                  <a:outerShdw blurRad="38100" dist="38100" dir="2700000" algn="tl">
                    <a:srgbClr val="000000">
                      <a:alpha val="43137"/>
                    </a:srgbClr>
                  </a:outerShdw>
                </a:effectLst>
                <a:latin typeface="Arial Narrow" panose="020B0606020202030204" pitchFamily="34" charset="0"/>
                <a:cs typeface="Arial Narrow" panose="020B0604020202020204" pitchFamily="34" charset="0"/>
              </a:rPr>
              <a:t>Student Membership Benefits:</a:t>
            </a:r>
          </a:p>
        </p:txBody>
      </p:sp>
      <p:pic>
        <p:nvPicPr>
          <p:cNvPr id="9" name="Graphic 8" descr="Meeting outline">
            <a:extLst>
              <a:ext uri="{FF2B5EF4-FFF2-40B4-BE49-F238E27FC236}">
                <a16:creationId xmlns:a16="http://schemas.microsoft.com/office/drawing/2014/main" id="{EAB7A3B2-1410-57E4-932C-F3CAD1F191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9897" y="1465410"/>
            <a:ext cx="2177376" cy="2177376"/>
          </a:xfrm>
          <a:prstGeom prst="rect">
            <a:avLst/>
          </a:prstGeom>
        </p:spPr>
      </p:pic>
      <p:pic>
        <p:nvPicPr>
          <p:cNvPr id="10" name="Graphic 9" descr="Piggy Bank outline">
            <a:extLst>
              <a:ext uri="{FF2B5EF4-FFF2-40B4-BE49-F238E27FC236}">
                <a16:creationId xmlns:a16="http://schemas.microsoft.com/office/drawing/2014/main" id="{51C3344F-96FB-869D-2C40-728CD85EA5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6374" y="1618664"/>
            <a:ext cx="2177376" cy="2177376"/>
          </a:xfrm>
          <a:prstGeom prst="rect">
            <a:avLst/>
          </a:prstGeom>
        </p:spPr>
      </p:pic>
      <p:pic>
        <p:nvPicPr>
          <p:cNvPr id="11" name="Graphic 10" descr="Briefcase outline">
            <a:extLst>
              <a:ext uri="{FF2B5EF4-FFF2-40B4-BE49-F238E27FC236}">
                <a16:creationId xmlns:a16="http://schemas.microsoft.com/office/drawing/2014/main" id="{D7C42C44-F025-EDBB-D2EB-9D0E759D63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7868" y="1605788"/>
            <a:ext cx="2177376" cy="2177376"/>
          </a:xfrm>
          <a:prstGeom prst="rect">
            <a:avLst/>
          </a:prstGeom>
        </p:spPr>
      </p:pic>
      <p:sp>
        <p:nvSpPr>
          <p:cNvPr id="12" name="TextBox 11">
            <a:extLst>
              <a:ext uri="{FF2B5EF4-FFF2-40B4-BE49-F238E27FC236}">
                <a16:creationId xmlns:a16="http://schemas.microsoft.com/office/drawing/2014/main" id="{BAFDB3F4-5C11-CEA0-7F77-CCD4F1E2244C}"/>
              </a:ext>
            </a:extLst>
          </p:cNvPr>
          <p:cNvSpPr txBox="1"/>
          <p:nvPr/>
        </p:nvSpPr>
        <p:spPr>
          <a:xfrm>
            <a:off x="560640" y="3783164"/>
            <a:ext cx="2622936" cy="923330"/>
          </a:xfrm>
          <a:prstGeom prst="rect">
            <a:avLst/>
          </a:prstGeom>
          <a:noFill/>
        </p:spPr>
        <p:txBody>
          <a:bodyPr wrap="square" rtlCol="0">
            <a:spAutoFit/>
          </a:bodyPr>
          <a:lstStyle/>
          <a:p>
            <a:pPr algn="ctr"/>
            <a:r>
              <a:rPr lang="en-US" b="1" dirty="0">
                <a:latin typeface="Arial Narrow" panose="020B0606020202030204" pitchFamily="34" charset="0"/>
              </a:rPr>
              <a:t>Career Assistance</a:t>
            </a:r>
          </a:p>
          <a:p>
            <a:pPr algn="ctr"/>
            <a:r>
              <a:rPr lang="en-US" dirty="0">
                <a:latin typeface="Arial Narrow" panose="020B0606020202030204" pitchFamily="34" charset="0"/>
              </a:rPr>
              <a:t>We can help you find an internship or full-time job</a:t>
            </a:r>
          </a:p>
        </p:txBody>
      </p:sp>
      <p:sp>
        <p:nvSpPr>
          <p:cNvPr id="13" name="TextBox 12">
            <a:extLst>
              <a:ext uri="{FF2B5EF4-FFF2-40B4-BE49-F238E27FC236}">
                <a16:creationId xmlns:a16="http://schemas.microsoft.com/office/drawing/2014/main" id="{4E855B2F-C4F5-2825-FBEE-FF673A18E685}"/>
              </a:ext>
            </a:extLst>
          </p:cNvPr>
          <p:cNvSpPr txBox="1"/>
          <p:nvPr/>
        </p:nvSpPr>
        <p:spPr>
          <a:xfrm>
            <a:off x="3547117" y="3796040"/>
            <a:ext cx="2622936" cy="923330"/>
          </a:xfrm>
          <a:prstGeom prst="rect">
            <a:avLst/>
          </a:prstGeom>
          <a:noFill/>
        </p:spPr>
        <p:txBody>
          <a:bodyPr wrap="square" rtlCol="0">
            <a:spAutoFit/>
          </a:bodyPr>
          <a:lstStyle/>
          <a:p>
            <a:pPr algn="ctr"/>
            <a:r>
              <a:rPr lang="en-US" b="1" dirty="0">
                <a:latin typeface="Arial Narrow" panose="020B0606020202030204" pitchFamily="34" charset="0"/>
              </a:rPr>
              <a:t>Conference Discounts</a:t>
            </a:r>
          </a:p>
          <a:p>
            <a:pPr algn="ctr"/>
            <a:r>
              <a:rPr lang="en-US" dirty="0">
                <a:latin typeface="Arial Narrow" panose="020B0606020202030204" pitchFamily="34" charset="0"/>
              </a:rPr>
              <a:t>Reduced registration fees for our conferences</a:t>
            </a:r>
          </a:p>
        </p:txBody>
      </p:sp>
      <p:sp>
        <p:nvSpPr>
          <p:cNvPr id="14" name="TextBox 13">
            <a:extLst>
              <a:ext uri="{FF2B5EF4-FFF2-40B4-BE49-F238E27FC236}">
                <a16:creationId xmlns:a16="http://schemas.microsoft.com/office/drawing/2014/main" id="{CF191CB9-6720-4E75-5321-8C416F4EA024}"/>
              </a:ext>
            </a:extLst>
          </p:cNvPr>
          <p:cNvSpPr txBox="1"/>
          <p:nvPr/>
        </p:nvSpPr>
        <p:spPr>
          <a:xfrm>
            <a:off x="6533594" y="3783164"/>
            <a:ext cx="2622936" cy="923330"/>
          </a:xfrm>
          <a:prstGeom prst="rect">
            <a:avLst/>
          </a:prstGeom>
          <a:noFill/>
        </p:spPr>
        <p:txBody>
          <a:bodyPr wrap="square" rtlCol="0">
            <a:spAutoFit/>
          </a:bodyPr>
          <a:lstStyle/>
          <a:p>
            <a:pPr algn="ctr"/>
            <a:r>
              <a:rPr lang="en-US" b="1" dirty="0">
                <a:latin typeface="Arial Narrow" panose="020B0606020202030204" pitchFamily="34" charset="0"/>
              </a:rPr>
              <a:t>Funding</a:t>
            </a:r>
          </a:p>
          <a:p>
            <a:pPr algn="ctr"/>
            <a:r>
              <a:rPr lang="en-US" dirty="0">
                <a:latin typeface="Arial Narrow" panose="020B0606020202030204" pitchFamily="34" charset="0"/>
              </a:rPr>
              <a:t>Scholarships and grants are available</a:t>
            </a:r>
          </a:p>
        </p:txBody>
      </p:sp>
      <p:pic>
        <p:nvPicPr>
          <p:cNvPr id="15" name="Graphic 14" descr="Cycle with people outline">
            <a:extLst>
              <a:ext uri="{FF2B5EF4-FFF2-40B4-BE49-F238E27FC236}">
                <a16:creationId xmlns:a16="http://schemas.microsoft.com/office/drawing/2014/main" id="{3E7CA5E1-CF0C-1D09-DEEA-2242E4B927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0071" y="1618664"/>
            <a:ext cx="2177376" cy="2177376"/>
          </a:xfrm>
          <a:prstGeom prst="rect">
            <a:avLst/>
          </a:prstGeom>
        </p:spPr>
      </p:pic>
      <p:sp>
        <p:nvSpPr>
          <p:cNvPr id="16" name="TextBox 15">
            <a:extLst>
              <a:ext uri="{FF2B5EF4-FFF2-40B4-BE49-F238E27FC236}">
                <a16:creationId xmlns:a16="http://schemas.microsoft.com/office/drawing/2014/main" id="{D953D491-EC7A-6F55-5053-1F3E43C4B962}"/>
              </a:ext>
            </a:extLst>
          </p:cNvPr>
          <p:cNvSpPr txBox="1"/>
          <p:nvPr/>
        </p:nvSpPr>
        <p:spPr>
          <a:xfrm>
            <a:off x="9297291" y="3783164"/>
            <a:ext cx="2622936" cy="923330"/>
          </a:xfrm>
          <a:prstGeom prst="rect">
            <a:avLst/>
          </a:prstGeom>
          <a:noFill/>
        </p:spPr>
        <p:txBody>
          <a:bodyPr wrap="square" rtlCol="0">
            <a:spAutoFit/>
          </a:bodyPr>
          <a:lstStyle/>
          <a:p>
            <a:pPr algn="ctr"/>
            <a:r>
              <a:rPr lang="en-US" b="1" dirty="0">
                <a:latin typeface="Arial Narrow" panose="020B0606020202030204" pitchFamily="34" charset="0"/>
              </a:rPr>
              <a:t>Networking</a:t>
            </a:r>
          </a:p>
          <a:p>
            <a:pPr algn="ctr"/>
            <a:r>
              <a:rPr lang="en-US" dirty="0">
                <a:latin typeface="Arial Narrow" panose="020B0606020202030204" pitchFamily="34" charset="0"/>
              </a:rPr>
              <a:t>Connect with industry professionals</a:t>
            </a:r>
          </a:p>
        </p:txBody>
      </p:sp>
      <p:pic>
        <p:nvPicPr>
          <p:cNvPr id="17" name="Picture 16" descr="Qr code&#10;&#10;Description automatically generated">
            <a:extLst>
              <a:ext uri="{FF2B5EF4-FFF2-40B4-BE49-F238E27FC236}">
                <a16:creationId xmlns:a16="http://schemas.microsoft.com/office/drawing/2014/main" id="{7E338205-AE0A-4EBE-701F-02984833ED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7320" y="5060115"/>
            <a:ext cx="1533219" cy="1533219"/>
          </a:xfrm>
          <a:prstGeom prst="rect">
            <a:avLst/>
          </a:prstGeom>
        </p:spPr>
      </p:pic>
      <p:sp>
        <p:nvSpPr>
          <p:cNvPr id="18" name="Rectangle 17">
            <a:extLst>
              <a:ext uri="{FF2B5EF4-FFF2-40B4-BE49-F238E27FC236}">
                <a16:creationId xmlns:a16="http://schemas.microsoft.com/office/drawing/2014/main" id="{7331F9B9-257E-6C80-4645-4FE4C6F41948}"/>
              </a:ext>
            </a:extLst>
          </p:cNvPr>
          <p:cNvSpPr/>
          <p:nvPr/>
        </p:nvSpPr>
        <p:spPr>
          <a:xfrm>
            <a:off x="3769897" y="5260324"/>
            <a:ext cx="3126219" cy="1015663"/>
          </a:xfrm>
          <a:prstGeom prst="rect">
            <a:avLst/>
          </a:prstGeom>
        </p:spPr>
        <p:txBody>
          <a:bodyPr wrap="square">
            <a:spAutoFit/>
          </a:bodyPr>
          <a:lstStyle/>
          <a:p>
            <a:pPr marL="0" marR="0" lvl="0" indent="0" fontAlgn="auto">
              <a:lnSpc>
                <a:spcPct val="100000"/>
              </a:lnSpc>
              <a:spcBef>
                <a:spcPct val="0"/>
              </a:spcBef>
              <a:spcAft>
                <a:spcPts val="0"/>
              </a:spcAft>
              <a:buClrTx/>
              <a:buSzTx/>
              <a:tabLst/>
              <a:defRPr/>
            </a:pPr>
            <a:r>
              <a:rPr lang="en-US" sz="6000" b="1" dirty="0">
                <a:solidFill>
                  <a:srgbClr val="00549B"/>
                </a:solidFill>
                <a:effectLst>
                  <a:outerShdw blurRad="38100" dist="38100" dir="2700000" algn="tl">
                    <a:srgbClr val="000000">
                      <a:alpha val="43137"/>
                    </a:srgbClr>
                  </a:outerShdw>
                </a:effectLst>
                <a:latin typeface="Arial Narrow" panose="020B0606020202030204" pitchFamily="34" charset="0"/>
                <a:ea typeface="+mj-ea"/>
              </a:rPr>
              <a:t>Just $30!</a:t>
            </a:r>
          </a:p>
        </p:txBody>
      </p:sp>
    </p:spTree>
    <p:extLst>
      <p:ext uri="{BB962C8B-B14F-4D97-AF65-F5344CB8AC3E}">
        <p14:creationId xmlns:p14="http://schemas.microsoft.com/office/powerpoint/2010/main" val="2028680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1C1378-E304-4C35-B24C-7DD5C8A2A3A5}"/>
              </a:ext>
            </a:extLst>
          </p:cNvPr>
          <p:cNvSpPr>
            <a:spLocks noGrp="1"/>
          </p:cNvSpPr>
          <p:nvPr>
            <p:ph type="sldNum" sz="quarter" idx="12"/>
          </p:nvPr>
        </p:nvSpPr>
        <p:spPr/>
        <p:txBody>
          <a:bodyPr/>
          <a:lstStyle/>
          <a:p>
            <a:fld id="{07DEDE4D-DC37-4180-B29E-77B367E2BC86}" type="slidenum">
              <a:rPr lang="en-US" smtClean="0">
                <a:solidFill>
                  <a:prstClr val="black"/>
                </a:solidFill>
              </a:rPr>
              <a:pPr/>
              <a:t>14</a:t>
            </a:fld>
            <a:endParaRPr lang="en-US">
              <a:solidFill>
                <a:prstClr val="black"/>
              </a:solidFill>
            </a:endParaRPr>
          </a:p>
        </p:txBody>
      </p:sp>
      <p:sp>
        <p:nvSpPr>
          <p:cNvPr id="5" name="Title 4">
            <a:extLst>
              <a:ext uri="{FF2B5EF4-FFF2-40B4-BE49-F238E27FC236}">
                <a16:creationId xmlns:a16="http://schemas.microsoft.com/office/drawing/2014/main" id="{C476986E-DECD-4B8B-BD14-5C931CFA67C0}"/>
              </a:ext>
            </a:extLst>
          </p:cNvPr>
          <p:cNvSpPr>
            <a:spLocks noGrp="1"/>
          </p:cNvSpPr>
          <p:nvPr>
            <p:ph type="title"/>
          </p:nvPr>
        </p:nvSpPr>
        <p:spPr>
          <a:xfrm>
            <a:off x="200809" y="1602789"/>
            <a:ext cx="8620126" cy="925956"/>
          </a:xfrm>
        </p:spPr>
        <p:txBody>
          <a:bodyPr/>
          <a:lstStyle/>
          <a:p>
            <a:r>
              <a:rPr lang="en-US" dirty="0"/>
              <a:t>Opportunities for Students</a:t>
            </a:r>
          </a:p>
        </p:txBody>
      </p:sp>
    </p:spTree>
    <p:extLst>
      <p:ext uri="{BB962C8B-B14F-4D97-AF65-F5344CB8AC3E}">
        <p14:creationId xmlns:p14="http://schemas.microsoft.com/office/powerpoint/2010/main" val="4088598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2184" y="47371"/>
            <a:ext cx="7916098"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j-ea"/>
                <a:cs typeface="Arial Narrow" panose="020B0604020202020204" pitchFamily="34" charset="0"/>
              </a:rPr>
              <a:t>ASHRAE Conferences</a:t>
            </a:r>
            <a:endParaRPr kumimoji="0" lang="en-US" sz="4000" b="1" i="0" u="none" strike="noStrike" kern="1200" cap="none" spc="0" normalizeH="0" baseline="0" noProof="0" dirty="0">
              <a:ln>
                <a:noFill/>
              </a:ln>
              <a:solidFill>
                <a:srgbClr val="00549B"/>
              </a:solidFill>
              <a:effectLst/>
              <a:uLnTx/>
              <a:uFillTx/>
              <a:latin typeface="Arial Narrow" panose="020B0604020202020204" pitchFamily="34" charset="0"/>
              <a:ea typeface="+mj-ea"/>
              <a:cs typeface="Arial Narrow" panose="020B0604020202020204" pitchFamily="34" charset="0"/>
            </a:endParaRPr>
          </a:p>
        </p:txBody>
      </p:sp>
      <p:sp>
        <p:nvSpPr>
          <p:cNvPr id="9" name="TextBox 8">
            <a:extLst>
              <a:ext uri="{FF2B5EF4-FFF2-40B4-BE49-F238E27FC236}">
                <a16:creationId xmlns:a16="http://schemas.microsoft.com/office/drawing/2014/main" id="{F9FF5905-F369-4332-B146-ABE3B1BD4787}"/>
              </a:ext>
            </a:extLst>
          </p:cNvPr>
          <p:cNvSpPr txBox="1"/>
          <p:nvPr/>
        </p:nvSpPr>
        <p:spPr>
          <a:xfrm>
            <a:off x="124369" y="6137226"/>
            <a:ext cx="103687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rPr>
              <a:t>ashrae.org/conferences</a:t>
            </a:r>
          </a:p>
        </p:txBody>
      </p:sp>
      <p:sp>
        <p:nvSpPr>
          <p:cNvPr id="4" name="TextBox 3">
            <a:extLst>
              <a:ext uri="{FF2B5EF4-FFF2-40B4-BE49-F238E27FC236}">
                <a16:creationId xmlns:a16="http://schemas.microsoft.com/office/drawing/2014/main" id="{38AC0BF2-9209-4EF7-8728-0E27B598AF43}"/>
              </a:ext>
            </a:extLst>
          </p:cNvPr>
          <p:cNvSpPr txBox="1"/>
          <p:nvPr/>
        </p:nvSpPr>
        <p:spPr>
          <a:xfrm>
            <a:off x="502183" y="1063756"/>
            <a:ext cx="79160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 conferences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feature peer-reviewed papers and presentations with hands-on information. Attendees earn professional development hours (PDHs), keep up-to-date on the latest technologies, and network with colleagues.</a:t>
            </a:r>
          </a:p>
        </p:txBody>
      </p:sp>
      <p:grpSp>
        <p:nvGrpSpPr>
          <p:cNvPr id="3" name="Group 2">
            <a:extLst>
              <a:ext uri="{FF2B5EF4-FFF2-40B4-BE49-F238E27FC236}">
                <a16:creationId xmlns:a16="http://schemas.microsoft.com/office/drawing/2014/main" id="{8B04B914-F0B7-447C-9D7C-C95E552ACEA6}"/>
              </a:ext>
            </a:extLst>
          </p:cNvPr>
          <p:cNvGrpSpPr/>
          <p:nvPr/>
        </p:nvGrpSpPr>
        <p:grpSpPr>
          <a:xfrm>
            <a:off x="502183" y="2022247"/>
            <a:ext cx="6365256" cy="4323319"/>
            <a:chOff x="-347970" y="1839313"/>
            <a:chExt cx="7438037" cy="4807035"/>
          </a:xfrm>
        </p:grpSpPr>
        <p:sp>
          <p:nvSpPr>
            <p:cNvPr id="11" name="Rectangle 10">
              <a:extLst>
                <a:ext uri="{FF2B5EF4-FFF2-40B4-BE49-F238E27FC236}">
                  <a16:creationId xmlns:a16="http://schemas.microsoft.com/office/drawing/2014/main" id="{3D50A785-86C4-438E-8A37-E2225E365F39}"/>
                </a:ext>
              </a:extLst>
            </p:cNvPr>
            <p:cNvSpPr/>
            <p:nvPr/>
          </p:nvSpPr>
          <p:spPr>
            <a:xfrm>
              <a:off x="-338817" y="1839313"/>
              <a:ext cx="5607497"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AHR 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Sep 19 – 21, 2023 | Mexico City, Mexico</a:t>
              </a:r>
            </a:p>
          </p:txBody>
        </p:sp>
        <p:sp>
          <p:nvSpPr>
            <p:cNvPr id="14" name="Rectangle 13">
              <a:extLst>
                <a:ext uri="{FF2B5EF4-FFF2-40B4-BE49-F238E27FC236}">
                  <a16:creationId xmlns:a16="http://schemas.microsoft.com/office/drawing/2014/main" id="{26709F1A-70E0-46BC-B1EA-00E51DB23B11}"/>
                </a:ext>
              </a:extLst>
            </p:cNvPr>
            <p:cNvSpPr/>
            <p:nvPr/>
          </p:nvSpPr>
          <p:spPr>
            <a:xfrm>
              <a:off x="-338816" y="2689099"/>
              <a:ext cx="7428883"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2023 Building Performance Analysis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Sep 11 – 13, 2023</a:t>
              </a:r>
              <a:r>
                <a:rPr kumimoji="0" lang="en-US" sz="1600" b="0" i="0" u="none" strike="noStrike" kern="1200" cap="none" spc="0" normalizeH="0" baseline="0" noProof="0" dirty="0">
                  <a:ln>
                    <a:noFill/>
                  </a:ln>
                  <a:solidFill>
                    <a:srgbClr val="70AD47"/>
                  </a:solidFill>
                  <a:effectLst/>
                  <a:uLnTx/>
                  <a:uFillTx/>
                  <a:latin typeface="Arial Narrow" panose="020B0604020202020204" pitchFamily="34"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Austin, TX</a:t>
              </a:r>
            </a:p>
          </p:txBody>
        </p:sp>
        <p:sp>
          <p:nvSpPr>
            <p:cNvPr id="15" name="Rectangle 14">
              <a:extLst>
                <a:ext uri="{FF2B5EF4-FFF2-40B4-BE49-F238E27FC236}">
                  <a16:creationId xmlns:a16="http://schemas.microsoft.com/office/drawing/2014/main" id="{111A34B4-8904-4F1B-AD65-EEC97E015BBF}"/>
                </a:ext>
              </a:extLst>
            </p:cNvPr>
            <p:cNvSpPr/>
            <p:nvPr/>
          </p:nvSpPr>
          <p:spPr>
            <a:xfrm>
              <a:off x="-347970" y="3510445"/>
              <a:ext cx="6516016"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International Building Decarbonization Conference</a:t>
              </a:r>
              <a:br>
                <a:rPr kumimoji="0" lang="en-US" sz="1600" b="0" i="0" u="none" strike="noStrike" kern="1200" cap="none" spc="0" normalizeH="0" baseline="0" noProof="0" dirty="0">
                  <a:ln>
                    <a:noFill/>
                  </a:ln>
                  <a:solidFill>
                    <a:srgbClr val="5AA2AE">
                      <a:lumMod val="75000"/>
                    </a:srgbClr>
                  </a:solidFill>
                  <a:effectLst/>
                  <a:uLnTx/>
                  <a:uFillTx/>
                  <a:latin typeface="Arial Narrow" panose="020B0604020202020204" pitchFamily="34" charset="0"/>
                  <a:ea typeface="+mn-ea"/>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April 17-19, 2024| Madrid, Spain</a:t>
              </a:r>
            </a:p>
          </p:txBody>
        </p:sp>
        <p:sp>
          <p:nvSpPr>
            <p:cNvPr id="18" name="Rectangle 17">
              <a:extLst>
                <a:ext uri="{FF2B5EF4-FFF2-40B4-BE49-F238E27FC236}">
                  <a16:creationId xmlns:a16="http://schemas.microsoft.com/office/drawing/2014/main" id="{B7112221-A35E-42AC-9E0C-2B1FA481EA00}"/>
                </a:ext>
              </a:extLst>
            </p:cNvPr>
            <p:cNvSpPr/>
            <p:nvPr/>
          </p:nvSpPr>
          <p:spPr>
            <a:xfrm>
              <a:off x="-338815" y="4353526"/>
              <a:ext cx="7428882" cy="22928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2024 ASHRAE Winter Conference &amp; AHR Expo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January 20 – 24, 2024| Chicago, IL</a:t>
              </a:r>
            </a:p>
            <a:p>
              <a:pPr lvl="1">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Student Program Features:</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Career Panel</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Technical Tour of a Local Facility</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Engaging Keynote</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Connect with other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grpSp>
      <p:grpSp>
        <p:nvGrpSpPr>
          <p:cNvPr id="7" name="Group 6">
            <a:extLst>
              <a:ext uri="{FF2B5EF4-FFF2-40B4-BE49-F238E27FC236}">
                <a16:creationId xmlns:a16="http://schemas.microsoft.com/office/drawing/2014/main" id="{CBD79406-7EA9-4096-BD36-F901F4321B32}"/>
              </a:ext>
            </a:extLst>
          </p:cNvPr>
          <p:cNvGrpSpPr/>
          <p:nvPr/>
        </p:nvGrpSpPr>
        <p:grpSpPr>
          <a:xfrm>
            <a:off x="5480972" y="2013861"/>
            <a:ext cx="3773245" cy="1563099"/>
            <a:chOff x="6238267" y="1850083"/>
            <a:chExt cx="5787982" cy="1563099"/>
          </a:xfrm>
        </p:grpSpPr>
        <p:sp>
          <p:nvSpPr>
            <p:cNvPr id="17" name="Rectangle 16">
              <a:extLst>
                <a:ext uri="{FF2B5EF4-FFF2-40B4-BE49-F238E27FC236}">
                  <a16:creationId xmlns:a16="http://schemas.microsoft.com/office/drawing/2014/main" id="{FF809487-9CD9-47D1-9AFE-E4282FC00FF1}"/>
                </a:ext>
              </a:extLst>
            </p:cNvPr>
            <p:cNvSpPr/>
            <p:nvPr/>
          </p:nvSpPr>
          <p:spPr>
            <a:xfrm>
              <a:off x="6238267" y="2582185"/>
              <a:ext cx="547212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The Sixth International Conference on Efficient Building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Oct 3–4, 2024 | Beirut, Lebanon</a:t>
              </a:r>
            </a:p>
          </p:txBody>
        </p:sp>
        <p:sp>
          <p:nvSpPr>
            <p:cNvPr id="19" name="Rectangle 18">
              <a:extLst>
                <a:ext uri="{FF2B5EF4-FFF2-40B4-BE49-F238E27FC236}">
                  <a16:creationId xmlns:a16="http://schemas.microsoft.com/office/drawing/2014/main" id="{FE5893DD-7159-4173-A0D0-F32018E76863}"/>
                </a:ext>
              </a:extLst>
            </p:cNvPr>
            <p:cNvSpPr/>
            <p:nvPr/>
          </p:nvSpPr>
          <p:spPr>
            <a:xfrm>
              <a:off x="6238267" y="1850083"/>
              <a:ext cx="57879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2024 ASHRAE Annual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Jun 22 – 26, 2024 | Indianapolis, IN</a:t>
              </a:r>
            </a:p>
          </p:txBody>
        </p:sp>
      </p:grpSp>
      <p:pic>
        <p:nvPicPr>
          <p:cNvPr id="27" name="Picture 26" descr="A collage of people in a room&#10;&#10;Description automatically generated with low confidence">
            <a:extLst>
              <a:ext uri="{FF2B5EF4-FFF2-40B4-BE49-F238E27FC236}">
                <a16:creationId xmlns:a16="http://schemas.microsoft.com/office/drawing/2014/main" id="{057D1886-FE48-C80E-D4A1-2B4A883C3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171" y="817815"/>
            <a:ext cx="2414645" cy="434693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226669B-3C82-19BF-9A1A-D8013A3D15A6}"/>
              </a:ext>
            </a:extLst>
          </p:cNvPr>
          <p:cNvPicPr>
            <a:picLocks noChangeAspect="1"/>
          </p:cNvPicPr>
          <p:nvPr/>
        </p:nvPicPr>
        <p:blipFill rotWithShape="1">
          <a:blip r:embed="rId4"/>
          <a:srcRect l="4695" t="-2741" r="11781" b="3559"/>
          <a:stretch/>
        </p:blipFill>
        <p:spPr>
          <a:xfrm>
            <a:off x="9275171" y="2068874"/>
            <a:ext cx="1076261" cy="83099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C78CE30A-7A49-CFFD-68C9-F643E8A8E96D}"/>
              </a:ext>
            </a:extLst>
          </p:cNvPr>
          <p:cNvPicPr>
            <a:picLocks noChangeAspect="1"/>
          </p:cNvPicPr>
          <p:nvPr/>
        </p:nvPicPr>
        <p:blipFill rotWithShape="1">
          <a:blip r:embed="rId5"/>
          <a:srcRect l="1915" r="1"/>
          <a:stretch/>
        </p:blipFill>
        <p:spPr>
          <a:xfrm>
            <a:off x="9275170" y="4404330"/>
            <a:ext cx="1076261" cy="75354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3767A73-1D61-A6B7-1FC0-05704FEC7A53}"/>
              </a:ext>
            </a:extLst>
          </p:cNvPr>
          <p:cNvPicPr>
            <a:picLocks noChangeAspect="1"/>
          </p:cNvPicPr>
          <p:nvPr/>
        </p:nvPicPr>
        <p:blipFill rotWithShape="1">
          <a:blip r:embed="rId6"/>
          <a:srcRect l="15522" t="838" r="5140" b="1095"/>
          <a:stretch/>
        </p:blipFill>
        <p:spPr>
          <a:xfrm>
            <a:off x="10372385" y="3229041"/>
            <a:ext cx="1305836" cy="1112108"/>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person giving a presentation to a group of people&#10;&#10;Description automatically generated">
            <a:extLst>
              <a:ext uri="{FF2B5EF4-FFF2-40B4-BE49-F238E27FC236}">
                <a16:creationId xmlns:a16="http://schemas.microsoft.com/office/drawing/2014/main" id="{711F8E48-C4F0-1A4E-97E0-32736AA97A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505" t="8585" r="453" b="25165"/>
          <a:stretch/>
        </p:blipFill>
        <p:spPr>
          <a:xfrm>
            <a:off x="10372385" y="2068874"/>
            <a:ext cx="1305836" cy="112995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group of people sitting at tables">
            <a:extLst>
              <a:ext uri="{FF2B5EF4-FFF2-40B4-BE49-F238E27FC236}">
                <a16:creationId xmlns:a16="http://schemas.microsoft.com/office/drawing/2014/main" id="{5AA56DBF-0D49-6CBC-F0D8-92D1ABDF1C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36" t="-186" r="2908" b="3517"/>
          <a:stretch/>
        </p:blipFill>
        <p:spPr>
          <a:xfrm>
            <a:off x="9275170" y="2906798"/>
            <a:ext cx="1085850" cy="73694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A group of women smiling">
            <a:extLst>
              <a:ext uri="{FF2B5EF4-FFF2-40B4-BE49-F238E27FC236}">
                <a16:creationId xmlns:a16="http://schemas.microsoft.com/office/drawing/2014/main" id="{2BBAFD90-374A-52D3-F998-D133B958EF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822" t="17705" r="3613" b="5244"/>
          <a:stretch/>
        </p:blipFill>
        <p:spPr>
          <a:xfrm>
            <a:off x="10372385" y="4348019"/>
            <a:ext cx="1317432" cy="809858"/>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938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3935" y="1"/>
            <a:ext cx="9630070"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rPr>
              <a:t>ASHRAE Student Design Competition</a:t>
            </a:r>
          </a:p>
        </p:txBody>
      </p:sp>
      <p:sp>
        <p:nvSpPr>
          <p:cNvPr id="4" name="TextBox 3">
            <a:extLst>
              <a:ext uri="{FF2B5EF4-FFF2-40B4-BE49-F238E27FC236}">
                <a16:creationId xmlns:a16="http://schemas.microsoft.com/office/drawing/2014/main" id="{38AC0BF2-9209-4EF7-8728-0E27B598AF43}"/>
              </a:ext>
            </a:extLst>
          </p:cNvPr>
          <p:cNvSpPr txBox="1"/>
          <p:nvPr/>
        </p:nvSpPr>
        <p:spPr>
          <a:xfrm>
            <a:off x="223372" y="1463518"/>
            <a:ext cx="5135012" cy="646331"/>
          </a:xfrm>
          <a:prstGeom prst="rect">
            <a:avLst/>
          </a:prstGeom>
          <a:noFill/>
        </p:spPr>
        <p:txBody>
          <a:bodyPr wrap="square" rtlCol="0">
            <a:spAutoFit/>
          </a:bodyPr>
          <a:lstStyle/>
          <a:p>
            <a:r>
              <a:rPr lang="en-US" dirty="0">
                <a:latin typeface="Arial Narrow" panose="020B0606020202030204" pitchFamily="34" charset="0"/>
              </a:rPr>
              <a:t>ASHRAE sponsors this annual competition to give students practical HVAC experience. </a:t>
            </a:r>
          </a:p>
        </p:txBody>
      </p:sp>
      <p:sp>
        <p:nvSpPr>
          <p:cNvPr id="20" name="Rectangle 19">
            <a:extLst>
              <a:ext uri="{FF2B5EF4-FFF2-40B4-BE49-F238E27FC236}">
                <a16:creationId xmlns:a16="http://schemas.microsoft.com/office/drawing/2014/main" id="{19C276C0-2D18-49A0-8D0C-3B030B0CB77E}"/>
              </a:ext>
            </a:extLst>
          </p:cNvPr>
          <p:cNvSpPr/>
          <p:nvPr/>
        </p:nvSpPr>
        <p:spPr>
          <a:xfrm>
            <a:off x="223372" y="2238601"/>
            <a:ext cx="5607498" cy="1754326"/>
          </a:xfrm>
          <a:prstGeom prst="rect">
            <a:avLst/>
          </a:prstGeom>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Design or select the HVAC system for a building.</a:t>
            </a:r>
          </a:p>
          <a:p>
            <a:pPr marL="285750" indent="-285750">
              <a:buFont typeface="Arial" panose="020B0604020202020204" pitchFamily="34" charset="0"/>
              <a:buChar char="•"/>
            </a:pPr>
            <a:r>
              <a:rPr lang="en-US" dirty="0">
                <a:latin typeface="Arial Narrow" panose="020B0606020202030204" pitchFamily="34" charset="0"/>
              </a:rPr>
              <a:t>Develop a sustainable building design using the integrated building design process.</a:t>
            </a:r>
          </a:p>
          <a:p>
            <a:pPr marL="285750" indent="-285750">
              <a:buFont typeface="Arial" panose="020B0604020202020204" pitchFamily="34" charset="0"/>
              <a:buChar char="•"/>
            </a:pPr>
            <a:r>
              <a:rPr lang="en-US" dirty="0">
                <a:latin typeface="Arial Narrow" panose="020B0606020202030204" pitchFamily="34" charset="0"/>
              </a:rPr>
              <a:t>Evaluate and audit building energy consumption for buildings in operation. </a:t>
            </a:r>
          </a:p>
          <a:p>
            <a:pPr marL="285750" indent="-285750">
              <a:buFont typeface="Arial" panose="020B0604020202020204" pitchFamily="34" charset="0"/>
              <a:buChar char="•"/>
            </a:pPr>
            <a:endParaRPr lang="en-US" dirty="0">
              <a:latin typeface="Arial Narrow" panose="020B0606020202030204" pitchFamily="34" charset="0"/>
            </a:endParaRPr>
          </a:p>
        </p:txBody>
      </p:sp>
      <p:pic>
        <p:nvPicPr>
          <p:cNvPr id="10" name="Picture 8" descr="http://www.ashraethailand.org/download/ashraethailand_org/award_2008_ashrae%20student%20design.jpg">
            <a:extLst>
              <a:ext uri="{FF2B5EF4-FFF2-40B4-BE49-F238E27FC236}">
                <a16:creationId xmlns:a16="http://schemas.microsoft.com/office/drawing/2014/main" id="{E353CBA8-8DBD-4E69-8D86-93DCCFB6E2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8941" y="1414517"/>
            <a:ext cx="5159859" cy="344339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80BA9E5-14B8-4E27-BDB2-9D6CA51A02BC}"/>
              </a:ext>
            </a:extLst>
          </p:cNvPr>
          <p:cNvSpPr txBox="1"/>
          <p:nvPr/>
        </p:nvSpPr>
        <p:spPr>
          <a:xfrm>
            <a:off x="0" y="6172467"/>
            <a:ext cx="10823000" cy="461665"/>
          </a:xfrm>
          <a:prstGeom prst="rect">
            <a:avLst/>
          </a:prstGeom>
          <a:noFill/>
        </p:spPr>
        <p:txBody>
          <a:bodyPr wrap="square" rtlCol="0">
            <a:spAutoFit/>
          </a:bodyPr>
          <a:lstStyle/>
          <a:p>
            <a:pPr algn="ctr"/>
            <a:r>
              <a:rPr lang="en-US" sz="2400" b="1" dirty="0">
                <a:latin typeface="Arial Narrow" panose="020B0606020202030204" pitchFamily="34" charset="0"/>
              </a:rPr>
              <a:t>Learn more at </a:t>
            </a:r>
            <a:r>
              <a:rPr lang="en-US" sz="2400" b="1" dirty="0">
                <a:solidFill>
                  <a:srgbClr val="00B0F0"/>
                </a:solidFill>
                <a:latin typeface="Arial Narrow" panose="020B0606020202030204" pitchFamily="34" charset="0"/>
              </a:rPr>
              <a:t>ashrae.org/students</a:t>
            </a:r>
          </a:p>
        </p:txBody>
      </p:sp>
      <p:pic>
        <p:nvPicPr>
          <p:cNvPr id="7" name="Picture 6" descr="ASHRAE - Link to Student Competitions">
            <a:extLst>
              <a:ext uri="{FF2B5EF4-FFF2-40B4-BE49-F238E27FC236}">
                <a16:creationId xmlns:a16="http://schemas.microsoft.com/office/drawing/2014/main" id="{5D0DEA7F-DDF9-433B-A4F2-4210B111175A}"/>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334" y="4296229"/>
            <a:ext cx="1953855" cy="1953855"/>
          </a:xfrm>
          <a:prstGeom prst="rect">
            <a:avLst/>
          </a:prstGeom>
        </p:spPr>
      </p:pic>
    </p:spTree>
    <p:extLst>
      <p:ext uri="{BB962C8B-B14F-4D97-AF65-F5344CB8AC3E}">
        <p14:creationId xmlns:p14="http://schemas.microsoft.com/office/powerpoint/2010/main" val="4180312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3935" y="1"/>
            <a:ext cx="9630070"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Undergraduate Program Equipment Grant</a:t>
            </a:r>
          </a:p>
        </p:txBody>
      </p:sp>
      <p:sp>
        <p:nvSpPr>
          <p:cNvPr id="4" name="TextBox 3">
            <a:extLst>
              <a:ext uri="{FF2B5EF4-FFF2-40B4-BE49-F238E27FC236}">
                <a16:creationId xmlns:a16="http://schemas.microsoft.com/office/drawing/2014/main" id="{38AC0BF2-9209-4EF7-8728-0E27B598AF43}"/>
              </a:ext>
            </a:extLst>
          </p:cNvPr>
          <p:cNvSpPr txBox="1"/>
          <p:nvPr/>
        </p:nvSpPr>
        <p:spPr>
          <a:xfrm>
            <a:off x="223372" y="1504892"/>
            <a:ext cx="3311680" cy="3416320"/>
          </a:xfrm>
          <a:prstGeom prst="rect">
            <a:avLst/>
          </a:prstGeom>
          <a:noFill/>
        </p:spPr>
        <p:txBody>
          <a:bodyPr wrap="square" rtlCol="0">
            <a:spAutoFit/>
          </a:bodyPr>
          <a:lstStyle/>
          <a:p>
            <a:r>
              <a:rPr lang="en-US" b="1" dirty="0">
                <a:latin typeface="Arial Narrow" panose="020B0606020202030204" pitchFamily="34" charset="0"/>
              </a:rPr>
              <a:t>Grant funding </a:t>
            </a:r>
            <a:r>
              <a:rPr lang="en-US" dirty="0">
                <a:latin typeface="Arial Narrow" panose="020B0606020202030204" pitchFamily="34" charset="0"/>
              </a:rPr>
              <a:t>for projects that help increase student knowledge, learning and awareness of the HVAC&amp;R industry through the design and construction of senior projects. </a:t>
            </a:r>
            <a:br>
              <a:rPr lang="en-US" dirty="0">
                <a:latin typeface="Arial Narrow" panose="020B0606020202030204" pitchFamily="34" charset="0"/>
              </a:rPr>
            </a:br>
            <a:endParaRPr lang="en-US" dirty="0">
              <a:latin typeface="Arial Narrow" panose="020B0606020202030204" pitchFamily="34" charset="0"/>
            </a:endParaRPr>
          </a:p>
          <a:p>
            <a:r>
              <a:rPr lang="en-US" dirty="0">
                <a:latin typeface="Arial Narrow" panose="020B0606020202030204" pitchFamily="34" charset="0"/>
              </a:rPr>
              <a:t>Up to $5,000 is available per project with the top applicant receiving up to $25,000! Application deadline is December 15</a:t>
            </a:r>
            <a:r>
              <a:rPr lang="en-US" baseline="30000" dirty="0">
                <a:latin typeface="Arial Narrow" panose="020B0606020202030204" pitchFamily="34" charset="0"/>
              </a:rPr>
              <a:t>th</a:t>
            </a:r>
            <a:r>
              <a:rPr lang="en-US" dirty="0">
                <a:latin typeface="Arial Narrow" panose="020B0606020202030204" pitchFamily="34" charset="0"/>
              </a:rPr>
              <a:t>  annually.</a:t>
            </a:r>
          </a:p>
          <a:p>
            <a:endParaRPr lang="en-US" dirty="0">
              <a:latin typeface="Arial Narrow" panose="020B0606020202030204" pitchFamily="34" charset="0"/>
            </a:endParaRPr>
          </a:p>
          <a:p>
            <a:endParaRPr lang="en-US" dirty="0">
              <a:latin typeface="Arial Narrow" panose="020B0606020202030204" pitchFamily="34" charset="0"/>
            </a:endParaRPr>
          </a:p>
        </p:txBody>
      </p:sp>
      <p:sp>
        <p:nvSpPr>
          <p:cNvPr id="7" name="TextBox 6">
            <a:extLst>
              <a:ext uri="{FF2B5EF4-FFF2-40B4-BE49-F238E27FC236}">
                <a16:creationId xmlns:a16="http://schemas.microsoft.com/office/drawing/2014/main" id="{E605E156-233C-4A5F-B544-4C5EAA57FB35}"/>
              </a:ext>
            </a:extLst>
          </p:cNvPr>
          <p:cNvSpPr txBox="1"/>
          <p:nvPr/>
        </p:nvSpPr>
        <p:spPr>
          <a:xfrm>
            <a:off x="223372" y="6282195"/>
            <a:ext cx="10823000" cy="461665"/>
          </a:xfrm>
          <a:prstGeom prst="rect">
            <a:avLst/>
          </a:prstGeom>
          <a:noFill/>
        </p:spPr>
        <p:txBody>
          <a:bodyPr wrap="square" rtlCol="0">
            <a:spAutoFit/>
          </a:bodyPr>
          <a:lstStyle/>
          <a:p>
            <a:pPr algn="ctr"/>
            <a:r>
              <a:rPr lang="en-US" sz="2400" b="1" dirty="0">
                <a:latin typeface="Berthold Akzidenz Grotesk Mediu" panose="02000503030000020003"/>
              </a:rPr>
              <a:t>Learn more at </a:t>
            </a:r>
            <a:r>
              <a:rPr lang="en-US" sz="2400" b="1" dirty="0">
                <a:solidFill>
                  <a:srgbClr val="00B0F0"/>
                </a:solidFill>
                <a:latin typeface="Berthold Akzidenz Grotesk Mediu" panose="02000503030000020003"/>
              </a:rPr>
              <a:t>ashrae.org/students</a:t>
            </a:r>
          </a:p>
        </p:txBody>
      </p:sp>
      <p:pic>
        <p:nvPicPr>
          <p:cNvPr id="3" name="Picture 2">
            <a:extLst>
              <a:ext uri="{FF2B5EF4-FFF2-40B4-BE49-F238E27FC236}">
                <a16:creationId xmlns:a16="http://schemas.microsoft.com/office/drawing/2014/main" id="{852CB044-1161-4CD7-8C6E-EFB203849CB0}"/>
              </a:ext>
            </a:extLst>
          </p:cNvPr>
          <p:cNvPicPr>
            <a:picLocks noChangeAspect="1"/>
          </p:cNvPicPr>
          <p:nvPr/>
        </p:nvPicPr>
        <p:blipFill>
          <a:blip r:embed="rId3"/>
          <a:stretch>
            <a:fillRect/>
          </a:stretch>
        </p:blipFill>
        <p:spPr>
          <a:xfrm>
            <a:off x="3826486" y="1504892"/>
            <a:ext cx="7787337" cy="4003040"/>
          </a:xfrm>
          <a:prstGeom prst="rect">
            <a:avLst/>
          </a:prstGeom>
        </p:spPr>
      </p:pic>
      <p:pic>
        <p:nvPicPr>
          <p:cNvPr id="5" name="Picture 4" descr="Qr code&#10;&#10;Description automatically generated">
            <a:extLst>
              <a:ext uri="{FF2B5EF4-FFF2-40B4-BE49-F238E27FC236}">
                <a16:creationId xmlns:a16="http://schemas.microsoft.com/office/drawing/2014/main" id="{821325FF-D931-4243-A8AB-69B153225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115" y="4701246"/>
            <a:ext cx="1988457" cy="1988457"/>
          </a:xfrm>
          <a:prstGeom prst="rect">
            <a:avLst/>
          </a:prstGeom>
        </p:spPr>
      </p:pic>
    </p:spTree>
    <p:extLst>
      <p:ext uri="{BB962C8B-B14F-4D97-AF65-F5344CB8AC3E}">
        <p14:creationId xmlns:p14="http://schemas.microsoft.com/office/powerpoint/2010/main" val="1447966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10" y="297503"/>
            <a:ext cx="8620126" cy="1004887"/>
          </a:xfrm>
        </p:spPr>
        <p:txBody>
          <a:bodyPr>
            <a:normAutofit fontScale="90000"/>
          </a:bodyPr>
          <a:lstStyle/>
          <a:p>
            <a:pPr algn="l"/>
            <a:br>
              <a:rPr lang="en-US" sz="4400" dirty="0">
                <a:solidFill>
                  <a:schemeClr val="bg1"/>
                </a:solidFill>
                <a:latin typeface="Arial Narrow" panose="020B0604020202020204" pitchFamily="34" charset="0"/>
                <a:cs typeface="Arial Narrow" panose="020B0604020202020204" pitchFamily="34" charset="0"/>
              </a:rPr>
            </a:br>
            <a:r>
              <a:rPr lang="en-US" sz="44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Foundation Scholarships</a:t>
            </a:r>
            <a:br>
              <a:rPr lang="en-US" dirty="0">
                <a:solidFill>
                  <a:srgbClr val="00539B"/>
                </a:solidFill>
                <a:latin typeface="Arial Narrow" panose="020B0604020202020204" pitchFamily="34" charset="0"/>
                <a:cs typeface="Arial Narrow" panose="020B0604020202020204" pitchFamily="34" charset="0"/>
              </a:rPr>
            </a:br>
            <a:br>
              <a:rPr lang="en-US" dirty="0">
                <a:solidFill>
                  <a:srgbClr val="00539B"/>
                </a:solidFill>
                <a:latin typeface="Arial Narrow" panose="020B0604020202020204" pitchFamily="34" charset="0"/>
                <a:cs typeface="Arial Narrow" panose="020B0604020202020204" pitchFamily="34" charset="0"/>
              </a:rPr>
            </a:br>
            <a:endParaRPr lang="en-US" sz="2000" dirty="0">
              <a:solidFill>
                <a:srgbClr val="00539B"/>
              </a:solidFill>
              <a:latin typeface="Arial Narrow" panose="020B0604020202020204" pitchFamily="34" charset="0"/>
              <a:cs typeface="Arial Narrow" panose="020B0604020202020204" pitchFamily="34" charset="0"/>
            </a:endParaRPr>
          </a:p>
        </p:txBody>
      </p:sp>
      <p:sp>
        <p:nvSpPr>
          <p:cNvPr id="10" name="TextBox 9"/>
          <p:cNvSpPr txBox="1"/>
          <p:nvPr/>
        </p:nvSpPr>
        <p:spPr>
          <a:xfrm>
            <a:off x="4814273" y="1256501"/>
            <a:ext cx="53822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Chapter-Awarded 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kzidenz Grotesk BE Regular" panose="02000503030000020003" pitchFamily="50" charset="0"/>
            </a:endParaRPr>
          </a:p>
        </p:txBody>
      </p:sp>
      <p:sp>
        <p:nvSpPr>
          <p:cNvPr id="12" name="Content Placeholder 3"/>
          <p:cNvSpPr txBox="1">
            <a:spLocks/>
          </p:cNvSpPr>
          <p:nvPr/>
        </p:nvSpPr>
        <p:spPr>
          <a:xfrm>
            <a:off x="529802" y="1403686"/>
            <a:ext cx="4565242" cy="334178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of $100,000 for an individual to establish a named scholarship</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contribution of $60,000 for chapters or regions</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Selection criteria must be established in accordance with the ASHRAE Scholarship Program Guidelines   </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ASHRAE Scholarship Trustees select the scholarship recipients</a:t>
            </a:r>
          </a:p>
        </p:txBody>
      </p:sp>
      <p:sp>
        <p:nvSpPr>
          <p:cNvPr id="13" name="Content Placeholder 3"/>
          <p:cNvSpPr txBox="1">
            <a:spLocks/>
          </p:cNvSpPr>
          <p:nvPr/>
        </p:nvSpPr>
        <p:spPr>
          <a:xfrm>
            <a:off x="5681008" y="1320835"/>
            <a:ext cx="4806656" cy="221969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85750" marR="0" lvl="0" indent="-285750" algn="ctr" defTabSz="457200" rtl="0" eaLnBrk="1" fontAlgn="auto" latinLnBrk="0" hangingPunct="1">
              <a:lnSpc>
                <a:spcPct val="100000"/>
              </a:lnSpc>
              <a:spcBef>
                <a:spcPct val="20000"/>
              </a:spcBef>
              <a:spcAft>
                <a:spcPts val="600"/>
              </a:spcAft>
              <a:buClr>
                <a:srgbClr val="30ACEC">
                  <a:lumMod val="75000"/>
                </a:srgbClr>
              </a:buClr>
              <a:buSzPct val="145000"/>
              <a:buFont typeface="Arial" panose="020B0604020202020204" pitchFamily="34" charset="0"/>
              <a:buNone/>
              <a:tabLst/>
              <a:defRPr/>
            </a:pPr>
            <a:endPar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contribution of $30,000</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Scholarships can be funded through current fundraising efforts or with chapter assets</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Chapters can establish the selection criteria</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Chapters select the scholarship recipients</a:t>
            </a:r>
          </a:p>
        </p:txBody>
      </p:sp>
      <p:sp>
        <p:nvSpPr>
          <p:cNvPr id="3" name="TextBox 2">
            <a:extLst>
              <a:ext uri="{FF2B5EF4-FFF2-40B4-BE49-F238E27FC236}">
                <a16:creationId xmlns:a16="http://schemas.microsoft.com/office/drawing/2014/main" id="{3763A1DE-90A7-439F-A333-C885BBA1CA7B}"/>
              </a:ext>
            </a:extLst>
          </p:cNvPr>
          <p:cNvSpPr txBox="1"/>
          <p:nvPr/>
        </p:nvSpPr>
        <p:spPr>
          <a:xfrm>
            <a:off x="2634977" y="6128836"/>
            <a:ext cx="69998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rPr>
              <a:t>foundation.ashrae.biz</a:t>
            </a:r>
          </a:p>
        </p:txBody>
      </p:sp>
      <p:pic>
        <p:nvPicPr>
          <p:cNvPr id="5" name="Picture 4">
            <a:extLst>
              <a:ext uri="{FF2B5EF4-FFF2-40B4-BE49-F238E27FC236}">
                <a16:creationId xmlns:a16="http://schemas.microsoft.com/office/drawing/2014/main" id="{581EE00A-A5BA-49E8-AB95-3412039F8230}"/>
              </a:ext>
            </a:extLst>
          </p:cNvPr>
          <p:cNvPicPr>
            <a:picLocks noChangeAspect="1"/>
          </p:cNvPicPr>
          <p:nvPr/>
        </p:nvPicPr>
        <p:blipFill>
          <a:blip r:embed="rId3"/>
          <a:stretch>
            <a:fillRect/>
          </a:stretch>
        </p:blipFill>
        <p:spPr>
          <a:xfrm>
            <a:off x="6096000" y="3783278"/>
            <a:ext cx="3525932" cy="2021276"/>
          </a:xfrm>
          <a:prstGeom prst="rect">
            <a:avLst/>
          </a:prstGeom>
          <a:effectLst>
            <a:outerShdw blurRad="63500" sx="102000" sy="102000" algn="ctr" rotWithShape="0">
              <a:prstClr val="black">
                <a:alpha val="40000"/>
              </a:prstClr>
            </a:outerShdw>
          </a:effectLst>
        </p:spPr>
      </p:pic>
      <p:sp>
        <p:nvSpPr>
          <p:cNvPr id="18" name="Rectangle: Rounded Corners 17">
            <a:extLst>
              <a:ext uri="{FF2B5EF4-FFF2-40B4-BE49-F238E27FC236}">
                <a16:creationId xmlns:a16="http://schemas.microsoft.com/office/drawing/2014/main" id="{258EE25A-3B72-4031-991D-DD21EEAFB087}"/>
              </a:ext>
            </a:extLst>
          </p:cNvPr>
          <p:cNvSpPr/>
          <p:nvPr/>
        </p:nvSpPr>
        <p:spPr>
          <a:xfrm>
            <a:off x="943173" y="4745472"/>
            <a:ext cx="4652349" cy="669523"/>
          </a:xfrm>
          <a:prstGeom prst="roundRect">
            <a:avLst/>
          </a:prstGeom>
          <a:solidFill>
            <a:srgbClr val="92D05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t>ASHRAE awards $450,000 in scholarships </a:t>
            </a:r>
            <a:b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br>
            <a: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t>each year!</a:t>
            </a:r>
          </a:p>
        </p:txBody>
      </p:sp>
      <p:sp>
        <p:nvSpPr>
          <p:cNvPr id="14" name="TextBox 13">
            <a:extLst>
              <a:ext uri="{FF2B5EF4-FFF2-40B4-BE49-F238E27FC236}">
                <a16:creationId xmlns:a16="http://schemas.microsoft.com/office/drawing/2014/main" id="{9BCCF6F4-B048-46E9-A724-19DCDB469386}"/>
              </a:ext>
            </a:extLst>
          </p:cNvPr>
          <p:cNvSpPr txBox="1"/>
          <p:nvPr/>
        </p:nvSpPr>
        <p:spPr>
          <a:xfrm>
            <a:off x="-56162" y="1256501"/>
            <a:ext cx="53822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Society 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520623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SHRAE Scholarships">
            <a:hlinkClick r:id="" action="ppaction://media"/>
            <a:extLst>
              <a:ext uri="{FF2B5EF4-FFF2-40B4-BE49-F238E27FC236}">
                <a16:creationId xmlns:a16="http://schemas.microsoft.com/office/drawing/2014/main" id="{051C62CF-2A54-4164-A380-94AA122D0797}"/>
              </a:ext>
            </a:extLst>
          </p:cNvPr>
          <p:cNvPicPr>
            <a:picLocks noRot="1" noChangeAspect="1"/>
          </p:cNvPicPr>
          <p:nvPr>
            <a:videoFile r:link="rId1"/>
          </p:nvPr>
        </p:nvPicPr>
        <p:blipFill>
          <a:blip r:embed="rId4"/>
          <a:stretch>
            <a:fillRect/>
          </a:stretch>
        </p:blipFill>
        <p:spPr>
          <a:xfrm>
            <a:off x="1206432" y="900376"/>
            <a:ext cx="9267072" cy="5235896"/>
          </a:xfrm>
          <a:prstGeom prst="rect">
            <a:avLst/>
          </a:prstGeom>
        </p:spPr>
      </p:pic>
      <p:sp>
        <p:nvSpPr>
          <p:cNvPr id="2" name="Title 1">
            <a:extLst>
              <a:ext uri="{FF2B5EF4-FFF2-40B4-BE49-F238E27FC236}">
                <a16:creationId xmlns:a16="http://schemas.microsoft.com/office/drawing/2014/main" id="{9751C3F3-ADE8-AB7A-ACE9-5DF0D78CD8E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7029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18492F-58D9-2612-B8D7-F422C0B0D59E}"/>
              </a:ext>
            </a:extLst>
          </p:cNvPr>
          <p:cNvPicPr>
            <a:picLocks noChangeAspect="1"/>
          </p:cNvPicPr>
          <p:nvPr/>
        </p:nvPicPr>
        <p:blipFill>
          <a:blip r:embed="rId3"/>
          <a:stretch>
            <a:fillRect/>
          </a:stretch>
        </p:blipFill>
        <p:spPr>
          <a:xfrm>
            <a:off x="8710648" y="1155813"/>
            <a:ext cx="2443030" cy="1155073"/>
          </a:xfrm>
          <a:prstGeom prst="rect">
            <a:avLst/>
          </a:prstGeom>
        </p:spPr>
      </p:pic>
      <p:sp>
        <p:nvSpPr>
          <p:cNvPr id="11" name="Rectangle 10">
            <a:extLst>
              <a:ext uri="{FF2B5EF4-FFF2-40B4-BE49-F238E27FC236}">
                <a16:creationId xmlns:a16="http://schemas.microsoft.com/office/drawing/2014/main" id="{758C20CB-8424-4A5E-92F0-4F5E7D75D371}"/>
              </a:ext>
            </a:extLst>
          </p:cNvPr>
          <p:cNvSpPr/>
          <p:nvPr/>
        </p:nvSpPr>
        <p:spPr>
          <a:xfrm>
            <a:off x="4778768" y="796964"/>
            <a:ext cx="6987662" cy="126081"/>
          </a:xfrm>
          <a:prstGeom prst="rect">
            <a:avLst/>
          </a:prstGeom>
          <a:solidFill>
            <a:srgbClr val="00B0F0"/>
          </a:solidFill>
          <a:ln>
            <a:noFill/>
          </a:ln>
          <a:effectLst>
            <a:outerShdw blurRad="114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Oxygen" panose="02000503000000000000" pitchFamily="2" charset="0"/>
              <a:ea typeface="Arimo" panose="020B0604020202020204" pitchFamily="34" charset="0"/>
              <a:cs typeface="Arimo" panose="020B0604020202020204" pitchFamily="34" charset="0"/>
            </a:endParaRPr>
          </a:p>
        </p:txBody>
      </p:sp>
      <p:sp>
        <p:nvSpPr>
          <p:cNvPr id="22" name="Rectangle 21">
            <a:extLst>
              <a:ext uri="{FF2B5EF4-FFF2-40B4-BE49-F238E27FC236}">
                <a16:creationId xmlns:a16="http://schemas.microsoft.com/office/drawing/2014/main" id="{886E7736-9731-4A8B-8810-BDA0EC403C29}"/>
              </a:ext>
            </a:extLst>
          </p:cNvPr>
          <p:cNvSpPr/>
          <p:nvPr/>
        </p:nvSpPr>
        <p:spPr>
          <a:xfrm>
            <a:off x="2396067" y="1767892"/>
            <a:ext cx="4288231" cy="128387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xygen" panose="02000503000000000000" pitchFamily="2" charset="0"/>
                <a:ea typeface="+mn-ea"/>
                <a:cs typeface="Arial Narrow" panose="020B0604020202020204" pitchFamily="34" charset="0"/>
              </a:rPr>
              <a:t>To serve humanity by advancing the arts and sciences of heating, ventilation, air conditioning, refrigeration and their allied fields</a:t>
            </a: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Narrow"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Oxygen" panose="02000503000000000000" pitchFamily="2" charset="0"/>
              <a:ea typeface="Arimo" panose="020B0604020202020204" pitchFamily="34" charset="0"/>
              <a:cs typeface="Arimo" panose="020B0604020202020204" pitchFamily="34" charset="0"/>
            </a:endParaRPr>
          </a:p>
        </p:txBody>
      </p:sp>
      <p:sp>
        <p:nvSpPr>
          <p:cNvPr id="23" name="TextBox 22">
            <a:extLst>
              <a:ext uri="{FF2B5EF4-FFF2-40B4-BE49-F238E27FC236}">
                <a16:creationId xmlns:a16="http://schemas.microsoft.com/office/drawing/2014/main" id="{EA647269-1089-433F-82CD-E75C846BB11A}"/>
              </a:ext>
            </a:extLst>
          </p:cNvPr>
          <p:cNvSpPr txBox="1"/>
          <p:nvPr/>
        </p:nvSpPr>
        <p:spPr>
          <a:xfrm>
            <a:off x="2303568" y="1287115"/>
            <a:ext cx="3817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xygen" panose="02000503000000000000" pitchFamily="2" charset="0"/>
                <a:ea typeface="Arimo" panose="020B0604020202020204" pitchFamily="34" charset="0"/>
                <a:cs typeface="Arial" panose="020B0604020202020204" pitchFamily="34" charset="0"/>
              </a:rPr>
              <a:t>Mission</a:t>
            </a:r>
          </a:p>
        </p:txBody>
      </p:sp>
      <p:sp>
        <p:nvSpPr>
          <p:cNvPr id="2" name="Title 5">
            <a:extLst>
              <a:ext uri="{FF2B5EF4-FFF2-40B4-BE49-F238E27FC236}">
                <a16:creationId xmlns:a16="http://schemas.microsoft.com/office/drawing/2014/main" id="{F29BD776-19EA-B6B1-A846-C44F836D1CA6}"/>
              </a:ext>
            </a:extLst>
          </p:cNvPr>
          <p:cNvSpPr txBox="1">
            <a:spLocks/>
          </p:cNvSpPr>
          <p:nvPr/>
        </p:nvSpPr>
        <p:spPr>
          <a:xfrm>
            <a:off x="328576" y="435497"/>
            <a:ext cx="5792911" cy="6715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ASHRAE </a:t>
            </a:r>
            <a:r>
              <a:rPr kumimoji="0" lang="en-US" altLang="en-US" sz="3600" b="0"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Overview</a:t>
            </a:r>
          </a:p>
        </p:txBody>
      </p:sp>
      <p:sp>
        <p:nvSpPr>
          <p:cNvPr id="5" name="TextBox 4">
            <a:extLst>
              <a:ext uri="{FF2B5EF4-FFF2-40B4-BE49-F238E27FC236}">
                <a16:creationId xmlns:a16="http://schemas.microsoft.com/office/drawing/2014/main" id="{2DA8C989-623D-94EF-5F89-4C3784D4AE20}"/>
              </a:ext>
            </a:extLst>
          </p:cNvPr>
          <p:cNvSpPr txBox="1"/>
          <p:nvPr/>
        </p:nvSpPr>
        <p:spPr>
          <a:xfrm>
            <a:off x="2303568" y="2969029"/>
            <a:ext cx="2857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xygen" panose="02000503000000000000" pitchFamily="2" charset="0"/>
                <a:ea typeface="Arimo" panose="020B0604020202020204" pitchFamily="34" charset="0"/>
                <a:cs typeface="Arial" panose="020B0604020202020204" pitchFamily="34" charset="0"/>
              </a:rPr>
              <a:t>Vision</a:t>
            </a:r>
          </a:p>
        </p:txBody>
      </p:sp>
      <p:sp>
        <p:nvSpPr>
          <p:cNvPr id="7" name="TextBox 6">
            <a:extLst>
              <a:ext uri="{FF2B5EF4-FFF2-40B4-BE49-F238E27FC236}">
                <a16:creationId xmlns:a16="http://schemas.microsoft.com/office/drawing/2014/main" id="{D3B19884-988D-BF15-96BE-D9DCA5C12AF0}"/>
              </a:ext>
            </a:extLst>
          </p:cNvPr>
          <p:cNvSpPr txBox="1"/>
          <p:nvPr/>
        </p:nvSpPr>
        <p:spPr>
          <a:xfrm>
            <a:off x="2396067" y="3492249"/>
            <a:ext cx="46265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xygen" panose="02000503000000000000" pitchFamily="2" charset="0"/>
                <a:ea typeface="+mn-ea"/>
                <a:cs typeface="Arial Narrow" panose="020B0604020202020204" pitchFamily="34" charset="0"/>
              </a:rPr>
              <a:t>A healthy and sustainable built environment for all</a:t>
            </a: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Narrow" panose="020B0604020202020204" pitchFamily="34" charset="0"/>
              </a:rPr>
              <a:t>.</a:t>
            </a:r>
          </a:p>
        </p:txBody>
      </p:sp>
      <p:sp>
        <p:nvSpPr>
          <p:cNvPr id="8" name="TextBox 7">
            <a:extLst>
              <a:ext uri="{FF2B5EF4-FFF2-40B4-BE49-F238E27FC236}">
                <a16:creationId xmlns:a16="http://schemas.microsoft.com/office/drawing/2014/main" id="{E1B6B411-40D2-F243-33B6-CFA412290505}"/>
              </a:ext>
            </a:extLst>
          </p:cNvPr>
          <p:cNvSpPr txBox="1"/>
          <p:nvPr/>
        </p:nvSpPr>
        <p:spPr>
          <a:xfrm>
            <a:off x="2303568" y="4129338"/>
            <a:ext cx="4230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xygen" panose="02000503000000000000" pitchFamily="2" charset="0"/>
                <a:ea typeface="Arimo" panose="020B0604020202020204" pitchFamily="34" charset="0"/>
                <a:cs typeface="Arial" panose="020B0604020202020204" pitchFamily="34" charset="0"/>
              </a:rPr>
              <a:t>Industry Classification</a:t>
            </a:r>
          </a:p>
        </p:txBody>
      </p:sp>
      <p:sp>
        <p:nvSpPr>
          <p:cNvPr id="10" name="TextBox 9">
            <a:extLst>
              <a:ext uri="{FF2B5EF4-FFF2-40B4-BE49-F238E27FC236}">
                <a16:creationId xmlns:a16="http://schemas.microsoft.com/office/drawing/2014/main" id="{6324928C-0ACF-33CE-65F3-3FD52C4D32D2}"/>
              </a:ext>
            </a:extLst>
          </p:cNvPr>
          <p:cNvSpPr txBox="1"/>
          <p:nvPr/>
        </p:nvSpPr>
        <p:spPr>
          <a:xfrm>
            <a:off x="2396067" y="4739164"/>
            <a:ext cx="4784890" cy="1094339"/>
          </a:xfrm>
          <a:prstGeom prst="rect">
            <a:avLst/>
          </a:prstGeom>
          <a:noFill/>
        </p:spPr>
        <p:txBody>
          <a:bodyPr wrap="square">
            <a:spAutoFit/>
          </a:bodyPr>
          <a:lstStyle/>
          <a:p>
            <a:pPr marL="0" marR="0" lvl="0" indent="0" algn="l" defTabSz="914400" rtl="0" eaLnBrk="1" fontAlgn="auto" latinLnBrk="0" hangingPunct="1">
              <a:lnSpc>
                <a:spcPts val="2000"/>
              </a:lnSpc>
              <a:spcBef>
                <a:spcPts val="0"/>
              </a:spcBef>
              <a:spcAft>
                <a:spcPts val="0"/>
              </a:spcAft>
              <a:buClrTx/>
              <a:buSzPct val="100000"/>
              <a:buFontTx/>
              <a:buNone/>
              <a:tabLst/>
              <a:defRPr/>
            </a:pPr>
            <a:r>
              <a:rPr kumimoji="0" lang="en-US" altLang="en-US" sz="1400" b="0" i="0" u="none" strike="noStrike" kern="1200" cap="none" spc="0" normalizeH="0" baseline="0" noProof="0" dirty="0">
                <a:ln>
                  <a:noFill/>
                </a:ln>
                <a:solidFill>
                  <a:prstClr val="white"/>
                </a:solidFill>
                <a:effectLst/>
                <a:uLnTx/>
                <a:uFillTx/>
                <a:latin typeface="Oxygen" panose="02000503000000000000" pitchFamily="2" charset="0"/>
                <a:ea typeface="+mn-ea"/>
                <a:cs typeface="Arial" panose="020B0604020202020204" pitchFamily="34" charset="0"/>
              </a:rPr>
              <a:t>Consulting Engineers | Contractors | Manufacturers/Manufacturing Representatives</a:t>
            </a:r>
          </a:p>
          <a:p>
            <a:pPr marL="0" marR="0" lvl="0" indent="0" algn="l" defTabSz="914400" rtl="0" eaLnBrk="1" fontAlgn="auto" latinLnBrk="0" hangingPunct="1">
              <a:lnSpc>
                <a:spcPts val="2000"/>
              </a:lnSpc>
              <a:spcBef>
                <a:spcPts val="0"/>
              </a:spcBef>
              <a:spcAft>
                <a:spcPts val="0"/>
              </a:spcAft>
              <a:buClrTx/>
              <a:buSzPct val="100000"/>
              <a:buFontTx/>
              <a:buNone/>
              <a:tabLst/>
              <a:defRPr/>
            </a:pPr>
            <a:r>
              <a:rPr kumimoji="0" lang="en-US" altLang="en-US" sz="1400" b="0" i="0" u="none" strike="noStrike" kern="1200" cap="none" spc="0" normalizeH="0" baseline="0" noProof="0" dirty="0">
                <a:ln>
                  <a:noFill/>
                </a:ln>
                <a:solidFill>
                  <a:prstClr val="white"/>
                </a:solidFill>
                <a:effectLst/>
                <a:uLnTx/>
                <a:uFillTx/>
                <a:latin typeface="Oxygen" panose="02000503000000000000" pitchFamily="2" charset="0"/>
                <a:ea typeface="+mn-ea"/>
                <a:cs typeface="Arial" panose="020B0604020202020204" pitchFamily="34" charset="0"/>
              </a:rPr>
              <a:t>Government | Health &amp; Education | Design Build | Architects</a:t>
            </a:r>
          </a:p>
        </p:txBody>
      </p:sp>
      <p:sp>
        <p:nvSpPr>
          <p:cNvPr id="12" name="TextBox 11">
            <a:extLst>
              <a:ext uri="{FF2B5EF4-FFF2-40B4-BE49-F238E27FC236}">
                <a16:creationId xmlns:a16="http://schemas.microsoft.com/office/drawing/2014/main" id="{EA5DF77F-CB7C-199E-BC15-17E5FEBD672B}"/>
              </a:ext>
            </a:extLst>
          </p:cNvPr>
          <p:cNvSpPr txBox="1"/>
          <p:nvPr/>
        </p:nvSpPr>
        <p:spPr>
          <a:xfrm>
            <a:off x="8580665" y="1126277"/>
            <a:ext cx="2769035" cy="10618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altLang="en-US" sz="21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16 </a:t>
            </a:r>
            <a:r>
              <a:rPr kumimoji="0" lang="en-US" altLang="en-US" sz="16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Regions</a:t>
            </a:r>
          </a:p>
          <a:p>
            <a:pPr marL="0" marR="0" lvl="0"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altLang="en-US" sz="21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190+  </a:t>
            </a:r>
            <a:r>
              <a:rPr kumimoji="0" lang="en-US" altLang="en-US" sz="16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Chapters</a:t>
            </a:r>
          </a:p>
          <a:p>
            <a:pPr marL="0" marR="0" lvl="0"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altLang="en-US" sz="21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400+  </a:t>
            </a:r>
            <a:r>
              <a:rPr kumimoji="0" lang="en-US" altLang="en-US" sz="16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Student Branches</a:t>
            </a:r>
          </a:p>
        </p:txBody>
      </p:sp>
      <p:sp>
        <p:nvSpPr>
          <p:cNvPr id="14" name="TextBox 13">
            <a:extLst>
              <a:ext uri="{FF2B5EF4-FFF2-40B4-BE49-F238E27FC236}">
                <a16:creationId xmlns:a16="http://schemas.microsoft.com/office/drawing/2014/main" id="{154B61C9-E5A0-83BD-57C6-90204E05F9AE}"/>
              </a:ext>
            </a:extLst>
          </p:cNvPr>
          <p:cNvSpPr txBox="1"/>
          <p:nvPr/>
        </p:nvSpPr>
        <p:spPr>
          <a:xfrm>
            <a:off x="8799969" y="3505638"/>
            <a:ext cx="2385008" cy="577081"/>
          </a:xfrm>
          <a:prstGeom prst="rect">
            <a:avLst/>
          </a:prstGeom>
          <a:noFill/>
        </p:spPr>
        <p:txBody>
          <a:bodyPr wrap="square">
            <a:spAutoFit/>
          </a:bodyPr>
          <a:lstStyle/>
          <a:p>
            <a:pPr marL="0" marR="0" lvl="3"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53,000+  Members</a:t>
            </a:r>
            <a:b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br>
            <a: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 130+ Countries</a:t>
            </a:r>
          </a:p>
        </p:txBody>
      </p:sp>
      <p:sp>
        <p:nvSpPr>
          <p:cNvPr id="15" name="TextBox 14">
            <a:extLst>
              <a:ext uri="{FF2B5EF4-FFF2-40B4-BE49-F238E27FC236}">
                <a16:creationId xmlns:a16="http://schemas.microsoft.com/office/drawing/2014/main" id="{7C76E3CF-5B57-9A4F-9348-CE4C713B83AF}"/>
              </a:ext>
            </a:extLst>
          </p:cNvPr>
          <p:cNvSpPr txBox="1"/>
          <p:nvPr/>
        </p:nvSpPr>
        <p:spPr>
          <a:xfrm>
            <a:off x="8799969" y="5277471"/>
            <a:ext cx="2385008" cy="657872"/>
          </a:xfrm>
          <a:prstGeom prst="rect">
            <a:avLst/>
          </a:prstGeom>
          <a:noFill/>
        </p:spPr>
        <p:txBody>
          <a:bodyPr wrap="square">
            <a:spAutoFit/>
          </a:bodyPr>
          <a:lstStyle/>
          <a:p>
            <a:pPr marL="0" marR="0" lvl="3"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sz="21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200+ </a:t>
            </a:r>
            <a: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Standards</a:t>
            </a:r>
          </a:p>
          <a:p>
            <a:pPr marL="0" marR="0" lvl="3"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and Guidelines</a:t>
            </a:r>
          </a:p>
        </p:txBody>
      </p:sp>
      <p:pic>
        <p:nvPicPr>
          <p:cNvPr id="26" name="Picture 25">
            <a:extLst>
              <a:ext uri="{FF2B5EF4-FFF2-40B4-BE49-F238E27FC236}">
                <a16:creationId xmlns:a16="http://schemas.microsoft.com/office/drawing/2014/main" id="{57DC8636-44DA-FE28-E2FA-9D33E64F42D0}"/>
              </a:ext>
            </a:extLst>
          </p:cNvPr>
          <p:cNvPicPr>
            <a:picLocks noChangeAspect="1"/>
          </p:cNvPicPr>
          <p:nvPr/>
        </p:nvPicPr>
        <p:blipFill>
          <a:blip r:embed="rId4"/>
          <a:stretch>
            <a:fillRect/>
          </a:stretch>
        </p:blipFill>
        <p:spPr>
          <a:xfrm>
            <a:off x="9368023" y="2417967"/>
            <a:ext cx="1194315" cy="1120768"/>
          </a:xfrm>
          <a:prstGeom prst="rect">
            <a:avLst/>
          </a:prstGeom>
        </p:spPr>
      </p:pic>
      <p:pic>
        <p:nvPicPr>
          <p:cNvPr id="27" name="Picture 26">
            <a:extLst>
              <a:ext uri="{FF2B5EF4-FFF2-40B4-BE49-F238E27FC236}">
                <a16:creationId xmlns:a16="http://schemas.microsoft.com/office/drawing/2014/main" id="{4CB11379-75DF-FBC1-9FD9-427057B9405B}"/>
              </a:ext>
            </a:extLst>
          </p:cNvPr>
          <p:cNvPicPr>
            <a:picLocks noChangeAspect="1"/>
          </p:cNvPicPr>
          <p:nvPr/>
        </p:nvPicPr>
        <p:blipFill>
          <a:blip r:embed="rId5"/>
          <a:stretch>
            <a:fillRect/>
          </a:stretch>
        </p:blipFill>
        <p:spPr>
          <a:xfrm>
            <a:off x="9544960" y="4312579"/>
            <a:ext cx="840442" cy="784412"/>
          </a:xfrm>
          <a:prstGeom prst="rect">
            <a:avLst/>
          </a:prstGeom>
        </p:spPr>
      </p:pic>
      <p:pic>
        <p:nvPicPr>
          <p:cNvPr id="3" name="Picture 2" descr="A blue hexagon with black background&#10;&#10;Description automatically generated">
            <a:extLst>
              <a:ext uri="{FF2B5EF4-FFF2-40B4-BE49-F238E27FC236}">
                <a16:creationId xmlns:a16="http://schemas.microsoft.com/office/drawing/2014/main" id="{E1441C9C-0D7E-DDB1-6531-15D9625E87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270" y="5445509"/>
            <a:ext cx="953703" cy="659271"/>
          </a:xfrm>
          <a:prstGeom prst="rect">
            <a:avLst/>
          </a:prstGeom>
        </p:spPr>
      </p:pic>
    </p:spTree>
    <p:extLst>
      <p:ext uri="{BB962C8B-B14F-4D97-AF65-F5344CB8AC3E}">
        <p14:creationId xmlns:p14="http://schemas.microsoft.com/office/powerpoint/2010/main" val="1986997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4A8CE-3B0D-4681-B29C-3E7094D55199}"/>
              </a:ext>
            </a:extLst>
          </p:cNvPr>
          <p:cNvSpPr/>
          <p:nvPr/>
        </p:nvSpPr>
        <p:spPr>
          <a:xfrm>
            <a:off x="-1" y="1575128"/>
            <a:ext cx="5704677" cy="401746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6" name="Title 1"/>
          <p:cNvSpPr txBox="1">
            <a:spLocks/>
          </p:cNvSpPr>
          <p:nvPr/>
        </p:nvSpPr>
        <p:spPr>
          <a:xfrm>
            <a:off x="223935" y="1"/>
            <a:ext cx="9630070"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rPr>
              <a:t>Scholarships</a:t>
            </a:r>
          </a:p>
        </p:txBody>
      </p:sp>
      <p:sp>
        <p:nvSpPr>
          <p:cNvPr id="4" name="TextBox 3">
            <a:extLst>
              <a:ext uri="{FF2B5EF4-FFF2-40B4-BE49-F238E27FC236}">
                <a16:creationId xmlns:a16="http://schemas.microsoft.com/office/drawing/2014/main" id="{38AC0BF2-9209-4EF7-8728-0E27B598AF43}"/>
              </a:ext>
            </a:extLst>
          </p:cNvPr>
          <p:cNvSpPr txBox="1"/>
          <p:nvPr/>
        </p:nvSpPr>
        <p:spPr>
          <a:xfrm>
            <a:off x="5755021" y="1575128"/>
            <a:ext cx="6436979" cy="3231654"/>
          </a:xfrm>
          <a:prstGeom prst="rect">
            <a:avLst/>
          </a:prstGeom>
          <a:noFill/>
        </p:spPr>
        <p:txBody>
          <a:bodyPr wrap="square" rtlCol="0">
            <a:spAutoFit/>
          </a:bodyPr>
          <a:lstStyle/>
          <a:p>
            <a:r>
              <a:rPr lang="en-US" sz="2400" b="1" dirty="0">
                <a:latin typeface="Arial Narrow" panose="020B0606020202030204" pitchFamily="34" charset="0"/>
              </a:rPr>
              <a:t>We want to help you pay for your education! </a:t>
            </a:r>
          </a:p>
          <a:p>
            <a:endParaRPr lang="en-US" b="1" dirty="0">
              <a:latin typeface="Arial Narrow" panose="020B0606020202030204" pitchFamily="34" charset="0"/>
            </a:endParaRPr>
          </a:p>
          <a:p>
            <a:r>
              <a:rPr lang="en-US" dirty="0">
                <a:latin typeface="Arial Narrow" panose="020B0606020202030204" pitchFamily="34" charset="0"/>
              </a:rPr>
              <a:t>Chapter, Regional, and Society-level scholarships are available – </a:t>
            </a:r>
            <a:r>
              <a:rPr lang="en-US" b="1" dirty="0">
                <a:latin typeface="Arial Narrow" panose="020B0606020202030204" pitchFamily="34" charset="0"/>
              </a:rPr>
              <a:t>most awards are between $3,000 to $10,000.</a:t>
            </a:r>
          </a:p>
          <a:p>
            <a:endParaRPr lang="en-US" dirty="0">
              <a:latin typeface="Arial Narrow" panose="020B0606020202030204" pitchFamily="34" charset="0"/>
            </a:endParaRPr>
          </a:p>
          <a:p>
            <a:r>
              <a:rPr lang="en-US" dirty="0">
                <a:latin typeface="Arial Narrow" panose="020B0606020202030204" pitchFamily="34" charset="0"/>
              </a:rPr>
              <a:t>Society Application Deadlines</a:t>
            </a:r>
          </a:p>
          <a:p>
            <a:pPr marL="285750" indent="-285750">
              <a:buFont typeface="Arial" panose="020B0604020202020204" pitchFamily="34" charset="0"/>
              <a:buChar char="•"/>
            </a:pPr>
            <a:r>
              <a:rPr lang="en-US" b="1" dirty="0">
                <a:latin typeface="Arial Narrow" panose="020B0606020202030204" pitchFamily="34" charset="0"/>
              </a:rPr>
              <a:t>December 1 </a:t>
            </a:r>
            <a:r>
              <a:rPr lang="en-US" dirty="0">
                <a:latin typeface="Arial Narrow" panose="020B0606020202030204" pitchFamily="34" charset="0"/>
              </a:rPr>
              <a:t>annually for most scholarships.</a:t>
            </a:r>
          </a:p>
          <a:p>
            <a:pPr marL="285750" indent="-285750">
              <a:buFont typeface="Arial" panose="020B0604020202020204" pitchFamily="34" charset="0"/>
              <a:buChar char="•"/>
            </a:pPr>
            <a:r>
              <a:rPr lang="en-US" b="1" dirty="0">
                <a:latin typeface="Arial Narrow" panose="020B0606020202030204" pitchFamily="34" charset="0"/>
              </a:rPr>
              <a:t>May 1 </a:t>
            </a:r>
            <a:r>
              <a:rPr lang="en-US" dirty="0">
                <a:latin typeface="Arial Narrow" panose="020B0606020202030204" pitchFamily="34" charset="0"/>
              </a:rPr>
              <a:t>annually for Freshman Engineering Scholarship</a:t>
            </a:r>
          </a:p>
          <a:p>
            <a:endParaRPr lang="en-US" dirty="0">
              <a:latin typeface="Arial Narrow" panose="020B0606020202030204" pitchFamily="34" charset="0"/>
            </a:endParaRPr>
          </a:p>
          <a:p>
            <a:r>
              <a:rPr lang="en-US" dirty="0">
                <a:latin typeface="Arial Narrow" panose="020B0606020202030204" pitchFamily="34" charset="0"/>
              </a:rPr>
              <a:t>Chapter and Regional scholarship application deadlines vary; check with your local chapter for more details.</a:t>
            </a:r>
          </a:p>
        </p:txBody>
      </p:sp>
      <p:sp>
        <p:nvSpPr>
          <p:cNvPr id="7" name="TextBox 6">
            <a:extLst>
              <a:ext uri="{FF2B5EF4-FFF2-40B4-BE49-F238E27FC236}">
                <a16:creationId xmlns:a16="http://schemas.microsoft.com/office/drawing/2014/main" id="{E605E156-233C-4A5F-B544-4C5EAA57FB35}"/>
              </a:ext>
            </a:extLst>
          </p:cNvPr>
          <p:cNvSpPr txBox="1"/>
          <p:nvPr/>
        </p:nvSpPr>
        <p:spPr>
          <a:xfrm>
            <a:off x="223935" y="5792001"/>
            <a:ext cx="10823000" cy="461665"/>
          </a:xfrm>
          <a:prstGeom prst="rect">
            <a:avLst/>
          </a:prstGeom>
          <a:noFill/>
        </p:spPr>
        <p:txBody>
          <a:bodyPr wrap="square" rtlCol="0">
            <a:spAutoFit/>
          </a:bodyPr>
          <a:lstStyle/>
          <a:p>
            <a:pPr algn="ctr"/>
            <a:r>
              <a:rPr lang="en-US" sz="2400" b="1" dirty="0">
                <a:latin typeface="Arial Narrow" panose="020B0606020202030204" pitchFamily="34" charset="0"/>
              </a:rPr>
              <a:t>Learn more at </a:t>
            </a:r>
            <a:r>
              <a:rPr lang="en-US" sz="2400" b="1" dirty="0">
                <a:solidFill>
                  <a:srgbClr val="00B0F0"/>
                </a:solidFill>
                <a:latin typeface="Arial Narrow" panose="020B0606020202030204" pitchFamily="34" charset="0"/>
              </a:rPr>
              <a:t>ashrae.org/scholarships</a:t>
            </a:r>
          </a:p>
        </p:txBody>
      </p:sp>
      <p:sp>
        <p:nvSpPr>
          <p:cNvPr id="12" name="TextBox 11">
            <a:extLst>
              <a:ext uri="{FF2B5EF4-FFF2-40B4-BE49-F238E27FC236}">
                <a16:creationId xmlns:a16="http://schemas.microsoft.com/office/drawing/2014/main" id="{53E294D9-400D-4ED5-92C7-FA5EF8AD9DDB}"/>
              </a:ext>
            </a:extLst>
          </p:cNvPr>
          <p:cNvSpPr txBox="1"/>
          <p:nvPr/>
        </p:nvSpPr>
        <p:spPr>
          <a:xfrm>
            <a:off x="1708710" y="1703437"/>
            <a:ext cx="3771137" cy="2585323"/>
          </a:xfrm>
          <a:prstGeom prst="rect">
            <a:avLst/>
          </a:prstGeom>
          <a:noFill/>
        </p:spPr>
        <p:txBody>
          <a:bodyPr wrap="square">
            <a:spAutoFit/>
          </a:bodyPr>
          <a:lstStyle/>
          <a:p>
            <a:r>
              <a:rPr lang="en-US" dirty="0">
                <a:latin typeface="Arial Narrow" panose="020B0606020202030204" pitchFamily="34" charset="0"/>
              </a:rPr>
              <a:t>“Thank you for investing in students like myself and in our education!  Continuing my studies would not be possible without the generous support from scholarship sponsors like yourself.  Thanks to you, I am one step closer to reaching my education and career goals.  </a:t>
            </a:r>
            <a:r>
              <a:rPr lang="en-US" b="1" dirty="0">
                <a:latin typeface="Arial Narrow" panose="020B0606020202030204" pitchFamily="34" charset="0"/>
              </a:rPr>
              <a:t>This term my fees are paid off and I do not have to fret about paying any debt</a:t>
            </a:r>
            <a:r>
              <a:rPr lang="en-US" dirty="0">
                <a:latin typeface="Arial Narrow" panose="020B0606020202030204" pitchFamily="34" charset="0"/>
              </a:rPr>
              <a:t>.”</a:t>
            </a:r>
          </a:p>
        </p:txBody>
      </p:sp>
      <p:pic>
        <p:nvPicPr>
          <p:cNvPr id="13" name="Picture 12">
            <a:extLst>
              <a:ext uri="{FF2B5EF4-FFF2-40B4-BE49-F238E27FC236}">
                <a16:creationId xmlns:a16="http://schemas.microsoft.com/office/drawing/2014/main" id="{4630ABAE-E500-4149-AF92-BE2E7965221F}"/>
              </a:ext>
            </a:extLst>
          </p:cNvPr>
          <p:cNvPicPr>
            <a:picLocks noChangeAspect="1"/>
          </p:cNvPicPr>
          <p:nvPr/>
        </p:nvPicPr>
        <p:blipFill>
          <a:blip r:embed="rId3"/>
          <a:stretch>
            <a:fillRect/>
          </a:stretch>
        </p:blipFill>
        <p:spPr>
          <a:xfrm>
            <a:off x="142373" y="1768522"/>
            <a:ext cx="1428750" cy="1905000"/>
          </a:xfrm>
          <a:prstGeom prst="rect">
            <a:avLst/>
          </a:prstGeom>
        </p:spPr>
      </p:pic>
      <p:sp>
        <p:nvSpPr>
          <p:cNvPr id="15" name="TextBox 14">
            <a:extLst>
              <a:ext uri="{FF2B5EF4-FFF2-40B4-BE49-F238E27FC236}">
                <a16:creationId xmlns:a16="http://schemas.microsoft.com/office/drawing/2014/main" id="{336CF9D5-BCE7-44B6-8E59-E4F3DE5081C8}"/>
              </a:ext>
            </a:extLst>
          </p:cNvPr>
          <p:cNvSpPr txBox="1"/>
          <p:nvPr/>
        </p:nvSpPr>
        <p:spPr>
          <a:xfrm>
            <a:off x="68345" y="4669551"/>
            <a:ext cx="5411502" cy="646331"/>
          </a:xfrm>
          <a:prstGeom prst="rect">
            <a:avLst/>
          </a:prstGeom>
          <a:noFill/>
        </p:spPr>
        <p:txBody>
          <a:bodyPr wrap="square">
            <a:spAutoFit/>
          </a:bodyPr>
          <a:lstStyle/>
          <a:p>
            <a:r>
              <a:rPr lang="en-US" dirty="0">
                <a:latin typeface="Arial Narrow" panose="020B0606020202030204" pitchFamily="34" charset="0"/>
              </a:rPr>
              <a:t>Stephen </a:t>
            </a:r>
            <a:r>
              <a:rPr lang="en-US" dirty="0" err="1">
                <a:latin typeface="Arial Narrow" panose="020B0606020202030204" pitchFamily="34" charset="0"/>
              </a:rPr>
              <a:t>Batsa</a:t>
            </a:r>
            <a:r>
              <a:rPr lang="en-US" dirty="0">
                <a:latin typeface="Arial Narrow" panose="020B0606020202030204" pitchFamily="34" charset="0"/>
              </a:rPr>
              <a:t>, Dalhousie University – Mechanical Engineering – Henry Adams Scholarship 2020-2021</a:t>
            </a:r>
          </a:p>
        </p:txBody>
      </p:sp>
      <p:pic>
        <p:nvPicPr>
          <p:cNvPr id="5" name="Picture 4" descr="Qr code&#10;&#10;Description automatically generated">
            <a:extLst>
              <a:ext uri="{FF2B5EF4-FFF2-40B4-BE49-F238E27FC236}">
                <a16:creationId xmlns:a16="http://schemas.microsoft.com/office/drawing/2014/main" id="{A0A751A8-DB79-4947-80E3-E51292DED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428" y="4884858"/>
            <a:ext cx="1814286" cy="1814286"/>
          </a:xfrm>
          <a:prstGeom prst="rect">
            <a:avLst/>
          </a:prstGeom>
        </p:spPr>
      </p:pic>
    </p:spTree>
    <p:extLst>
      <p:ext uri="{BB962C8B-B14F-4D97-AF65-F5344CB8AC3E}">
        <p14:creationId xmlns:p14="http://schemas.microsoft.com/office/powerpoint/2010/main" val="332075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208846" y="1628696"/>
            <a:ext cx="5247532"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Become a student leader and start learning these in-demand skills for engineers: </a:t>
            </a: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tabLst/>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rPr>
              <a:t>Leadership Opportunities</a:t>
            </a:r>
          </a:p>
        </p:txBody>
      </p:sp>
      <p:sp>
        <p:nvSpPr>
          <p:cNvPr id="6" name="Rectangle 5">
            <a:extLst>
              <a:ext uri="{FF2B5EF4-FFF2-40B4-BE49-F238E27FC236}">
                <a16:creationId xmlns:a16="http://schemas.microsoft.com/office/drawing/2014/main" id="{F15A28F6-C9A1-406D-903A-4FF7B6AE51B2}"/>
              </a:ext>
            </a:extLst>
          </p:cNvPr>
          <p:cNvSpPr/>
          <p:nvPr/>
        </p:nvSpPr>
        <p:spPr>
          <a:xfrm>
            <a:off x="748342" y="2613392"/>
            <a:ext cx="5247532" cy="1631216"/>
          </a:xfrm>
          <a:prstGeom prst="rect">
            <a:avLst/>
          </a:prstGeom>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Collaboration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Communication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Project Management</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Relationship-</a:t>
            </a:r>
            <a:r>
              <a:rPr kumimoji="0" lang="en-US" sz="2000" i="0" u="none" strike="noStrike" kern="1200" cap="none" spc="0" normalizeH="0" baseline="0" noProof="0" dirty="0" err="1">
                <a:ln>
                  <a:noFill/>
                </a:ln>
                <a:solidFill>
                  <a:prstClr val="black"/>
                </a:solidFill>
                <a:effectLst/>
                <a:uLnTx/>
                <a:uFillTx/>
                <a:latin typeface="Arial Narrow" panose="020B0606020202030204" pitchFamily="34" charset="0"/>
                <a:cs typeface="Segoe UI Semilight" panose="020B0402040204020203" pitchFamily="34" charset="0"/>
              </a:rPr>
              <a:t>buil</a:t>
            </a:r>
            <a:r>
              <a:rPr lang="en-US" sz="2000" dirty="0">
                <a:solidFill>
                  <a:prstClr val="black"/>
                </a:solidFill>
                <a:latin typeface="Arial Narrow" panose="020B0606020202030204" pitchFamily="34" charset="0"/>
                <a:cs typeface="Segoe UI Semilight" panose="020B0402040204020203" pitchFamily="34" charset="0"/>
              </a:rPr>
              <a:t>ding</a:t>
            </a:r>
            <a:endParaRPr lang="en-US" sz="2000" b="1"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People management</a:t>
            </a:r>
          </a:p>
        </p:txBody>
      </p:sp>
      <p:pic>
        <p:nvPicPr>
          <p:cNvPr id="2" name="Picture 1">
            <a:extLst>
              <a:ext uri="{FF2B5EF4-FFF2-40B4-BE49-F238E27FC236}">
                <a16:creationId xmlns:a16="http://schemas.microsoft.com/office/drawing/2014/main" id="{5FF62FD1-E225-4256-AAAA-025099DB99BC}"/>
              </a:ext>
            </a:extLst>
          </p:cNvPr>
          <p:cNvPicPr>
            <a:picLocks noChangeAspect="1"/>
          </p:cNvPicPr>
          <p:nvPr/>
        </p:nvPicPr>
        <p:blipFill>
          <a:blip r:embed="rId2"/>
          <a:stretch>
            <a:fillRect/>
          </a:stretch>
        </p:blipFill>
        <p:spPr>
          <a:xfrm>
            <a:off x="6425696" y="1456797"/>
            <a:ext cx="4685046" cy="3521604"/>
          </a:xfrm>
          <a:prstGeom prst="rect">
            <a:avLst/>
          </a:prstGeom>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C382A1D2-C320-4024-9DD1-8531975EA9E6}"/>
              </a:ext>
            </a:extLst>
          </p:cNvPr>
          <p:cNvSpPr/>
          <p:nvPr/>
        </p:nvSpPr>
        <p:spPr>
          <a:xfrm>
            <a:off x="885502" y="4413696"/>
            <a:ext cx="5247532" cy="163121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Plus: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Travel to conferences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Learn even more about the HVACR industry</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Build relationships with ASHRAE volunteers – local industry professionals! </a:t>
            </a:r>
          </a:p>
        </p:txBody>
      </p:sp>
    </p:spTree>
    <p:extLst>
      <p:ext uri="{BB962C8B-B14F-4D97-AF65-F5344CB8AC3E}">
        <p14:creationId xmlns:p14="http://schemas.microsoft.com/office/powerpoint/2010/main" val="3462827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761418" y="1199617"/>
            <a:ext cx="5718629" cy="532453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Students can attend local chapter events for free or reduced costs.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Network with ASHRAE members to meet industry leaders and learn about </a:t>
            </a:r>
            <a:r>
              <a:rPr lang="en-US" sz="2000" dirty="0">
                <a:solidFill>
                  <a:prstClr val="black"/>
                </a:solidFill>
                <a:latin typeface="Arial Narrow" panose="020B0606020202030204" pitchFamily="34" charset="0"/>
                <a:cs typeface="Segoe UI Semilight" panose="020B0402040204020203" pitchFamily="34" charset="0"/>
              </a:rPr>
              <a:t>different career paths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Discover local companies and opportunities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Learn about the latest in technology during technical tours and chapter meetings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R="0" lvl="0"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Arial Narrow" panose="020B0606020202030204" pitchFamily="34" charset="0"/>
                <a:cs typeface="Segoe UI Semilight" panose="020B0402040204020203" pitchFamily="34" charset="0"/>
              </a:rPr>
              <a:t>You can also participate in chapter activities like: </a:t>
            </a:r>
          </a:p>
          <a:p>
            <a:pPr marR="0" lvl="0"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Attend Young Engineers in ASHRAE (YEA) events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K-12 outreach events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Women in ASHRAE networking events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“Day on the Hill” and other Government Activities</a:t>
            </a:r>
          </a:p>
          <a:p>
            <a:pPr marR="0" lvl="0"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Arial Narrow" panose="020B0606020202030204" pitchFamily="34" charset="0"/>
              <a:cs typeface="Segoe UI Semilight" panose="020B0402040204020203" pitchFamily="34" charset="0"/>
            </a:endParaRP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Network with Local Professionals</a:t>
            </a:r>
          </a:p>
        </p:txBody>
      </p:sp>
      <p:pic>
        <p:nvPicPr>
          <p:cNvPr id="1026" name="Picture 2" descr="No photo description available.">
            <a:extLst>
              <a:ext uri="{FF2B5EF4-FFF2-40B4-BE49-F238E27FC236}">
                <a16:creationId xmlns:a16="http://schemas.microsoft.com/office/drawing/2014/main" id="{42C630BD-D497-4CE7-BFD4-B339257230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3068" y="1373414"/>
            <a:ext cx="5481562" cy="4111172"/>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007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377371" y="1628696"/>
            <a:ext cx="9912035" cy="3970318"/>
          </a:xfrm>
          <a:prstGeom prst="rect">
            <a:avLst/>
          </a:prstGeom>
        </p:spPr>
        <p:txBody>
          <a:bodyPr wrap="square">
            <a:spAutoFit/>
          </a:bodyPr>
          <a:lstStyle/>
          <a:p>
            <a:pPr algn="l"/>
            <a:r>
              <a:rPr lang="en-US" sz="3200" b="1" i="0" dirty="0">
                <a:solidFill>
                  <a:srgbClr val="49494C"/>
                </a:solidFill>
                <a:effectLst/>
                <a:latin typeface="Arial Narrow" panose="020B0606020202030204" pitchFamily="34" charset="0"/>
              </a:rPr>
              <a:t>Student Roundtables</a:t>
            </a:r>
          </a:p>
          <a:p>
            <a:pPr marR="0" lvl="0"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Arial Narrow" panose="020B0606020202030204" pitchFamily="34" charset="0"/>
                <a:cs typeface="Segoe UI Semilight" panose="020B0402040204020203" pitchFamily="34" charset="0"/>
              </a:rPr>
              <a:t>Virtual events with student members around the world to participate in live or watch on-demand. Past topics include: </a:t>
            </a:r>
          </a:p>
          <a:p>
            <a:pPr marR="0" lvl="0"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Getting Ready for the Workplace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ASHRAE Headquarters – Design Process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Interactive Career Panel</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Back to the Future: Our Industry in 2030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Using Embedded Tube Radiant Cooling Systems to Maximize Energy Efficiency</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An Inclusion Mindset</a:t>
            </a:r>
          </a:p>
          <a:p>
            <a:pPr marR="0" lvl="0"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Arial Narrow" panose="020B0606020202030204" pitchFamily="34" charset="0"/>
              <a:cs typeface="Segoe UI Semilight" panose="020B0402040204020203" pitchFamily="34" charset="0"/>
            </a:endParaRP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Virtual Events</a:t>
            </a:r>
          </a:p>
        </p:txBody>
      </p:sp>
    </p:spTree>
    <p:extLst>
      <p:ext uri="{BB962C8B-B14F-4D97-AF65-F5344CB8AC3E}">
        <p14:creationId xmlns:p14="http://schemas.microsoft.com/office/powerpoint/2010/main" val="49450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19DFD-4D08-40AE-A0D1-09664B54B2B1}"/>
              </a:ext>
            </a:extLst>
          </p:cNvPr>
          <p:cNvSpPr>
            <a:spLocks noGrp="1"/>
          </p:cNvSpPr>
          <p:nvPr>
            <p:ph sz="half" idx="2"/>
          </p:nvPr>
        </p:nvSpPr>
        <p:spPr/>
        <p:txBody>
          <a:bodyPr/>
          <a:lstStyle/>
          <a:p>
            <a:pPr marL="0" indent="0">
              <a:buNone/>
            </a:pPr>
            <a:r>
              <a:rPr lang="en-US" b="1" dirty="0">
                <a:solidFill>
                  <a:srgbClr val="002060"/>
                </a:solidFill>
                <a:latin typeface="Arial Narrow" panose="020B0606020202030204" pitchFamily="34" charset="0"/>
              </a:rPr>
              <a:t>Might be an ASHRAE Member after you graduate? </a:t>
            </a:r>
          </a:p>
          <a:p>
            <a:pPr marL="0" indent="0">
              <a:buNone/>
            </a:pPr>
            <a:r>
              <a:rPr lang="en-US" sz="2800" dirty="0">
                <a:solidFill>
                  <a:schemeClr val="tx1"/>
                </a:solidFill>
                <a:latin typeface="Arial Narrow" panose="020B0606020202030204" pitchFamily="34" charset="0"/>
              </a:rPr>
              <a:t>This money-saving program is only available to students who have been a ASHRAE Student Member for at least one year.</a:t>
            </a:r>
          </a:p>
          <a:p>
            <a:pPr marL="0" indent="0">
              <a:buNone/>
            </a:pPr>
            <a:endParaRPr lang="en-US" sz="2800" dirty="0">
              <a:solidFill>
                <a:schemeClr val="tx1"/>
              </a:solidFill>
              <a:latin typeface="Arial Narrow" panose="020B0606020202030204" pitchFamily="34" charset="0"/>
            </a:endParaRPr>
          </a:p>
          <a:p>
            <a:pPr marL="0" indent="0">
              <a:buNone/>
            </a:pPr>
            <a:r>
              <a:rPr lang="en-US" sz="2800" dirty="0">
                <a:solidFill>
                  <a:schemeClr val="tx1"/>
                </a:solidFill>
                <a:latin typeface="Arial Narrow" panose="020B0606020202030204" pitchFamily="34" charset="0"/>
              </a:rPr>
              <a:t>With </a:t>
            </a:r>
            <a:r>
              <a:rPr lang="en-US" sz="2800" dirty="0" err="1">
                <a:solidFill>
                  <a:schemeClr val="tx1"/>
                </a:solidFill>
                <a:latin typeface="Arial Narrow" panose="020B0606020202030204" pitchFamily="34" charset="0"/>
              </a:rPr>
              <a:t>SmartStart</a:t>
            </a:r>
            <a:r>
              <a:rPr lang="en-US" sz="2800" dirty="0">
                <a:solidFill>
                  <a:schemeClr val="tx1"/>
                </a:solidFill>
                <a:latin typeface="Arial Narrow" panose="020B0606020202030204" pitchFamily="34" charset="0"/>
              </a:rPr>
              <a:t>, you unlock a lower ASHRAE membership rate for your first three years after graduate. You must have been a student member! </a:t>
            </a:r>
            <a:endParaRPr lang="en-US" sz="2800" i="1" dirty="0">
              <a:solidFill>
                <a:schemeClr val="tx1"/>
              </a:solidFill>
              <a:latin typeface="Arial Narrow" panose="020B0606020202030204" pitchFamily="34" charset="0"/>
            </a:endParaRPr>
          </a:p>
          <a:p>
            <a:pPr marL="0" indent="0">
              <a:buNone/>
            </a:pPr>
            <a:endParaRPr lang="en-US" sz="2800" i="1" dirty="0">
              <a:solidFill>
                <a:schemeClr val="tx1"/>
              </a:solidFill>
              <a:latin typeface="Arial Narrow" panose="020B0606020202030204" pitchFamily="34" charset="0"/>
            </a:endParaRPr>
          </a:p>
        </p:txBody>
      </p:sp>
      <p:pic>
        <p:nvPicPr>
          <p:cNvPr id="11" name="Picture 10">
            <a:extLst>
              <a:ext uri="{FF2B5EF4-FFF2-40B4-BE49-F238E27FC236}">
                <a16:creationId xmlns:a16="http://schemas.microsoft.com/office/drawing/2014/main" id="{10047BA2-09B0-4C3A-902C-D890BC510F35}"/>
              </a:ext>
            </a:extLst>
          </p:cNvPr>
          <p:cNvPicPr>
            <a:picLocks noChangeAspect="1"/>
          </p:cNvPicPr>
          <p:nvPr/>
        </p:nvPicPr>
        <p:blipFill rotWithShape="1">
          <a:blip r:embed="rId2"/>
          <a:srcRect b="11401"/>
          <a:stretch/>
        </p:blipFill>
        <p:spPr>
          <a:xfrm>
            <a:off x="305797" y="118873"/>
            <a:ext cx="5902979" cy="2020959"/>
          </a:xfrm>
          <a:prstGeom prst="rect">
            <a:avLst/>
          </a:prstGeom>
        </p:spPr>
      </p:pic>
      <p:sp>
        <p:nvSpPr>
          <p:cNvPr id="16" name="TextBox 15">
            <a:extLst>
              <a:ext uri="{FF2B5EF4-FFF2-40B4-BE49-F238E27FC236}">
                <a16:creationId xmlns:a16="http://schemas.microsoft.com/office/drawing/2014/main" id="{7F11BE77-E67F-4E22-BE77-46A84D8FE35D}"/>
              </a:ext>
            </a:extLst>
          </p:cNvPr>
          <p:cNvSpPr txBox="1"/>
          <p:nvPr/>
        </p:nvSpPr>
        <p:spPr>
          <a:xfrm>
            <a:off x="4434571" y="6037815"/>
            <a:ext cx="436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rPr>
              <a:t>ashrae.org/</a:t>
            </a:r>
            <a:r>
              <a:rPr kumimoji="0" lang="en-US" sz="2400" b="1" i="0" u="none" strike="noStrike" kern="1200" cap="none" spc="0" normalizeH="0" baseline="0" noProof="0" dirty="0" err="1">
                <a:ln>
                  <a:noFill/>
                </a:ln>
                <a:solidFill>
                  <a:srgbClr val="00B0F0"/>
                </a:solidFill>
                <a:effectLst/>
                <a:uLnTx/>
                <a:uFillTx/>
                <a:latin typeface="Berthold Akzidenz Grotesk Mediu"/>
                <a:ea typeface="+mn-ea"/>
                <a:cs typeface="+mn-cs"/>
              </a:rPr>
              <a:t>smartstart</a:t>
            </a:r>
            <a:endPar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endParaRPr>
          </a:p>
        </p:txBody>
      </p:sp>
      <p:pic>
        <p:nvPicPr>
          <p:cNvPr id="4" name="Picture 3" descr="Qr code&#10;&#10;Description automatically generated">
            <a:extLst>
              <a:ext uri="{FF2B5EF4-FFF2-40B4-BE49-F238E27FC236}">
                <a16:creationId xmlns:a16="http://schemas.microsoft.com/office/drawing/2014/main" id="{EFBE54A6-E022-459D-A848-F2FDEA110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2485" y="1385318"/>
            <a:ext cx="1709058" cy="1709058"/>
          </a:xfrm>
          <a:prstGeom prst="rect">
            <a:avLst/>
          </a:prstGeom>
        </p:spPr>
      </p:pic>
    </p:spTree>
    <p:extLst>
      <p:ext uri="{BB962C8B-B14F-4D97-AF65-F5344CB8AC3E}">
        <p14:creationId xmlns:p14="http://schemas.microsoft.com/office/powerpoint/2010/main" val="3300199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err="1">
                <a:solidFill>
                  <a:srgbClr val="00549B"/>
                </a:solidFill>
                <a:effectLst>
                  <a:outerShdw blurRad="38100" dist="38100" dir="2700000" algn="tl">
                    <a:srgbClr val="000000">
                      <a:alpha val="43137"/>
                    </a:srgbClr>
                  </a:outerShdw>
                </a:effectLst>
                <a:latin typeface="Arial Narrow" panose="020B0604020202020204" pitchFamily="34" charset="0"/>
              </a:rPr>
              <a:t>SmartStart</a:t>
            </a: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 Program</a:t>
            </a:r>
          </a:p>
        </p:txBody>
      </p:sp>
      <p:graphicFrame>
        <p:nvGraphicFramePr>
          <p:cNvPr id="5" name="Table 5">
            <a:extLst>
              <a:ext uri="{FF2B5EF4-FFF2-40B4-BE49-F238E27FC236}">
                <a16:creationId xmlns:a16="http://schemas.microsoft.com/office/drawing/2014/main" id="{94F21FF2-8FB4-477F-8160-289CAD08FA2F}"/>
              </a:ext>
            </a:extLst>
          </p:cNvPr>
          <p:cNvGraphicFramePr>
            <a:graphicFrameLocks noGrp="1"/>
          </p:cNvGraphicFramePr>
          <p:nvPr>
            <p:extLst>
              <p:ext uri="{D42A27DB-BD31-4B8C-83A1-F6EECF244321}">
                <p14:modId xmlns:p14="http://schemas.microsoft.com/office/powerpoint/2010/main" val="1965133362"/>
              </p:ext>
            </p:extLst>
          </p:nvPr>
        </p:nvGraphicFramePr>
        <p:xfrm>
          <a:off x="217714" y="1401837"/>
          <a:ext cx="11756571" cy="3413760"/>
        </p:xfrm>
        <a:graphic>
          <a:graphicData uri="http://schemas.openxmlformats.org/drawingml/2006/table">
            <a:tbl>
              <a:tblPr firstRow="1" bandRow="1">
                <a:tableStyleId>{F5AB1C69-6EDB-4FF4-983F-18BD219EF322}</a:tableStyleId>
              </a:tblPr>
              <a:tblGrid>
                <a:gridCol w="3352799">
                  <a:extLst>
                    <a:ext uri="{9D8B030D-6E8A-4147-A177-3AD203B41FA5}">
                      <a16:colId xmlns:a16="http://schemas.microsoft.com/office/drawing/2014/main" val="2651930127"/>
                    </a:ext>
                  </a:extLst>
                </a:gridCol>
                <a:gridCol w="2100943">
                  <a:extLst>
                    <a:ext uri="{9D8B030D-6E8A-4147-A177-3AD203B41FA5}">
                      <a16:colId xmlns:a16="http://schemas.microsoft.com/office/drawing/2014/main" val="1735681944"/>
                    </a:ext>
                  </a:extLst>
                </a:gridCol>
                <a:gridCol w="2100943">
                  <a:extLst>
                    <a:ext uri="{9D8B030D-6E8A-4147-A177-3AD203B41FA5}">
                      <a16:colId xmlns:a16="http://schemas.microsoft.com/office/drawing/2014/main" val="449977530"/>
                    </a:ext>
                  </a:extLst>
                </a:gridCol>
                <a:gridCol w="2100943">
                  <a:extLst>
                    <a:ext uri="{9D8B030D-6E8A-4147-A177-3AD203B41FA5}">
                      <a16:colId xmlns:a16="http://schemas.microsoft.com/office/drawing/2014/main" val="2016892932"/>
                    </a:ext>
                  </a:extLst>
                </a:gridCol>
                <a:gridCol w="2100943">
                  <a:extLst>
                    <a:ext uri="{9D8B030D-6E8A-4147-A177-3AD203B41FA5}">
                      <a16:colId xmlns:a16="http://schemas.microsoft.com/office/drawing/2014/main" val="1408219206"/>
                    </a:ext>
                  </a:extLst>
                </a:gridCol>
              </a:tblGrid>
              <a:tr h="370840">
                <a:tc>
                  <a:txBody>
                    <a:bodyPr/>
                    <a:lstStyle/>
                    <a:p>
                      <a:endParaRPr lang="en-US" dirty="0">
                        <a:latin typeface="Berthold Akzidenz Grotesk Mediu" panose="020005030300000200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Berthold Akzidenz Grotesk Mediu" panose="02000503030000020003"/>
                        </a:rPr>
                        <a:t>Student Member</a:t>
                      </a:r>
                    </a:p>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Associate Member</a:t>
                      </a:r>
                    </a:p>
                    <a:p>
                      <a:pPr algn="ctr"/>
                      <a:r>
                        <a:rPr lang="en-US" sz="2000" b="1" dirty="0">
                          <a:latin typeface="Berthold Akzidenz Grotesk Mediu" panose="02000503030000020003"/>
                        </a:rPr>
                        <a:t>Year 1</a:t>
                      </a:r>
                    </a:p>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Associate Member</a:t>
                      </a:r>
                    </a:p>
                    <a:p>
                      <a:pPr algn="ctr"/>
                      <a:r>
                        <a:rPr lang="en-US" sz="2000" b="1" dirty="0">
                          <a:latin typeface="Berthold Akzidenz Grotesk Mediu" panose="02000503030000020003"/>
                        </a:rPr>
                        <a:t>Year 2</a:t>
                      </a:r>
                    </a:p>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Associate Member</a:t>
                      </a:r>
                    </a:p>
                    <a:p>
                      <a:pPr algn="ctr"/>
                      <a:r>
                        <a:rPr lang="en-US" sz="2000" b="1" dirty="0">
                          <a:latin typeface="Berthold Akzidenz Grotesk Mediu" panose="02000503030000020003"/>
                        </a:rPr>
                        <a:t>Year 2</a:t>
                      </a:r>
                    </a:p>
                    <a:p>
                      <a:pPr algn="ctr"/>
                      <a:endParaRPr lang="en-US" sz="2000" b="1" dirty="0">
                        <a:latin typeface="Berthold Akzidenz Grotesk Mediu" panose="02000503030000020003"/>
                      </a:endParaRPr>
                    </a:p>
                  </a:txBody>
                  <a:tcPr anchor="ctr"/>
                </a:tc>
                <a:extLst>
                  <a:ext uri="{0D108BD9-81ED-4DB2-BD59-A6C34878D82A}">
                    <a16:rowId xmlns:a16="http://schemas.microsoft.com/office/drawing/2014/main" val="1072331411"/>
                  </a:ext>
                </a:extLst>
              </a:tr>
              <a:tr h="701040">
                <a:tc>
                  <a:txBody>
                    <a:bodyPr/>
                    <a:lstStyle/>
                    <a:p>
                      <a:pPr algn="l"/>
                      <a:r>
                        <a:rPr lang="en-US" sz="2000" b="1" dirty="0">
                          <a:latin typeface="Berthold Akzidenz Grotesk Mediu" panose="02000503030000020003"/>
                        </a:rPr>
                        <a:t>Normal Dues</a:t>
                      </a:r>
                    </a:p>
                  </a:txBody>
                  <a:tcPr anchor="ctr"/>
                </a:tc>
                <a:tc>
                  <a:txBody>
                    <a:bodyPr/>
                    <a:lstStyle/>
                    <a:p>
                      <a:pPr algn="ctr"/>
                      <a:r>
                        <a:rPr lang="en-US" sz="2000" b="1" dirty="0">
                          <a:latin typeface="Berthold Akzidenz Grotesk Mediu" panose="02000503030000020003"/>
                        </a:rPr>
                        <a:t>$30</a:t>
                      </a:r>
                    </a:p>
                  </a:txBody>
                  <a:tcPr anchor="ctr"/>
                </a:tc>
                <a:tc>
                  <a:txBody>
                    <a:bodyPr/>
                    <a:lstStyle/>
                    <a:p>
                      <a:pPr algn="ctr"/>
                      <a:r>
                        <a:rPr lang="en-US" sz="2000" b="1" kern="1200" dirty="0">
                          <a:solidFill>
                            <a:schemeClr val="dk1"/>
                          </a:solidFill>
                          <a:effectLst/>
                          <a:latin typeface="Berthold Akzidenz Grotesk Mediu" panose="02000503030000020003"/>
                        </a:rPr>
                        <a:t>$285</a:t>
                      </a:r>
                      <a:endParaRPr lang="en-US" sz="2000" b="1" dirty="0">
                        <a:latin typeface="Berthold Akzidenz Grotesk Mediu" panose="02000503030000020003"/>
                      </a:endParaRPr>
                    </a:p>
                  </a:txBody>
                  <a:tcPr anchor="ctr"/>
                </a:tc>
                <a:tc>
                  <a:txBody>
                    <a:bodyPr/>
                    <a:lstStyle/>
                    <a:p>
                      <a:pPr algn="ctr"/>
                      <a:r>
                        <a:rPr lang="en-US" sz="2000" b="1" kern="1200" dirty="0">
                          <a:solidFill>
                            <a:schemeClr val="dk1"/>
                          </a:solidFill>
                          <a:effectLst/>
                          <a:latin typeface="Berthold Akzidenz Grotesk Mediu" panose="02000503030000020003"/>
                        </a:rPr>
                        <a:t>$285</a:t>
                      </a:r>
                      <a:endParaRPr lang="en-US" sz="2000" b="1" dirty="0">
                        <a:latin typeface="Berthold Akzidenz Grotesk Mediu" panose="02000503030000020003"/>
                      </a:endParaRPr>
                    </a:p>
                  </a:txBody>
                  <a:tcPr anchor="ctr"/>
                </a:tc>
                <a:tc>
                  <a:txBody>
                    <a:bodyPr/>
                    <a:lstStyle/>
                    <a:p>
                      <a:pPr algn="ctr"/>
                      <a:r>
                        <a:rPr lang="en-US" sz="2000" b="1" kern="1200" dirty="0">
                          <a:solidFill>
                            <a:schemeClr val="dk1"/>
                          </a:solidFill>
                          <a:effectLst/>
                          <a:latin typeface="Berthold Akzidenz Grotesk Mediu" panose="02000503030000020003"/>
                        </a:rPr>
                        <a:t>$285</a:t>
                      </a:r>
                      <a:endParaRPr lang="en-US" sz="2000" b="1" dirty="0">
                        <a:latin typeface="Berthold Akzidenz Grotesk Mediu" panose="02000503030000020003"/>
                      </a:endParaRPr>
                    </a:p>
                  </a:txBody>
                  <a:tcPr anchor="ctr"/>
                </a:tc>
                <a:extLst>
                  <a:ext uri="{0D108BD9-81ED-4DB2-BD59-A6C34878D82A}">
                    <a16:rowId xmlns:a16="http://schemas.microsoft.com/office/drawing/2014/main" val="487729218"/>
                  </a:ext>
                </a:extLst>
              </a:tr>
              <a:tr h="701040">
                <a:tc>
                  <a:txBody>
                    <a:bodyPr/>
                    <a:lstStyle/>
                    <a:p>
                      <a:pPr algn="l"/>
                      <a:r>
                        <a:rPr lang="en-US" sz="2000" b="1" dirty="0">
                          <a:latin typeface="Berthold Akzidenz Grotesk Mediu" panose="02000503030000020003"/>
                        </a:rPr>
                        <a:t>Smart Start </a:t>
                      </a:r>
                    </a:p>
                    <a:p>
                      <a:pPr algn="l"/>
                      <a:r>
                        <a:rPr lang="en-US" sz="2000" b="1" dirty="0">
                          <a:latin typeface="Berthold Akzidenz Grotesk Mediu" panose="02000503030000020003"/>
                        </a:rPr>
                        <a:t>Membership Dues</a:t>
                      </a:r>
                    </a:p>
                  </a:txBody>
                  <a:tcPr anchor="ctr"/>
                </a:tc>
                <a:tc>
                  <a:txBody>
                    <a:bodyPr/>
                    <a:lstStyle/>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$30</a:t>
                      </a:r>
                    </a:p>
                  </a:txBody>
                  <a:tcPr anchor="ctr"/>
                </a:tc>
                <a:tc>
                  <a:txBody>
                    <a:bodyPr/>
                    <a:lstStyle/>
                    <a:p>
                      <a:pPr algn="ctr"/>
                      <a:r>
                        <a:rPr lang="en-US" sz="2000" b="1" dirty="0">
                          <a:latin typeface="Berthold Akzidenz Grotesk Mediu" panose="02000503030000020003"/>
                        </a:rPr>
                        <a:t>$105</a:t>
                      </a:r>
                    </a:p>
                  </a:txBody>
                  <a:tcPr anchor="ctr"/>
                </a:tc>
                <a:tc>
                  <a:txBody>
                    <a:bodyPr/>
                    <a:lstStyle/>
                    <a:p>
                      <a:pPr algn="ctr"/>
                      <a:r>
                        <a:rPr lang="en-US" sz="2000" b="1" dirty="0">
                          <a:latin typeface="Berthold Akzidenz Grotesk Mediu" panose="02000503030000020003"/>
                        </a:rPr>
                        <a:t>$145</a:t>
                      </a:r>
                    </a:p>
                  </a:txBody>
                  <a:tcPr anchor="ctr"/>
                </a:tc>
                <a:extLst>
                  <a:ext uri="{0D108BD9-81ED-4DB2-BD59-A6C34878D82A}">
                    <a16:rowId xmlns:a16="http://schemas.microsoft.com/office/drawing/2014/main" val="1718062930"/>
                  </a:ext>
                </a:extLst>
              </a:tr>
              <a:tr h="701040">
                <a:tc>
                  <a:txBody>
                    <a:bodyPr/>
                    <a:lstStyle/>
                    <a:p>
                      <a:pPr algn="l"/>
                      <a:r>
                        <a:rPr lang="en-US" sz="2000" b="1" dirty="0">
                          <a:latin typeface="Berthold Akzidenz Grotesk Mediu" panose="02000503030000020003"/>
                        </a:rPr>
                        <a:t>SAVINGS</a:t>
                      </a:r>
                    </a:p>
                  </a:txBody>
                  <a:tcPr anchor="ctr"/>
                </a:tc>
                <a:tc>
                  <a:txBody>
                    <a:bodyPr/>
                    <a:lstStyle/>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$255</a:t>
                      </a:r>
                    </a:p>
                  </a:txBody>
                  <a:tcPr anchor="ctr"/>
                </a:tc>
                <a:tc>
                  <a:txBody>
                    <a:bodyPr/>
                    <a:lstStyle/>
                    <a:p>
                      <a:pPr algn="ctr"/>
                      <a:r>
                        <a:rPr lang="en-US" sz="2000" b="1" dirty="0">
                          <a:latin typeface="Berthold Akzidenz Grotesk Mediu" panose="02000503030000020003"/>
                        </a:rPr>
                        <a:t>$180</a:t>
                      </a:r>
                    </a:p>
                  </a:txBody>
                  <a:tcPr anchor="ctr"/>
                </a:tc>
                <a:tc>
                  <a:txBody>
                    <a:bodyPr/>
                    <a:lstStyle/>
                    <a:p>
                      <a:pPr algn="ctr"/>
                      <a:r>
                        <a:rPr lang="en-US" sz="2000" b="1" dirty="0">
                          <a:latin typeface="Berthold Akzidenz Grotesk Mediu" panose="02000503030000020003"/>
                        </a:rPr>
                        <a:t>$140</a:t>
                      </a:r>
                    </a:p>
                  </a:txBody>
                  <a:tcPr anchor="ctr"/>
                </a:tc>
                <a:extLst>
                  <a:ext uri="{0D108BD9-81ED-4DB2-BD59-A6C34878D82A}">
                    <a16:rowId xmlns:a16="http://schemas.microsoft.com/office/drawing/2014/main" val="3025582914"/>
                  </a:ext>
                </a:extLst>
              </a:tr>
            </a:tbl>
          </a:graphicData>
        </a:graphic>
      </p:graphicFrame>
      <p:sp>
        <p:nvSpPr>
          <p:cNvPr id="16" name="Rectangle 15">
            <a:extLst>
              <a:ext uri="{FF2B5EF4-FFF2-40B4-BE49-F238E27FC236}">
                <a16:creationId xmlns:a16="http://schemas.microsoft.com/office/drawing/2014/main" id="{072960E6-F99F-4B02-89CB-BC344FB10D61}"/>
              </a:ext>
            </a:extLst>
          </p:cNvPr>
          <p:cNvSpPr/>
          <p:nvPr/>
        </p:nvSpPr>
        <p:spPr>
          <a:xfrm>
            <a:off x="1902927" y="5367869"/>
            <a:ext cx="838614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Berthold Akzidenz Grotesk Mediu"/>
                <a:ea typeface="+mn-ea"/>
                <a:cs typeface="Segoe UI Semilight" panose="020B0402040204020203" pitchFamily="34" charset="0"/>
              </a:rPr>
              <a:t>Save $</a:t>
            </a:r>
            <a:r>
              <a:rPr lang="en-US" sz="4800" b="1" dirty="0">
                <a:solidFill>
                  <a:prstClr val="black"/>
                </a:solidFill>
                <a:latin typeface="Berthold Akzidenz Grotesk Mediu"/>
                <a:cs typeface="Segoe UI Semilight" panose="020B0402040204020203" pitchFamily="34" charset="0"/>
              </a:rPr>
              <a:t>57</a:t>
            </a:r>
            <a:r>
              <a:rPr kumimoji="0" lang="en-US" sz="4800" b="1" i="0" u="none" strike="noStrike" kern="1200" cap="none" spc="0" normalizeH="0" baseline="0" noProof="0" dirty="0">
                <a:ln>
                  <a:noFill/>
                </a:ln>
                <a:solidFill>
                  <a:prstClr val="black"/>
                </a:solidFill>
                <a:effectLst/>
                <a:uLnTx/>
                <a:uFillTx/>
                <a:latin typeface="Berthold Akzidenz Grotesk Mediu"/>
                <a:ea typeface="+mn-ea"/>
                <a:cs typeface="Segoe UI Semilight" panose="020B0402040204020203" pitchFamily="34" charset="0"/>
              </a:rPr>
              <a:t>5 in Membership Dues!</a:t>
            </a:r>
            <a:endParaRPr kumimoji="0" lang="en-US" sz="4800" b="0" i="0" u="none" strike="noStrike" kern="1200" cap="none" spc="0" normalizeH="0" baseline="0" noProof="0" dirty="0">
              <a:ln>
                <a:noFill/>
              </a:ln>
              <a:solidFill>
                <a:prstClr val="black"/>
              </a:solidFill>
              <a:effectLst/>
              <a:uLnTx/>
              <a:uFillTx/>
              <a:latin typeface="Berthold Akzidenz Grotesk Mediu"/>
              <a:ea typeface="+mn-ea"/>
              <a:cs typeface="+mn-cs"/>
            </a:endParaRPr>
          </a:p>
        </p:txBody>
      </p:sp>
      <p:sp>
        <p:nvSpPr>
          <p:cNvPr id="17" name="TextBox 16">
            <a:extLst>
              <a:ext uri="{FF2B5EF4-FFF2-40B4-BE49-F238E27FC236}">
                <a16:creationId xmlns:a16="http://schemas.microsoft.com/office/drawing/2014/main" id="{97E915C6-16D7-4843-9411-E7DB2D7E33DC}"/>
              </a:ext>
            </a:extLst>
          </p:cNvPr>
          <p:cNvSpPr txBox="1"/>
          <p:nvPr/>
        </p:nvSpPr>
        <p:spPr>
          <a:xfrm>
            <a:off x="4434571" y="6037815"/>
            <a:ext cx="436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rPr>
              <a:t>ashrae.org/</a:t>
            </a:r>
            <a:r>
              <a:rPr kumimoji="0" lang="en-US" sz="2400" b="1" i="0" u="none" strike="noStrike" kern="1200" cap="none" spc="0" normalizeH="0" baseline="0" noProof="0" dirty="0" err="1">
                <a:ln>
                  <a:noFill/>
                </a:ln>
                <a:solidFill>
                  <a:srgbClr val="00B0F0"/>
                </a:solidFill>
                <a:effectLst/>
                <a:uLnTx/>
                <a:uFillTx/>
                <a:latin typeface="Berthold Akzidenz Grotesk Mediu"/>
                <a:ea typeface="+mn-ea"/>
                <a:cs typeface="+mn-cs"/>
              </a:rPr>
              <a:t>smartstart</a:t>
            </a:r>
            <a:endPar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endParaRPr>
          </a:p>
        </p:txBody>
      </p:sp>
      <p:pic>
        <p:nvPicPr>
          <p:cNvPr id="6" name="Picture 5" descr="Qr code&#10;&#10;Description automatically generated">
            <a:extLst>
              <a:ext uri="{FF2B5EF4-FFF2-40B4-BE49-F238E27FC236}">
                <a16:creationId xmlns:a16="http://schemas.microsoft.com/office/drawing/2014/main" id="{45FCB9A4-45A8-4DBD-9D11-EE8A730D9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8" y="4928838"/>
            <a:ext cx="1709058" cy="1709058"/>
          </a:xfrm>
          <a:prstGeom prst="rect">
            <a:avLst/>
          </a:prstGeom>
        </p:spPr>
      </p:pic>
    </p:spTree>
    <p:extLst>
      <p:ext uri="{BB962C8B-B14F-4D97-AF65-F5344CB8AC3E}">
        <p14:creationId xmlns:p14="http://schemas.microsoft.com/office/powerpoint/2010/main" val="1166079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1359284" y="1340167"/>
            <a:ext cx="346921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00549B"/>
                </a:solidFill>
                <a:effectLst>
                  <a:outerShdw blurRad="38100" dist="38100" dir="2700000" algn="tl">
                    <a:srgbClr val="000000">
                      <a:alpha val="43137"/>
                    </a:srgbClr>
                  </a:outerShdw>
                </a:effectLst>
                <a:latin typeface="Arial Narrow" panose="020B0606020202030204" pitchFamily="34" charset="0"/>
                <a:ea typeface="+mj-ea"/>
                <a:cs typeface="+mj-cs"/>
              </a:rPr>
              <a:t>Just $30!</a:t>
            </a: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rPr>
              <a:t>Join ASHRAE Today!</a:t>
            </a:r>
          </a:p>
        </p:txBody>
      </p:sp>
      <p:pic>
        <p:nvPicPr>
          <p:cNvPr id="10" name="Picture 10" descr="0032.jpg">
            <a:extLst>
              <a:ext uri="{FF2B5EF4-FFF2-40B4-BE49-F238E27FC236}">
                <a16:creationId xmlns:a16="http://schemas.microsoft.com/office/drawing/2014/main" id="{750D39FD-97C9-4C11-A2C1-3CA2B8B6DAB2}"/>
              </a:ext>
            </a:extLst>
          </p:cNvPr>
          <p:cNvPicPr>
            <a:picLocks noChangeAspect="1"/>
          </p:cNvPicPr>
          <p:nvPr/>
        </p:nvPicPr>
        <p:blipFill>
          <a:blip r:embed="rId2" cstate="print"/>
          <a:srcRect/>
          <a:stretch>
            <a:fillRect/>
          </a:stretch>
        </p:blipFill>
        <p:spPr bwMode="auto">
          <a:xfrm>
            <a:off x="6253058" y="1490472"/>
            <a:ext cx="5579278" cy="3661402"/>
          </a:xfrm>
          <a:prstGeom prst="rect">
            <a:avLst/>
          </a:prstGeom>
          <a:noFill/>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55917E63-AEC8-491D-9879-2E8D10D1FE3C}"/>
              </a:ext>
            </a:extLst>
          </p:cNvPr>
          <p:cNvSpPr/>
          <p:nvPr/>
        </p:nvSpPr>
        <p:spPr>
          <a:xfrm>
            <a:off x="1957822" y="2448163"/>
            <a:ext cx="2332690" cy="646331"/>
          </a:xfrm>
          <a:prstGeom prst="rect">
            <a:avLst/>
          </a:prstGeom>
        </p:spPr>
        <p:txBody>
          <a:bodyPr wrap="none">
            <a:spAutoFit/>
          </a:bodyPr>
          <a:lstStyle/>
          <a:p>
            <a:pPr>
              <a:lnSpc>
                <a:spcPct val="90000"/>
              </a:lnSpc>
              <a:spcBef>
                <a:spcPct val="0"/>
              </a:spcBef>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ea typeface="+mj-ea"/>
                <a:cs typeface="+mj-cs"/>
              </a:rPr>
              <a:t>Start Here:</a:t>
            </a:r>
          </a:p>
        </p:txBody>
      </p:sp>
      <p:pic>
        <p:nvPicPr>
          <p:cNvPr id="3" name="Picture 2" descr="Qr code&#10;&#10;Description automatically generated">
            <a:extLst>
              <a:ext uri="{FF2B5EF4-FFF2-40B4-BE49-F238E27FC236}">
                <a16:creationId xmlns:a16="http://schemas.microsoft.com/office/drawing/2014/main" id="{DA96BCAF-515F-4482-A370-459C7BCFE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686" y="3076714"/>
            <a:ext cx="3073400" cy="3073400"/>
          </a:xfrm>
          <a:prstGeom prst="rect">
            <a:avLst/>
          </a:prstGeom>
        </p:spPr>
      </p:pic>
    </p:spTree>
    <p:extLst>
      <p:ext uri="{BB962C8B-B14F-4D97-AF65-F5344CB8AC3E}">
        <p14:creationId xmlns:p14="http://schemas.microsoft.com/office/powerpoint/2010/main" val="201756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06EF5D-E642-B253-234C-74EAB8BAFB9C}"/>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137710F9-AE40-4A48-B3C2-8A392DAA22A5}"/>
              </a:ext>
            </a:extLst>
          </p:cNvPr>
          <p:cNvSpPr>
            <a:spLocks noGrp="1"/>
          </p:cNvSpPr>
          <p:nvPr>
            <p:ph sz="half" idx="2"/>
          </p:nvPr>
        </p:nvSpPr>
        <p:spPr>
          <a:xfrm>
            <a:off x="304800" y="1635918"/>
            <a:ext cx="10658476" cy="3586163"/>
          </a:xfrm>
        </p:spPr>
        <p:txBody>
          <a:bodyPr/>
          <a:lstStyle/>
          <a:p>
            <a:pPr marL="0" indent="0">
              <a:buNone/>
            </a:pPr>
            <a:endParaRPr lang="en-US" dirty="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endParaRPr lang="en-US" dirty="0">
              <a:latin typeface="Arial Narrow" panose="020B0606020202030204" pitchFamily="34" charset="0"/>
            </a:endParaRPr>
          </a:p>
          <a:p>
            <a:pPr marL="0" indent="0" algn="ctr">
              <a:lnSpc>
                <a:spcPct val="90000"/>
              </a:lnSpc>
              <a:spcBef>
                <a:spcPct val="0"/>
              </a:spcBef>
              <a:buClrTx/>
              <a:buNone/>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ea typeface="+mj-ea"/>
                <a:cs typeface="+mj-cs"/>
              </a:rPr>
              <a:t>Questions? </a:t>
            </a:r>
          </a:p>
          <a:p>
            <a:pPr marL="0" indent="0" algn="ctr">
              <a:buNone/>
            </a:pPr>
            <a:r>
              <a:rPr lang="en-US" b="1" dirty="0">
                <a:solidFill>
                  <a:srgbClr val="03C0FF"/>
                </a:solidFill>
                <a:latin typeface="Arial Narrow" panose="020B0606020202030204" pitchFamily="34" charset="0"/>
              </a:rPr>
              <a:t>students@ashrae.org</a:t>
            </a:r>
          </a:p>
        </p:txBody>
      </p:sp>
      <p:sp>
        <p:nvSpPr>
          <p:cNvPr id="2" name="Title 1">
            <a:extLst>
              <a:ext uri="{FF2B5EF4-FFF2-40B4-BE49-F238E27FC236}">
                <a16:creationId xmlns:a16="http://schemas.microsoft.com/office/drawing/2014/main" id="{250676C5-46AA-4BD4-B45F-6ACBD7181472}"/>
              </a:ext>
            </a:extLst>
          </p:cNvPr>
          <p:cNvSpPr>
            <a:spLocks noGrp="1"/>
          </p:cNvSpPr>
          <p:nvPr>
            <p:ph type="title"/>
          </p:nvPr>
        </p:nvSpPr>
        <p:spPr/>
        <p:txBody>
          <a:bodyPr/>
          <a:lstStyle/>
          <a:p>
            <a:pPr algn="l"/>
            <a:r>
              <a:rPr lang="en-US" dirty="0">
                <a:solidFill>
                  <a:schemeClr val="bg1"/>
                </a:solidFill>
                <a:latin typeface="Berthold Akzidenz Grotesk Mediu"/>
              </a:rPr>
              <a:t>Questions &amp; Comments</a:t>
            </a:r>
          </a:p>
        </p:txBody>
      </p:sp>
      <p:sp>
        <p:nvSpPr>
          <p:cNvPr id="4" name="Slide Number Placeholder 3">
            <a:extLst>
              <a:ext uri="{FF2B5EF4-FFF2-40B4-BE49-F238E27FC236}">
                <a16:creationId xmlns:a16="http://schemas.microsoft.com/office/drawing/2014/main" id="{ED99F54E-423A-4B4C-9DB6-4D58BB77D1C8}"/>
              </a:ext>
            </a:extLst>
          </p:cNvPr>
          <p:cNvSpPr>
            <a:spLocks noGrp="1"/>
          </p:cNvSpPr>
          <p:nvPr>
            <p:ph type="sldNum" sz="quarter" idx="4294967295"/>
          </p:nvPr>
        </p:nvSpPr>
        <p:spPr>
          <a:xfrm>
            <a:off x="9347200" y="6356350"/>
            <a:ext cx="2844800" cy="365125"/>
          </a:xfrm>
        </p:spPr>
        <p:txBody>
          <a:bodyPr/>
          <a:lstStyle/>
          <a:p>
            <a:r>
              <a:rPr lang="en-US"/>
              <a:t> </a:t>
            </a:r>
            <a:r>
              <a:rPr lang="en-US" b="1"/>
              <a:t>www.ashare.org</a:t>
            </a:r>
            <a:r>
              <a:rPr lang="en-US"/>
              <a:t>|</a:t>
            </a:r>
            <a:fld id="{7C7646D6-9DA9-4D60-B037-D72D50BB696E}" type="slidenum">
              <a:rPr lang="en-US" smtClean="0"/>
              <a:pPr/>
              <a:t>27</a:t>
            </a:fld>
            <a:endParaRPr lang="en-US" dirty="0"/>
          </a:p>
        </p:txBody>
      </p:sp>
    </p:spTree>
    <p:extLst>
      <p:ext uri="{BB962C8B-B14F-4D97-AF65-F5344CB8AC3E}">
        <p14:creationId xmlns:p14="http://schemas.microsoft.com/office/powerpoint/2010/main" val="322421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3FBA604C-6BF1-EC6E-DDB9-4C713D488358}"/>
              </a:ext>
            </a:extLst>
          </p:cNvPr>
          <p:cNvSpPr txBox="1">
            <a:spLocks/>
          </p:cNvSpPr>
          <p:nvPr/>
        </p:nvSpPr>
        <p:spPr>
          <a:xfrm>
            <a:off x="355880" y="511460"/>
            <a:ext cx="8114452" cy="775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What We Do and </a:t>
            </a:r>
            <a:r>
              <a:rPr kumimoji="0" lang="en-US" altLang="en-US" sz="3600" b="0"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How We Do It</a:t>
            </a:r>
          </a:p>
        </p:txBody>
      </p:sp>
      <p:pic>
        <p:nvPicPr>
          <p:cNvPr id="23" name="Picture 22" descr="A white text on a black background&#10;&#10;Description automatically generated">
            <a:extLst>
              <a:ext uri="{FF2B5EF4-FFF2-40B4-BE49-F238E27FC236}">
                <a16:creationId xmlns:a16="http://schemas.microsoft.com/office/drawing/2014/main" id="{F2CF3235-FB55-D3DA-8F86-4BA0EFAAB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9006" y="6020361"/>
            <a:ext cx="978194" cy="677212"/>
          </a:xfrm>
          <a:prstGeom prst="rect">
            <a:avLst/>
          </a:prstGeom>
        </p:spPr>
      </p:pic>
      <p:sp>
        <p:nvSpPr>
          <p:cNvPr id="2" name="Rectangle 1">
            <a:extLst>
              <a:ext uri="{FF2B5EF4-FFF2-40B4-BE49-F238E27FC236}">
                <a16:creationId xmlns:a16="http://schemas.microsoft.com/office/drawing/2014/main" id="{A682AE2F-09E4-9C1A-E51C-732D0B5AD9C2}"/>
              </a:ext>
            </a:extLst>
          </p:cNvPr>
          <p:cNvSpPr/>
          <p:nvPr/>
        </p:nvSpPr>
        <p:spPr>
          <a:xfrm>
            <a:off x="887781" y="1474829"/>
            <a:ext cx="7214228" cy="4976037"/>
          </a:xfrm>
          <a:prstGeom prst="rect">
            <a:avLst/>
          </a:prstGeom>
          <a:solidFill>
            <a:srgbClr val="8EC54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0A11738-D03E-2780-7002-7BB90B4899D0}"/>
              </a:ext>
            </a:extLst>
          </p:cNvPr>
          <p:cNvSpPr txBox="1"/>
          <p:nvPr/>
        </p:nvSpPr>
        <p:spPr>
          <a:xfrm>
            <a:off x="2071983" y="2050043"/>
            <a:ext cx="5130210" cy="3970318"/>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
                <a:prstClr val="white"/>
              </a:buClr>
              <a:buSzPct val="200000"/>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rPr>
              <a:t>Serve as pipeline for providing technical  information to members, chapters, companies and government officials</a:t>
            </a:r>
            <a:b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rPr>
            </a:br>
            <a:endPar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
                <a:prstClr val="white"/>
              </a:buClr>
              <a:buSzPct val="200000"/>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rPr>
              <a:t>Develop standards and technical guidelines to improve the built environment</a:t>
            </a:r>
            <a:b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rPr>
            </a:br>
            <a:endPar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
                <a:prstClr val="white"/>
              </a:buClr>
              <a:buSzPct val="200000"/>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rPr>
              <a:t>Offer continuing education for industry     professionals</a:t>
            </a:r>
            <a:b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rPr>
            </a:br>
            <a:endPar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
                <a:prstClr val="white"/>
              </a:buClr>
              <a:buSzPct val="200000"/>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rPr>
              <a:t>Serve as networking tool for industry   professionals</a:t>
            </a:r>
          </a:p>
          <a:p>
            <a:pPr marL="342900" marR="0" lvl="0" indent="-342900" algn="l" defTabSz="914400" rtl="0" eaLnBrk="1" fontAlgn="auto" latinLnBrk="0" hangingPunct="1">
              <a:lnSpc>
                <a:spcPct val="100000"/>
              </a:lnSpc>
              <a:spcBef>
                <a:spcPts val="0"/>
              </a:spcBef>
              <a:spcAft>
                <a:spcPts val="0"/>
              </a:spcAft>
              <a:buClr>
                <a:srgbClr val="00B0F0"/>
              </a:buClr>
              <a:buSzTx/>
              <a:buFontTx/>
              <a:buAutoNum type="arabicPeriod"/>
              <a:tabLst/>
              <a:defRPr/>
            </a:pPr>
            <a:endPar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B0F0"/>
              </a:buClr>
              <a:buSzTx/>
              <a:buFontTx/>
              <a:buAutoNum type="arabicPeriod"/>
              <a:tabLst/>
              <a:defRPr/>
            </a:pPr>
            <a:endPar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endParaRPr>
          </a:p>
        </p:txBody>
      </p:sp>
      <p:sp>
        <p:nvSpPr>
          <p:cNvPr id="5" name="TextBox 4">
            <a:extLst>
              <a:ext uri="{FF2B5EF4-FFF2-40B4-BE49-F238E27FC236}">
                <a16:creationId xmlns:a16="http://schemas.microsoft.com/office/drawing/2014/main" id="{7C67D66C-C6BD-7A27-A81A-5844C9E6C5C0}"/>
              </a:ext>
            </a:extLst>
          </p:cNvPr>
          <p:cNvSpPr txBox="1"/>
          <p:nvPr/>
        </p:nvSpPr>
        <p:spPr>
          <a:xfrm>
            <a:off x="1828799" y="2031032"/>
            <a:ext cx="91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1.</a:t>
            </a:r>
            <a:endParaRPr kumimoji="0" lang="en-US" sz="5400" b="0" i="0" u="none" strike="noStrike" kern="1200" cap="none" spc="0" normalizeH="0" baseline="0" noProof="0" dirty="0">
              <a:ln>
                <a:noFill/>
              </a:ln>
              <a:solidFill>
                <a:prstClr val="black"/>
              </a:solidFill>
              <a:effectLst/>
              <a:uLnTx/>
              <a:uFillTx/>
              <a:latin typeface="Oxygen" panose="02000503000000000000" pitchFamily="2" charset="0"/>
              <a:ea typeface="+mn-ea"/>
              <a:cs typeface="+mn-cs"/>
            </a:endParaRPr>
          </a:p>
        </p:txBody>
      </p:sp>
      <p:sp>
        <p:nvSpPr>
          <p:cNvPr id="6" name="TextBox 5">
            <a:extLst>
              <a:ext uri="{FF2B5EF4-FFF2-40B4-BE49-F238E27FC236}">
                <a16:creationId xmlns:a16="http://schemas.microsoft.com/office/drawing/2014/main" id="{403A999A-CA4B-E971-26B4-B126B104A4B8}"/>
              </a:ext>
            </a:extLst>
          </p:cNvPr>
          <p:cNvSpPr txBox="1"/>
          <p:nvPr/>
        </p:nvSpPr>
        <p:spPr>
          <a:xfrm>
            <a:off x="1743747" y="2911802"/>
            <a:ext cx="91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2.</a:t>
            </a:r>
            <a:endParaRPr kumimoji="0" lang="en-US" sz="5400" b="0" i="0" u="none" strike="noStrike" kern="1200" cap="none" spc="0" normalizeH="0" baseline="0" noProof="0" dirty="0">
              <a:ln>
                <a:noFill/>
              </a:ln>
              <a:solidFill>
                <a:prstClr val="black"/>
              </a:solidFill>
              <a:effectLst/>
              <a:uLnTx/>
              <a:uFillTx/>
              <a:latin typeface="Oxygen" panose="02000503000000000000" pitchFamily="2" charset="0"/>
              <a:ea typeface="+mn-ea"/>
              <a:cs typeface="+mn-cs"/>
            </a:endParaRPr>
          </a:p>
        </p:txBody>
      </p:sp>
      <p:sp>
        <p:nvSpPr>
          <p:cNvPr id="8" name="TextBox 7">
            <a:extLst>
              <a:ext uri="{FF2B5EF4-FFF2-40B4-BE49-F238E27FC236}">
                <a16:creationId xmlns:a16="http://schemas.microsoft.com/office/drawing/2014/main" id="{3E66128A-D931-467F-1168-E4DE662D7FB6}"/>
              </a:ext>
            </a:extLst>
          </p:cNvPr>
          <p:cNvSpPr txBox="1"/>
          <p:nvPr/>
        </p:nvSpPr>
        <p:spPr>
          <a:xfrm>
            <a:off x="1743747" y="3792572"/>
            <a:ext cx="91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3.</a:t>
            </a:r>
            <a:endParaRPr kumimoji="0" lang="en-US" sz="5400" b="0" i="0" u="none" strike="noStrike" kern="1200" cap="none" spc="0" normalizeH="0" baseline="0" noProof="0" dirty="0">
              <a:ln>
                <a:noFill/>
              </a:ln>
              <a:solidFill>
                <a:prstClr val="black"/>
              </a:solidFill>
              <a:effectLst/>
              <a:uLnTx/>
              <a:uFillTx/>
              <a:latin typeface="Oxygen" panose="02000503000000000000" pitchFamily="2" charset="0"/>
              <a:ea typeface="+mn-ea"/>
              <a:cs typeface="+mn-cs"/>
            </a:endParaRPr>
          </a:p>
        </p:txBody>
      </p:sp>
      <p:sp>
        <p:nvSpPr>
          <p:cNvPr id="9" name="TextBox 8">
            <a:extLst>
              <a:ext uri="{FF2B5EF4-FFF2-40B4-BE49-F238E27FC236}">
                <a16:creationId xmlns:a16="http://schemas.microsoft.com/office/drawing/2014/main" id="{1F93B324-2B8D-949F-0F12-DB2D91DE5211}"/>
              </a:ext>
            </a:extLst>
          </p:cNvPr>
          <p:cNvSpPr txBox="1"/>
          <p:nvPr/>
        </p:nvSpPr>
        <p:spPr>
          <a:xfrm>
            <a:off x="1736455" y="4661602"/>
            <a:ext cx="91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4.</a:t>
            </a:r>
            <a:endParaRPr kumimoji="0" lang="en-US" sz="5400" b="0" i="0" u="none" strike="noStrike" kern="1200" cap="none" spc="0" normalizeH="0" baseline="0" noProof="0" dirty="0">
              <a:ln>
                <a:noFill/>
              </a:ln>
              <a:solidFill>
                <a:prstClr val="black"/>
              </a:solidFill>
              <a:effectLst/>
              <a:uLnTx/>
              <a:uFillTx/>
              <a:latin typeface="Oxygen" panose="02000503000000000000" pitchFamily="2" charset="0"/>
              <a:ea typeface="+mn-ea"/>
              <a:cs typeface="+mn-cs"/>
            </a:endParaRPr>
          </a:p>
        </p:txBody>
      </p:sp>
      <p:graphicFrame>
        <p:nvGraphicFramePr>
          <p:cNvPr id="25" name="TextBox 20">
            <a:extLst>
              <a:ext uri="{FF2B5EF4-FFF2-40B4-BE49-F238E27FC236}">
                <a16:creationId xmlns:a16="http://schemas.microsoft.com/office/drawing/2014/main" id="{F7311BFA-F86E-590F-9284-F886F4720573}"/>
              </a:ext>
            </a:extLst>
          </p:cNvPr>
          <p:cNvGraphicFramePr/>
          <p:nvPr/>
        </p:nvGraphicFramePr>
        <p:xfrm>
          <a:off x="8625590" y="590077"/>
          <a:ext cx="3503557" cy="5566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687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510" y="14288"/>
            <a:ext cx="4281744" cy="1264203"/>
          </a:xfrm>
        </p:spPr>
        <p:txBody>
          <a:bodyPr>
            <a:normAutofit/>
          </a:bodyPr>
          <a:lstStyle/>
          <a:p>
            <a:pPr algn="l"/>
            <a:r>
              <a:rPr lang="en-US" sz="3600" b="1" dirty="0">
                <a:solidFill>
                  <a:srgbClr val="00549B"/>
                </a:solidFill>
                <a:latin typeface="Oxygen" panose="02000503000000000000" pitchFamily="2" charset="0"/>
                <a:cs typeface="Arial Narrow" panose="020B0604020202020204" pitchFamily="34" charset="0"/>
              </a:rPr>
              <a:t>ASHRAE </a:t>
            </a:r>
            <a:r>
              <a:rPr lang="en-US" sz="3600" dirty="0">
                <a:solidFill>
                  <a:srgbClr val="00549B"/>
                </a:solidFill>
                <a:latin typeface="Oxygen" panose="02000503000000000000" pitchFamily="2" charset="0"/>
                <a:cs typeface="Arial Narrow" panose="020B0604020202020204" pitchFamily="34" charset="0"/>
              </a:rPr>
              <a:t>Journal</a:t>
            </a:r>
          </a:p>
        </p:txBody>
      </p:sp>
      <p:sp>
        <p:nvSpPr>
          <p:cNvPr id="5" name="Rectangle 4"/>
          <p:cNvSpPr/>
          <p:nvPr/>
        </p:nvSpPr>
        <p:spPr>
          <a:xfrm>
            <a:off x="6796359" y="1055554"/>
            <a:ext cx="5040040" cy="2369880"/>
          </a:xfrm>
          <a:prstGeom prst="rect">
            <a:avLst/>
          </a:prstGeom>
        </p:spPr>
        <p:txBody>
          <a:bodyPr wrap="square">
            <a:spAutoFit/>
          </a:bodyPr>
          <a:lstStyle/>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20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ASHRAE’s official monthly publication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provides detailed insight on the latest HVACR technologies and applications for consulting engineers and professionals in the industry.</a:t>
            </a: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endPar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endParaRP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Articles are peer-reviewed and focus on technical topics, including green buildings, decarbonization, indoor air quality, energy management, thermal storage and alternative refrigerants.</a:t>
            </a:r>
            <a:endParaRPr kumimoji="0" lang="en-US" sz="1600" b="0"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sp>
        <p:nvSpPr>
          <p:cNvPr id="3" name="Rectangle 2">
            <a:extLst>
              <a:ext uri="{FF2B5EF4-FFF2-40B4-BE49-F238E27FC236}">
                <a16:creationId xmlns:a16="http://schemas.microsoft.com/office/drawing/2014/main" id="{9BE8FF7B-C2B9-4E34-9F20-9D2EB2A300F4}"/>
              </a:ext>
            </a:extLst>
          </p:cNvPr>
          <p:cNvSpPr/>
          <p:nvPr/>
        </p:nvSpPr>
        <p:spPr>
          <a:xfrm>
            <a:off x="1506561" y="6097266"/>
            <a:ext cx="3310522"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xygen" panose="02000503000000000000" pitchFamily="2" charset="0"/>
                <a:ea typeface="+mn-ea"/>
                <a:cs typeface="Arial Narrow" panose="020B0604020202020204" pitchFamily="34" charset="0"/>
              </a:rPr>
              <a:t>ashrae.org/ashraejournal </a:t>
            </a:r>
          </a:p>
        </p:txBody>
      </p:sp>
      <p:sp>
        <p:nvSpPr>
          <p:cNvPr id="13" name="Rectangle 12">
            <a:extLst>
              <a:ext uri="{FF2B5EF4-FFF2-40B4-BE49-F238E27FC236}">
                <a16:creationId xmlns:a16="http://schemas.microsoft.com/office/drawing/2014/main" id="{6D6A4B69-456C-4D2C-9E49-6DA457278548}"/>
              </a:ext>
            </a:extLst>
          </p:cNvPr>
          <p:cNvSpPr/>
          <p:nvPr/>
        </p:nvSpPr>
        <p:spPr>
          <a:xfrm>
            <a:off x="6853510" y="3389136"/>
            <a:ext cx="4922307"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Journal Podcast </a:t>
            </a:r>
            <a:r>
              <a:rPr kumimoji="0" 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Discussions with leading ASHRAE experts to expand knowledge in the HVACR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C00"/>
                </a:solidFill>
                <a:effectLst/>
                <a:uLnTx/>
                <a:uFillTx/>
                <a:latin typeface="Oxygen" panose="02000503000000000000" pitchFamily="2" charset="0"/>
                <a:ea typeface="+mn-ea"/>
                <a:cs typeface="Arial Narrow" panose="020B0604020202020204" pitchFamily="34" charset="0"/>
              </a:rPr>
              <a:t>New! </a:t>
            </a:r>
            <a:r>
              <a:rPr kumimoji="0" lang="en-US" sz="14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Hot Air </a:t>
            </a:r>
            <a:r>
              <a:rPr kumimoji="0" 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Brief talks with ASHRAE Journal authors on HVACR content published in the Journal</a:t>
            </a: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t>
            </a:r>
            <a:endParaRPr kumimoji="0" lang="en-US" sz="14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p:txBody>
      </p:sp>
      <p:sp>
        <p:nvSpPr>
          <p:cNvPr id="4" name="Rectangle 3">
            <a:extLst>
              <a:ext uri="{FF2B5EF4-FFF2-40B4-BE49-F238E27FC236}">
                <a16:creationId xmlns:a16="http://schemas.microsoft.com/office/drawing/2014/main" id="{44F8B25B-EF0F-05C9-2F95-43CC1C639C80}"/>
              </a:ext>
            </a:extLst>
          </p:cNvPr>
          <p:cNvSpPr/>
          <p:nvPr/>
        </p:nvSpPr>
        <p:spPr>
          <a:xfrm>
            <a:off x="10617200" y="5334000"/>
            <a:ext cx="1439333" cy="1151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2" name="Picture 4">
            <a:extLst>
              <a:ext uri="{FF2B5EF4-FFF2-40B4-BE49-F238E27FC236}">
                <a16:creationId xmlns:a16="http://schemas.microsoft.com/office/drawing/2014/main" id="{249EBFF8-C185-46ED-BD0C-5D226F306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514" y="4890007"/>
            <a:ext cx="1589935" cy="1589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CDDFF2-305A-483B-84C0-F50E712E19DE}"/>
              </a:ext>
            </a:extLst>
          </p:cNvPr>
          <p:cNvPicPr>
            <a:picLocks noChangeAspect="1"/>
          </p:cNvPicPr>
          <p:nvPr/>
        </p:nvPicPr>
        <p:blipFill>
          <a:blip r:embed="rId4"/>
          <a:stretch>
            <a:fillRect/>
          </a:stretch>
        </p:blipFill>
        <p:spPr>
          <a:xfrm>
            <a:off x="7186780" y="6387679"/>
            <a:ext cx="3119340" cy="277197"/>
          </a:xfrm>
          <a:prstGeom prst="rect">
            <a:avLst/>
          </a:prstGeom>
        </p:spPr>
      </p:pic>
      <p:pic>
        <p:nvPicPr>
          <p:cNvPr id="9" name="Picture 8" descr="A blue and white logo&#10;&#10;Description automatically generated with low confidence">
            <a:extLst>
              <a:ext uri="{FF2B5EF4-FFF2-40B4-BE49-F238E27FC236}">
                <a16:creationId xmlns:a16="http://schemas.microsoft.com/office/drawing/2014/main" id="{B00EB836-F910-4CBE-8176-B45845F5F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7120" y="5599332"/>
            <a:ext cx="1063558" cy="788347"/>
          </a:xfrm>
          <a:prstGeom prst="rect">
            <a:avLst/>
          </a:prstGeom>
        </p:spPr>
      </p:pic>
      <p:pic>
        <p:nvPicPr>
          <p:cNvPr id="10" name="Picture 9" descr="A hot air balloon with text&#10;&#10;Description automatically generated">
            <a:extLst>
              <a:ext uri="{FF2B5EF4-FFF2-40B4-BE49-F238E27FC236}">
                <a16:creationId xmlns:a16="http://schemas.microsoft.com/office/drawing/2014/main" id="{91F6A99F-D2C9-B128-36AF-7CE7D7836C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5599" y="4989409"/>
            <a:ext cx="1320521" cy="1320521"/>
          </a:xfrm>
          <a:prstGeom prst="rect">
            <a:avLst/>
          </a:prstGeom>
        </p:spPr>
      </p:pic>
      <p:pic>
        <p:nvPicPr>
          <p:cNvPr id="1026" name="Picture 2">
            <a:extLst>
              <a:ext uri="{FF2B5EF4-FFF2-40B4-BE49-F238E27FC236}">
                <a16:creationId xmlns:a16="http://schemas.microsoft.com/office/drawing/2014/main" id="{82D1BD9C-0E6A-6238-357E-6F90BAFAC0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5695" y="1488898"/>
            <a:ext cx="28575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33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482419-DD74-49A6-CDAF-4CF145D29FCB}"/>
              </a:ext>
            </a:extLst>
          </p:cNvPr>
          <p:cNvSpPr txBox="1">
            <a:spLocks/>
          </p:cNvSpPr>
          <p:nvPr/>
        </p:nvSpPr>
        <p:spPr>
          <a:xfrm>
            <a:off x="538373" y="189235"/>
            <a:ext cx="5866898" cy="858756"/>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ASHRAE </a:t>
            </a:r>
            <a:r>
              <a:rPr kumimoji="0" lang="en-US" sz="3600" b="0"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Handbook</a:t>
            </a:r>
          </a:p>
        </p:txBody>
      </p:sp>
      <p:sp>
        <p:nvSpPr>
          <p:cNvPr id="9" name="TextBox 8">
            <a:extLst>
              <a:ext uri="{FF2B5EF4-FFF2-40B4-BE49-F238E27FC236}">
                <a16:creationId xmlns:a16="http://schemas.microsoft.com/office/drawing/2014/main" id="{D5FC40BC-E94A-198A-E3D1-12E4DF4218DE}"/>
              </a:ext>
            </a:extLst>
          </p:cNvPr>
          <p:cNvSpPr txBox="1"/>
          <p:nvPr/>
        </p:nvSpPr>
        <p:spPr>
          <a:xfrm>
            <a:off x="7542014" y="2245370"/>
            <a:ext cx="25996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549B"/>
                </a:solidFill>
                <a:effectLst/>
                <a:highlight>
                  <a:srgbClr val="FFFFFF"/>
                </a:highlight>
                <a:uLnTx/>
                <a:uFillTx/>
                <a:latin typeface="Oxygen" panose="02000503000000000000" pitchFamily="2" charset="0"/>
                <a:ea typeface="+mn-ea"/>
                <a:cs typeface="+mn-cs"/>
              </a:rPr>
              <a:t>Available in hardback, PDF, and as an interactive handbook online</a:t>
            </a:r>
            <a:r>
              <a:rPr kumimoji="0" lang="en-US" sz="1200" b="0" i="0" u="none" strike="noStrike" kern="1200" cap="none" spc="0" normalizeH="0" baseline="0" noProof="0" dirty="0">
                <a:ln>
                  <a:noFill/>
                </a:ln>
                <a:solidFill>
                  <a:srgbClr val="00549B"/>
                </a:solidFill>
                <a:effectLst/>
                <a:highlight>
                  <a:srgbClr val="FFFFFF"/>
                </a:highlight>
                <a:uLnTx/>
                <a:uFillTx/>
                <a:latin typeface="Oxygen" panose="02000503000000000000" pitchFamily="2" charset="0"/>
                <a:ea typeface="+mn-ea"/>
                <a:cs typeface="+mn-cs"/>
              </a:rPr>
              <a:t>.</a:t>
            </a:r>
            <a:endParaRPr kumimoji="0" lang="en-US" sz="1200" b="0" i="0" u="none" strike="noStrike" kern="1200" cap="none" spc="0" normalizeH="0" baseline="0" noProof="0" dirty="0">
              <a:ln>
                <a:noFill/>
              </a:ln>
              <a:solidFill>
                <a:srgbClr val="00549B"/>
              </a:solidFill>
              <a:effectLst/>
              <a:uLnTx/>
              <a:uFillTx/>
              <a:latin typeface="Oxygen" panose="02000503000000000000" pitchFamily="2" charset="0"/>
              <a:ea typeface="+mn-ea"/>
              <a:cs typeface="+mn-cs"/>
            </a:endParaRPr>
          </a:p>
        </p:txBody>
      </p:sp>
      <p:sp>
        <p:nvSpPr>
          <p:cNvPr id="10" name="Title 1">
            <a:extLst>
              <a:ext uri="{FF2B5EF4-FFF2-40B4-BE49-F238E27FC236}">
                <a16:creationId xmlns:a16="http://schemas.microsoft.com/office/drawing/2014/main" id="{47C733E2-6944-7DB0-B4CB-8D5A58BF88EE}"/>
              </a:ext>
            </a:extLst>
          </p:cNvPr>
          <p:cNvSpPr txBox="1">
            <a:spLocks/>
          </p:cNvSpPr>
          <p:nvPr/>
        </p:nvSpPr>
        <p:spPr>
          <a:xfrm>
            <a:off x="717555" y="1312466"/>
            <a:ext cx="5658007" cy="518350"/>
          </a:xfrm>
          <a:prstGeom prst="rect">
            <a:avLst/>
          </a:prstGeom>
        </p:spPr>
        <p:txBody>
          <a:bodyPr vert="horz" lIns="91440" tIns="45720" rIns="91440" bIns="45720" rtlCol="0" anchor="ctr">
            <a:normAutofit fontScale="92500"/>
          </a:bodyPr>
          <a:lstStyle>
            <a:lvl1pPr algn="l" defTabSz="912114" rtl="0" eaLnBrk="1" latinLnBrk="0" hangingPunct="1">
              <a:lnSpc>
                <a:spcPct val="90000"/>
              </a:lnSpc>
              <a:spcBef>
                <a:spcPct val="0"/>
              </a:spcBef>
              <a:buNone/>
              <a:defRPr sz="4389" kern="1200">
                <a:solidFill>
                  <a:schemeClr val="tx1"/>
                </a:solidFill>
                <a:latin typeface="+mj-lt"/>
                <a:ea typeface="+mj-ea"/>
                <a:cs typeface="+mj-cs"/>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ASHRAE Handbook – Print Version</a:t>
            </a:r>
          </a:p>
        </p:txBody>
      </p:sp>
      <p:sp>
        <p:nvSpPr>
          <p:cNvPr id="11" name="Title 1">
            <a:extLst>
              <a:ext uri="{FF2B5EF4-FFF2-40B4-BE49-F238E27FC236}">
                <a16:creationId xmlns:a16="http://schemas.microsoft.com/office/drawing/2014/main" id="{3E6235A5-26A5-6325-0BD4-9AA031D39BB5}"/>
              </a:ext>
            </a:extLst>
          </p:cNvPr>
          <p:cNvSpPr txBox="1">
            <a:spLocks/>
          </p:cNvSpPr>
          <p:nvPr/>
        </p:nvSpPr>
        <p:spPr>
          <a:xfrm>
            <a:off x="717555" y="1903615"/>
            <a:ext cx="6531161" cy="12129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t>Continuously refined and updated, ASHRAE has published its Handbook series since 1920s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t>Volumes cover HVAC&amp;R fundamentals, systems, equipment </a:t>
            </a:r>
            <a:b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t>and a wide variety of applications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t>Handbooks are also available in the ASHRAE Technology Portal</a:t>
            </a:r>
          </a:p>
        </p:txBody>
      </p:sp>
      <p:sp>
        <p:nvSpPr>
          <p:cNvPr id="12" name="Rectangle 11">
            <a:extLst>
              <a:ext uri="{FF2B5EF4-FFF2-40B4-BE49-F238E27FC236}">
                <a16:creationId xmlns:a16="http://schemas.microsoft.com/office/drawing/2014/main" id="{D712F4AA-39ED-9AEF-9444-386E05B258B5}"/>
              </a:ext>
            </a:extLst>
          </p:cNvPr>
          <p:cNvSpPr/>
          <p:nvPr/>
        </p:nvSpPr>
        <p:spPr>
          <a:xfrm>
            <a:off x="717555" y="3296139"/>
            <a:ext cx="550853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Handbook Online</a:t>
            </a:r>
          </a:p>
        </p:txBody>
      </p:sp>
      <p:sp>
        <p:nvSpPr>
          <p:cNvPr id="13" name="Rectangle 12">
            <a:extLst>
              <a:ext uri="{FF2B5EF4-FFF2-40B4-BE49-F238E27FC236}">
                <a16:creationId xmlns:a16="http://schemas.microsoft.com/office/drawing/2014/main" id="{F977AC55-FB2A-09ED-3153-C5F5A62B96E1}"/>
              </a:ext>
            </a:extLst>
          </p:cNvPr>
          <p:cNvSpPr/>
          <p:nvPr/>
        </p:nvSpPr>
        <p:spPr>
          <a:xfrm>
            <a:off x="717555" y="3969087"/>
            <a:ext cx="7519661" cy="1671227"/>
          </a:xfrm>
          <a:prstGeom prst="rect">
            <a:avLst/>
          </a:prstGeom>
        </p:spPr>
        <p:txBody>
          <a:bodyPr wrap="square">
            <a:spAutoFit/>
          </a:body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Mobile device responsive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Content from all four current Handbook volumes plus extra features such as videos, animations, spreadsheets and more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Easier than ever to search across all volumes, print, ask questions about technical content, access bonus features and look up new terminology</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Eligible ASHRAE members can choose an ASHRAE Handbook Online subscription at a discounted rate during membership renewal</a:t>
            </a:r>
          </a:p>
        </p:txBody>
      </p:sp>
      <p:pic>
        <p:nvPicPr>
          <p:cNvPr id="16" name="Picture 15" descr="A white text on a black background&#10;&#10;Description automatically generated">
            <a:extLst>
              <a:ext uri="{FF2B5EF4-FFF2-40B4-BE49-F238E27FC236}">
                <a16:creationId xmlns:a16="http://schemas.microsoft.com/office/drawing/2014/main" id="{C8B9D125-FEA9-5DA3-31F3-A89F9398AA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794" y="6062417"/>
            <a:ext cx="1064064" cy="736660"/>
          </a:xfrm>
          <a:prstGeom prst="rect">
            <a:avLst/>
          </a:prstGeom>
        </p:spPr>
      </p:pic>
      <p:pic>
        <p:nvPicPr>
          <p:cNvPr id="17" name="Picture 4" descr="handbook online">
            <a:extLst>
              <a:ext uri="{FF2B5EF4-FFF2-40B4-BE49-F238E27FC236}">
                <a16:creationId xmlns:a16="http://schemas.microsoft.com/office/drawing/2014/main" id="{DC18FB5B-4669-7085-4936-2EBB03448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160" y="225374"/>
            <a:ext cx="3028065" cy="18447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C274857-6610-2E65-0227-6B436483242C}"/>
              </a:ext>
            </a:extLst>
          </p:cNvPr>
          <p:cNvPicPr>
            <a:picLocks noChangeAspect="1"/>
          </p:cNvPicPr>
          <p:nvPr/>
        </p:nvPicPr>
        <p:blipFill>
          <a:blip r:embed="rId4"/>
          <a:stretch>
            <a:fillRect/>
          </a:stretch>
        </p:blipFill>
        <p:spPr>
          <a:xfrm>
            <a:off x="8745252" y="2882242"/>
            <a:ext cx="1949973" cy="2695551"/>
          </a:xfrm>
          <a:prstGeom prst="rect">
            <a:avLst/>
          </a:prstGeom>
        </p:spPr>
      </p:pic>
      <p:sp>
        <p:nvSpPr>
          <p:cNvPr id="2" name="TextBox 1">
            <a:extLst>
              <a:ext uri="{FF2B5EF4-FFF2-40B4-BE49-F238E27FC236}">
                <a16:creationId xmlns:a16="http://schemas.microsoft.com/office/drawing/2014/main" id="{724F30B4-55B4-CA31-92C9-918DF163B913}"/>
              </a:ext>
            </a:extLst>
          </p:cNvPr>
          <p:cNvSpPr txBox="1"/>
          <p:nvPr/>
        </p:nvSpPr>
        <p:spPr>
          <a:xfrm>
            <a:off x="538373" y="820290"/>
            <a:ext cx="4876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ACE3"/>
                </a:solidFill>
                <a:effectLst/>
                <a:uLnTx/>
                <a:uFillTx/>
                <a:latin typeface="Oxygen" panose="02000503000000000000" pitchFamily="2" charset="0"/>
                <a:ea typeface="+mn-ea"/>
                <a:cs typeface="+mn-cs"/>
              </a:rPr>
              <a:t>ashrae.org/handbook</a:t>
            </a:r>
          </a:p>
        </p:txBody>
      </p:sp>
    </p:spTree>
    <p:extLst>
      <p:ext uri="{BB962C8B-B14F-4D97-AF65-F5344CB8AC3E}">
        <p14:creationId xmlns:p14="http://schemas.microsoft.com/office/powerpoint/2010/main" val="4291325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AF4B68-DD92-74F9-BEB7-6B8C6B6FA3F6}"/>
              </a:ext>
            </a:extLst>
          </p:cNvPr>
          <p:cNvSpPr/>
          <p:nvPr/>
        </p:nvSpPr>
        <p:spPr>
          <a:xfrm>
            <a:off x="4667541" y="4070774"/>
            <a:ext cx="1724579" cy="313278"/>
          </a:xfrm>
          <a:prstGeom prst="rect">
            <a:avLst/>
          </a:prstGeom>
          <a:solidFill>
            <a:srgbClr val="0099C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826CF88-91EC-4844-0384-1B390C3EB1CF}"/>
              </a:ext>
            </a:extLst>
          </p:cNvPr>
          <p:cNvSpPr/>
          <p:nvPr/>
        </p:nvSpPr>
        <p:spPr>
          <a:xfrm>
            <a:off x="1932059" y="4054619"/>
            <a:ext cx="2323979" cy="359449"/>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88255FE-E393-D9A6-E23A-B5E7F3F2879B}"/>
              </a:ext>
            </a:extLst>
          </p:cNvPr>
          <p:cNvSpPr/>
          <p:nvPr/>
        </p:nvSpPr>
        <p:spPr>
          <a:xfrm>
            <a:off x="6906091" y="4054620"/>
            <a:ext cx="2323979" cy="308273"/>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33609" y="6357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87682" y="6357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3360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75432"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10554"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05860"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4048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0B122C-BB67-7C9F-0885-9F00EA6DFC26}"/>
              </a:ext>
            </a:extLst>
          </p:cNvPr>
          <p:cNvSpPr txBox="1"/>
          <p:nvPr/>
        </p:nvSpPr>
        <p:spPr>
          <a:xfrm>
            <a:off x="107158" y="138682"/>
            <a:ext cx="624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Well-Recognized </a:t>
            </a:r>
            <a:r>
              <a:rPr kumimoji="0" lang="en-US" sz="3600" b="0"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Standards</a:t>
            </a:r>
          </a:p>
        </p:txBody>
      </p:sp>
      <p:pic>
        <p:nvPicPr>
          <p:cNvPr id="3" name="Picture 2" descr="A picture containing text, screenshot, font, design">
            <a:extLst>
              <a:ext uri="{FF2B5EF4-FFF2-40B4-BE49-F238E27FC236}">
                <a16:creationId xmlns:a16="http://schemas.microsoft.com/office/drawing/2014/main" id="{4DA18E82-83A1-657C-96CA-28C4F6FBB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8903" y="4454281"/>
            <a:ext cx="1545532" cy="1982507"/>
          </a:xfrm>
          <a:prstGeom prst="rect">
            <a:avLst/>
          </a:prstGeom>
          <a:ln>
            <a:noFill/>
          </a:ln>
          <a:effectLst>
            <a:outerShdw blurRad="292100" dist="139700" dir="2700000" algn="tl" rotWithShape="0">
              <a:srgbClr val="333333">
                <a:alpha val="65000"/>
              </a:srgbClr>
            </a:outerShdw>
          </a:effectLst>
        </p:spPr>
      </p:pic>
      <p:pic>
        <p:nvPicPr>
          <p:cNvPr id="17" name="Picture 16" descr="A green and white paper with black text&#10;&#10;Description automatically generated">
            <a:extLst>
              <a:ext uri="{FF2B5EF4-FFF2-40B4-BE49-F238E27FC236}">
                <a16:creationId xmlns:a16="http://schemas.microsoft.com/office/drawing/2014/main" id="{B819AFE9-C781-B186-7035-5A9DCCB32552}"/>
              </a:ext>
            </a:extLst>
          </p:cNvPr>
          <p:cNvPicPr>
            <a:picLocks noChangeAspect="1"/>
          </p:cNvPicPr>
          <p:nvPr/>
        </p:nvPicPr>
        <p:blipFill>
          <a:blip r:embed="rId4"/>
          <a:stretch>
            <a:fillRect/>
          </a:stretch>
        </p:blipFill>
        <p:spPr>
          <a:xfrm>
            <a:off x="7265124" y="4372780"/>
            <a:ext cx="1605914" cy="2078243"/>
          </a:xfrm>
          <a:prstGeom prst="rect">
            <a:avLst/>
          </a:prstGeom>
          <a:ln>
            <a:noFill/>
          </a:ln>
          <a:effectLst>
            <a:outerShdw blurRad="292100" dist="139700" dir="2700000" algn="tl" rotWithShape="0">
              <a:srgbClr val="333333">
                <a:alpha val="65000"/>
              </a:srgbClr>
            </a:outerShdw>
          </a:effectLst>
        </p:spPr>
      </p:pic>
      <p:pic>
        <p:nvPicPr>
          <p:cNvPr id="18" name="Picture 17" descr="A white and green rectangle with black text&#10;&#10;Description automatically generated">
            <a:extLst>
              <a:ext uri="{FF2B5EF4-FFF2-40B4-BE49-F238E27FC236}">
                <a16:creationId xmlns:a16="http://schemas.microsoft.com/office/drawing/2014/main" id="{2DF26374-4414-8970-FECD-88A5CC70C4CB}"/>
              </a:ext>
            </a:extLst>
          </p:cNvPr>
          <p:cNvPicPr>
            <a:picLocks noChangeAspect="1"/>
          </p:cNvPicPr>
          <p:nvPr/>
        </p:nvPicPr>
        <p:blipFill>
          <a:blip r:embed="rId5"/>
          <a:stretch>
            <a:fillRect/>
          </a:stretch>
        </p:blipFill>
        <p:spPr>
          <a:xfrm>
            <a:off x="4736053" y="4396541"/>
            <a:ext cx="1587554" cy="205448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D22AF49-D15F-339A-6A5A-B1089C2472C5}"/>
              </a:ext>
            </a:extLst>
          </p:cNvPr>
          <p:cNvSpPr txBox="1"/>
          <p:nvPr/>
        </p:nvSpPr>
        <p:spPr>
          <a:xfrm>
            <a:off x="1924049" y="4100793"/>
            <a:ext cx="2391327"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Now Available in Spanish</a:t>
            </a:r>
          </a:p>
        </p:txBody>
      </p:sp>
      <p:sp>
        <p:nvSpPr>
          <p:cNvPr id="20" name="TextBox 19">
            <a:extLst>
              <a:ext uri="{FF2B5EF4-FFF2-40B4-BE49-F238E27FC236}">
                <a16:creationId xmlns:a16="http://schemas.microsoft.com/office/drawing/2014/main" id="{F369D16D-A29E-CCE8-D3F7-C8FDC919CCDB}"/>
              </a:ext>
            </a:extLst>
          </p:cNvPr>
          <p:cNvSpPr txBox="1"/>
          <p:nvPr/>
        </p:nvSpPr>
        <p:spPr>
          <a:xfrm>
            <a:off x="6751151" y="4088763"/>
            <a:ext cx="26338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Newly Updated for 2024</a:t>
            </a:r>
          </a:p>
        </p:txBody>
      </p:sp>
      <p:sp>
        <p:nvSpPr>
          <p:cNvPr id="23" name="TextBox 22">
            <a:extLst>
              <a:ext uri="{FF2B5EF4-FFF2-40B4-BE49-F238E27FC236}">
                <a16:creationId xmlns:a16="http://schemas.microsoft.com/office/drawing/2014/main" id="{E4ED3B5C-A732-F7D6-68E6-813F7F8AF0C4}"/>
              </a:ext>
            </a:extLst>
          </p:cNvPr>
          <p:cNvSpPr txBox="1"/>
          <p:nvPr/>
        </p:nvSpPr>
        <p:spPr>
          <a:xfrm>
            <a:off x="4470317" y="4100791"/>
            <a:ext cx="212589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First of Its Kind</a:t>
            </a:r>
          </a:p>
        </p:txBody>
      </p:sp>
      <p:sp>
        <p:nvSpPr>
          <p:cNvPr id="16" name="Content Placeholder 2">
            <a:extLst>
              <a:ext uri="{FF2B5EF4-FFF2-40B4-BE49-F238E27FC236}">
                <a16:creationId xmlns:a16="http://schemas.microsoft.com/office/drawing/2014/main" id="{3C13036B-22C5-D72D-8E8C-1E0522B617CA}"/>
              </a:ext>
            </a:extLst>
          </p:cNvPr>
          <p:cNvSpPr txBox="1">
            <a:spLocks/>
          </p:cNvSpPr>
          <p:nvPr/>
        </p:nvSpPr>
        <p:spPr>
          <a:xfrm>
            <a:off x="438842" y="890962"/>
            <a:ext cx="11314316" cy="35861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15</a:t>
            </a:r>
            <a:r>
              <a:rPr kumimoji="0" lang="en-US" altLang="en-US" sz="1600" b="0"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Safety Standard for Refrigeration Systems and Designation and Classification of Refrigerants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90.1</a:t>
            </a:r>
            <a:r>
              <a:rPr kumimoji="0" lang="en-US" altLang="en-US" sz="1600" b="1"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Energy Standard for Sites and Buildings Except Low-Rise Residential Buildings </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62.2,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Ventilation and Acceptable Indoor Air Quality in Residential Buildings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34,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Designation and Safety Classification of Refrigerants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55,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Thermal Environmental Conditions for Human Occupancy </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62.1,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Ventilation for Acceptable Indoor Air Quality</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188,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Legionellosis: Risk Management for Building Water Systems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2021 International Green Construction Code (</a:t>
            </a:r>
            <a:r>
              <a:rPr kumimoji="0" lang="en-US" sz="1600" b="1" i="0" u="none" strike="noStrike" kern="1200" cap="none" spc="0" normalizeH="0" baseline="0" noProof="0" dirty="0" err="1">
                <a:ln>
                  <a:noFill/>
                </a:ln>
                <a:solidFill>
                  <a:srgbClr val="00549B"/>
                </a:solidFill>
                <a:effectLst/>
                <a:uLnTx/>
                <a:uFillTx/>
                <a:latin typeface="Oxygen" panose="02000503000000000000" pitchFamily="2" charset="0"/>
                <a:ea typeface="+mn-ea"/>
                <a:cs typeface="Arial Narrow" panose="020B0604020202020204" pitchFamily="34" charset="0"/>
              </a:rPr>
              <a:t>IgCC</a:t>
            </a:r>
            <a:r>
              <a:rPr kumimoji="0" 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Powered by ASHRAE/ICC/USGBC/IES Standard 189.1-2021</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241,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Control of Infectious Aerosols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pic>
        <p:nvPicPr>
          <p:cNvPr id="19" name="Picture 18" descr="A blue and white logo&#10;&#10;Description automatically generated with low confidence">
            <a:extLst>
              <a:ext uri="{FF2B5EF4-FFF2-40B4-BE49-F238E27FC236}">
                <a16:creationId xmlns:a16="http://schemas.microsoft.com/office/drawing/2014/main" id="{18227718-DCF5-2224-CB11-5AA316094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2978" y="5598390"/>
            <a:ext cx="1063558" cy="788347"/>
          </a:xfrm>
          <a:prstGeom prst="rect">
            <a:avLst/>
          </a:prstGeom>
        </p:spPr>
      </p:pic>
      <p:sp>
        <p:nvSpPr>
          <p:cNvPr id="4" name="TextBox 3">
            <a:extLst>
              <a:ext uri="{FF2B5EF4-FFF2-40B4-BE49-F238E27FC236}">
                <a16:creationId xmlns:a16="http://schemas.microsoft.com/office/drawing/2014/main" id="{B90BEA3D-4C24-77CE-DCF2-16E1A16BC584}"/>
              </a:ext>
            </a:extLst>
          </p:cNvPr>
          <p:cNvSpPr txBox="1"/>
          <p:nvPr/>
        </p:nvSpPr>
        <p:spPr>
          <a:xfrm>
            <a:off x="7232990" y="34242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Calibri" panose="020F0502020204030204" pitchFamily="34" charset="0"/>
                <a:cs typeface="Arial Narrow" panose="020B0604020202020204" pitchFamily="34" charset="0"/>
              </a:rPr>
              <a:t>ashrae.org/bookstore</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spTree>
    <p:extLst>
      <p:ext uri="{BB962C8B-B14F-4D97-AF65-F5344CB8AC3E}">
        <p14:creationId xmlns:p14="http://schemas.microsoft.com/office/powerpoint/2010/main" val="134864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sz="half" idx="4294967295"/>
          </p:nvPr>
        </p:nvSpPr>
        <p:spPr>
          <a:xfrm>
            <a:off x="0" y="4241800"/>
            <a:ext cx="5446713" cy="1730375"/>
          </a:xfrm>
        </p:spPr>
        <p:txBody>
          <a:bodyPr>
            <a:normAutofit/>
          </a:bodyPr>
          <a:lstStyle/>
          <a:p>
            <a:pPr marL="0" indent="0" eaLnBrk="1" hangingPunct="1">
              <a:buClr>
                <a:srgbClr val="00B0F0"/>
              </a:buClr>
              <a:buNone/>
            </a:pPr>
            <a:endParaRPr lang="en-US" altLang="en-US" sz="1600" dirty="0">
              <a:solidFill>
                <a:schemeClr val="tx1"/>
              </a:solidFill>
              <a:latin typeface="Arial Narrow" panose="020B0604020202020204" pitchFamily="34" charset="0"/>
              <a:cs typeface="Arial Narrow" panose="020B0604020202020204" pitchFamily="34" charset="0"/>
            </a:endParaRPr>
          </a:p>
          <a:p>
            <a:pPr eaLnBrk="1" hangingPunct="1">
              <a:buClrTx/>
            </a:pPr>
            <a:r>
              <a:rPr lang="en-US" altLang="en-US" sz="1600" dirty="0">
                <a:solidFill>
                  <a:schemeClr val="tx1"/>
                </a:solidFill>
                <a:latin typeface="Oxygen" panose="02000503000000000000" pitchFamily="2" charset="0"/>
                <a:cs typeface="Arial Narrow" panose="020B0604020202020204" pitchFamily="34" charset="0"/>
              </a:rPr>
              <a:t>Developing standards </a:t>
            </a:r>
            <a:r>
              <a:rPr lang="en-US" altLang="en-US" sz="1600" dirty="0">
                <a:solidFill>
                  <a:srgbClr val="00549B"/>
                </a:solidFill>
                <a:latin typeface="Oxygen" panose="02000503000000000000" pitchFamily="2" charset="0"/>
                <a:cs typeface="Arial Narrow" panose="020B0604020202020204" pitchFamily="34" charset="0"/>
              </a:rPr>
              <a:t>since 1922</a:t>
            </a:r>
          </a:p>
          <a:p>
            <a:pPr eaLnBrk="1" hangingPunct="1">
              <a:buClrTx/>
            </a:pPr>
            <a:r>
              <a:rPr lang="en-US" altLang="en-US" sz="1600" dirty="0">
                <a:solidFill>
                  <a:srgbClr val="00549B"/>
                </a:solidFill>
                <a:latin typeface="Oxygen" panose="02000503000000000000" pitchFamily="2" charset="0"/>
                <a:cs typeface="Arial Narrow" panose="020B0604020202020204" pitchFamily="34" charset="0"/>
              </a:rPr>
              <a:t>130+ </a:t>
            </a:r>
            <a:r>
              <a:rPr lang="en-US" altLang="en-US" sz="1600" dirty="0">
                <a:solidFill>
                  <a:schemeClr val="tx1"/>
                </a:solidFill>
                <a:latin typeface="Oxygen" panose="02000503000000000000" pitchFamily="2" charset="0"/>
                <a:cs typeface="Arial Narrow" panose="020B0604020202020204" pitchFamily="34" charset="0"/>
              </a:rPr>
              <a:t>active standard or guideline projects</a:t>
            </a:r>
          </a:p>
          <a:p>
            <a:pPr eaLnBrk="1" hangingPunct="1">
              <a:buClrTx/>
            </a:pPr>
            <a:r>
              <a:rPr lang="en-US" altLang="en-US" sz="1600" dirty="0">
                <a:solidFill>
                  <a:schemeClr val="tx1"/>
                </a:solidFill>
                <a:latin typeface="Oxygen" panose="02000503000000000000" pitchFamily="2" charset="0"/>
                <a:cs typeface="Arial Narrow" panose="020B0604020202020204" pitchFamily="34" charset="0"/>
              </a:rPr>
              <a:t>Standards are reviewed and republished to ensure they are up-to-date, e.g., existing code-intended standards are on a three-year review cycle</a:t>
            </a:r>
            <a:endParaRPr lang="en-US" altLang="en-US" sz="1600" dirty="0">
              <a:solidFill>
                <a:schemeClr val="accent1">
                  <a:lumMod val="75000"/>
                </a:schemeClr>
              </a:solidFill>
              <a:latin typeface="Oxygen" panose="02000503000000000000" pitchFamily="2" charset="0"/>
              <a:cs typeface="Arial Narrow" panose="020B0604020202020204" pitchFamily="34" charset="0"/>
            </a:endParaRPr>
          </a:p>
          <a:p>
            <a:pPr marL="0" indent="0" algn="ctr" eaLnBrk="1" hangingPunct="1">
              <a:buNone/>
            </a:pPr>
            <a:endParaRPr lang="en-US" altLang="en-US" sz="1600" dirty="0">
              <a:solidFill>
                <a:schemeClr val="accent1">
                  <a:lumMod val="75000"/>
                </a:schemeClr>
              </a:solidFill>
              <a:latin typeface="Arial Narrow" panose="020B0604020202020204" pitchFamily="34" charset="0"/>
              <a:cs typeface="Arial Narrow" panose="020B0604020202020204" pitchFamily="34" charset="0"/>
            </a:endParaRPr>
          </a:p>
        </p:txBody>
      </p:sp>
      <p:sp>
        <p:nvSpPr>
          <p:cNvPr id="22530" name="Title 1"/>
          <p:cNvSpPr>
            <a:spLocks noGrp="1"/>
          </p:cNvSpPr>
          <p:nvPr>
            <p:ph type="title" idx="4294967295"/>
          </p:nvPr>
        </p:nvSpPr>
        <p:spPr>
          <a:xfrm>
            <a:off x="0" y="422275"/>
            <a:ext cx="10534650" cy="895350"/>
          </a:xfrm>
        </p:spPr>
        <p:txBody>
          <a:bodyPr>
            <a:noAutofit/>
          </a:bodyPr>
          <a:lstStyle/>
          <a:p>
            <a:pPr algn="l" eaLnBrk="1" hangingPunct="1"/>
            <a:r>
              <a:rPr lang="en-US" altLang="en-US" sz="3600" b="1" dirty="0">
                <a:solidFill>
                  <a:srgbClr val="00549B"/>
                </a:solidFill>
                <a:latin typeface="Oxygen" panose="02000503000000000000" pitchFamily="2" charset="0"/>
                <a:cs typeface="Arial Narrow" panose="020B0604020202020204" pitchFamily="34" charset="0"/>
              </a:rPr>
              <a:t>What is the Online Standards </a:t>
            </a:r>
            <a:br>
              <a:rPr lang="en-US" altLang="en-US" sz="3600" b="1" dirty="0">
                <a:solidFill>
                  <a:srgbClr val="00549B"/>
                </a:solidFill>
                <a:latin typeface="Oxygen" panose="02000503000000000000" pitchFamily="2" charset="0"/>
                <a:cs typeface="Arial Narrow" panose="020B0604020202020204" pitchFamily="34" charset="0"/>
              </a:rPr>
            </a:br>
            <a:r>
              <a:rPr lang="en-US" altLang="en-US" sz="3600" dirty="0">
                <a:solidFill>
                  <a:srgbClr val="00549B"/>
                </a:solidFill>
                <a:latin typeface="Oxygen" panose="02000503000000000000" pitchFamily="2" charset="0"/>
                <a:cs typeface="Arial Narrow" panose="020B0604020202020204" pitchFamily="34" charset="0"/>
              </a:rPr>
              <a:t>Review Database? </a:t>
            </a:r>
            <a:r>
              <a:rPr lang="en-US" altLang="en-US" sz="3600" b="1" dirty="0">
                <a:solidFill>
                  <a:srgbClr val="00549B"/>
                </a:solidFill>
                <a:latin typeface="Oxygen" panose="02000503000000000000" pitchFamily="2" charset="0"/>
                <a:cs typeface="Arial Narrow" panose="020B0604020202020204" pitchFamily="34" charset="0"/>
              </a:rPr>
              <a:t> </a:t>
            </a:r>
          </a:p>
        </p:txBody>
      </p:sp>
      <p:sp>
        <p:nvSpPr>
          <p:cNvPr id="2" name="Rectangle 1">
            <a:extLst>
              <a:ext uri="{FF2B5EF4-FFF2-40B4-BE49-F238E27FC236}">
                <a16:creationId xmlns:a16="http://schemas.microsoft.com/office/drawing/2014/main" id="{5FFAA33B-4603-433B-9745-B66AEADE76F0}"/>
              </a:ext>
            </a:extLst>
          </p:cNvPr>
          <p:cNvSpPr/>
          <p:nvPr/>
        </p:nvSpPr>
        <p:spPr>
          <a:xfrm>
            <a:off x="1003397" y="6109106"/>
            <a:ext cx="331052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rPr>
              <a:t>ashrae.org/standards</a:t>
            </a:r>
          </a:p>
        </p:txBody>
      </p:sp>
      <p:sp>
        <p:nvSpPr>
          <p:cNvPr id="7" name="Content Placeholder 4">
            <a:extLst>
              <a:ext uri="{FF2B5EF4-FFF2-40B4-BE49-F238E27FC236}">
                <a16:creationId xmlns:a16="http://schemas.microsoft.com/office/drawing/2014/main" id="{9C7B6DAC-F46E-4602-9117-8AE8F6A478D1}"/>
              </a:ext>
            </a:extLst>
          </p:cNvPr>
          <p:cNvSpPr txBox="1">
            <a:spLocks/>
          </p:cNvSpPr>
          <p:nvPr/>
        </p:nvSpPr>
        <p:spPr>
          <a:xfrm>
            <a:off x="6327468" y="1528145"/>
            <a:ext cx="4848520" cy="45809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The </a:t>
            </a:r>
            <a:r>
              <a:rPr kumimoji="0" lang="en-US" sz="1600" b="0"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Online Standards Review Database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allows </a:t>
            </a:r>
            <a:b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access to public review drafts for standards, guidelines and addenda and to submit comments.</a:t>
            </a:r>
            <a:b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br>
            <a:b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The system offers a dashboard which highlights items that require attention, provides quick links to individual and committee comments, continuous maintenance proposals and outstanding ballot results.</a:t>
            </a:r>
          </a:p>
        </p:txBody>
      </p:sp>
      <p:sp>
        <p:nvSpPr>
          <p:cNvPr id="8" name="TextBox 7">
            <a:extLst>
              <a:ext uri="{FF2B5EF4-FFF2-40B4-BE49-F238E27FC236}">
                <a16:creationId xmlns:a16="http://schemas.microsoft.com/office/drawing/2014/main" id="{9FAF5DD1-0EC0-48DD-AC39-5DC5AC082708}"/>
              </a:ext>
            </a:extLst>
          </p:cNvPr>
          <p:cNvSpPr txBox="1"/>
          <p:nvPr/>
        </p:nvSpPr>
        <p:spPr>
          <a:xfrm>
            <a:off x="6281033" y="418977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Calibri" panose="020F0502020204030204" pitchFamily="34" charset="0"/>
                <a:cs typeface="Arial Narrow" panose="020B0604020202020204" pitchFamily="34" charset="0"/>
              </a:rPr>
              <a:t>ashrae.org/publicreviews</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pic>
        <p:nvPicPr>
          <p:cNvPr id="9" name="Picture 8" descr="A screenshot of a cell phone&#10;&#10;Description generated with very high confidence">
            <a:extLst>
              <a:ext uri="{FF2B5EF4-FFF2-40B4-BE49-F238E27FC236}">
                <a16:creationId xmlns:a16="http://schemas.microsoft.com/office/drawing/2014/main" id="{3CAF9BFD-524A-4D95-A249-8E031D806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21" y="1784913"/>
            <a:ext cx="5469176" cy="2297632"/>
          </a:xfrm>
          <a:prstGeom prst="rect">
            <a:avLst/>
          </a:prstGeom>
          <a:ln>
            <a:noFill/>
          </a:ln>
          <a:effectLst>
            <a:outerShdw blurRad="190500" algn="tl" rotWithShape="0">
              <a:srgbClr val="000000">
                <a:alpha val="70000"/>
              </a:srgbClr>
            </a:outerShdw>
          </a:effectLst>
        </p:spPr>
      </p:pic>
      <p:pic>
        <p:nvPicPr>
          <p:cNvPr id="5" name="Picture 4" descr="A blue and white logo&#10;&#10;Description automatically generated with low confidence">
            <a:extLst>
              <a:ext uri="{FF2B5EF4-FFF2-40B4-BE49-F238E27FC236}">
                <a16:creationId xmlns:a16="http://schemas.microsoft.com/office/drawing/2014/main" id="{078885C0-6666-7EA5-85A4-A4334EE1F8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000" y="6069653"/>
            <a:ext cx="1063558" cy="788347"/>
          </a:xfrm>
          <a:prstGeom prst="rect">
            <a:avLst/>
          </a:prstGeom>
        </p:spPr>
      </p:pic>
    </p:spTree>
    <p:extLst>
      <p:ext uri="{BB962C8B-B14F-4D97-AF65-F5344CB8AC3E}">
        <p14:creationId xmlns:p14="http://schemas.microsoft.com/office/powerpoint/2010/main" val="366053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4"/>
          <p:cNvSpPr>
            <a:spLocks noGrp="1"/>
          </p:cNvSpPr>
          <p:nvPr>
            <p:ph sz="half" idx="2"/>
          </p:nvPr>
        </p:nvSpPr>
        <p:spPr>
          <a:xfrm>
            <a:off x="238461" y="1521884"/>
            <a:ext cx="10658476" cy="3586163"/>
          </a:xfrm>
        </p:spPr>
        <p:txBody>
          <a:bodyPr vert="horz" lIns="91440" tIns="45720" rIns="91440" bIns="45720" rtlCol="0" anchor="t">
            <a:noAutofit/>
          </a:bodyPr>
          <a:lstStyle/>
          <a:p>
            <a:pPr marR="0" lvl="0">
              <a:spcBef>
                <a:spcPts val="0"/>
              </a:spcBef>
              <a:spcAft>
                <a:spcPts val="0"/>
              </a:spcAft>
              <a:buClrTx/>
            </a:pPr>
            <a:r>
              <a:rPr lang="en-US" sz="1600" dirty="0">
                <a:solidFill>
                  <a:schemeClr val="bg1"/>
                </a:solidFill>
                <a:effectLst/>
                <a:latin typeface="Arial Narrow" panose="020B0606020202030204" pitchFamily="34" charset="0"/>
                <a:ea typeface="Times New Roman" panose="02020603050405020304" pitchFamily="18" charset="0"/>
              </a:rPr>
              <a:t>Building Specific Guidance that addresses various project aspects with multiple strategies that move the building design incrementally toward the zero-energy goal.</a:t>
            </a:r>
            <a:endParaRPr lang="en-US" sz="1600" dirty="0">
              <a:solidFill>
                <a:schemeClr val="bg1"/>
              </a:solidFill>
              <a:effectLst/>
              <a:latin typeface="Arial Narrow" panose="020B0606020202030204" pitchFamily="34" charset="0"/>
              <a:ea typeface="Calibri" panose="020F0502020204030204" pitchFamily="34" charset="0"/>
            </a:endParaRPr>
          </a:p>
          <a:p>
            <a:pPr marR="0" lvl="0">
              <a:spcBef>
                <a:spcPts val="0"/>
              </a:spcBef>
              <a:spcAft>
                <a:spcPts val="0"/>
              </a:spcAft>
              <a:buClrTx/>
            </a:pPr>
            <a:r>
              <a:rPr lang="en-US" sz="1600" dirty="0">
                <a:solidFill>
                  <a:schemeClr val="bg1"/>
                </a:solidFill>
                <a:effectLst/>
                <a:latin typeface="Arial Narrow" panose="020B0606020202030204" pitchFamily="34" charset="0"/>
                <a:ea typeface="Times New Roman" panose="02020603050405020304" pitchFamily="18" charset="0"/>
              </a:rPr>
              <a:t>Zero energy goals and strategies will also move buildings towards decarbonization. </a:t>
            </a:r>
            <a:br>
              <a:rPr lang="en-US" sz="1800" dirty="0">
                <a:solidFill>
                  <a:schemeClr val="bg1"/>
                </a:solidFill>
                <a:effectLst/>
                <a:latin typeface="Arial Narrow" panose="020B0606020202030204" pitchFamily="34" charset="0"/>
                <a:ea typeface="Times New Roman" panose="02020603050405020304" pitchFamily="18" charset="0"/>
              </a:rPr>
            </a:br>
            <a:endParaRPr lang="en-US" sz="1800" dirty="0">
              <a:solidFill>
                <a:schemeClr val="bg1"/>
              </a:solidFill>
              <a:effectLst/>
              <a:latin typeface="Arial Narrow" panose="020B0606020202030204" pitchFamily="34" charset="0"/>
              <a:ea typeface="Calibri" panose="020F0502020204030204" pitchFamily="34" charset="0"/>
            </a:endParaRPr>
          </a:p>
        </p:txBody>
      </p:sp>
      <p:sp>
        <p:nvSpPr>
          <p:cNvPr id="68610" name="Title 3"/>
          <p:cNvSpPr>
            <a:spLocks noGrp="1"/>
          </p:cNvSpPr>
          <p:nvPr>
            <p:ph type="title"/>
          </p:nvPr>
        </p:nvSpPr>
        <p:spPr>
          <a:xfrm>
            <a:off x="528736" y="107842"/>
            <a:ext cx="8620126" cy="1004887"/>
          </a:xfrm>
        </p:spPr>
        <p:txBody>
          <a:bodyPr vert="horz" lIns="91440" tIns="45720" rIns="91440" bIns="45720" rtlCol="0" anchor="ctr">
            <a:normAutofit/>
          </a:bodyPr>
          <a:lstStyle/>
          <a:p>
            <a:pPr algn="l">
              <a:lnSpc>
                <a:spcPct val="90000"/>
              </a:lnSpc>
            </a:pPr>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Advanced Energy Design Guides</a:t>
            </a:r>
          </a:p>
        </p:txBody>
      </p:sp>
      <p:pic>
        <p:nvPicPr>
          <p:cNvPr id="6" name="Picture 5">
            <a:extLst>
              <a:ext uri="{FF2B5EF4-FFF2-40B4-BE49-F238E27FC236}">
                <a16:creationId xmlns:a16="http://schemas.microsoft.com/office/drawing/2014/main" id="{6E298A4B-AE3B-4C1C-8495-8EC47CAD5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363" y="3764414"/>
            <a:ext cx="850572" cy="1101068"/>
          </a:xfrm>
          <a:prstGeom prst="rect">
            <a:avLst/>
          </a:prstGeom>
          <a:ln>
            <a:noFill/>
          </a:ln>
          <a:effectLst>
            <a:outerShdw blurRad="190500" algn="tl" rotWithShape="0">
              <a:srgbClr val="000000">
                <a:alpha val="70000"/>
              </a:srgbClr>
            </a:outerShdw>
          </a:effectLst>
        </p:spPr>
      </p:pic>
      <p:pic>
        <p:nvPicPr>
          <p:cNvPr id="2" name="Picture 2" descr="K12 AEDG Front-162x21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6000" y="2550802"/>
            <a:ext cx="850571" cy="11010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48CAFB-BF16-4E1A-A835-7B3A99262AAC}"/>
              </a:ext>
            </a:extLst>
          </p:cNvPr>
          <p:cNvSpPr/>
          <p:nvPr/>
        </p:nvSpPr>
        <p:spPr>
          <a:xfrm>
            <a:off x="4363897" y="5975768"/>
            <a:ext cx="3934395" cy="674031"/>
          </a:xfrm>
          <a:prstGeom prst="rect">
            <a:avLst/>
          </a:prstGeom>
        </p:spPr>
        <p:txBody>
          <a:bodyPr wrap="square">
            <a:spAutoFit/>
          </a:bodyPr>
          <a:lstStyle/>
          <a:p>
            <a:pPr indent="-228600">
              <a:lnSpc>
                <a:spcPct val="90000"/>
              </a:lnSpc>
            </a:pPr>
            <a:endParaRPr lang="en-US" altLang="en-US" b="1" dirty="0">
              <a:solidFill>
                <a:srgbClr val="00B0F0"/>
              </a:solidFill>
              <a:latin typeface="Akzidenz Grotesk BE Regular" panose="02000503030000020003" pitchFamily="50" charset="0"/>
            </a:endParaRPr>
          </a:p>
          <a:p>
            <a:pPr algn="ctr">
              <a:lnSpc>
                <a:spcPct val="90000"/>
              </a:lnSpc>
            </a:pPr>
            <a:r>
              <a:rPr lang="en-US" altLang="en-US" sz="2400" b="1" dirty="0">
                <a:solidFill>
                  <a:srgbClr val="00B0F0"/>
                </a:solidFill>
                <a:latin typeface="Arial Narrow" panose="020B0604020202020204" pitchFamily="34" charset="0"/>
                <a:cs typeface="Arial Narrow" panose="020B0604020202020204" pitchFamily="34" charset="0"/>
              </a:rPr>
              <a:t>ashrae.org/freeaedg </a:t>
            </a:r>
          </a:p>
        </p:txBody>
      </p:sp>
      <p:sp>
        <p:nvSpPr>
          <p:cNvPr id="8" name="Rectangle 7">
            <a:extLst>
              <a:ext uri="{FF2B5EF4-FFF2-40B4-BE49-F238E27FC236}">
                <a16:creationId xmlns:a16="http://schemas.microsoft.com/office/drawing/2014/main" id="{78A8C0EC-88FC-4902-B81B-63FBEE96AF60}"/>
              </a:ext>
            </a:extLst>
          </p:cNvPr>
          <p:cNvSpPr/>
          <p:nvPr/>
        </p:nvSpPr>
        <p:spPr>
          <a:xfrm>
            <a:off x="1667513" y="2761068"/>
            <a:ext cx="9037658" cy="723275"/>
          </a:xfrm>
          <a:prstGeom prst="rect">
            <a:avLst/>
          </a:prstGeom>
        </p:spPr>
        <p:txBody>
          <a:bodyPr wrap="square">
            <a:spAutoFit/>
          </a:bodyPr>
          <a:lstStyle/>
          <a:p>
            <a:pPr marL="282755" indent="-282755" defTabSz="912755">
              <a:spcBef>
                <a:spcPts val="400"/>
              </a:spcBef>
              <a:spcAft>
                <a:spcPts val="400"/>
              </a:spcAft>
              <a:buClr>
                <a:srgbClr val="92D050"/>
              </a:buClr>
            </a:pPr>
            <a:r>
              <a:rPr lang="en-US" b="1" i="1" dirty="0">
                <a:solidFill>
                  <a:srgbClr val="00549B"/>
                </a:solidFill>
                <a:latin typeface="Arial Narrow" panose="020B0604020202020204" pitchFamily="34" charset="0"/>
                <a:cs typeface="Arial Narrow" panose="020B0604020202020204" pitchFamily="34" charset="0"/>
              </a:rPr>
              <a:t>Advanced Energy Design Guide for K-12 School Buildings – Achieving Zero Energy</a:t>
            </a:r>
          </a:p>
          <a:p>
            <a:pPr marL="320" defTabSz="912755">
              <a:spcBef>
                <a:spcPts val="200"/>
              </a:spcBef>
              <a:spcAft>
                <a:spcPts val="200"/>
              </a:spcAft>
            </a:pPr>
            <a:r>
              <a:rPr lang="en-US" dirty="0">
                <a:solidFill>
                  <a:schemeClr val="bg1"/>
                </a:solidFill>
                <a:latin typeface="Arial Narrow" panose="020B0604020202020204" pitchFamily="34" charset="0"/>
                <a:cs typeface="Arial Narrow" panose="020B0604020202020204" pitchFamily="34" charset="0"/>
              </a:rPr>
              <a:t>Applicable to all sizes and types of K-12 school construction.</a:t>
            </a:r>
          </a:p>
        </p:txBody>
      </p:sp>
      <p:sp>
        <p:nvSpPr>
          <p:cNvPr id="9" name="Rectangle 8">
            <a:extLst>
              <a:ext uri="{FF2B5EF4-FFF2-40B4-BE49-F238E27FC236}">
                <a16:creationId xmlns:a16="http://schemas.microsoft.com/office/drawing/2014/main" id="{698136BE-A5F0-485B-86B6-9AAB6D357FCA}"/>
              </a:ext>
            </a:extLst>
          </p:cNvPr>
          <p:cNvSpPr/>
          <p:nvPr/>
        </p:nvSpPr>
        <p:spPr>
          <a:xfrm>
            <a:off x="402354" y="1070969"/>
            <a:ext cx="11663264" cy="341632"/>
          </a:xfrm>
          <a:prstGeom prst="rect">
            <a:avLst/>
          </a:prstGeom>
        </p:spPr>
        <p:txBody>
          <a:bodyPr wrap="square">
            <a:spAutoFit/>
          </a:bodyPr>
          <a:lstStyle/>
          <a:p>
            <a:pPr marL="114300" indent="0">
              <a:lnSpc>
                <a:spcPct val="90000"/>
              </a:lnSpc>
              <a:buNone/>
            </a:pPr>
            <a:r>
              <a:rPr lang="en-US" b="1" dirty="0">
                <a:solidFill>
                  <a:srgbClr val="00549B"/>
                </a:solidFill>
                <a:latin typeface="Arial Narrow" panose="020B0604020202020204" pitchFamily="34" charset="0"/>
                <a:cs typeface="Arial Narrow" panose="020B0604020202020204" pitchFamily="34" charset="0"/>
              </a:rPr>
              <a:t>Advanced Energy Design Guides are published in coordination with partners to promote building efficiency.</a:t>
            </a:r>
          </a:p>
        </p:txBody>
      </p:sp>
      <p:sp>
        <p:nvSpPr>
          <p:cNvPr id="10" name="Rectangle 9">
            <a:extLst>
              <a:ext uri="{FF2B5EF4-FFF2-40B4-BE49-F238E27FC236}">
                <a16:creationId xmlns:a16="http://schemas.microsoft.com/office/drawing/2014/main" id="{E1FC1DB2-DE57-49A9-8271-F53CB73C921C}"/>
              </a:ext>
            </a:extLst>
          </p:cNvPr>
          <p:cNvSpPr/>
          <p:nvPr/>
        </p:nvSpPr>
        <p:spPr>
          <a:xfrm>
            <a:off x="1667513" y="3940486"/>
            <a:ext cx="10364653" cy="748923"/>
          </a:xfrm>
          <a:prstGeom prst="rect">
            <a:avLst/>
          </a:prstGeom>
        </p:spPr>
        <p:txBody>
          <a:bodyPr wrap="square">
            <a:spAutoFit/>
          </a:bodyPr>
          <a:lstStyle/>
          <a:p>
            <a:pPr marL="320" defTabSz="912755">
              <a:spcBef>
                <a:spcPts val="300"/>
              </a:spcBef>
              <a:spcAft>
                <a:spcPts val="600"/>
              </a:spcAft>
              <a:buClr>
                <a:srgbClr val="00B0F0"/>
              </a:buClr>
            </a:pPr>
            <a:r>
              <a:rPr lang="en-US" b="1" i="1" dirty="0">
                <a:solidFill>
                  <a:srgbClr val="00549B"/>
                </a:solidFill>
                <a:latin typeface="Arial Narrow" panose="020B0604020202020204" pitchFamily="34" charset="0"/>
                <a:cs typeface="Arial Narrow" panose="020B0604020202020204" pitchFamily="34" charset="0"/>
              </a:rPr>
              <a:t>Advanced Energy Design Guide for Small to Medium Office Buildings – Achieving Zero Energy </a:t>
            </a:r>
          </a:p>
          <a:p>
            <a:pPr marL="320" defTabSz="912755">
              <a:spcBef>
                <a:spcPts val="200"/>
              </a:spcBef>
              <a:spcAft>
                <a:spcPts val="200"/>
              </a:spcAft>
            </a:pPr>
            <a:r>
              <a:rPr lang="en-US" dirty="0">
                <a:solidFill>
                  <a:schemeClr val="bg1"/>
                </a:solidFill>
                <a:latin typeface="Arial Narrow" panose="020B0604020202020204" pitchFamily="34" charset="0"/>
                <a:cs typeface="Arial Narrow" panose="020B0604020202020204" pitchFamily="34" charset="0"/>
              </a:rPr>
              <a:t>Applicable to office buildings 10,000 to 100,000 ft</a:t>
            </a:r>
            <a:r>
              <a:rPr lang="en-US" baseline="30000" dirty="0">
                <a:solidFill>
                  <a:schemeClr val="bg1"/>
                </a:solidFill>
                <a:latin typeface="Arial Narrow" panose="020B0604020202020204" pitchFamily="34" charset="0"/>
                <a:cs typeface="Arial Narrow" panose="020B0604020202020204" pitchFamily="34" charset="0"/>
              </a:rPr>
              <a:t>2</a:t>
            </a:r>
            <a:r>
              <a:rPr lang="en-US" dirty="0">
                <a:solidFill>
                  <a:schemeClr val="bg1"/>
                </a:solidFill>
                <a:latin typeface="Arial Narrow" panose="020B0604020202020204" pitchFamily="34" charset="0"/>
                <a:cs typeface="Arial Narrow" panose="020B0604020202020204" pitchFamily="34" charset="0"/>
              </a:rPr>
              <a:t> with a building height of less than 75 feet.</a:t>
            </a:r>
            <a:endParaRPr lang="en-US" baseline="30000" dirty="0">
              <a:solidFill>
                <a:schemeClr val="bg1"/>
              </a:solidFill>
              <a:latin typeface="Arial Narrow" panose="020B0604020202020204" pitchFamily="34" charset="0"/>
              <a:cs typeface="Arial Narrow" panose="020B0604020202020204" pitchFamily="34" charset="0"/>
            </a:endParaRPr>
          </a:p>
        </p:txBody>
      </p:sp>
      <p:sp>
        <p:nvSpPr>
          <p:cNvPr id="12" name="Rectangle 11">
            <a:extLst>
              <a:ext uri="{FF2B5EF4-FFF2-40B4-BE49-F238E27FC236}">
                <a16:creationId xmlns:a16="http://schemas.microsoft.com/office/drawing/2014/main" id="{6FBEF30C-1459-4284-9B75-E652597FD8CB}"/>
              </a:ext>
            </a:extLst>
          </p:cNvPr>
          <p:cNvSpPr/>
          <p:nvPr/>
        </p:nvSpPr>
        <p:spPr>
          <a:xfrm>
            <a:off x="1667513" y="5036241"/>
            <a:ext cx="10218482" cy="1077218"/>
          </a:xfrm>
          <a:prstGeom prst="rect">
            <a:avLst/>
          </a:prstGeom>
        </p:spPr>
        <p:txBody>
          <a:bodyPr wrap="square">
            <a:spAutoFit/>
          </a:bodyPr>
          <a:lstStyle/>
          <a:p>
            <a:pPr marL="282755" lvl="0" indent="-282755" defTabSz="912755">
              <a:spcBef>
                <a:spcPts val="600"/>
              </a:spcBef>
              <a:spcAft>
                <a:spcPts val="600"/>
              </a:spcAft>
              <a:buClr>
                <a:srgbClr val="92D050"/>
              </a:buClr>
            </a:pPr>
            <a:r>
              <a:rPr lang="en-US" b="1" i="1" dirty="0">
                <a:solidFill>
                  <a:srgbClr val="00549B"/>
                </a:solidFill>
                <a:latin typeface="Arial Narrow" panose="020B0604020202020204" pitchFamily="34" charset="0"/>
                <a:cs typeface="Arial Narrow" panose="020B0604020202020204" pitchFamily="34" charset="0"/>
              </a:rPr>
              <a:t>Advanced Energy Design Guide for Multifamily Residential Buildings – Achieving Zero Energy</a:t>
            </a:r>
          </a:p>
          <a:p>
            <a:pPr marL="320" lvl="0" indent="-282755" defTabSz="912755">
              <a:spcBef>
                <a:spcPts val="200"/>
              </a:spcBef>
              <a:spcAft>
                <a:spcPts val="200"/>
              </a:spcAft>
              <a:buClr>
                <a:srgbClr val="92D050"/>
              </a:buClr>
            </a:pPr>
            <a:r>
              <a:rPr lang="en-US" dirty="0">
                <a:solidFill>
                  <a:schemeClr val="bg1"/>
                </a:solidFill>
                <a:latin typeface="Arial Narrow" panose="020B0604020202020204" pitchFamily="34" charset="0"/>
                <a:cs typeface="Arial Narrow" panose="020B0604020202020204" pitchFamily="34" charset="0"/>
              </a:rPr>
              <a:t>Applicable to construction of new multifamily buildings </a:t>
            </a:r>
          </a:p>
          <a:p>
            <a:pPr marL="320" lvl="0" indent="-282755" defTabSz="912755">
              <a:spcBef>
                <a:spcPts val="200"/>
              </a:spcBef>
              <a:spcAft>
                <a:spcPts val="200"/>
              </a:spcAft>
              <a:buClr>
                <a:srgbClr val="92D050"/>
              </a:buClr>
            </a:pPr>
            <a:r>
              <a:rPr lang="en-US" dirty="0">
                <a:solidFill>
                  <a:schemeClr val="bg1"/>
                </a:solidFill>
                <a:latin typeface="Arial Narrow" panose="020B0604020202020204" pitchFamily="34" charset="0"/>
                <a:cs typeface="Arial Narrow" panose="020B0604020202020204" pitchFamily="34" charset="0"/>
              </a:rPr>
              <a:t>covered by ANSI/ASHRAE/IES Standard 90.1</a:t>
            </a:r>
          </a:p>
        </p:txBody>
      </p:sp>
      <p:pic>
        <p:nvPicPr>
          <p:cNvPr id="6152" name="Picture 8" descr="undefined">
            <a:extLst>
              <a:ext uri="{FF2B5EF4-FFF2-40B4-BE49-F238E27FC236}">
                <a16:creationId xmlns:a16="http://schemas.microsoft.com/office/drawing/2014/main" id="{55ED7FE6-2EE1-43CC-A475-39272FE20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191" y="6240747"/>
            <a:ext cx="2337362" cy="384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76CB02B-82DC-4F89-B60B-419034348A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99" y="5012169"/>
            <a:ext cx="850572" cy="1107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85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F1B2C2-7771-4723-9691-842F491569A2}"/>
              </a:ext>
            </a:extLst>
          </p:cNvPr>
          <p:cNvSpPr/>
          <p:nvPr/>
        </p:nvSpPr>
        <p:spPr>
          <a:xfrm>
            <a:off x="6672269" y="2140872"/>
            <a:ext cx="30346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B9"/>
                </a:solidFill>
                <a:effectLst/>
                <a:uLnTx/>
                <a:uFillTx/>
                <a:latin typeface="Akzidenz Grotesk BE Regular" panose="02000503030000020003" pitchFamily="50" charset="0"/>
                <a:ea typeface="+mn-ea"/>
                <a:cs typeface="+mn-cs"/>
              </a:rPr>
              <a:t> </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mn-cs"/>
            </a:endParaRPr>
          </a:p>
        </p:txBody>
      </p:sp>
      <p:sp>
        <p:nvSpPr>
          <p:cNvPr id="10" name="Title 1">
            <a:extLst>
              <a:ext uri="{FF2B5EF4-FFF2-40B4-BE49-F238E27FC236}">
                <a16:creationId xmlns:a16="http://schemas.microsoft.com/office/drawing/2014/main" id="{526F9EB0-1D3B-4105-A3EE-F2F5DA846F0A}"/>
              </a:ext>
            </a:extLst>
          </p:cNvPr>
          <p:cNvSpPr txBox="1">
            <a:spLocks/>
          </p:cNvSpPr>
          <p:nvPr/>
        </p:nvSpPr>
        <p:spPr>
          <a:xfrm>
            <a:off x="469135" y="658319"/>
            <a:ext cx="9906000" cy="794889"/>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mj-cs"/>
              </a:rPr>
              <a:t>Stay Current with the </a:t>
            </a:r>
            <a:r>
              <a:rPr kumimoji="0" lang="en-US" altLang="en-US" sz="3600" b="0" i="0" u="none" strike="noStrike" kern="1200" cap="none" spc="0" normalizeH="0" baseline="0" noProof="0" dirty="0">
                <a:ln>
                  <a:noFill/>
                </a:ln>
                <a:solidFill>
                  <a:srgbClr val="00549B"/>
                </a:solidFill>
                <a:effectLst/>
                <a:uLnTx/>
                <a:uFillTx/>
                <a:latin typeface="Oxygen" panose="02000503000000000000" pitchFamily="2" charset="0"/>
                <a:ea typeface="+mj-ea"/>
                <a:cs typeface="+mj-cs"/>
              </a:rPr>
              <a:t>ASHRAE 365 App</a:t>
            </a:r>
          </a:p>
        </p:txBody>
      </p:sp>
      <p:pic>
        <p:nvPicPr>
          <p:cNvPr id="1026" name="Picture 2" descr="ASHRAE 365">
            <a:extLst>
              <a:ext uri="{FF2B5EF4-FFF2-40B4-BE49-F238E27FC236}">
                <a16:creationId xmlns:a16="http://schemas.microsoft.com/office/drawing/2014/main" id="{45D31974-4AF8-B6B1-E2D9-AA576B2A2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667" y="1620271"/>
            <a:ext cx="4088348" cy="408834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blue and white logo&#10;&#10;Description automatically generated with low confidence">
            <a:extLst>
              <a:ext uri="{FF2B5EF4-FFF2-40B4-BE49-F238E27FC236}">
                <a16:creationId xmlns:a16="http://schemas.microsoft.com/office/drawing/2014/main" id="{577A9359-CC3A-ECEF-9C8A-903562D6C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0878" y="6046246"/>
            <a:ext cx="1063558" cy="788347"/>
          </a:xfrm>
          <a:prstGeom prst="rect">
            <a:avLst/>
          </a:prstGeom>
        </p:spPr>
      </p:pic>
      <p:sp>
        <p:nvSpPr>
          <p:cNvPr id="6" name="TextBox 5">
            <a:extLst>
              <a:ext uri="{FF2B5EF4-FFF2-40B4-BE49-F238E27FC236}">
                <a16:creationId xmlns:a16="http://schemas.microsoft.com/office/drawing/2014/main" id="{AF972F07-FD82-FA42-A4B8-C31684370AFA}"/>
              </a:ext>
            </a:extLst>
          </p:cNvPr>
          <p:cNvSpPr txBox="1"/>
          <p:nvPr/>
        </p:nvSpPr>
        <p:spPr>
          <a:xfrm>
            <a:off x="509495" y="1653316"/>
            <a:ext cx="111730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Oxygen" panose="02000503000000000000" pitchFamily="2" charset="0"/>
                <a:ea typeface="+mn-ea"/>
                <a:cs typeface="+mn-cs"/>
              </a:rPr>
              <a:t>ASHRAE 365 is a free app providing year-round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Oxygen" panose="02000503000000000000" pitchFamily="2" charset="0"/>
                <a:ea typeface="+mn-ea"/>
                <a:cs typeface="+mn-cs"/>
              </a:rPr>
              <a:t>updates on all things ASHRAE. Download in your app store.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Oxygen" panose="02000503000000000000" pitchFamily="2" charset="0"/>
                <a:ea typeface="+mn-ea"/>
                <a:cs typeface="+mn-cs"/>
              </a:rPr>
              <a:t>Learn more at </a:t>
            </a:r>
            <a:r>
              <a:rPr kumimoji="0" lang="en-US" sz="1800" b="1" i="0" u="none" strike="noStrike" kern="1200" cap="none" spc="0" normalizeH="0" baseline="0" noProof="0" dirty="0">
                <a:ln>
                  <a:noFill/>
                </a:ln>
                <a:solidFill>
                  <a:srgbClr val="00B0F0"/>
                </a:solidFill>
                <a:effectLst/>
                <a:uLnTx/>
                <a:uFillTx/>
                <a:latin typeface="Oxygen" panose="02000503000000000000" pitchFamily="2" charset="0"/>
                <a:ea typeface="+mn-ea"/>
                <a:cs typeface="+mn-cs"/>
              </a:rPr>
              <a:t>ashrae.org/365.</a:t>
            </a:r>
            <a:endParaRPr kumimoji="0" lang="en-US" sz="1800" b="0" i="0" u="none" strike="noStrike" kern="1200" cap="none" spc="0" normalizeH="0" baseline="0" noProof="0" dirty="0">
              <a:ln>
                <a:noFill/>
              </a:ln>
              <a:solidFill>
                <a:srgbClr val="49494C"/>
              </a:solidFill>
              <a:effectLst/>
              <a:highlight>
                <a:srgbClr val="FFFFFF"/>
              </a:highlight>
              <a:uLnTx/>
              <a:uFillTx/>
              <a:latin typeface="Oxygen" panose="02000503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9494C"/>
              </a:solidFill>
              <a:effectLst/>
              <a:highlight>
                <a:srgbClr val="FFFFFF"/>
              </a:highlight>
              <a:uLnTx/>
              <a:uFillTx/>
              <a:latin typeface="akzidenz-grotesk"/>
              <a:ea typeface="+mn-ea"/>
              <a:cs typeface="+mn-cs"/>
            </a:endParaRPr>
          </a:p>
        </p:txBody>
      </p:sp>
      <p:pic>
        <p:nvPicPr>
          <p:cNvPr id="9" name="Picture 8">
            <a:extLst>
              <a:ext uri="{FF2B5EF4-FFF2-40B4-BE49-F238E27FC236}">
                <a16:creationId xmlns:a16="http://schemas.microsoft.com/office/drawing/2014/main" id="{E8A6F773-9479-FAA6-8921-6D9B5F0C91AB}"/>
              </a:ext>
            </a:extLst>
          </p:cNvPr>
          <p:cNvPicPr>
            <a:picLocks noChangeAspect="1"/>
          </p:cNvPicPr>
          <p:nvPr/>
        </p:nvPicPr>
        <p:blipFill>
          <a:blip r:embed="rId5"/>
          <a:stretch>
            <a:fillRect/>
          </a:stretch>
        </p:blipFill>
        <p:spPr>
          <a:xfrm>
            <a:off x="469135" y="3022459"/>
            <a:ext cx="6657626" cy="2597430"/>
          </a:xfrm>
          <a:prstGeom prst="rect">
            <a:avLst/>
          </a:prstGeom>
        </p:spPr>
      </p:pic>
    </p:spTree>
    <p:extLst>
      <p:ext uri="{BB962C8B-B14F-4D97-AF65-F5344CB8AC3E}">
        <p14:creationId xmlns:p14="http://schemas.microsoft.com/office/powerpoint/2010/main" val="336421914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66">
      <a:dk1>
        <a:sysClr val="windowText" lastClr="000000"/>
      </a:dk1>
      <a:lt1>
        <a:sysClr val="window" lastClr="FFFFFF"/>
      </a:lt1>
      <a:dk2>
        <a:srgbClr val="44546A"/>
      </a:dk2>
      <a:lt2>
        <a:srgbClr val="E7E6E6"/>
      </a:lt2>
      <a:accent1>
        <a:srgbClr val="FF33CC"/>
      </a:accent1>
      <a:accent2>
        <a:srgbClr val="CC0099"/>
      </a:accent2>
      <a:accent3>
        <a:srgbClr val="00FFCC"/>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2624</Words>
  <Application>Microsoft Office PowerPoint</Application>
  <PresentationFormat>Widescreen</PresentationFormat>
  <Paragraphs>351</Paragraphs>
  <Slides>27</Slides>
  <Notes>19</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Akzidenz Grotesk BE Light</vt:lpstr>
      <vt:lpstr>Akzidenz Grotesk BE Regular</vt:lpstr>
      <vt:lpstr>akzidenz-grotesk</vt:lpstr>
      <vt:lpstr>Aptos</vt:lpstr>
      <vt:lpstr>Arial</vt:lpstr>
      <vt:lpstr>Arial Narrow</vt:lpstr>
      <vt:lpstr>Berthold Akzidenz Grotesk Mediu</vt:lpstr>
      <vt:lpstr>Calibri</vt:lpstr>
      <vt:lpstr>Calibri Light</vt:lpstr>
      <vt:lpstr>Corbel</vt:lpstr>
      <vt:lpstr>Oxygen</vt:lpstr>
      <vt:lpstr>1_Office Theme</vt:lpstr>
      <vt:lpstr>27_Office Theme</vt:lpstr>
      <vt:lpstr>2_Office Theme</vt:lpstr>
      <vt:lpstr>Office Theme</vt:lpstr>
      <vt:lpstr>PowerPoint Presentation</vt:lpstr>
      <vt:lpstr>PowerPoint Presentation</vt:lpstr>
      <vt:lpstr>PowerPoint Presentation</vt:lpstr>
      <vt:lpstr>ASHRAE Journal</vt:lpstr>
      <vt:lpstr>PowerPoint Presentation</vt:lpstr>
      <vt:lpstr>PowerPoint Presentation</vt:lpstr>
      <vt:lpstr>What is the Online Standards  Review Database?  </vt:lpstr>
      <vt:lpstr>Advanced Energy Design Guides</vt:lpstr>
      <vt:lpstr>PowerPoint Presentation</vt:lpstr>
      <vt:lpstr>Career Path Examples in HVACR</vt:lpstr>
      <vt:lpstr>You Could Work For…</vt:lpstr>
      <vt:lpstr>Empowering the Future </vt:lpstr>
      <vt:lpstr>Student Membership Benefits:</vt:lpstr>
      <vt:lpstr>Opportunities for Students</vt:lpstr>
      <vt:lpstr>PowerPoint Presentation</vt:lpstr>
      <vt:lpstr>PowerPoint Presentation</vt:lpstr>
      <vt:lpstr>PowerPoint Presentation</vt:lpstr>
      <vt:lpstr> ASHRAE Foundation Scholarships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2020-09-04T15:48:27Z</dcterms:created>
  <dcterms:modified xsi:type="dcterms:W3CDTF">2024-09-03T18:53:06Z</dcterms:modified>
</cp:coreProperties>
</file>