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660" r:id="rId4"/>
  </p:sldMasterIdLst>
  <p:notesMasterIdLst>
    <p:notesMasterId r:id="rId66"/>
  </p:notesMasterIdLst>
  <p:handoutMasterIdLst>
    <p:handoutMasterId r:id="rId67"/>
  </p:handoutMasterIdLst>
  <p:sldIdLst>
    <p:sldId id="1980" r:id="rId5"/>
    <p:sldId id="1982" r:id="rId6"/>
    <p:sldId id="1939" r:id="rId7"/>
    <p:sldId id="1941" r:id="rId8"/>
    <p:sldId id="2037" r:id="rId9"/>
    <p:sldId id="1002" r:id="rId10"/>
    <p:sldId id="1940" r:id="rId11"/>
    <p:sldId id="312" r:id="rId12"/>
    <p:sldId id="1944" r:id="rId13"/>
    <p:sldId id="1936" r:id="rId14"/>
    <p:sldId id="1942" r:id="rId15"/>
    <p:sldId id="1997" r:id="rId16"/>
    <p:sldId id="292" r:id="rId17"/>
    <p:sldId id="294" r:id="rId18"/>
    <p:sldId id="340" r:id="rId19"/>
    <p:sldId id="341" r:id="rId20"/>
    <p:sldId id="315" r:id="rId21"/>
    <p:sldId id="1969" r:id="rId22"/>
    <p:sldId id="415" r:id="rId23"/>
    <p:sldId id="1811" r:id="rId24"/>
    <p:sldId id="974" r:id="rId25"/>
    <p:sldId id="1956" r:id="rId26"/>
    <p:sldId id="1824" r:id="rId27"/>
    <p:sldId id="1845" r:id="rId28"/>
    <p:sldId id="1847" r:id="rId29"/>
    <p:sldId id="2009" r:id="rId30"/>
    <p:sldId id="1031" r:id="rId31"/>
    <p:sldId id="1032" r:id="rId32"/>
    <p:sldId id="1015" r:id="rId33"/>
    <p:sldId id="280" r:id="rId34"/>
    <p:sldId id="281" r:id="rId35"/>
    <p:sldId id="278" r:id="rId36"/>
    <p:sldId id="1976" r:id="rId37"/>
    <p:sldId id="1977" r:id="rId38"/>
    <p:sldId id="1937" r:id="rId39"/>
    <p:sldId id="279" r:id="rId40"/>
    <p:sldId id="1938" r:id="rId41"/>
    <p:sldId id="2040" r:id="rId42"/>
    <p:sldId id="2039" r:id="rId43"/>
    <p:sldId id="2041" r:id="rId44"/>
    <p:sldId id="2020" r:id="rId45"/>
    <p:sldId id="2044" r:id="rId46"/>
    <p:sldId id="2043" r:id="rId47"/>
    <p:sldId id="2045" r:id="rId48"/>
    <p:sldId id="2046" r:id="rId49"/>
    <p:sldId id="2047" r:id="rId50"/>
    <p:sldId id="2048" r:id="rId51"/>
    <p:sldId id="2049" r:id="rId52"/>
    <p:sldId id="2050" r:id="rId53"/>
    <p:sldId id="2051" r:id="rId54"/>
    <p:sldId id="2042" r:id="rId55"/>
    <p:sldId id="2031" r:id="rId56"/>
    <p:sldId id="2035" r:id="rId57"/>
    <p:sldId id="2036" r:id="rId58"/>
    <p:sldId id="334" r:id="rId59"/>
    <p:sldId id="2010" r:id="rId60"/>
    <p:sldId id="2052" r:id="rId61"/>
    <p:sldId id="2021" r:id="rId62"/>
    <p:sldId id="2017" r:id="rId63"/>
    <p:sldId id="1998" r:id="rId64"/>
    <p:sldId id="2004" r:id="rId6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1baf4cee5fe46b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5" autoAdjust="0"/>
    <p:restoredTop sz="87544" autoAdjust="0"/>
  </p:normalViewPr>
  <p:slideViewPr>
    <p:cSldViewPr snapToGrid="0">
      <p:cViewPr varScale="1">
        <p:scale>
          <a:sx n="143" d="100"/>
          <a:sy n="143" d="100"/>
        </p:scale>
        <p:origin x="462" y="132"/>
      </p:cViewPr>
      <p:guideLst/>
    </p:cSldViewPr>
  </p:slideViewPr>
  <p:notesTextViewPr>
    <p:cViewPr>
      <p:scale>
        <a:sx n="1" d="1"/>
        <a:sy n="1" d="1"/>
      </p:scale>
      <p:origin x="0" y="0"/>
    </p:cViewPr>
  </p:notesTextViewPr>
  <p:sorterViewPr>
    <p:cViewPr>
      <p:scale>
        <a:sx n="90" d="100"/>
        <a:sy n="90" d="100"/>
      </p:scale>
      <p:origin x="0" y="-8109"/>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6553699999999993E-2"/>
          <c:y val="0.31384299999999998"/>
          <c:w val="0.84595699999999996"/>
          <c:h val="0.63580400000000004"/>
        </c:manualLayout>
      </c:layout>
      <c:barChart>
        <c:barDir val="col"/>
        <c:grouping val="stacked"/>
        <c:varyColors val="0"/>
        <c:ser>
          <c:idx val="0"/>
          <c:order val="0"/>
          <c:tx>
            <c:strRef>
              <c:f>Sheet1!$A$2</c:f>
              <c:strCache>
                <c:ptCount val="1"/>
                <c:pt idx="0">
                  <c:v>AVERAGE LOW DBT</c:v>
                </c:pt>
              </c:strCache>
            </c:strRef>
          </c:tx>
          <c:spPr>
            <a:solidFill>
              <a:srgbClr val="00B0F0"/>
            </a:solidFill>
            <a:ln w="28575" cap="flat">
              <a:solidFill>
                <a:srgbClr val="00B0F0"/>
              </a:solidFill>
              <a:prstDash val="solid"/>
              <a:miter lim="8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Sheet1!$B$2:$NB$2</c:f>
              <c:numCache>
                <c:formatCode>General</c:formatCode>
                <c:ptCount val="363"/>
                <c:pt idx="0">
                  <c:v>34.528182000000001</c:v>
                </c:pt>
                <c:pt idx="1">
                  <c:v>34.708182000000001</c:v>
                </c:pt>
                <c:pt idx="2">
                  <c:v>34.822727</c:v>
                </c:pt>
                <c:pt idx="3">
                  <c:v>35.162272999999999</c:v>
                </c:pt>
                <c:pt idx="4">
                  <c:v>35.207273000000001</c:v>
                </c:pt>
                <c:pt idx="5">
                  <c:v>35.113182000000002</c:v>
                </c:pt>
                <c:pt idx="6">
                  <c:v>34.953636000000003</c:v>
                </c:pt>
                <c:pt idx="7">
                  <c:v>34.724544999999999</c:v>
                </c:pt>
                <c:pt idx="8">
                  <c:v>34.270454999999998</c:v>
                </c:pt>
                <c:pt idx="9">
                  <c:v>33.562727000000002</c:v>
                </c:pt>
                <c:pt idx="10">
                  <c:v>33.059545</c:v>
                </c:pt>
                <c:pt idx="11">
                  <c:v>32.765000000000001</c:v>
                </c:pt>
                <c:pt idx="12">
                  <c:v>32.585000000000001</c:v>
                </c:pt>
                <c:pt idx="13">
                  <c:v>32.81</c:v>
                </c:pt>
                <c:pt idx="14">
                  <c:v>33.448182000000003</c:v>
                </c:pt>
                <c:pt idx="15">
                  <c:v>33.448182000000003</c:v>
                </c:pt>
                <c:pt idx="16">
                  <c:v>33.129091000000003</c:v>
                </c:pt>
                <c:pt idx="17">
                  <c:v>32.72</c:v>
                </c:pt>
                <c:pt idx="18">
                  <c:v>32.290455000000001</c:v>
                </c:pt>
                <c:pt idx="19">
                  <c:v>31.697272999999999</c:v>
                </c:pt>
                <c:pt idx="20">
                  <c:v>31.357727000000001</c:v>
                </c:pt>
                <c:pt idx="21">
                  <c:v>31.247273</c:v>
                </c:pt>
                <c:pt idx="22">
                  <c:v>31.067273</c:v>
                </c:pt>
                <c:pt idx="23">
                  <c:v>30.768636000000001</c:v>
                </c:pt>
                <c:pt idx="24">
                  <c:v>30.858636000000001</c:v>
                </c:pt>
                <c:pt idx="25">
                  <c:v>30.245000000000001</c:v>
                </c:pt>
                <c:pt idx="26">
                  <c:v>29.471817999999999</c:v>
                </c:pt>
                <c:pt idx="27">
                  <c:v>29.062726999999999</c:v>
                </c:pt>
                <c:pt idx="28">
                  <c:v>28.907273</c:v>
                </c:pt>
                <c:pt idx="29">
                  <c:v>28.931818</c:v>
                </c:pt>
                <c:pt idx="30">
                  <c:v>29.271363999999998</c:v>
                </c:pt>
                <c:pt idx="31">
                  <c:v>29.75</c:v>
                </c:pt>
                <c:pt idx="32">
                  <c:v>30.429091</c:v>
                </c:pt>
                <c:pt idx="33">
                  <c:v>31.132726999999999</c:v>
                </c:pt>
                <c:pt idx="34">
                  <c:v>31.791364000000002</c:v>
                </c:pt>
                <c:pt idx="35">
                  <c:v>32.270000000000003</c:v>
                </c:pt>
                <c:pt idx="36">
                  <c:v>32.838636000000001</c:v>
                </c:pt>
                <c:pt idx="37">
                  <c:v>33.247726999999998</c:v>
                </c:pt>
                <c:pt idx="38">
                  <c:v>33.521818000000003</c:v>
                </c:pt>
                <c:pt idx="39">
                  <c:v>33.726363999999997</c:v>
                </c:pt>
                <c:pt idx="40">
                  <c:v>34.155909000000001</c:v>
                </c:pt>
                <c:pt idx="41">
                  <c:v>34.794091000000002</c:v>
                </c:pt>
                <c:pt idx="42">
                  <c:v>35.407727000000001</c:v>
                </c:pt>
                <c:pt idx="43">
                  <c:v>35.861818</c:v>
                </c:pt>
                <c:pt idx="44">
                  <c:v>36.111364000000002</c:v>
                </c:pt>
                <c:pt idx="45">
                  <c:v>36.156364000000004</c:v>
                </c:pt>
                <c:pt idx="46">
                  <c:v>36.135908999999998</c:v>
                </c:pt>
                <c:pt idx="47">
                  <c:v>36.090909000000003</c:v>
                </c:pt>
                <c:pt idx="48">
                  <c:v>36.070455000000003</c:v>
                </c:pt>
                <c:pt idx="49">
                  <c:v>36.344544999999997</c:v>
                </c:pt>
                <c:pt idx="50">
                  <c:v>36.774090999999999</c:v>
                </c:pt>
                <c:pt idx="51">
                  <c:v>37.273181999999998</c:v>
                </c:pt>
                <c:pt idx="52">
                  <c:v>37.592272999999999</c:v>
                </c:pt>
                <c:pt idx="53">
                  <c:v>38.275455000000001</c:v>
                </c:pt>
                <c:pt idx="54">
                  <c:v>38.958635999999998</c:v>
                </c:pt>
                <c:pt idx="55">
                  <c:v>39.367727000000002</c:v>
                </c:pt>
                <c:pt idx="56">
                  <c:v>39.707273000000001</c:v>
                </c:pt>
                <c:pt idx="57">
                  <c:v>39.866818000000002</c:v>
                </c:pt>
                <c:pt idx="58">
                  <c:v>39.776817999999999</c:v>
                </c:pt>
                <c:pt idx="59">
                  <c:v>40.095908999999999</c:v>
                </c:pt>
                <c:pt idx="60">
                  <c:v>40.390455000000003</c:v>
                </c:pt>
                <c:pt idx="61">
                  <c:v>40.799545000000002</c:v>
                </c:pt>
                <c:pt idx="62">
                  <c:v>41.253636</c:v>
                </c:pt>
                <c:pt idx="63">
                  <c:v>41.867272999999997</c:v>
                </c:pt>
                <c:pt idx="64">
                  <c:v>42.047272999999997</c:v>
                </c:pt>
                <c:pt idx="65">
                  <c:v>42.182273000000002</c:v>
                </c:pt>
                <c:pt idx="66">
                  <c:v>42.611818</c:v>
                </c:pt>
                <c:pt idx="67">
                  <c:v>43.020909000000003</c:v>
                </c:pt>
                <c:pt idx="68">
                  <c:v>43.07</c:v>
                </c:pt>
                <c:pt idx="69">
                  <c:v>43.818635999999998</c:v>
                </c:pt>
                <c:pt idx="70">
                  <c:v>44.955908999999998</c:v>
                </c:pt>
                <c:pt idx="71">
                  <c:v>45.888635999999998</c:v>
                </c:pt>
                <c:pt idx="72">
                  <c:v>46.567726999999998</c:v>
                </c:pt>
                <c:pt idx="73">
                  <c:v>46.903182000000001</c:v>
                </c:pt>
                <c:pt idx="74">
                  <c:v>46.927726999999997</c:v>
                </c:pt>
                <c:pt idx="75">
                  <c:v>46.927726999999997</c:v>
                </c:pt>
                <c:pt idx="76">
                  <c:v>46.952272999999998</c:v>
                </c:pt>
                <c:pt idx="77">
                  <c:v>46.997273</c:v>
                </c:pt>
                <c:pt idx="78">
                  <c:v>46.657727000000001</c:v>
                </c:pt>
                <c:pt idx="79">
                  <c:v>46.428635999999997</c:v>
                </c:pt>
                <c:pt idx="80">
                  <c:v>46.109544999999997</c:v>
                </c:pt>
                <c:pt idx="81">
                  <c:v>46.289544999999997</c:v>
                </c:pt>
                <c:pt idx="82">
                  <c:v>46.449091000000003</c:v>
                </c:pt>
                <c:pt idx="83">
                  <c:v>46.719090999999999</c:v>
                </c:pt>
                <c:pt idx="84">
                  <c:v>46.878636</c:v>
                </c:pt>
                <c:pt idx="85">
                  <c:v>47.083182000000001</c:v>
                </c:pt>
                <c:pt idx="86">
                  <c:v>47.148636000000003</c:v>
                </c:pt>
                <c:pt idx="87">
                  <c:v>47.287726999999997</c:v>
                </c:pt>
                <c:pt idx="88">
                  <c:v>47.426817999999997</c:v>
                </c:pt>
                <c:pt idx="89">
                  <c:v>47.721364000000001</c:v>
                </c:pt>
                <c:pt idx="90">
                  <c:v>47.831817999999998</c:v>
                </c:pt>
                <c:pt idx="91">
                  <c:v>48.011817999999998</c:v>
                </c:pt>
                <c:pt idx="92">
                  <c:v>48.535454999999999</c:v>
                </c:pt>
                <c:pt idx="93">
                  <c:v>48.899545000000003</c:v>
                </c:pt>
                <c:pt idx="94">
                  <c:v>49.173636000000002</c:v>
                </c:pt>
                <c:pt idx="95">
                  <c:v>49.357726999999997</c:v>
                </c:pt>
                <c:pt idx="96">
                  <c:v>49.652273000000001</c:v>
                </c:pt>
                <c:pt idx="97">
                  <c:v>49.697273000000003</c:v>
                </c:pt>
                <c:pt idx="98">
                  <c:v>49.607272999999999</c:v>
                </c:pt>
                <c:pt idx="99">
                  <c:v>49.492727000000002</c:v>
                </c:pt>
                <c:pt idx="100">
                  <c:v>49.308636</c:v>
                </c:pt>
                <c:pt idx="101">
                  <c:v>49.353636000000002</c:v>
                </c:pt>
                <c:pt idx="102">
                  <c:v>49.603181999999997</c:v>
                </c:pt>
                <c:pt idx="103">
                  <c:v>49.852727000000002</c:v>
                </c:pt>
                <c:pt idx="104">
                  <c:v>50.376364000000002</c:v>
                </c:pt>
                <c:pt idx="105">
                  <c:v>50.945</c:v>
                </c:pt>
                <c:pt idx="106">
                  <c:v>51.399090999999999</c:v>
                </c:pt>
                <c:pt idx="107">
                  <c:v>51.648636000000003</c:v>
                </c:pt>
                <c:pt idx="108">
                  <c:v>52.057727</c:v>
                </c:pt>
                <c:pt idx="109">
                  <c:v>52.511817999999998</c:v>
                </c:pt>
                <c:pt idx="110">
                  <c:v>52.785908999999997</c:v>
                </c:pt>
                <c:pt idx="111">
                  <c:v>53.289090999999999</c:v>
                </c:pt>
                <c:pt idx="112">
                  <c:v>53.514091000000001</c:v>
                </c:pt>
                <c:pt idx="113">
                  <c:v>53.514091000000001</c:v>
                </c:pt>
                <c:pt idx="114">
                  <c:v>53.219544999999997</c:v>
                </c:pt>
                <c:pt idx="115">
                  <c:v>52.97</c:v>
                </c:pt>
                <c:pt idx="116">
                  <c:v>52.744999999999997</c:v>
                </c:pt>
                <c:pt idx="117">
                  <c:v>52.728636000000002</c:v>
                </c:pt>
                <c:pt idx="118">
                  <c:v>52.794091000000002</c:v>
                </c:pt>
                <c:pt idx="119">
                  <c:v>52.908636000000001</c:v>
                </c:pt>
                <c:pt idx="120">
                  <c:v>52.998635999999998</c:v>
                </c:pt>
                <c:pt idx="121">
                  <c:v>53.068182</c:v>
                </c:pt>
                <c:pt idx="122">
                  <c:v>53.657273000000004</c:v>
                </c:pt>
                <c:pt idx="123">
                  <c:v>54.360908999999999</c:v>
                </c:pt>
                <c:pt idx="124">
                  <c:v>54.905000000000001</c:v>
                </c:pt>
                <c:pt idx="125">
                  <c:v>55.203636000000003</c:v>
                </c:pt>
                <c:pt idx="126">
                  <c:v>55.612727</c:v>
                </c:pt>
                <c:pt idx="127">
                  <c:v>55.976818000000002</c:v>
                </c:pt>
                <c:pt idx="128">
                  <c:v>56.205908999999998</c:v>
                </c:pt>
                <c:pt idx="129">
                  <c:v>56.340909000000003</c:v>
                </c:pt>
                <c:pt idx="130">
                  <c:v>56.545454999999997</c:v>
                </c:pt>
                <c:pt idx="131">
                  <c:v>56.770454999999998</c:v>
                </c:pt>
                <c:pt idx="132">
                  <c:v>56.995455</c:v>
                </c:pt>
                <c:pt idx="133">
                  <c:v>57.2</c:v>
                </c:pt>
                <c:pt idx="134">
                  <c:v>57.449545000000001</c:v>
                </c:pt>
                <c:pt idx="135">
                  <c:v>57.678635999999997</c:v>
                </c:pt>
                <c:pt idx="136">
                  <c:v>57.654091000000001</c:v>
                </c:pt>
                <c:pt idx="137">
                  <c:v>57.723635999999999</c:v>
                </c:pt>
                <c:pt idx="138">
                  <c:v>57.903635999999999</c:v>
                </c:pt>
                <c:pt idx="139">
                  <c:v>58.014091000000001</c:v>
                </c:pt>
                <c:pt idx="140">
                  <c:v>58.104090999999997</c:v>
                </c:pt>
                <c:pt idx="141">
                  <c:v>58.149090999999999</c:v>
                </c:pt>
                <c:pt idx="142">
                  <c:v>58.308636</c:v>
                </c:pt>
                <c:pt idx="143">
                  <c:v>58.738182000000002</c:v>
                </c:pt>
                <c:pt idx="144">
                  <c:v>59.012273</c:v>
                </c:pt>
                <c:pt idx="145">
                  <c:v>59.216818000000004</c:v>
                </c:pt>
                <c:pt idx="146">
                  <c:v>59.511364</c:v>
                </c:pt>
                <c:pt idx="147">
                  <c:v>59.785454999999999</c:v>
                </c:pt>
                <c:pt idx="148">
                  <c:v>60.059545</c:v>
                </c:pt>
                <c:pt idx="149">
                  <c:v>60.333635999999998</c:v>
                </c:pt>
                <c:pt idx="150">
                  <c:v>60.517727000000001</c:v>
                </c:pt>
                <c:pt idx="151">
                  <c:v>60.746817999999998</c:v>
                </c:pt>
                <c:pt idx="152">
                  <c:v>60.951363999999998</c:v>
                </c:pt>
                <c:pt idx="153">
                  <c:v>61.135455</c:v>
                </c:pt>
                <c:pt idx="154">
                  <c:v>61.270454999999998</c:v>
                </c:pt>
                <c:pt idx="155">
                  <c:v>61.380909000000003</c:v>
                </c:pt>
                <c:pt idx="156">
                  <c:v>61.744999999999997</c:v>
                </c:pt>
                <c:pt idx="157">
                  <c:v>62.244090999999997</c:v>
                </c:pt>
                <c:pt idx="158">
                  <c:v>62.788181999999999</c:v>
                </c:pt>
                <c:pt idx="159">
                  <c:v>63.221817999999999</c:v>
                </c:pt>
                <c:pt idx="160">
                  <c:v>63.675908999999997</c:v>
                </c:pt>
                <c:pt idx="161">
                  <c:v>64.015455000000003</c:v>
                </c:pt>
                <c:pt idx="162">
                  <c:v>64.424544999999995</c:v>
                </c:pt>
                <c:pt idx="163">
                  <c:v>64.694545000000005</c:v>
                </c:pt>
                <c:pt idx="164">
                  <c:v>64.899090999999999</c:v>
                </c:pt>
                <c:pt idx="165">
                  <c:v>65.079091000000005</c:v>
                </c:pt>
                <c:pt idx="166">
                  <c:v>65.193635999999998</c:v>
                </c:pt>
                <c:pt idx="167">
                  <c:v>65.218181999999999</c:v>
                </c:pt>
                <c:pt idx="168">
                  <c:v>65.402272999999994</c:v>
                </c:pt>
                <c:pt idx="169">
                  <c:v>65.606818000000004</c:v>
                </c:pt>
                <c:pt idx="170">
                  <c:v>65.856363999999999</c:v>
                </c:pt>
                <c:pt idx="171">
                  <c:v>66.105908999999997</c:v>
                </c:pt>
                <c:pt idx="172">
                  <c:v>66.355455000000006</c:v>
                </c:pt>
                <c:pt idx="173">
                  <c:v>66.47</c:v>
                </c:pt>
                <c:pt idx="174">
                  <c:v>66.584545000000006</c:v>
                </c:pt>
                <c:pt idx="175">
                  <c:v>66.699090999999996</c:v>
                </c:pt>
                <c:pt idx="176">
                  <c:v>66.838182000000003</c:v>
                </c:pt>
                <c:pt idx="177">
                  <c:v>66.997726999999998</c:v>
                </c:pt>
                <c:pt idx="178">
                  <c:v>67.136818000000005</c:v>
                </c:pt>
                <c:pt idx="179">
                  <c:v>67.341363999999999</c:v>
                </c:pt>
                <c:pt idx="180">
                  <c:v>67.660454999999999</c:v>
                </c:pt>
                <c:pt idx="181">
                  <c:v>67.91</c:v>
                </c:pt>
                <c:pt idx="182">
                  <c:v>67.979545000000002</c:v>
                </c:pt>
                <c:pt idx="183">
                  <c:v>68.028636000000006</c:v>
                </c:pt>
                <c:pt idx="184">
                  <c:v>68.143181999999996</c:v>
                </c:pt>
                <c:pt idx="185">
                  <c:v>68.531818000000001</c:v>
                </c:pt>
                <c:pt idx="186">
                  <c:v>68.940909000000005</c:v>
                </c:pt>
                <c:pt idx="187">
                  <c:v>69.284544999999994</c:v>
                </c:pt>
                <c:pt idx="188">
                  <c:v>69.673181999999997</c:v>
                </c:pt>
                <c:pt idx="189">
                  <c:v>69.992272999999997</c:v>
                </c:pt>
                <c:pt idx="190">
                  <c:v>70.016818000000001</c:v>
                </c:pt>
                <c:pt idx="191">
                  <c:v>70.041364000000002</c:v>
                </c:pt>
                <c:pt idx="192">
                  <c:v>69.857273000000006</c:v>
                </c:pt>
                <c:pt idx="193">
                  <c:v>69.673181999999997</c:v>
                </c:pt>
                <c:pt idx="194">
                  <c:v>69.648635999999996</c:v>
                </c:pt>
                <c:pt idx="195">
                  <c:v>69.673181999999997</c:v>
                </c:pt>
                <c:pt idx="196">
                  <c:v>69.832727000000006</c:v>
                </c:pt>
                <c:pt idx="197">
                  <c:v>69.943181999999993</c:v>
                </c:pt>
                <c:pt idx="198">
                  <c:v>70.127273000000002</c:v>
                </c:pt>
                <c:pt idx="199">
                  <c:v>70.286817999999997</c:v>
                </c:pt>
                <c:pt idx="200">
                  <c:v>70.401364000000001</c:v>
                </c:pt>
                <c:pt idx="201">
                  <c:v>70.470909000000006</c:v>
                </c:pt>
                <c:pt idx="202">
                  <c:v>70.515908999999994</c:v>
                </c:pt>
                <c:pt idx="203">
                  <c:v>70.470909000000006</c:v>
                </c:pt>
                <c:pt idx="204">
                  <c:v>70.536364000000006</c:v>
                </c:pt>
                <c:pt idx="205">
                  <c:v>70.695909</c:v>
                </c:pt>
                <c:pt idx="206">
                  <c:v>70.720455000000001</c:v>
                </c:pt>
                <c:pt idx="207">
                  <c:v>70.745000000000005</c:v>
                </c:pt>
                <c:pt idx="208">
                  <c:v>70.790000000000006</c:v>
                </c:pt>
                <c:pt idx="209">
                  <c:v>70.924999999999997</c:v>
                </c:pt>
                <c:pt idx="210">
                  <c:v>71.084545000000006</c:v>
                </c:pt>
                <c:pt idx="211">
                  <c:v>71.289090999999999</c:v>
                </c:pt>
                <c:pt idx="212">
                  <c:v>71.399545000000003</c:v>
                </c:pt>
                <c:pt idx="213">
                  <c:v>71.444545000000005</c:v>
                </c:pt>
                <c:pt idx="214">
                  <c:v>71.510000000000005</c:v>
                </c:pt>
                <c:pt idx="215">
                  <c:v>71.489545000000007</c:v>
                </c:pt>
                <c:pt idx="216">
                  <c:v>71.444545000000005</c:v>
                </c:pt>
                <c:pt idx="217">
                  <c:v>71.559090999999995</c:v>
                </c:pt>
                <c:pt idx="218">
                  <c:v>71.583635999999998</c:v>
                </c:pt>
                <c:pt idx="219">
                  <c:v>71.653182000000001</c:v>
                </c:pt>
                <c:pt idx="220">
                  <c:v>71.559090999999995</c:v>
                </c:pt>
                <c:pt idx="221">
                  <c:v>71.538635999999997</c:v>
                </c:pt>
                <c:pt idx="222">
                  <c:v>71.448635999999993</c:v>
                </c:pt>
                <c:pt idx="223">
                  <c:v>71.334091000000001</c:v>
                </c:pt>
                <c:pt idx="224">
                  <c:v>71.309545</c:v>
                </c:pt>
                <c:pt idx="225">
                  <c:v>71.239999999999995</c:v>
                </c:pt>
                <c:pt idx="226">
                  <c:v>71.239999999999995</c:v>
                </c:pt>
                <c:pt idx="227">
                  <c:v>71.174544999999995</c:v>
                </c:pt>
                <c:pt idx="228">
                  <c:v>71.129544999999993</c:v>
                </c:pt>
                <c:pt idx="229">
                  <c:v>71.06</c:v>
                </c:pt>
                <c:pt idx="230">
                  <c:v>70.990454999999997</c:v>
                </c:pt>
                <c:pt idx="231">
                  <c:v>70.965908999999996</c:v>
                </c:pt>
                <c:pt idx="232">
                  <c:v>70.986363999999995</c:v>
                </c:pt>
                <c:pt idx="233">
                  <c:v>71.031363999999996</c:v>
                </c:pt>
                <c:pt idx="234">
                  <c:v>71.006817999999996</c:v>
                </c:pt>
                <c:pt idx="235">
                  <c:v>71.051817999999997</c:v>
                </c:pt>
                <c:pt idx="236">
                  <c:v>71.211364000000003</c:v>
                </c:pt>
                <c:pt idx="237">
                  <c:v>71.301364000000007</c:v>
                </c:pt>
                <c:pt idx="238">
                  <c:v>71.301364000000007</c:v>
                </c:pt>
                <c:pt idx="239">
                  <c:v>71.096817999999999</c:v>
                </c:pt>
                <c:pt idx="240">
                  <c:v>70.642726999999994</c:v>
                </c:pt>
                <c:pt idx="241">
                  <c:v>70.278636000000006</c:v>
                </c:pt>
                <c:pt idx="242">
                  <c:v>70.209091000000001</c:v>
                </c:pt>
                <c:pt idx="243">
                  <c:v>69.959545000000006</c:v>
                </c:pt>
                <c:pt idx="244">
                  <c:v>69.615909000000002</c:v>
                </c:pt>
                <c:pt idx="245">
                  <c:v>69.251818</c:v>
                </c:pt>
                <c:pt idx="246">
                  <c:v>68.981818000000004</c:v>
                </c:pt>
                <c:pt idx="247">
                  <c:v>68.867272999999997</c:v>
                </c:pt>
                <c:pt idx="248">
                  <c:v>68.507272999999998</c:v>
                </c:pt>
                <c:pt idx="249">
                  <c:v>68.188181999999998</c:v>
                </c:pt>
                <c:pt idx="250">
                  <c:v>67.914090999999999</c:v>
                </c:pt>
                <c:pt idx="251">
                  <c:v>67.775000000000006</c:v>
                </c:pt>
                <c:pt idx="252">
                  <c:v>67.685000000000002</c:v>
                </c:pt>
                <c:pt idx="253">
                  <c:v>67.619545000000002</c:v>
                </c:pt>
                <c:pt idx="254">
                  <c:v>67.230908999999997</c:v>
                </c:pt>
                <c:pt idx="255">
                  <c:v>66.776818000000006</c:v>
                </c:pt>
                <c:pt idx="256">
                  <c:v>66.482273000000006</c:v>
                </c:pt>
                <c:pt idx="257">
                  <c:v>66.249091000000007</c:v>
                </c:pt>
                <c:pt idx="258">
                  <c:v>65.909544999999994</c:v>
                </c:pt>
                <c:pt idx="259">
                  <c:v>65.430909</c:v>
                </c:pt>
                <c:pt idx="260">
                  <c:v>64.837727000000001</c:v>
                </c:pt>
                <c:pt idx="261">
                  <c:v>64.289545000000004</c:v>
                </c:pt>
                <c:pt idx="262">
                  <c:v>63.741363999999997</c:v>
                </c:pt>
                <c:pt idx="263">
                  <c:v>63.172727000000002</c:v>
                </c:pt>
                <c:pt idx="264">
                  <c:v>62.878182000000002</c:v>
                </c:pt>
                <c:pt idx="265">
                  <c:v>62.534545000000001</c:v>
                </c:pt>
                <c:pt idx="266">
                  <c:v>62.305455000000002</c:v>
                </c:pt>
                <c:pt idx="267">
                  <c:v>61.986364000000002</c:v>
                </c:pt>
                <c:pt idx="268">
                  <c:v>61.372726999999998</c:v>
                </c:pt>
                <c:pt idx="269">
                  <c:v>60.783636000000001</c:v>
                </c:pt>
                <c:pt idx="270">
                  <c:v>60.239545</c:v>
                </c:pt>
                <c:pt idx="271">
                  <c:v>59.871364</c:v>
                </c:pt>
                <c:pt idx="272">
                  <c:v>59.576818000000003</c:v>
                </c:pt>
                <c:pt idx="273">
                  <c:v>59.372273</c:v>
                </c:pt>
                <c:pt idx="274">
                  <c:v>59.347726999999999</c:v>
                </c:pt>
                <c:pt idx="275">
                  <c:v>59.098182000000001</c:v>
                </c:pt>
                <c:pt idx="276">
                  <c:v>58.574545000000001</c:v>
                </c:pt>
                <c:pt idx="277">
                  <c:v>57.985455000000002</c:v>
                </c:pt>
                <c:pt idx="278">
                  <c:v>57.621364</c:v>
                </c:pt>
                <c:pt idx="279">
                  <c:v>57.232726999999997</c:v>
                </c:pt>
                <c:pt idx="280">
                  <c:v>56.778635999999999</c:v>
                </c:pt>
                <c:pt idx="281">
                  <c:v>56.164999999999999</c:v>
                </c:pt>
                <c:pt idx="282">
                  <c:v>55.436818000000002</c:v>
                </c:pt>
                <c:pt idx="283">
                  <c:v>55.183182000000002</c:v>
                </c:pt>
                <c:pt idx="284">
                  <c:v>55.117727000000002</c:v>
                </c:pt>
                <c:pt idx="285">
                  <c:v>54.892727000000001</c:v>
                </c:pt>
                <c:pt idx="286">
                  <c:v>54.348635999999999</c:v>
                </c:pt>
                <c:pt idx="287">
                  <c:v>53.964091000000003</c:v>
                </c:pt>
                <c:pt idx="288">
                  <c:v>53.759545000000003</c:v>
                </c:pt>
                <c:pt idx="289">
                  <c:v>53.734999999999999</c:v>
                </c:pt>
                <c:pt idx="290">
                  <c:v>53.640909000000001</c:v>
                </c:pt>
                <c:pt idx="291">
                  <c:v>53.571364000000003</c:v>
                </c:pt>
                <c:pt idx="292">
                  <c:v>53.477272999999997</c:v>
                </c:pt>
                <c:pt idx="293">
                  <c:v>53.182727</c:v>
                </c:pt>
                <c:pt idx="294">
                  <c:v>52.753182000000002</c:v>
                </c:pt>
                <c:pt idx="295">
                  <c:v>52.094544999999997</c:v>
                </c:pt>
                <c:pt idx="296">
                  <c:v>51.525908999999999</c:v>
                </c:pt>
                <c:pt idx="297">
                  <c:v>51.092272999999999</c:v>
                </c:pt>
                <c:pt idx="298">
                  <c:v>50.797727000000002</c:v>
                </c:pt>
                <c:pt idx="299">
                  <c:v>50.568635999999998</c:v>
                </c:pt>
                <c:pt idx="300">
                  <c:v>50.045000000000002</c:v>
                </c:pt>
                <c:pt idx="301">
                  <c:v>49.414999999999999</c:v>
                </c:pt>
                <c:pt idx="302">
                  <c:v>48.915908999999999</c:v>
                </c:pt>
                <c:pt idx="303">
                  <c:v>48.825909000000003</c:v>
                </c:pt>
                <c:pt idx="304">
                  <c:v>48.805455000000002</c:v>
                </c:pt>
                <c:pt idx="305">
                  <c:v>48.580455000000001</c:v>
                </c:pt>
                <c:pt idx="306">
                  <c:v>48.625455000000002</c:v>
                </c:pt>
                <c:pt idx="307">
                  <c:v>48.420909000000002</c:v>
                </c:pt>
                <c:pt idx="308">
                  <c:v>47.852272999999997</c:v>
                </c:pt>
                <c:pt idx="309">
                  <c:v>47.173181999999997</c:v>
                </c:pt>
                <c:pt idx="310">
                  <c:v>46.584091000000001</c:v>
                </c:pt>
                <c:pt idx="311">
                  <c:v>46.174999999999997</c:v>
                </c:pt>
                <c:pt idx="312">
                  <c:v>45.905000000000001</c:v>
                </c:pt>
                <c:pt idx="313">
                  <c:v>45.790455000000001</c:v>
                </c:pt>
                <c:pt idx="314">
                  <c:v>45.994999999999997</c:v>
                </c:pt>
                <c:pt idx="315">
                  <c:v>45.880454999999998</c:v>
                </c:pt>
                <c:pt idx="316">
                  <c:v>45.561363999999998</c:v>
                </c:pt>
                <c:pt idx="317">
                  <c:v>44.984544999999997</c:v>
                </c:pt>
                <c:pt idx="318">
                  <c:v>44.031364000000004</c:v>
                </c:pt>
                <c:pt idx="319">
                  <c:v>43.303182</c:v>
                </c:pt>
                <c:pt idx="320">
                  <c:v>42.804091</c:v>
                </c:pt>
                <c:pt idx="321">
                  <c:v>42.35</c:v>
                </c:pt>
                <c:pt idx="322">
                  <c:v>41.875455000000002</c:v>
                </c:pt>
                <c:pt idx="323">
                  <c:v>41.715909000000003</c:v>
                </c:pt>
                <c:pt idx="324">
                  <c:v>41.376364000000002</c:v>
                </c:pt>
                <c:pt idx="325">
                  <c:v>41.286363999999999</c:v>
                </c:pt>
                <c:pt idx="326">
                  <c:v>41.220908999999999</c:v>
                </c:pt>
                <c:pt idx="327">
                  <c:v>40.905909000000001</c:v>
                </c:pt>
                <c:pt idx="328">
                  <c:v>40.701363999999998</c:v>
                </c:pt>
                <c:pt idx="329">
                  <c:v>40.836364000000003</c:v>
                </c:pt>
                <c:pt idx="330">
                  <c:v>40.950909000000003</c:v>
                </c:pt>
                <c:pt idx="331">
                  <c:v>40.860908999999999</c:v>
                </c:pt>
                <c:pt idx="332">
                  <c:v>40.590909000000003</c:v>
                </c:pt>
                <c:pt idx="333">
                  <c:v>40.251364000000002</c:v>
                </c:pt>
                <c:pt idx="334">
                  <c:v>39.617272999999997</c:v>
                </c:pt>
                <c:pt idx="335">
                  <c:v>38.729545000000002</c:v>
                </c:pt>
                <c:pt idx="336">
                  <c:v>38.160908999999997</c:v>
                </c:pt>
                <c:pt idx="337">
                  <c:v>37.911363999999999</c:v>
                </c:pt>
                <c:pt idx="338">
                  <c:v>37.727272999999997</c:v>
                </c:pt>
                <c:pt idx="339">
                  <c:v>37.772272999999998</c:v>
                </c:pt>
                <c:pt idx="340">
                  <c:v>37.841818000000004</c:v>
                </c:pt>
                <c:pt idx="341">
                  <c:v>37.727272999999997</c:v>
                </c:pt>
                <c:pt idx="342">
                  <c:v>37.657727000000001</c:v>
                </c:pt>
                <c:pt idx="343">
                  <c:v>37.543182000000002</c:v>
                </c:pt>
                <c:pt idx="344">
                  <c:v>37.477727000000002</c:v>
                </c:pt>
                <c:pt idx="345">
                  <c:v>37.498182</c:v>
                </c:pt>
                <c:pt idx="346">
                  <c:v>37.567726999999998</c:v>
                </c:pt>
                <c:pt idx="347">
                  <c:v>37.453181999999998</c:v>
                </c:pt>
                <c:pt idx="348">
                  <c:v>37.359090999999999</c:v>
                </c:pt>
                <c:pt idx="349">
                  <c:v>37.379545</c:v>
                </c:pt>
                <c:pt idx="350">
                  <c:v>37.174999999999997</c:v>
                </c:pt>
                <c:pt idx="351">
                  <c:v>37.130000000000003</c:v>
                </c:pt>
                <c:pt idx="352">
                  <c:v>37.289544999999997</c:v>
                </c:pt>
                <c:pt idx="353">
                  <c:v>37.289544999999997</c:v>
                </c:pt>
                <c:pt idx="354">
                  <c:v>37.085000000000001</c:v>
                </c:pt>
                <c:pt idx="355">
                  <c:v>36.700454999999998</c:v>
                </c:pt>
                <c:pt idx="356">
                  <c:v>36.426364</c:v>
                </c:pt>
                <c:pt idx="357">
                  <c:v>36.176817999999997</c:v>
                </c:pt>
                <c:pt idx="358">
                  <c:v>35.448636</c:v>
                </c:pt>
                <c:pt idx="359">
                  <c:v>34.994545000000002</c:v>
                </c:pt>
                <c:pt idx="360">
                  <c:v>37.547272</c:v>
                </c:pt>
                <c:pt idx="361">
                  <c:v>37.429805000000002</c:v>
                </c:pt>
                <c:pt idx="362">
                  <c:v>37.312336999999999</c:v>
                </c:pt>
              </c:numCache>
            </c:numRef>
          </c:val>
          <c:extLst>
            <c:ext xmlns:c16="http://schemas.microsoft.com/office/drawing/2014/chart" uri="{C3380CC4-5D6E-409C-BE32-E72D297353CC}">
              <c16:uniqueId val="{00000000-4029-4572-9649-B9DF7F8C33F8}"/>
            </c:ext>
          </c:extLst>
        </c:ser>
        <c:ser>
          <c:idx val="1"/>
          <c:order val="1"/>
          <c:tx>
            <c:strRef>
              <c:f>Sheet1!$A$3</c:f>
              <c:strCache>
                <c:ptCount val="1"/>
                <c:pt idx="0">
                  <c:v>Series4</c:v>
                </c:pt>
              </c:strCache>
            </c:strRef>
          </c:tx>
          <c:spPr>
            <a:noFill/>
            <a:ln w="12700" cap="flat">
              <a:noFill/>
              <a:miter lim="4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Sheet1!$B$3:$NB$3</c:f>
              <c:numCache>
                <c:formatCode>General</c:formatCode>
                <c:ptCount val="365"/>
                <c:pt idx="0">
                  <c:v>39.92</c:v>
                </c:pt>
                <c:pt idx="1">
                  <c:v>37.94</c:v>
                </c:pt>
                <c:pt idx="2">
                  <c:v>35.06</c:v>
                </c:pt>
                <c:pt idx="3">
                  <c:v>33.979999999999997</c:v>
                </c:pt>
                <c:pt idx="4">
                  <c:v>26.06</c:v>
                </c:pt>
                <c:pt idx="5">
                  <c:v>24.08</c:v>
                </c:pt>
                <c:pt idx="6">
                  <c:v>21.02</c:v>
                </c:pt>
                <c:pt idx="7">
                  <c:v>21.02</c:v>
                </c:pt>
                <c:pt idx="8">
                  <c:v>26.06</c:v>
                </c:pt>
                <c:pt idx="9">
                  <c:v>23</c:v>
                </c:pt>
                <c:pt idx="10">
                  <c:v>24.98</c:v>
                </c:pt>
                <c:pt idx="11">
                  <c:v>26.06</c:v>
                </c:pt>
                <c:pt idx="12">
                  <c:v>26.06</c:v>
                </c:pt>
                <c:pt idx="13">
                  <c:v>19.940000000000001</c:v>
                </c:pt>
                <c:pt idx="14">
                  <c:v>24.08</c:v>
                </c:pt>
                <c:pt idx="15">
                  <c:v>26.96</c:v>
                </c:pt>
                <c:pt idx="16">
                  <c:v>35.96</c:v>
                </c:pt>
                <c:pt idx="17">
                  <c:v>41</c:v>
                </c:pt>
                <c:pt idx="18">
                  <c:v>51.98</c:v>
                </c:pt>
                <c:pt idx="19">
                  <c:v>50</c:v>
                </c:pt>
                <c:pt idx="20">
                  <c:v>37.94</c:v>
                </c:pt>
                <c:pt idx="21">
                  <c:v>28.94</c:v>
                </c:pt>
                <c:pt idx="22">
                  <c:v>28.04</c:v>
                </c:pt>
                <c:pt idx="23">
                  <c:v>32</c:v>
                </c:pt>
                <c:pt idx="24">
                  <c:v>33.979999999999997</c:v>
                </c:pt>
                <c:pt idx="25">
                  <c:v>21.92</c:v>
                </c:pt>
                <c:pt idx="26">
                  <c:v>19.940000000000001</c:v>
                </c:pt>
                <c:pt idx="27">
                  <c:v>24.08</c:v>
                </c:pt>
                <c:pt idx="28">
                  <c:v>33.08</c:v>
                </c:pt>
                <c:pt idx="29">
                  <c:v>37.94</c:v>
                </c:pt>
                <c:pt idx="30">
                  <c:v>50</c:v>
                </c:pt>
                <c:pt idx="31">
                  <c:v>30.92</c:v>
                </c:pt>
                <c:pt idx="32">
                  <c:v>23</c:v>
                </c:pt>
                <c:pt idx="33">
                  <c:v>15.98</c:v>
                </c:pt>
                <c:pt idx="34">
                  <c:v>21.02</c:v>
                </c:pt>
                <c:pt idx="35">
                  <c:v>19.940000000000001</c:v>
                </c:pt>
                <c:pt idx="36">
                  <c:v>32</c:v>
                </c:pt>
                <c:pt idx="37">
                  <c:v>35.06</c:v>
                </c:pt>
                <c:pt idx="38">
                  <c:v>30.02</c:v>
                </c:pt>
                <c:pt idx="39">
                  <c:v>21.92</c:v>
                </c:pt>
                <c:pt idx="40">
                  <c:v>39.92</c:v>
                </c:pt>
                <c:pt idx="41">
                  <c:v>15.08</c:v>
                </c:pt>
                <c:pt idx="42">
                  <c:v>8.9600000000000009</c:v>
                </c:pt>
                <c:pt idx="43">
                  <c:v>21.92</c:v>
                </c:pt>
                <c:pt idx="44">
                  <c:v>33.08</c:v>
                </c:pt>
                <c:pt idx="45">
                  <c:v>39.020000000000003</c:v>
                </c:pt>
                <c:pt idx="46">
                  <c:v>50</c:v>
                </c:pt>
                <c:pt idx="47">
                  <c:v>55.04</c:v>
                </c:pt>
                <c:pt idx="48">
                  <c:v>55.94</c:v>
                </c:pt>
                <c:pt idx="49">
                  <c:v>55.04</c:v>
                </c:pt>
                <c:pt idx="50">
                  <c:v>50</c:v>
                </c:pt>
                <c:pt idx="51">
                  <c:v>42.08</c:v>
                </c:pt>
                <c:pt idx="52">
                  <c:v>51.08</c:v>
                </c:pt>
                <c:pt idx="53">
                  <c:v>41</c:v>
                </c:pt>
                <c:pt idx="54">
                  <c:v>37.04</c:v>
                </c:pt>
                <c:pt idx="55">
                  <c:v>35.06</c:v>
                </c:pt>
                <c:pt idx="56">
                  <c:v>44.96</c:v>
                </c:pt>
                <c:pt idx="57">
                  <c:v>48.02</c:v>
                </c:pt>
                <c:pt idx="58">
                  <c:v>51.08</c:v>
                </c:pt>
                <c:pt idx="59">
                  <c:v>46.94</c:v>
                </c:pt>
                <c:pt idx="60">
                  <c:v>46.94</c:v>
                </c:pt>
                <c:pt idx="61">
                  <c:v>42.98</c:v>
                </c:pt>
                <c:pt idx="62">
                  <c:v>51.08</c:v>
                </c:pt>
                <c:pt idx="63">
                  <c:v>48.02</c:v>
                </c:pt>
                <c:pt idx="64">
                  <c:v>37.04</c:v>
                </c:pt>
                <c:pt idx="65">
                  <c:v>41</c:v>
                </c:pt>
                <c:pt idx="66">
                  <c:v>46.94</c:v>
                </c:pt>
                <c:pt idx="67">
                  <c:v>53.96</c:v>
                </c:pt>
                <c:pt idx="68">
                  <c:v>48.02</c:v>
                </c:pt>
                <c:pt idx="69">
                  <c:v>51.98</c:v>
                </c:pt>
                <c:pt idx="70">
                  <c:v>50</c:v>
                </c:pt>
                <c:pt idx="71">
                  <c:v>42.08</c:v>
                </c:pt>
                <c:pt idx="72">
                  <c:v>48.02</c:v>
                </c:pt>
                <c:pt idx="73">
                  <c:v>44.96</c:v>
                </c:pt>
                <c:pt idx="74">
                  <c:v>46.04</c:v>
                </c:pt>
                <c:pt idx="75">
                  <c:v>44.96</c:v>
                </c:pt>
                <c:pt idx="76">
                  <c:v>35.96</c:v>
                </c:pt>
                <c:pt idx="77">
                  <c:v>33.979999999999997</c:v>
                </c:pt>
                <c:pt idx="78">
                  <c:v>41</c:v>
                </c:pt>
                <c:pt idx="79">
                  <c:v>46.94</c:v>
                </c:pt>
                <c:pt idx="80">
                  <c:v>39.92</c:v>
                </c:pt>
                <c:pt idx="81">
                  <c:v>41</c:v>
                </c:pt>
                <c:pt idx="82">
                  <c:v>48.92</c:v>
                </c:pt>
                <c:pt idx="83">
                  <c:v>39.92</c:v>
                </c:pt>
                <c:pt idx="84">
                  <c:v>42.08</c:v>
                </c:pt>
                <c:pt idx="85">
                  <c:v>48.02</c:v>
                </c:pt>
                <c:pt idx="86">
                  <c:v>59</c:v>
                </c:pt>
                <c:pt idx="87">
                  <c:v>62.96</c:v>
                </c:pt>
                <c:pt idx="88">
                  <c:v>62.96</c:v>
                </c:pt>
                <c:pt idx="89">
                  <c:v>53.78</c:v>
                </c:pt>
                <c:pt idx="90">
                  <c:v>51.08</c:v>
                </c:pt>
                <c:pt idx="91">
                  <c:v>55.04</c:v>
                </c:pt>
                <c:pt idx="92">
                  <c:v>57.02</c:v>
                </c:pt>
                <c:pt idx="93">
                  <c:v>57.02</c:v>
                </c:pt>
                <c:pt idx="94">
                  <c:v>35.06</c:v>
                </c:pt>
                <c:pt idx="95">
                  <c:v>32</c:v>
                </c:pt>
                <c:pt idx="96">
                  <c:v>37.04</c:v>
                </c:pt>
                <c:pt idx="97">
                  <c:v>48.92</c:v>
                </c:pt>
                <c:pt idx="98">
                  <c:v>44.06</c:v>
                </c:pt>
                <c:pt idx="99">
                  <c:v>46.94</c:v>
                </c:pt>
                <c:pt idx="100">
                  <c:v>51.98</c:v>
                </c:pt>
                <c:pt idx="101">
                  <c:v>57.02</c:v>
                </c:pt>
                <c:pt idx="102">
                  <c:v>53.96</c:v>
                </c:pt>
                <c:pt idx="103">
                  <c:v>53.06</c:v>
                </c:pt>
                <c:pt idx="104">
                  <c:v>53.06</c:v>
                </c:pt>
                <c:pt idx="105">
                  <c:v>55.94</c:v>
                </c:pt>
                <c:pt idx="106">
                  <c:v>55.94</c:v>
                </c:pt>
                <c:pt idx="107">
                  <c:v>55.94</c:v>
                </c:pt>
                <c:pt idx="108">
                  <c:v>60.08</c:v>
                </c:pt>
                <c:pt idx="109">
                  <c:v>57.02</c:v>
                </c:pt>
                <c:pt idx="110">
                  <c:v>59</c:v>
                </c:pt>
                <c:pt idx="111">
                  <c:v>62.06</c:v>
                </c:pt>
                <c:pt idx="112">
                  <c:v>60.98</c:v>
                </c:pt>
                <c:pt idx="113">
                  <c:v>53.96</c:v>
                </c:pt>
                <c:pt idx="114">
                  <c:v>46.04</c:v>
                </c:pt>
                <c:pt idx="115">
                  <c:v>37.04</c:v>
                </c:pt>
                <c:pt idx="116">
                  <c:v>39.92</c:v>
                </c:pt>
                <c:pt idx="117">
                  <c:v>46.94</c:v>
                </c:pt>
                <c:pt idx="118">
                  <c:v>57.02</c:v>
                </c:pt>
                <c:pt idx="119">
                  <c:v>55.94</c:v>
                </c:pt>
                <c:pt idx="120">
                  <c:v>59</c:v>
                </c:pt>
                <c:pt idx="121">
                  <c:v>59</c:v>
                </c:pt>
                <c:pt idx="122">
                  <c:v>60.98</c:v>
                </c:pt>
                <c:pt idx="123">
                  <c:v>57.92</c:v>
                </c:pt>
                <c:pt idx="124">
                  <c:v>57.92</c:v>
                </c:pt>
                <c:pt idx="125">
                  <c:v>60.98</c:v>
                </c:pt>
                <c:pt idx="126">
                  <c:v>60.98</c:v>
                </c:pt>
                <c:pt idx="127">
                  <c:v>62.06</c:v>
                </c:pt>
                <c:pt idx="128">
                  <c:v>51.98</c:v>
                </c:pt>
                <c:pt idx="129">
                  <c:v>48.02</c:v>
                </c:pt>
                <c:pt idx="130">
                  <c:v>46.04</c:v>
                </c:pt>
                <c:pt idx="131">
                  <c:v>51.98</c:v>
                </c:pt>
                <c:pt idx="132">
                  <c:v>53.06</c:v>
                </c:pt>
                <c:pt idx="133">
                  <c:v>53.06</c:v>
                </c:pt>
                <c:pt idx="134">
                  <c:v>53.96</c:v>
                </c:pt>
                <c:pt idx="135">
                  <c:v>60.08</c:v>
                </c:pt>
                <c:pt idx="136">
                  <c:v>60.98</c:v>
                </c:pt>
                <c:pt idx="137">
                  <c:v>60.08</c:v>
                </c:pt>
                <c:pt idx="138">
                  <c:v>60.98</c:v>
                </c:pt>
                <c:pt idx="139">
                  <c:v>62.96</c:v>
                </c:pt>
                <c:pt idx="140">
                  <c:v>60.98</c:v>
                </c:pt>
                <c:pt idx="141">
                  <c:v>62.06</c:v>
                </c:pt>
                <c:pt idx="142">
                  <c:v>62.06</c:v>
                </c:pt>
                <c:pt idx="143">
                  <c:v>62.96</c:v>
                </c:pt>
                <c:pt idx="144">
                  <c:v>62.06</c:v>
                </c:pt>
                <c:pt idx="145">
                  <c:v>62.96</c:v>
                </c:pt>
                <c:pt idx="146">
                  <c:v>62.96</c:v>
                </c:pt>
                <c:pt idx="147">
                  <c:v>62.96</c:v>
                </c:pt>
                <c:pt idx="148">
                  <c:v>62.96</c:v>
                </c:pt>
                <c:pt idx="149">
                  <c:v>64.94</c:v>
                </c:pt>
                <c:pt idx="150">
                  <c:v>66.92</c:v>
                </c:pt>
                <c:pt idx="151">
                  <c:v>66.02</c:v>
                </c:pt>
                <c:pt idx="152">
                  <c:v>59</c:v>
                </c:pt>
                <c:pt idx="153">
                  <c:v>60.08</c:v>
                </c:pt>
                <c:pt idx="154">
                  <c:v>66.92</c:v>
                </c:pt>
                <c:pt idx="155">
                  <c:v>66.92</c:v>
                </c:pt>
                <c:pt idx="156">
                  <c:v>64.94</c:v>
                </c:pt>
                <c:pt idx="157">
                  <c:v>55.94</c:v>
                </c:pt>
                <c:pt idx="158">
                  <c:v>53.06</c:v>
                </c:pt>
                <c:pt idx="159">
                  <c:v>55.94</c:v>
                </c:pt>
                <c:pt idx="160">
                  <c:v>51.98</c:v>
                </c:pt>
                <c:pt idx="161">
                  <c:v>55.94</c:v>
                </c:pt>
                <c:pt idx="162">
                  <c:v>69.98</c:v>
                </c:pt>
                <c:pt idx="163">
                  <c:v>68</c:v>
                </c:pt>
                <c:pt idx="164">
                  <c:v>71.06</c:v>
                </c:pt>
                <c:pt idx="165">
                  <c:v>71.06</c:v>
                </c:pt>
                <c:pt idx="166">
                  <c:v>69.08</c:v>
                </c:pt>
                <c:pt idx="167">
                  <c:v>68</c:v>
                </c:pt>
                <c:pt idx="168">
                  <c:v>66.92</c:v>
                </c:pt>
                <c:pt idx="169">
                  <c:v>69.08</c:v>
                </c:pt>
                <c:pt idx="170">
                  <c:v>66.92</c:v>
                </c:pt>
                <c:pt idx="171">
                  <c:v>66.92</c:v>
                </c:pt>
                <c:pt idx="172">
                  <c:v>68</c:v>
                </c:pt>
                <c:pt idx="173">
                  <c:v>69.98</c:v>
                </c:pt>
                <c:pt idx="174">
                  <c:v>69.98</c:v>
                </c:pt>
                <c:pt idx="175">
                  <c:v>71.06</c:v>
                </c:pt>
                <c:pt idx="176">
                  <c:v>73.040000000000006</c:v>
                </c:pt>
                <c:pt idx="177">
                  <c:v>68</c:v>
                </c:pt>
                <c:pt idx="178">
                  <c:v>71.959999999999994</c:v>
                </c:pt>
                <c:pt idx="179">
                  <c:v>71.959999999999994</c:v>
                </c:pt>
                <c:pt idx="180">
                  <c:v>69.98</c:v>
                </c:pt>
                <c:pt idx="181">
                  <c:v>68</c:v>
                </c:pt>
                <c:pt idx="182">
                  <c:v>66.02</c:v>
                </c:pt>
                <c:pt idx="183">
                  <c:v>64.040000000000006</c:v>
                </c:pt>
                <c:pt idx="184">
                  <c:v>69.08</c:v>
                </c:pt>
                <c:pt idx="185">
                  <c:v>71.06</c:v>
                </c:pt>
                <c:pt idx="186">
                  <c:v>73.040000000000006</c:v>
                </c:pt>
                <c:pt idx="187">
                  <c:v>73.94</c:v>
                </c:pt>
                <c:pt idx="188">
                  <c:v>73.040000000000006</c:v>
                </c:pt>
                <c:pt idx="189">
                  <c:v>68</c:v>
                </c:pt>
                <c:pt idx="190">
                  <c:v>68</c:v>
                </c:pt>
                <c:pt idx="191">
                  <c:v>68</c:v>
                </c:pt>
                <c:pt idx="192">
                  <c:v>69.08</c:v>
                </c:pt>
                <c:pt idx="193">
                  <c:v>71.959999999999994</c:v>
                </c:pt>
                <c:pt idx="194">
                  <c:v>73.040000000000006</c:v>
                </c:pt>
                <c:pt idx="195">
                  <c:v>75.02</c:v>
                </c:pt>
                <c:pt idx="196">
                  <c:v>73.040000000000006</c:v>
                </c:pt>
                <c:pt idx="197">
                  <c:v>71.06</c:v>
                </c:pt>
                <c:pt idx="198">
                  <c:v>69.98</c:v>
                </c:pt>
                <c:pt idx="199">
                  <c:v>69.08</c:v>
                </c:pt>
                <c:pt idx="200">
                  <c:v>69.98</c:v>
                </c:pt>
                <c:pt idx="201">
                  <c:v>73.040000000000006</c:v>
                </c:pt>
                <c:pt idx="202">
                  <c:v>71.06</c:v>
                </c:pt>
                <c:pt idx="203">
                  <c:v>71.06</c:v>
                </c:pt>
                <c:pt idx="204">
                  <c:v>69.08</c:v>
                </c:pt>
                <c:pt idx="205">
                  <c:v>69.98</c:v>
                </c:pt>
                <c:pt idx="206">
                  <c:v>71.06</c:v>
                </c:pt>
                <c:pt idx="207">
                  <c:v>69.08</c:v>
                </c:pt>
                <c:pt idx="208">
                  <c:v>62.96</c:v>
                </c:pt>
                <c:pt idx="209">
                  <c:v>62.96</c:v>
                </c:pt>
                <c:pt idx="210">
                  <c:v>68</c:v>
                </c:pt>
                <c:pt idx="211">
                  <c:v>69.08</c:v>
                </c:pt>
                <c:pt idx="212">
                  <c:v>73.94</c:v>
                </c:pt>
                <c:pt idx="213">
                  <c:v>73.94</c:v>
                </c:pt>
                <c:pt idx="214">
                  <c:v>75.02</c:v>
                </c:pt>
                <c:pt idx="215">
                  <c:v>73.94</c:v>
                </c:pt>
                <c:pt idx="216">
                  <c:v>73.040000000000006</c:v>
                </c:pt>
                <c:pt idx="217">
                  <c:v>73.040000000000006</c:v>
                </c:pt>
                <c:pt idx="218">
                  <c:v>71.959999999999994</c:v>
                </c:pt>
                <c:pt idx="219">
                  <c:v>69.08</c:v>
                </c:pt>
                <c:pt idx="220">
                  <c:v>75.92</c:v>
                </c:pt>
                <c:pt idx="221">
                  <c:v>75.02</c:v>
                </c:pt>
                <c:pt idx="222">
                  <c:v>73.040000000000006</c:v>
                </c:pt>
                <c:pt idx="223">
                  <c:v>73.040000000000006</c:v>
                </c:pt>
                <c:pt idx="224">
                  <c:v>71.959999999999994</c:v>
                </c:pt>
                <c:pt idx="225">
                  <c:v>73.94</c:v>
                </c:pt>
                <c:pt idx="226">
                  <c:v>73.040000000000006</c:v>
                </c:pt>
                <c:pt idx="227">
                  <c:v>73.040000000000006</c:v>
                </c:pt>
                <c:pt idx="228">
                  <c:v>73.94</c:v>
                </c:pt>
                <c:pt idx="229">
                  <c:v>73.040000000000006</c:v>
                </c:pt>
                <c:pt idx="230">
                  <c:v>75.92</c:v>
                </c:pt>
                <c:pt idx="231">
                  <c:v>73.040000000000006</c:v>
                </c:pt>
                <c:pt idx="232">
                  <c:v>71.06</c:v>
                </c:pt>
                <c:pt idx="233">
                  <c:v>73.040000000000006</c:v>
                </c:pt>
                <c:pt idx="234">
                  <c:v>69.08</c:v>
                </c:pt>
                <c:pt idx="235">
                  <c:v>71.06</c:v>
                </c:pt>
                <c:pt idx="236">
                  <c:v>64.94</c:v>
                </c:pt>
                <c:pt idx="237">
                  <c:v>71.06</c:v>
                </c:pt>
                <c:pt idx="238">
                  <c:v>69.08</c:v>
                </c:pt>
                <c:pt idx="239">
                  <c:v>69.98</c:v>
                </c:pt>
                <c:pt idx="240">
                  <c:v>71.959999999999994</c:v>
                </c:pt>
                <c:pt idx="241">
                  <c:v>68</c:v>
                </c:pt>
                <c:pt idx="242">
                  <c:v>69.98</c:v>
                </c:pt>
                <c:pt idx="243">
                  <c:v>66.2</c:v>
                </c:pt>
                <c:pt idx="244">
                  <c:v>68</c:v>
                </c:pt>
                <c:pt idx="245">
                  <c:v>69.98</c:v>
                </c:pt>
                <c:pt idx="246">
                  <c:v>68</c:v>
                </c:pt>
                <c:pt idx="247">
                  <c:v>69.98</c:v>
                </c:pt>
                <c:pt idx="248">
                  <c:v>69.98</c:v>
                </c:pt>
                <c:pt idx="249">
                  <c:v>71.959999999999994</c:v>
                </c:pt>
                <c:pt idx="250">
                  <c:v>69.98</c:v>
                </c:pt>
                <c:pt idx="251">
                  <c:v>71.06</c:v>
                </c:pt>
                <c:pt idx="252">
                  <c:v>69.98</c:v>
                </c:pt>
                <c:pt idx="253">
                  <c:v>66.92</c:v>
                </c:pt>
                <c:pt idx="254">
                  <c:v>68</c:v>
                </c:pt>
                <c:pt idx="255">
                  <c:v>60.08</c:v>
                </c:pt>
                <c:pt idx="256">
                  <c:v>53.96</c:v>
                </c:pt>
                <c:pt idx="257">
                  <c:v>57.92</c:v>
                </c:pt>
                <c:pt idx="258">
                  <c:v>71.959999999999994</c:v>
                </c:pt>
                <c:pt idx="259">
                  <c:v>62.96</c:v>
                </c:pt>
                <c:pt idx="260">
                  <c:v>57.92</c:v>
                </c:pt>
                <c:pt idx="261">
                  <c:v>57.02</c:v>
                </c:pt>
                <c:pt idx="262">
                  <c:v>60.08</c:v>
                </c:pt>
                <c:pt idx="263">
                  <c:v>64.040000000000006</c:v>
                </c:pt>
                <c:pt idx="264">
                  <c:v>60.08</c:v>
                </c:pt>
                <c:pt idx="265">
                  <c:v>60.98</c:v>
                </c:pt>
                <c:pt idx="266">
                  <c:v>60.98</c:v>
                </c:pt>
                <c:pt idx="267">
                  <c:v>66.92</c:v>
                </c:pt>
                <c:pt idx="268">
                  <c:v>68</c:v>
                </c:pt>
                <c:pt idx="269">
                  <c:v>71.06</c:v>
                </c:pt>
                <c:pt idx="270">
                  <c:v>55.94</c:v>
                </c:pt>
                <c:pt idx="271">
                  <c:v>53.06</c:v>
                </c:pt>
                <c:pt idx="272">
                  <c:v>60.98</c:v>
                </c:pt>
                <c:pt idx="273">
                  <c:v>62.78</c:v>
                </c:pt>
                <c:pt idx="274">
                  <c:v>60.98</c:v>
                </c:pt>
                <c:pt idx="275">
                  <c:v>51.98</c:v>
                </c:pt>
                <c:pt idx="276">
                  <c:v>44.96</c:v>
                </c:pt>
                <c:pt idx="277">
                  <c:v>48.92</c:v>
                </c:pt>
                <c:pt idx="278">
                  <c:v>44.96</c:v>
                </c:pt>
                <c:pt idx="279">
                  <c:v>46.04</c:v>
                </c:pt>
                <c:pt idx="280">
                  <c:v>51.98</c:v>
                </c:pt>
                <c:pt idx="281">
                  <c:v>55.94</c:v>
                </c:pt>
                <c:pt idx="282">
                  <c:v>59</c:v>
                </c:pt>
                <c:pt idx="283">
                  <c:v>55.94</c:v>
                </c:pt>
                <c:pt idx="284">
                  <c:v>44.96</c:v>
                </c:pt>
                <c:pt idx="285">
                  <c:v>42.08</c:v>
                </c:pt>
                <c:pt idx="286">
                  <c:v>46.04</c:v>
                </c:pt>
                <c:pt idx="287">
                  <c:v>50</c:v>
                </c:pt>
                <c:pt idx="288">
                  <c:v>55.04</c:v>
                </c:pt>
                <c:pt idx="289">
                  <c:v>60.98</c:v>
                </c:pt>
                <c:pt idx="290">
                  <c:v>66.92</c:v>
                </c:pt>
                <c:pt idx="291">
                  <c:v>59</c:v>
                </c:pt>
                <c:pt idx="292">
                  <c:v>46.94</c:v>
                </c:pt>
                <c:pt idx="293">
                  <c:v>46.04</c:v>
                </c:pt>
                <c:pt idx="294">
                  <c:v>53.96</c:v>
                </c:pt>
                <c:pt idx="295">
                  <c:v>53.96</c:v>
                </c:pt>
                <c:pt idx="296">
                  <c:v>50</c:v>
                </c:pt>
                <c:pt idx="297">
                  <c:v>39.92</c:v>
                </c:pt>
                <c:pt idx="298">
                  <c:v>35.96</c:v>
                </c:pt>
                <c:pt idx="299">
                  <c:v>48.92</c:v>
                </c:pt>
                <c:pt idx="300">
                  <c:v>51.08</c:v>
                </c:pt>
                <c:pt idx="301">
                  <c:v>48.02</c:v>
                </c:pt>
                <c:pt idx="302">
                  <c:v>48.02</c:v>
                </c:pt>
                <c:pt idx="303">
                  <c:v>46.04</c:v>
                </c:pt>
                <c:pt idx="304">
                  <c:v>48.92</c:v>
                </c:pt>
                <c:pt idx="305">
                  <c:v>55.94</c:v>
                </c:pt>
                <c:pt idx="306">
                  <c:v>55.94</c:v>
                </c:pt>
                <c:pt idx="307">
                  <c:v>60.98</c:v>
                </c:pt>
                <c:pt idx="308">
                  <c:v>55.94</c:v>
                </c:pt>
                <c:pt idx="309">
                  <c:v>48.02</c:v>
                </c:pt>
                <c:pt idx="310">
                  <c:v>42.08</c:v>
                </c:pt>
                <c:pt idx="311">
                  <c:v>37.94</c:v>
                </c:pt>
                <c:pt idx="312">
                  <c:v>42.98</c:v>
                </c:pt>
                <c:pt idx="313">
                  <c:v>51.98</c:v>
                </c:pt>
                <c:pt idx="314">
                  <c:v>42.98</c:v>
                </c:pt>
                <c:pt idx="315">
                  <c:v>42.98</c:v>
                </c:pt>
                <c:pt idx="316">
                  <c:v>37.94</c:v>
                </c:pt>
                <c:pt idx="317">
                  <c:v>35.06</c:v>
                </c:pt>
                <c:pt idx="318">
                  <c:v>39.020000000000003</c:v>
                </c:pt>
                <c:pt idx="319">
                  <c:v>48.02</c:v>
                </c:pt>
                <c:pt idx="320">
                  <c:v>44.06</c:v>
                </c:pt>
                <c:pt idx="321">
                  <c:v>39.020000000000003</c:v>
                </c:pt>
                <c:pt idx="322">
                  <c:v>46.94</c:v>
                </c:pt>
                <c:pt idx="323">
                  <c:v>37.04</c:v>
                </c:pt>
                <c:pt idx="324">
                  <c:v>26.96</c:v>
                </c:pt>
                <c:pt idx="325">
                  <c:v>26.06</c:v>
                </c:pt>
                <c:pt idx="326">
                  <c:v>33.08</c:v>
                </c:pt>
                <c:pt idx="327">
                  <c:v>37.94</c:v>
                </c:pt>
                <c:pt idx="328">
                  <c:v>33.08</c:v>
                </c:pt>
                <c:pt idx="329">
                  <c:v>37.04</c:v>
                </c:pt>
                <c:pt idx="330">
                  <c:v>55.04</c:v>
                </c:pt>
                <c:pt idx="331">
                  <c:v>44.96</c:v>
                </c:pt>
                <c:pt idx="332">
                  <c:v>41</c:v>
                </c:pt>
                <c:pt idx="333">
                  <c:v>35.6</c:v>
                </c:pt>
                <c:pt idx="334">
                  <c:v>24.98</c:v>
                </c:pt>
                <c:pt idx="335">
                  <c:v>26.96</c:v>
                </c:pt>
                <c:pt idx="336">
                  <c:v>24.98</c:v>
                </c:pt>
                <c:pt idx="337">
                  <c:v>26.06</c:v>
                </c:pt>
                <c:pt idx="338">
                  <c:v>33.08</c:v>
                </c:pt>
                <c:pt idx="339">
                  <c:v>46.94</c:v>
                </c:pt>
                <c:pt idx="340">
                  <c:v>35.06</c:v>
                </c:pt>
                <c:pt idx="341">
                  <c:v>35.96</c:v>
                </c:pt>
                <c:pt idx="342">
                  <c:v>33.08</c:v>
                </c:pt>
                <c:pt idx="343">
                  <c:v>35.06</c:v>
                </c:pt>
                <c:pt idx="344">
                  <c:v>42.08</c:v>
                </c:pt>
                <c:pt idx="345">
                  <c:v>53.96</c:v>
                </c:pt>
                <c:pt idx="346">
                  <c:v>53.06</c:v>
                </c:pt>
                <c:pt idx="347">
                  <c:v>42.08</c:v>
                </c:pt>
                <c:pt idx="348">
                  <c:v>37.04</c:v>
                </c:pt>
                <c:pt idx="349">
                  <c:v>41</c:v>
                </c:pt>
                <c:pt idx="350">
                  <c:v>28.04</c:v>
                </c:pt>
                <c:pt idx="351">
                  <c:v>21.92</c:v>
                </c:pt>
                <c:pt idx="352">
                  <c:v>30.92</c:v>
                </c:pt>
                <c:pt idx="353">
                  <c:v>37.04</c:v>
                </c:pt>
                <c:pt idx="354">
                  <c:v>33.979999999999997</c:v>
                </c:pt>
                <c:pt idx="355">
                  <c:v>39.92</c:v>
                </c:pt>
                <c:pt idx="356">
                  <c:v>46.04</c:v>
                </c:pt>
                <c:pt idx="357">
                  <c:v>46.94</c:v>
                </c:pt>
                <c:pt idx="358">
                  <c:v>39.92</c:v>
                </c:pt>
                <c:pt idx="359">
                  <c:v>37.94</c:v>
                </c:pt>
                <c:pt idx="360">
                  <c:v>35.06</c:v>
                </c:pt>
                <c:pt idx="361">
                  <c:v>35.96</c:v>
                </c:pt>
                <c:pt idx="362">
                  <c:v>42.08</c:v>
                </c:pt>
                <c:pt idx="363">
                  <c:v>42.98</c:v>
                </c:pt>
                <c:pt idx="364">
                  <c:v>39.92</c:v>
                </c:pt>
              </c:numCache>
            </c:numRef>
          </c:val>
          <c:extLst>
            <c:ext xmlns:c16="http://schemas.microsoft.com/office/drawing/2014/chart" uri="{C3380CC4-5D6E-409C-BE32-E72D297353CC}">
              <c16:uniqueId val="{00000001-4029-4572-9649-B9DF7F8C33F8}"/>
            </c:ext>
          </c:extLst>
        </c:ser>
        <c:ser>
          <c:idx val="2"/>
          <c:order val="2"/>
          <c:tx>
            <c:strRef>
              <c:f>Sheet1!$A$4</c:f>
              <c:strCache>
                <c:ptCount val="1"/>
                <c:pt idx="0">
                  <c:v>AVERAGE HIGH DBT</c:v>
                </c:pt>
              </c:strCache>
            </c:strRef>
          </c:tx>
          <c:spPr>
            <a:solidFill>
              <a:srgbClr val="C00000"/>
            </a:solidFill>
            <a:ln w="28575" cap="flat">
              <a:solidFill>
                <a:srgbClr val="C00000"/>
              </a:solidFill>
              <a:prstDash val="solid"/>
              <a:miter lim="8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Sheet1!$B$4:$NB$4</c:f>
              <c:numCache>
                <c:formatCode>General</c:formatCode>
                <c:ptCount val="363"/>
                <c:pt idx="0">
                  <c:v>51.182273000000002</c:v>
                </c:pt>
                <c:pt idx="1">
                  <c:v>50.932727</c:v>
                </c:pt>
                <c:pt idx="2">
                  <c:v>51.137273</c:v>
                </c:pt>
                <c:pt idx="3">
                  <c:v>51.251818</c:v>
                </c:pt>
                <c:pt idx="4">
                  <c:v>51.137273</c:v>
                </c:pt>
                <c:pt idx="5">
                  <c:v>50.752727</c:v>
                </c:pt>
                <c:pt idx="6">
                  <c:v>50.388635999999998</c:v>
                </c:pt>
                <c:pt idx="7">
                  <c:v>50.004091000000003</c:v>
                </c:pt>
                <c:pt idx="8">
                  <c:v>49.410908999999997</c:v>
                </c:pt>
                <c:pt idx="9">
                  <c:v>48.658181999999996</c:v>
                </c:pt>
                <c:pt idx="10">
                  <c:v>48.224544999999999</c:v>
                </c:pt>
                <c:pt idx="11">
                  <c:v>48.29</c:v>
                </c:pt>
                <c:pt idx="12">
                  <c:v>48.384090999999998</c:v>
                </c:pt>
                <c:pt idx="13">
                  <c:v>48.862727</c:v>
                </c:pt>
                <c:pt idx="14">
                  <c:v>49.316817999999998</c:v>
                </c:pt>
                <c:pt idx="15">
                  <c:v>49.431364000000002</c:v>
                </c:pt>
                <c:pt idx="16">
                  <c:v>49.112273000000002</c:v>
                </c:pt>
                <c:pt idx="17">
                  <c:v>48.887273</c:v>
                </c:pt>
                <c:pt idx="18">
                  <c:v>48.752273000000002</c:v>
                </c:pt>
                <c:pt idx="19">
                  <c:v>48.457726999999998</c:v>
                </c:pt>
                <c:pt idx="20">
                  <c:v>48.048636000000002</c:v>
                </c:pt>
                <c:pt idx="21">
                  <c:v>48.003636</c:v>
                </c:pt>
                <c:pt idx="22">
                  <c:v>47.958635999999998</c:v>
                </c:pt>
                <c:pt idx="23">
                  <c:v>47.709091000000001</c:v>
                </c:pt>
                <c:pt idx="24">
                  <c:v>47.598635999999999</c:v>
                </c:pt>
                <c:pt idx="25">
                  <c:v>47.484090999999999</c:v>
                </c:pt>
                <c:pt idx="26">
                  <c:v>47.21</c:v>
                </c:pt>
                <c:pt idx="27">
                  <c:v>47.189545000000003</c:v>
                </c:pt>
                <c:pt idx="28">
                  <c:v>47.189545000000003</c:v>
                </c:pt>
                <c:pt idx="29">
                  <c:v>47.484090999999999</c:v>
                </c:pt>
                <c:pt idx="30">
                  <c:v>48.122273</c:v>
                </c:pt>
                <c:pt idx="31">
                  <c:v>48.486364000000002</c:v>
                </c:pt>
                <c:pt idx="32">
                  <c:v>49.075454999999998</c:v>
                </c:pt>
                <c:pt idx="33">
                  <c:v>49.869090999999997</c:v>
                </c:pt>
                <c:pt idx="34">
                  <c:v>50.662726999999997</c:v>
                </c:pt>
                <c:pt idx="35">
                  <c:v>51.595455000000001</c:v>
                </c:pt>
                <c:pt idx="36">
                  <c:v>52.368636000000002</c:v>
                </c:pt>
                <c:pt idx="37">
                  <c:v>52.822727</c:v>
                </c:pt>
                <c:pt idx="38">
                  <c:v>53.211364000000003</c:v>
                </c:pt>
                <c:pt idx="39">
                  <c:v>53.69</c:v>
                </c:pt>
                <c:pt idx="40">
                  <c:v>54.418182000000002</c:v>
                </c:pt>
                <c:pt idx="41">
                  <c:v>55.191364</c:v>
                </c:pt>
                <c:pt idx="42">
                  <c:v>55.919544999999999</c:v>
                </c:pt>
                <c:pt idx="43">
                  <c:v>56.054544999999997</c:v>
                </c:pt>
                <c:pt idx="44">
                  <c:v>56.488182000000002</c:v>
                </c:pt>
                <c:pt idx="45">
                  <c:v>56.852272999999997</c:v>
                </c:pt>
                <c:pt idx="46">
                  <c:v>57.077272999999998</c:v>
                </c:pt>
                <c:pt idx="47">
                  <c:v>57.077272999999998</c:v>
                </c:pt>
                <c:pt idx="48">
                  <c:v>57.416817999999999</c:v>
                </c:pt>
                <c:pt idx="49">
                  <c:v>57.895454999999998</c:v>
                </c:pt>
                <c:pt idx="50">
                  <c:v>58.484544999999997</c:v>
                </c:pt>
                <c:pt idx="51">
                  <c:v>58.893636000000001</c:v>
                </c:pt>
                <c:pt idx="52">
                  <c:v>59.396818000000003</c:v>
                </c:pt>
                <c:pt idx="53">
                  <c:v>60.374544999999998</c:v>
                </c:pt>
                <c:pt idx="54">
                  <c:v>60.943182</c:v>
                </c:pt>
                <c:pt idx="55">
                  <c:v>61.442273</c:v>
                </c:pt>
                <c:pt idx="56">
                  <c:v>61.667273000000002</c:v>
                </c:pt>
                <c:pt idx="57">
                  <c:v>61.712273000000003</c:v>
                </c:pt>
                <c:pt idx="58">
                  <c:v>61.372726999999998</c:v>
                </c:pt>
                <c:pt idx="59">
                  <c:v>61.352272999999997</c:v>
                </c:pt>
                <c:pt idx="60">
                  <c:v>61.536363999999999</c:v>
                </c:pt>
                <c:pt idx="61">
                  <c:v>62.15</c:v>
                </c:pt>
                <c:pt idx="62">
                  <c:v>62.649090999999999</c:v>
                </c:pt>
                <c:pt idx="63">
                  <c:v>63.058182000000002</c:v>
                </c:pt>
                <c:pt idx="64">
                  <c:v>63.123635999999998</c:v>
                </c:pt>
                <c:pt idx="65">
                  <c:v>63.598182000000001</c:v>
                </c:pt>
                <c:pt idx="66">
                  <c:v>63.847726999999999</c:v>
                </c:pt>
                <c:pt idx="67">
                  <c:v>64.031818000000001</c:v>
                </c:pt>
                <c:pt idx="68">
                  <c:v>64.440909000000005</c:v>
                </c:pt>
                <c:pt idx="69">
                  <c:v>64.829544999999996</c:v>
                </c:pt>
                <c:pt idx="70">
                  <c:v>65.692727000000005</c:v>
                </c:pt>
                <c:pt idx="71">
                  <c:v>66.510908999999998</c:v>
                </c:pt>
                <c:pt idx="72">
                  <c:v>67.079544999999996</c:v>
                </c:pt>
                <c:pt idx="73">
                  <c:v>67.308636000000007</c:v>
                </c:pt>
                <c:pt idx="74">
                  <c:v>67.194091</c:v>
                </c:pt>
                <c:pt idx="75">
                  <c:v>67.578636000000003</c:v>
                </c:pt>
                <c:pt idx="76">
                  <c:v>67.738181999999995</c:v>
                </c:pt>
                <c:pt idx="77">
                  <c:v>67.991817999999995</c:v>
                </c:pt>
                <c:pt idx="78">
                  <c:v>67.766818000000001</c:v>
                </c:pt>
                <c:pt idx="79">
                  <c:v>67.472273000000001</c:v>
                </c:pt>
                <c:pt idx="80">
                  <c:v>67.627726999999993</c:v>
                </c:pt>
                <c:pt idx="81">
                  <c:v>68.016363999999996</c:v>
                </c:pt>
                <c:pt idx="82">
                  <c:v>68.220909000000006</c:v>
                </c:pt>
                <c:pt idx="83">
                  <c:v>68.380454999999998</c:v>
                </c:pt>
                <c:pt idx="84">
                  <c:v>68.495000000000005</c:v>
                </c:pt>
                <c:pt idx="85">
                  <c:v>68.744545000000002</c:v>
                </c:pt>
                <c:pt idx="86">
                  <c:v>68.834545000000006</c:v>
                </c:pt>
                <c:pt idx="87">
                  <c:v>69.378636</c:v>
                </c:pt>
                <c:pt idx="88">
                  <c:v>69.853182000000004</c:v>
                </c:pt>
                <c:pt idx="89">
                  <c:v>70.217273000000006</c:v>
                </c:pt>
                <c:pt idx="90">
                  <c:v>70.401364000000001</c:v>
                </c:pt>
                <c:pt idx="91">
                  <c:v>70.810455000000005</c:v>
                </c:pt>
                <c:pt idx="92">
                  <c:v>71.154090999999994</c:v>
                </c:pt>
                <c:pt idx="93">
                  <c:v>71.469091000000006</c:v>
                </c:pt>
                <c:pt idx="94">
                  <c:v>71.403636000000006</c:v>
                </c:pt>
                <c:pt idx="95">
                  <c:v>71.424091000000004</c:v>
                </c:pt>
                <c:pt idx="96">
                  <c:v>71.604090999999997</c:v>
                </c:pt>
                <c:pt idx="97">
                  <c:v>71.399545000000003</c:v>
                </c:pt>
                <c:pt idx="98">
                  <c:v>71.424091000000004</c:v>
                </c:pt>
                <c:pt idx="99">
                  <c:v>71.084545000000006</c:v>
                </c:pt>
                <c:pt idx="100">
                  <c:v>71.084545000000006</c:v>
                </c:pt>
                <c:pt idx="101">
                  <c:v>71.403636000000006</c:v>
                </c:pt>
                <c:pt idx="102">
                  <c:v>71.857726999999997</c:v>
                </c:pt>
                <c:pt idx="103">
                  <c:v>72.107273000000006</c:v>
                </c:pt>
                <c:pt idx="104">
                  <c:v>72.606363999999999</c:v>
                </c:pt>
                <c:pt idx="105">
                  <c:v>72.921363999999997</c:v>
                </c:pt>
                <c:pt idx="106">
                  <c:v>73.170908999999995</c:v>
                </c:pt>
                <c:pt idx="107">
                  <c:v>73.649545000000003</c:v>
                </c:pt>
                <c:pt idx="108">
                  <c:v>74.467726999999996</c:v>
                </c:pt>
                <c:pt idx="109">
                  <c:v>74.946364000000003</c:v>
                </c:pt>
                <c:pt idx="110">
                  <c:v>75.400454999999994</c:v>
                </c:pt>
                <c:pt idx="111">
                  <c:v>75.899545000000003</c:v>
                </c:pt>
                <c:pt idx="112">
                  <c:v>76.010000000000005</c:v>
                </c:pt>
                <c:pt idx="113">
                  <c:v>76.030455000000003</c:v>
                </c:pt>
                <c:pt idx="114">
                  <c:v>75.940455</c:v>
                </c:pt>
                <c:pt idx="115">
                  <c:v>75.846363999999994</c:v>
                </c:pt>
                <c:pt idx="116">
                  <c:v>75.821817999999993</c:v>
                </c:pt>
                <c:pt idx="117">
                  <c:v>75.981363999999999</c:v>
                </c:pt>
                <c:pt idx="118">
                  <c:v>76.435455000000005</c:v>
                </c:pt>
                <c:pt idx="119">
                  <c:v>76.615454999999997</c:v>
                </c:pt>
                <c:pt idx="120">
                  <c:v>76.934545</c:v>
                </c:pt>
                <c:pt idx="121">
                  <c:v>77.09</c:v>
                </c:pt>
                <c:pt idx="122">
                  <c:v>77.773182000000006</c:v>
                </c:pt>
                <c:pt idx="123">
                  <c:v>78.362273000000002</c:v>
                </c:pt>
                <c:pt idx="124">
                  <c:v>78.456363999999994</c:v>
                </c:pt>
                <c:pt idx="125">
                  <c:v>78.521817999999996</c:v>
                </c:pt>
                <c:pt idx="126">
                  <c:v>78.746818000000005</c:v>
                </c:pt>
                <c:pt idx="127">
                  <c:v>78.493182000000004</c:v>
                </c:pt>
                <c:pt idx="128">
                  <c:v>78.219091000000006</c:v>
                </c:pt>
                <c:pt idx="129">
                  <c:v>78.194545000000005</c:v>
                </c:pt>
                <c:pt idx="130">
                  <c:v>78.129091000000003</c:v>
                </c:pt>
                <c:pt idx="131">
                  <c:v>78.129091000000003</c:v>
                </c:pt>
                <c:pt idx="132">
                  <c:v>78.198635999999993</c:v>
                </c:pt>
                <c:pt idx="133">
                  <c:v>78.268181999999996</c:v>
                </c:pt>
                <c:pt idx="134">
                  <c:v>78.268181999999996</c:v>
                </c:pt>
                <c:pt idx="135">
                  <c:v>78.333635999999998</c:v>
                </c:pt>
                <c:pt idx="136">
                  <c:v>78.378636</c:v>
                </c:pt>
                <c:pt idx="137">
                  <c:v>78.607726999999997</c:v>
                </c:pt>
                <c:pt idx="138">
                  <c:v>78.971817999999999</c:v>
                </c:pt>
                <c:pt idx="139">
                  <c:v>79.380909000000003</c:v>
                </c:pt>
                <c:pt idx="140">
                  <c:v>79.765455000000003</c:v>
                </c:pt>
                <c:pt idx="141">
                  <c:v>79.900454999999994</c:v>
                </c:pt>
                <c:pt idx="142">
                  <c:v>80.219544999999997</c:v>
                </c:pt>
                <c:pt idx="143">
                  <c:v>80.788182000000006</c:v>
                </c:pt>
                <c:pt idx="144">
                  <c:v>81.107273000000006</c:v>
                </c:pt>
                <c:pt idx="145">
                  <c:v>81.401818000000006</c:v>
                </c:pt>
                <c:pt idx="146">
                  <c:v>81.786364000000006</c:v>
                </c:pt>
                <c:pt idx="147">
                  <c:v>82.240454999999997</c:v>
                </c:pt>
                <c:pt idx="148">
                  <c:v>82.534999999999997</c:v>
                </c:pt>
                <c:pt idx="149">
                  <c:v>82.629091000000003</c:v>
                </c:pt>
                <c:pt idx="150">
                  <c:v>82.833635999999998</c:v>
                </c:pt>
                <c:pt idx="151">
                  <c:v>82.993182000000004</c:v>
                </c:pt>
                <c:pt idx="152">
                  <c:v>83.132272999999998</c:v>
                </c:pt>
                <c:pt idx="153">
                  <c:v>83.222273000000001</c:v>
                </c:pt>
                <c:pt idx="154">
                  <c:v>83.361363999999995</c:v>
                </c:pt>
                <c:pt idx="155">
                  <c:v>83.496364</c:v>
                </c:pt>
                <c:pt idx="156">
                  <c:v>83.860455000000002</c:v>
                </c:pt>
                <c:pt idx="157">
                  <c:v>84.294090999999995</c:v>
                </c:pt>
                <c:pt idx="158">
                  <c:v>84.723635999999999</c:v>
                </c:pt>
                <c:pt idx="159">
                  <c:v>85.087727000000001</c:v>
                </c:pt>
                <c:pt idx="160">
                  <c:v>85.247273000000007</c:v>
                </c:pt>
                <c:pt idx="161">
                  <c:v>85.541818000000006</c:v>
                </c:pt>
                <c:pt idx="162">
                  <c:v>85.676817999999997</c:v>
                </c:pt>
                <c:pt idx="163">
                  <c:v>85.770909000000003</c:v>
                </c:pt>
                <c:pt idx="164">
                  <c:v>85.950908999999996</c:v>
                </c:pt>
                <c:pt idx="165">
                  <c:v>86.045000000000002</c:v>
                </c:pt>
                <c:pt idx="166">
                  <c:v>86.065455</c:v>
                </c:pt>
                <c:pt idx="167">
                  <c:v>86.065455</c:v>
                </c:pt>
                <c:pt idx="168">
                  <c:v>86.290454999999994</c:v>
                </c:pt>
                <c:pt idx="169">
                  <c:v>86.519544999999994</c:v>
                </c:pt>
                <c:pt idx="170">
                  <c:v>86.793636000000006</c:v>
                </c:pt>
                <c:pt idx="171">
                  <c:v>87.456363999999994</c:v>
                </c:pt>
                <c:pt idx="172">
                  <c:v>88.094544999999997</c:v>
                </c:pt>
                <c:pt idx="173">
                  <c:v>88.323635999999993</c:v>
                </c:pt>
                <c:pt idx="174">
                  <c:v>88.618182000000004</c:v>
                </c:pt>
                <c:pt idx="175">
                  <c:v>88.822727</c:v>
                </c:pt>
                <c:pt idx="176">
                  <c:v>88.912727000000004</c:v>
                </c:pt>
                <c:pt idx="177">
                  <c:v>89.068181999999993</c:v>
                </c:pt>
                <c:pt idx="178">
                  <c:v>89.317727000000005</c:v>
                </c:pt>
                <c:pt idx="179">
                  <c:v>89.501818</c:v>
                </c:pt>
                <c:pt idx="180">
                  <c:v>89.751363999999995</c:v>
                </c:pt>
                <c:pt idx="181">
                  <c:v>89.865909000000002</c:v>
                </c:pt>
                <c:pt idx="182">
                  <c:v>89.865909000000002</c:v>
                </c:pt>
                <c:pt idx="183">
                  <c:v>89.845455000000001</c:v>
                </c:pt>
                <c:pt idx="184">
                  <c:v>89.78</c:v>
                </c:pt>
                <c:pt idx="185">
                  <c:v>90.168636000000006</c:v>
                </c:pt>
                <c:pt idx="186">
                  <c:v>90.463182000000003</c:v>
                </c:pt>
                <c:pt idx="187">
                  <c:v>90.463182000000003</c:v>
                </c:pt>
                <c:pt idx="188">
                  <c:v>90.508182000000005</c:v>
                </c:pt>
                <c:pt idx="189">
                  <c:v>90.418182000000002</c:v>
                </c:pt>
                <c:pt idx="190">
                  <c:v>90.328181999999998</c:v>
                </c:pt>
                <c:pt idx="191">
                  <c:v>89.964090999999996</c:v>
                </c:pt>
                <c:pt idx="192">
                  <c:v>89.51</c:v>
                </c:pt>
                <c:pt idx="193">
                  <c:v>89.415908999999999</c:v>
                </c:pt>
                <c:pt idx="194">
                  <c:v>89.395454999999998</c:v>
                </c:pt>
                <c:pt idx="195">
                  <c:v>89.415908999999999</c:v>
                </c:pt>
                <c:pt idx="196">
                  <c:v>89.550909000000004</c:v>
                </c:pt>
                <c:pt idx="197">
                  <c:v>89.665454999999994</c:v>
                </c:pt>
                <c:pt idx="198">
                  <c:v>89.755454999999998</c:v>
                </c:pt>
                <c:pt idx="199">
                  <c:v>89.734999999999999</c:v>
                </c:pt>
                <c:pt idx="200">
                  <c:v>89.620455000000007</c:v>
                </c:pt>
                <c:pt idx="201">
                  <c:v>89.620455000000007</c:v>
                </c:pt>
                <c:pt idx="202">
                  <c:v>89.6</c:v>
                </c:pt>
                <c:pt idx="203">
                  <c:v>89.534544999999994</c:v>
                </c:pt>
                <c:pt idx="204">
                  <c:v>89.604090999999997</c:v>
                </c:pt>
                <c:pt idx="205">
                  <c:v>89.604090999999997</c:v>
                </c:pt>
                <c:pt idx="206">
                  <c:v>89.583635999999998</c:v>
                </c:pt>
                <c:pt idx="207">
                  <c:v>89.583635999999998</c:v>
                </c:pt>
                <c:pt idx="208">
                  <c:v>89.493635999999995</c:v>
                </c:pt>
                <c:pt idx="209">
                  <c:v>89.469091000000006</c:v>
                </c:pt>
                <c:pt idx="210">
                  <c:v>89.514090999999993</c:v>
                </c:pt>
                <c:pt idx="211">
                  <c:v>89.649090999999999</c:v>
                </c:pt>
                <c:pt idx="212">
                  <c:v>89.694091</c:v>
                </c:pt>
                <c:pt idx="213">
                  <c:v>89.784091000000004</c:v>
                </c:pt>
                <c:pt idx="214">
                  <c:v>89.784091000000004</c:v>
                </c:pt>
                <c:pt idx="215">
                  <c:v>89.555000000000007</c:v>
                </c:pt>
                <c:pt idx="216">
                  <c:v>89.305454999999995</c:v>
                </c:pt>
                <c:pt idx="217">
                  <c:v>89.145909000000003</c:v>
                </c:pt>
                <c:pt idx="218">
                  <c:v>88.941363999999993</c:v>
                </c:pt>
                <c:pt idx="219">
                  <c:v>88.851364000000004</c:v>
                </c:pt>
                <c:pt idx="220">
                  <c:v>88.830909000000005</c:v>
                </c:pt>
                <c:pt idx="221">
                  <c:v>88.765455000000003</c:v>
                </c:pt>
                <c:pt idx="222">
                  <c:v>88.630454999999998</c:v>
                </c:pt>
                <c:pt idx="223">
                  <c:v>88.515908999999994</c:v>
                </c:pt>
                <c:pt idx="224">
                  <c:v>88.491364000000004</c:v>
                </c:pt>
                <c:pt idx="225">
                  <c:v>88.401364000000001</c:v>
                </c:pt>
                <c:pt idx="226">
                  <c:v>88.102727000000002</c:v>
                </c:pt>
                <c:pt idx="227">
                  <c:v>87.898182000000006</c:v>
                </c:pt>
                <c:pt idx="228">
                  <c:v>87.509545000000003</c:v>
                </c:pt>
                <c:pt idx="229">
                  <c:v>87.35</c:v>
                </c:pt>
                <c:pt idx="230">
                  <c:v>87.120908999999997</c:v>
                </c:pt>
                <c:pt idx="231">
                  <c:v>87.120908999999997</c:v>
                </c:pt>
                <c:pt idx="232">
                  <c:v>87.120908999999997</c:v>
                </c:pt>
                <c:pt idx="233">
                  <c:v>87.165908999999999</c:v>
                </c:pt>
                <c:pt idx="234">
                  <c:v>87.165908999999999</c:v>
                </c:pt>
                <c:pt idx="235">
                  <c:v>87.394999999999996</c:v>
                </c:pt>
                <c:pt idx="236">
                  <c:v>87.734544999999997</c:v>
                </c:pt>
                <c:pt idx="237">
                  <c:v>87.963635999999994</c:v>
                </c:pt>
                <c:pt idx="238">
                  <c:v>87.963635999999994</c:v>
                </c:pt>
                <c:pt idx="239">
                  <c:v>87.738636</c:v>
                </c:pt>
                <c:pt idx="240">
                  <c:v>87.374544999999998</c:v>
                </c:pt>
                <c:pt idx="241">
                  <c:v>87.145454999999998</c:v>
                </c:pt>
                <c:pt idx="242">
                  <c:v>86.895909000000003</c:v>
                </c:pt>
                <c:pt idx="243">
                  <c:v>86.756817999999996</c:v>
                </c:pt>
                <c:pt idx="244">
                  <c:v>86.601364000000004</c:v>
                </c:pt>
                <c:pt idx="245">
                  <c:v>86.306818000000007</c:v>
                </c:pt>
                <c:pt idx="246">
                  <c:v>86.012272999999993</c:v>
                </c:pt>
                <c:pt idx="247">
                  <c:v>85.762726999999998</c:v>
                </c:pt>
                <c:pt idx="248">
                  <c:v>85.513182</c:v>
                </c:pt>
                <c:pt idx="249">
                  <c:v>85.374091000000007</c:v>
                </c:pt>
                <c:pt idx="250">
                  <c:v>85.259545000000003</c:v>
                </c:pt>
                <c:pt idx="251">
                  <c:v>85.214545000000001</c:v>
                </c:pt>
                <c:pt idx="252">
                  <c:v>85.124544999999998</c:v>
                </c:pt>
                <c:pt idx="253">
                  <c:v>84.899545000000003</c:v>
                </c:pt>
                <c:pt idx="254">
                  <c:v>84.56</c:v>
                </c:pt>
                <c:pt idx="255">
                  <c:v>84.085454999999996</c:v>
                </c:pt>
                <c:pt idx="256">
                  <c:v>83.471817999999999</c:v>
                </c:pt>
                <c:pt idx="257">
                  <c:v>83.017726999999994</c:v>
                </c:pt>
                <c:pt idx="258">
                  <c:v>82.723181999999994</c:v>
                </c:pt>
                <c:pt idx="259">
                  <c:v>82.404090999999994</c:v>
                </c:pt>
                <c:pt idx="260">
                  <c:v>82.015455000000003</c:v>
                </c:pt>
                <c:pt idx="261">
                  <c:v>81.630909000000003</c:v>
                </c:pt>
                <c:pt idx="262">
                  <c:v>81.336364000000003</c:v>
                </c:pt>
                <c:pt idx="263">
                  <c:v>81.107273000000006</c:v>
                </c:pt>
                <c:pt idx="264">
                  <c:v>80.923181999999997</c:v>
                </c:pt>
                <c:pt idx="265">
                  <c:v>80.718636000000004</c:v>
                </c:pt>
                <c:pt idx="266">
                  <c:v>80.649090999999999</c:v>
                </c:pt>
                <c:pt idx="267">
                  <c:v>80.514090999999993</c:v>
                </c:pt>
                <c:pt idx="268">
                  <c:v>79.994545000000002</c:v>
                </c:pt>
                <c:pt idx="269">
                  <c:v>79.650908999999999</c:v>
                </c:pt>
                <c:pt idx="270">
                  <c:v>79.560908999999995</c:v>
                </c:pt>
                <c:pt idx="271">
                  <c:v>79.466818000000004</c:v>
                </c:pt>
                <c:pt idx="272">
                  <c:v>79.536364000000006</c:v>
                </c:pt>
                <c:pt idx="273">
                  <c:v>79.376818</c:v>
                </c:pt>
                <c:pt idx="274">
                  <c:v>79.266363999999996</c:v>
                </c:pt>
                <c:pt idx="275">
                  <c:v>79.037272999999999</c:v>
                </c:pt>
                <c:pt idx="276">
                  <c:v>78.558636000000007</c:v>
                </c:pt>
                <c:pt idx="277">
                  <c:v>78.17</c:v>
                </c:pt>
                <c:pt idx="278">
                  <c:v>77.850909000000001</c:v>
                </c:pt>
                <c:pt idx="279">
                  <c:v>77.327273000000005</c:v>
                </c:pt>
                <c:pt idx="280">
                  <c:v>76.713635999999994</c:v>
                </c:pt>
                <c:pt idx="281">
                  <c:v>76.010000000000005</c:v>
                </c:pt>
                <c:pt idx="282">
                  <c:v>75.531363999999996</c:v>
                </c:pt>
                <c:pt idx="283">
                  <c:v>75.326818000000003</c:v>
                </c:pt>
                <c:pt idx="284">
                  <c:v>74.962727000000001</c:v>
                </c:pt>
                <c:pt idx="285">
                  <c:v>74.373636000000005</c:v>
                </c:pt>
                <c:pt idx="286">
                  <c:v>73.735455000000002</c:v>
                </c:pt>
                <c:pt idx="287">
                  <c:v>73.350909000000001</c:v>
                </c:pt>
                <c:pt idx="288">
                  <c:v>73.166818000000006</c:v>
                </c:pt>
                <c:pt idx="289">
                  <c:v>73.072727</c:v>
                </c:pt>
                <c:pt idx="290">
                  <c:v>72.913182000000006</c:v>
                </c:pt>
                <c:pt idx="291">
                  <c:v>72.753636</c:v>
                </c:pt>
                <c:pt idx="292">
                  <c:v>72.659544999999994</c:v>
                </c:pt>
                <c:pt idx="293">
                  <c:v>72.299544999999995</c:v>
                </c:pt>
                <c:pt idx="294">
                  <c:v>71.890455000000003</c:v>
                </c:pt>
                <c:pt idx="295">
                  <c:v>71.526364000000001</c:v>
                </c:pt>
                <c:pt idx="296">
                  <c:v>71.186818000000002</c:v>
                </c:pt>
                <c:pt idx="297">
                  <c:v>70.912727000000004</c:v>
                </c:pt>
                <c:pt idx="298">
                  <c:v>70.822727</c:v>
                </c:pt>
                <c:pt idx="299">
                  <c:v>70.753181999999995</c:v>
                </c:pt>
                <c:pt idx="300">
                  <c:v>70.593636000000004</c:v>
                </c:pt>
                <c:pt idx="301">
                  <c:v>70.434090999999995</c:v>
                </c:pt>
                <c:pt idx="302">
                  <c:v>70.229545000000002</c:v>
                </c:pt>
                <c:pt idx="303">
                  <c:v>70.004544999999993</c:v>
                </c:pt>
                <c:pt idx="304">
                  <c:v>69.89</c:v>
                </c:pt>
                <c:pt idx="305">
                  <c:v>69.910454999999999</c:v>
                </c:pt>
                <c:pt idx="306">
                  <c:v>70.065909000000005</c:v>
                </c:pt>
                <c:pt idx="307">
                  <c:v>69.861363999999995</c:v>
                </c:pt>
                <c:pt idx="308">
                  <c:v>69.157726999999994</c:v>
                </c:pt>
                <c:pt idx="309">
                  <c:v>68.519544999999994</c:v>
                </c:pt>
                <c:pt idx="310">
                  <c:v>67.881364000000005</c:v>
                </c:pt>
                <c:pt idx="311">
                  <c:v>67.288182000000006</c:v>
                </c:pt>
                <c:pt idx="312">
                  <c:v>67.149090999999999</c:v>
                </c:pt>
                <c:pt idx="313">
                  <c:v>67.059090999999995</c:v>
                </c:pt>
                <c:pt idx="314">
                  <c:v>67.059090999999995</c:v>
                </c:pt>
                <c:pt idx="315">
                  <c:v>66.809545</c:v>
                </c:pt>
                <c:pt idx="316">
                  <c:v>66.355455000000006</c:v>
                </c:pt>
                <c:pt idx="317">
                  <c:v>65.672273000000004</c:v>
                </c:pt>
                <c:pt idx="318">
                  <c:v>65.079091000000005</c:v>
                </c:pt>
                <c:pt idx="319">
                  <c:v>64.330455000000001</c:v>
                </c:pt>
                <c:pt idx="320">
                  <c:v>63.810909000000002</c:v>
                </c:pt>
                <c:pt idx="321">
                  <c:v>63.446818</c:v>
                </c:pt>
                <c:pt idx="322">
                  <c:v>63.197273000000003</c:v>
                </c:pt>
                <c:pt idx="323">
                  <c:v>63.037726999999997</c:v>
                </c:pt>
                <c:pt idx="324">
                  <c:v>63.107272999999999</c:v>
                </c:pt>
                <c:pt idx="325">
                  <c:v>63.107272999999999</c:v>
                </c:pt>
                <c:pt idx="326">
                  <c:v>62.923181999999997</c:v>
                </c:pt>
                <c:pt idx="327">
                  <c:v>62.853636000000002</c:v>
                </c:pt>
                <c:pt idx="328">
                  <c:v>63.013182</c:v>
                </c:pt>
                <c:pt idx="329">
                  <c:v>63.332273000000001</c:v>
                </c:pt>
                <c:pt idx="330">
                  <c:v>63.675908999999997</c:v>
                </c:pt>
                <c:pt idx="331">
                  <c:v>63.516364000000003</c:v>
                </c:pt>
                <c:pt idx="332">
                  <c:v>63.086818000000001</c:v>
                </c:pt>
                <c:pt idx="333">
                  <c:v>62.722726999999999</c:v>
                </c:pt>
                <c:pt idx="334">
                  <c:v>62.039544999999997</c:v>
                </c:pt>
                <c:pt idx="335">
                  <c:v>61.560909000000002</c:v>
                </c:pt>
                <c:pt idx="336">
                  <c:v>61.151817999999999</c:v>
                </c:pt>
                <c:pt idx="337">
                  <c:v>60.922727000000002</c:v>
                </c:pt>
                <c:pt idx="338">
                  <c:v>60.444091</c:v>
                </c:pt>
                <c:pt idx="339">
                  <c:v>60.010455</c:v>
                </c:pt>
                <c:pt idx="340">
                  <c:v>59.666817999999999</c:v>
                </c:pt>
                <c:pt idx="341">
                  <c:v>59.576818000000003</c:v>
                </c:pt>
                <c:pt idx="342">
                  <c:v>59.008181999999998</c:v>
                </c:pt>
                <c:pt idx="343">
                  <c:v>58.689090999999998</c:v>
                </c:pt>
                <c:pt idx="344">
                  <c:v>58.848635999999999</c:v>
                </c:pt>
                <c:pt idx="345">
                  <c:v>58.574545000000001</c:v>
                </c:pt>
                <c:pt idx="346">
                  <c:v>58.300454999999999</c:v>
                </c:pt>
                <c:pt idx="347">
                  <c:v>58.050908999999997</c:v>
                </c:pt>
                <c:pt idx="348">
                  <c:v>57.596817999999999</c:v>
                </c:pt>
                <c:pt idx="349">
                  <c:v>57.302273</c:v>
                </c:pt>
                <c:pt idx="350">
                  <c:v>56.668182000000002</c:v>
                </c:pt>
                <c:pt idx="351">
                  <c:v>56.079090999999998</c:v>
                </c:pt>
                <c:pt idx="352">
                  <c:v>55.944091</c:v>
                </c:pt>
                <c:pt idx="353">
                  <c:v>55.559545</c:v>
                </c:pt>
                <c:pt idx="354">
                  <c:v>54.970455000000001</c:v>
                </c:pt>
                <c:pt idx="355">
                  <c:v>54.426364</c:v>
                </c:pt>
                <c:pt idx="356">
                  <c:v>53.722726999999999</c:v>
                </c:pt>
                <c:pt idx="357">
                  <c:v>52.974091000000001</c:v>
                </c:pt>
                <c:pt idx="358">
                  <c:v>52.270454999999998</c:v>
                </c:pt>
                <c:pt idx="359">
                  <c:v>51.816364</c:v>
                </c:pt>
                <c:pt idx="360">
                  <c:v>55.065637000000002</c:v>
                </c:pt>
                <c:pt idx="361">
                  <c:v>54.970494000000002</c:v>
                </c:pt>
                <c:pt idx="362">
                  <c:v>54.875351000000002</c:v>
                </c:pt>
              </c:numCache>
            </c:numRef>
          </c:val>
          <c:extLst>
            <c:ext xmlns:c16="http://schemas.microsoft.com/office/drawing/2014/chart" uri="{C3380CC4-5D6E-409C-BE32-E72D297353CC}">
              <c16:uniqueId val="{00000002-4029-4572-9649-B9DF7F8C33F8}"/>
            </c:ext>
          </c:extLst>
        </c:ser>
        <c:ser>
          <c:idx val="3"/>
          <c:order val="3"/>
          <c:tx>
            <c:strRef>
              <c:f>Sheet1!$A$5</c:f>
              <c:strCache>
                <c:ptCount val="1"/>
                <c:pt idx="0">
                  <c:v>DAILY TEMPERATURE SWING (</c:v>
                </c:pt>
              </c:strCache>
            </c:strRef>
          </c:tx>
          <c:spPr>
            <a:solidFill>
              <a:srgbClr val="A6A6A6"/>
            </a:solidFill>
            <a:ln w="12700" cap="flat">
              <a:noFill/>
              <a:miter lim="4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Sheet1!$B$5:$NB$5</c:f>
              <c:numCache>
                <c:formatCode>General</c:formatCode>
                <c:ptCount val="365"/>
                <c:pt idx="0">
                  <c:v>17.100000000000001</c:v>
                </c:pt>
                <c:pt idx="1">
                  <c:v>10.08</c:v>
                </c:pt>
                <c:pt idx="2">
                  <c:v>5.94</c:v>
                </c:pt>
                <c:pt idx="3">
                  <c:v>10.08</c:v>
                </c:pt>
                <c:pt idx="4">
                  <c:v>10.98</c:v>
                </c:pt>
                <c:pt idx="5">
                  <c:v>7.92</c:v>
                </c:pt>
                <c:pt idx="6">
                  <c:v>10.98</c:v>
                </c:pt>
                <c:pt idx="7">
                  <c:v>10.98</c:v>
                </c:pt>
                <c:pt idx="8">
                  <c:v>9</c:v>
                </c:pt>
                <c:pt idx="9">
                  <c:v>18</c:v>
                </c:pt>
                <c:pt idx="10">
                  <c:v>19.98</c:v>
                </c:pt>
                <c:pt idx="11">
                  <c:v>23.94</c:v>
                </c:pt>
                <c:pt idx="12">
                  <c:v>18.899999999999999</c:v>
                </c:pt>
                <c:pt idx="13">
                  <c:v>19.079999999999998</c:v>
                </c:pt>
                <c:pt idx="14">
                  <c:v>20.88</c:v>
                </c:pt>
                <c:pt idx="15">
                  <c:v>24.12</c:v>
                </c:pt>
                <c:pt idx="16">
                  <c:v>7.02</c:v>
                </c:pt>
                <c:pt idx="17">
                  <c:v>10.98</c:v>
                </c:pt>
                <c:pt idx="18">
                  <c:v>14.04</c:v>
                </c:pt>
                <c:pt idx="19">
                  <c:v>14.04</c:v>
                </c:pt>
                <c:pt idx="20">
                  <c:v>12.06</c:v>
                </c:pt>
                <c:pt idx="21">
                  <c:v>12.06</c:v>
                </c:pt>
                <c:pt idx="22">
                  <c:v>21.96</c:v>
                </c:pt>
                <c:pt idx="23">
                  <c:v>21.06</c:v>
                </c:pt>
                <c:pt idx="24">
                  <c:v>12.96</c:v>
                </c:pt>
                <c:pt idx="25">
                  <c:v>14.04</c:v>
                </c:pt>
                <c:pt idx="26">
                  <c:v>19.98</c:v>
                </c:pt>
                <c:pt idx="27">
                  <c:v>29.88</c:v>
                </c:pt>
                <c:pt idx="28">
                  <c:v>28.98</c:v>
                </c:pt>
                <c:pt idx="29">
                  <c:v>24.12</c:v>
                </c:pt>
                <c:pt idx="30">
                  <c:v>19.98</c:v>
                </c:pt>
                <c:pt idx="31">
                  <c:v>32.04</c:v>
                </c:pt>
                <c:pt idx="32">
                  <c:v>21.96</c:v>
                </c:pt>
                <c:pt idx="33">
                  <c:v>19.079999999999998</c:v>
                </c:pt>
                <c:pt idx="34">
                  <c:v>25.02</c:v>
                </c:pt>
                <c:pt idx="35">
                  <c:v>21.06</c:v>
                </c:pt>
                <c:pt idx="36">
                  <c:v>12.06</c:v>
                </c:pt>
                <c:pt idx="37">
                  <c:v>9</c:v>
                </c:pt>
                <c:pt idx="38">
                  <c:v>21.96</c:v>
                </c:pt>
                <c:pt idx="39">
                  <c:v>32.04</c:v>
                </c:pt>
                <c:pt idx="40">
                  <c:v>11.16</c:v>
                </c:pt>
                <c:pt idx="41">
                  <c:v>38.880000000000003</c:v>
                </c:pt>
                <c:pt idx="42">
                  <c:v>30.06</c:v>
                </c:pt>
                <c:pt idx="43">
                  <c:v>22.14</c:v>
                </c:pt>
                <c:pt idx="44">
                  <c:v>23.94</c:v>
                </c:pt>
                <c:pt idx="45">
                  <c:v>21.96</c:v>
                </c:pt>
                <c:pt idx="46">
                  <c:v>19.079999999999998</c:v>
                </c:pt>
                <c:pt idx="47">
                  <c:v>5.04</c:v>
                </c:pt>
                <c:pt idx="48">
                  <c:v>7.02</c:v>
                </c:pt>
                <c:pt idx="49">
                  <c:v>11.88</c:v>
                </c:pt>
                <c:pt idx="50">
                  <c:v>16.920000000000002</c:v>
                </c:pt>
                <c:pt idx="51">
                  <c:v>30.96</c:v>
                </c:pt>
                <c:pt idx="52">
                  <c:v>18</c:v>
                </c:pt>
                <c:pt idx="53">
                  <c:v>19.98</c:v>
                </c:pt>
                <c:pt idx="54">
                  <c:v>25.02</c:v>
                </c:pt>
                <c:pt idx="55">
                  <c:v>36</c:v>
                </c:pt>
                <c:pt idx="56">
                  <c:v>32.04</c:v>
                </c:pt>
                <c:pt idx="57">
                  <c:v>25.02</c:v>
                </c:pt>
                <c:pt idx="58">
                  <c:v>25.92</c:v>
                </c:pt>
                <c:pt idx="59">
                  <c:v>10.08</c:v>
                </c:pt>
                <c:pt idx="60">
                  <c:v>15.12</c:v>
                </c:pt>
                <c:pt idx="61">
                  <c:v>25.02</c:v>
                </c:pt>
                <c:pt idx="62">
                  <c:v>24.84</c:v>
                </c:pt>
                <c:pt idx="63">
                  <c:v>16.02</c:v>
                </c:pt>
                <c:pt idx="64">
                  <c:v>27.9</c:v>
                </c:pt>
                <c:pt idx="65">
                  <c:v>21.06</c:v>
                </c:pt>
                <c:pt idx="66">
                  <c:v>28.98</c:v>
                </c:pt>
                <c:pt idx="67">
                  <c:v>17.100000000000001</c:v>
                </c:pt>
                <c:pt idx="68">
                  <c:v>21.06</c:v>
                </c:pt>
                <c:pt idx="69">
                  <c:v>27</c:v>
                </c:pt>
                <c:pt idx="70">
                  <c:v>14.94</c:v>
                </c:pt>
                <c:pt idx="71">
                  <c:v>33.840000000000003</c:v>
                </c:pt>
                <c:pt idx="72">
                  <c:v>23.94</c:v>
                </c:pt>
                <c:pt idx="73">
                  <c:v>19.079999999999998</c:v>
                </c:pt>
                <c:pt idx="74">
                  <c:v>9</c:v>
                </c:pt>
                <c:pt idx="75">
                  <c:v>17.100000000000001</c:v>
                </c:pt>
                <c:pt idx="76">
                  <c:v>17.100000000000001</c:v>
                </c:pt>
                <c:pt idx="77">
                  <c:v>28.08</c:v>
                </c:pt>
                <c:pt idx="78">
                  <c:v>27</c:v>
                </c:pt>
                <c:pt idx="79">
                  <c:v>12.06</c:v>
                </c:pt>
                <c:pt idx="80">
                  <c:v>7.02</c:v>
                </c:pt>
                <c:pt idx="81">
                  <c:v>23.94</c:v>
                </c:pt>
                <c:pt idx="82">
                  <c:v>14.04</c:v>
                </c:pt>
                <c:pt idx="83">
                  <c:v>22.14</c:v>
                </c:pt>
                <c:pt idx="84">
                  <c:v>27</c:v>
                </c:pt>
                <c:pt idx="85">
                  <c:v>23.04</c:v>
                </c:pt>
                <c:pt idx="86">
                  <c:v>18</c:v>
                </c:pt>
                <c:pt idx="87">
                  <c:v>17.100000000000001</c:v>
                </c:pt>
                <c:pt idx="88">
                  <c:v>19.079999999999998</c:v>
                </c:pt>
                <c:pt idx="89">
                  <c:v>17.28</c:v>
                </c:pt>
                <c:pt idx="90">
                  <c:v>12.96</c:v>
                </c:pt>
                <c:pt idx="91">
                  <c:v>21.96</c:v>
                </c:pt>
                <c:pt idx="92">
                  <c:v>12.96</c:v>
                </c:pt>
                <c:pt idx="93">
                  <c:v>21.06</c:v>
                </c:pt>
                <c:pt idx="94">
                  <c:v>21.96</c:v>
                </c:pt>
                <c:pt idx="95">
                  <c:v>28.08</c:v>
                </c:pt>
                <c:pt idx="96">
                  <c:v>38.880000000000003</c:v>
                </c:pt>
                <c:pt idx="97">
                  <c:v>29.16</c:v>
                </c:pt>
                <c:pt idx="98">
                  <c:v>27</c:v>
                </c:pt>
                <c:pt idx="99">
                  <c:v>31.14</c:v>
                </c:pt>
                <c:pt idx="100">
                  <c:v>30.06</c:v>
                </c:pt>
                <c:pt idx="101">
                  <c:v>27</c:v>
                </c:pt>
                <c:pt idx="102">
                  <c:v>27</c:v>
                </c:pt>
                <c:pt idx="103">
                  <c:v>27.9</c:v>
                </c:pt>
                <c:pt idx="104">
                  <c:v>29.88</c:v>
                </c:pt>
                <c:pt idx="105">
                  <c:v>28.08</c:v>
                </c:pt>
                <c:pt idx="106">
                  <c:v>28.08</c:v>
                </c:pt>
                <c:pt idx="107">
                  <c:v>26.1</c:v>
                </c:pt>
                <c:pt idx="108">
                  <c:v>19.98</c:v>
                </c:pt>
                <c:pt idx="109">
                  <c:v>18.899999999999999</c:v>
                </c:pt>
                <c:pt idx="110">
                  <c:v>14.04</c:v>
                </c:pt>
                <c:pt idx="111">
                  <c:v>9.9</c:v>
                </c:pt>
                <c:pt idx="112">
                  <c:v>16.02</c:v>
                </c:pt>
                <c:pt idx="113">
                  <c:v>16.02</c:v>
                </c:pt>
                <c:pt idx="114">
                  <c:v>19.98</c:v>
                </c:pt>
                <c:pt idx="115">
                  <c:v>23.94</c:v>
                </c:pt>
                <c:pt idx="116">
                  <c:v>32.04</c:v>
                </c:pt>
                <c:pt idx="117">
                  <c:v>31.14</c:v>
                </c:pt>
                <c:pt idx="118">
                  <c:v>18</c:v>
                </c:pt>
                <c:pt idx="119">
                  <c:v>17.100000000000001</c:v>
                </c:pt>
                <c:pt idx="120">
                  <c:v>16.02</c:v>
                </c:pt>
                <c:pt idx="121">
                  <c:v>16.920000000000002</c:v>
                </c:pt>
                <c:pt idx="122">
                  <c:v>18</c:v>
                </c:pt>
                <c:pt idx="123">
                  <c:v>22.14</c:v>
                </c:pt>
                <c:pt idx="124">
                  <c:v>25.02</c:v>
                </c:pt>
                <c:pt idx="125">
                  <c:v>25.02</c:v>
                </c:pt>
                <c:pt idx="126">
                  <c:v>21.96</c:v>
                </c:pt>
                <c:pt idx="127">
                  <c:v>21.96</c:v>
                </c:pt>
                <c:pt idx="128">
                  <c:v>21.96</c:v>
                </c:pt>
                <c:pt idx="129">
                  <c:v>23.94</c:v>
                </c:pt>
                <c:pt idx="130">
                  <c:v>27</c:v>
                </c:pt>
                <c:pt idx="131">
                  <c:v>23.94</c:v>
                </c:pt>
                <c:pt idx="132">
                  <c:v>27.9</c:v>
                </c:pt>
                <c:pt idx="133">
                  <c:v>25.02</c:v>
                </c:pt>
                <c:pt idx="134">
                  <c:v>30.06</c:v>
                </c:pt>
                <c:pt idx="135">
                  <c:v>24.84</c:v>
                </c:pt>
                <c:pt idx="136">
                  <c:v>23.04</c:v>
                </c:pt>
                <c:pt idx="137">
                  <c:v>24.84</c:v>
                </c:pt>
                <c:pt idx="138">
                  <c:v>26.1</c:v>
                </c:pt>
                <c:pt idx="139">
                  <c:v>23.04</c:v>
                </c:pt>
                <c:pt idx="140">
                  <c:v>19.079999999999998</c:v>
                </c:pt>
                <c:pt idx="141">
                  <c:v>18.899999999999999</c:v>
                </c:pt>
                <c:pt idx="142">
                  <c:v>18.899999999999999</c:v>
                </c:pt>
                <c:pt idx="143">
                  <c:v>3.96</c:v>
                </c:pt>
                <c:pt idx="144">
                  <c:v>7.92</c:v>
                </c:pt>
                <c:pt idx="145">
                  <c:v>19.98</c:v>
                </c:pt>
                <c:pt idx="146">
                  <c:v>15.12</c:v>
                </c:pt>
                <c:pt idx="147">
                  <c:v>18</c:v>
                </c:pt>
                <c:pt idx="148">
                  <c:v>23.04</c:v>
                </c:pt>
                <c:pt idx="149">
                  <c:v>22.14</c:v>
                </c:pt>
                <c:pt idx="150">
                  <c:v>17.100000000000001</c:v>
                </c:pt>
                <c:pt idx="151">
                  <c:v>18.899999999999999</c:v>
                </c:pt>
                <c:pt idx="152">
                  <c:v>23.04</c:v>
                </c:pt>
                <c:pt idx="153">
                  <c:v>25.92</c:v>
                </c:pt>
                <c:pt idx="154">
                  <c:v>22.14</c:v>
                </c:pt>
                <c:pt idx="155">
                  <c:v>23.04</c:v>
                </c:pt>
                <c:pt idx="156">
                  <c:v>28.98</c:v>
                </c:pt>
                <c:pt idx="157">
                  <c:v>19.98</c:v>
                </c:pt>
                <c:pt idx="158">
                  <c:v>27</c:v>
                </c:pt>
                <c:pt idx="159">
                  <c:v>30.06</c:v>
                </c:pt>
                <c:pt idx="160">
                  <c:v>34.020000000000003</c:v>
                </c:pt>
                <c:pt idx="161">
                  <c:v>35.1</c:v>
                </c:pt>
                <c:pt idx="162">
                  <c:v>21.96</c:v>
                </c:pt>
                <c:pt idx="163">
                  <c:v>25.02</c:v>
                </c:pt>
                <c:pt idx="164">
                  <c:v>16.920000000000002</c:v>
                </c:pt>
                <c:pt idx="165">
                  <c:v>9</c:v>
                </c:pt>
                <c:pt idx="166">
                  <c:v>18.899999999999999</c:v>
                </c:pt>
                <c:pt idx="167">
                  <c:v>19.079999999999998</c:v>
                </c:pt>
                <c:pt idx="168">
                  <c:v>22.14</c:v>
                </c:pt>
                <c:pt idx="169">
                  <c:v>20.88</c:v>
                </c:pt>
                <c:pt idx="170">
                  <c:v>22.14</c:v>
                </c:pt>
                <c:pt idx="171">
                  <c:v>23.04</c:v>
                </c:pt>
                <c:pt idx="172">
                  <c:v>21.96</c:v>
                </c:pt>
                <c:pt idx="173">
                  <c:v>21.06</c:v>
                </c:pt>
                <c:pt idx="174">
                  <c:v>21.96</c:v>
                </c:pt>
                <c:pt idx="175">
                  <c:v>20.88</c:v>
                </c:pt>
                <c:pt idx="176">
                  <c:v>14.94</c:v>
                </c:pt>
                <c:pt idx="177">
                  <c:v>23.04</c:v>
                </c:pt>
                <c:pt idx="178">
                  <c:v>18</c:v>
                </c:pt>
                <c:pt idx="179">
                  <c:v>17.100000000000001</c:v>
                </c:pt>
                <c:pt idx="180">
                  <c:v>21.96</c:v>
                </c:pt>
                <c:pt idx="181">
                  <c:v>21.06</c:v>
                </c:pt>
                <c:pt idx="182">
                  <c:v>21.96</c:v>
                </c:pt>
                <c:pt idx="183">
                  <c:v>21.96</c:v>
                </c:pt>
                <c:pt idx="184">
                  <c:v>20.88</c:v>
                </c:pt>
                <c:pt idx="185">
                  <c:v>19.98</c:v>
                </c:pt>
                <c:pt idx="186">
                  <c:v>19.98</c:v>
                </c:pt>
                <c:pt idx="187">
                  <c:v>22.14</c:v>
                </c:pt>
                <c:pt idx="188">
                  <c:v>25.02</c:v>
                </c:pt>
                <c:pt idx="189">
                  <c:v>25.02</c:v>
                </c:pt>
                <c:pt idx="190">
                  <c:v>23.04</c:v>
                </c:pt>
                <c:pt idx="191">
                  <c:v>21.96</c:v>
                </c:pt>
                <c:pt idx="192">
                  <c:v>20.88</c:v>
                </c:pt>
                <c:pt idx="193">
                  <c:v>21.96</c:v>
                </c:pt>
                <c:pt idx="194">
                  <c:v>21.96</c:v>
                </c:pt>
                <c:pt idx="195">
                  <c:v>18</c:v>
                </c:pt>
                <c:pt idx="196">
                  <c:v>19.98</c:v>
                </c:pt>
                <c:pt idx="197">
                  <c:v>19.98</c:v>
                </c:pt>
                <c:pt idx="198">
                  <c:v>19.079999999999998</c:v>
                </c:pt>
                <c:pt idx="199">
                  <c:v>19.98</c:v>
                </c:pt>
                <c:pt idx="200">
                  <c:v>21.06</c:v>
                </c:pt>
                <c:pt idx="201">
                  <c:v>19.98</c:v>
                </c:pt>
                <c:pt idx="202">
                  <c:v>21.96</c:v>
                </c:pt>
                <c:pt idx="203">
                  <c:v>14.94</c:v>
                </c:pt>
                <c:pt idx="204">
                  <c:v>18.899999999999999</c:v>
                </c:pt>
                <c:pt idx="205">
                  <c:v>17.100000000000001</c:v>
                </c:pt>
                <c:pt idx="206">
                  <c:v>16.920000000000002</c:v>
                </c:pt>
                <c:pt idx="207">
                  <c:v>7.92</c:v>
                </c:pt>
                <c:pt idx="208">
                  <c:v>5.04</c:v>
                </c:pt>
                <c:pt idx="209">
                  <c:v>12.96</c:v>
                </c:pt>
                <c:pt idx="210">
                  <c:v>19.079999999999998</c:v>
                </c:pt>
                <c:pt idx="211">
                  <c:v>18.899999999999999</c:v>
                </c:pt>
                <c:pt idx="212">
                  <c:v>21.06</c:v>
                </c:pt>
                <c:pt idx="213">
                  <c:v>21.06</c:v>
                </c:pt>
                <c:pt idx="214">
                  <c:v>18</c:v>
                </c:pt>
                <c:pt idx="215">
                  <c:v>15.12</c:v>
                </c:pt>
                <c:pt idx="216">
                  <c:v>11.88</c:v>
                </c:pt>
                <c:pt idx="217">
                  <c:v>18</c:v>
                </c:pt>
                <c:pt idx="218">
                  <c:v>19.079999999999998</c:v>
                </c:pt>
                <c:pt idx="219">
                  <c:v>19.98</c:v>
                </c:pt>
                <c:pt idx="220">
                  <c:v>15.12</c:v>
                </c:pt>
                <c:pt idx="221">
                  <c:v>16.02</c:v>
                </c:pt>
                <c:pt idx="222">
                  <c:v>16.02</c:v>
                </c:pt>
                <c:pt idx="223">
                  <c:v>16.02</c:v>
                </c:pt>
                <c:pt idx="224">
                  <c:v>16.02</c:v>
                </c:pt>
                <c:pt idx="225">
                  <c:v>14.04</c:v>
                </c:pt>
                <c:pt idx="226">
                  <c:v>16.920000000000002</c:v>
                </c:pt>
                <c:pt idx="227">
                  <c:v>18.899999999999999</c:v>
                </c:pt>
                <c:pt idx="228">
                  <c:v>18</c:v>
                </c:pt>
                <c:pt idx="229">
                  <c:v>21.96</c:v>
                </c:pt>
                <c:pt idx="230">
                  <c:v>17.100000000000001</c:v>
                </c:pt>
                <c:pt idx="231">
                  <c:v>12.96</c:v>
                </c:pt>
                <c:pt idx="232">
                  <c:v>16.02</c:v>
                </c:pt>
                <c:pt idx="233">
                  <c:v>12.96</c:v>
                </c:pt>
                <c:pt idx="234">
                  <c:v>12.96</c:v>
                </c:pt>
                <c:pt idx="235">
                  <c:v>14.94</c:v>
                </c:pt>
                <c:pt idx="236">
                  <c:v>24.12</c:v>
                </c:pt>
                <c:pt idx="237">
                  <c:v>19.98</c:v>
                </c:pt>
                <c:pt idx="238">
                  <c:v>19.98</c:v>
                </c:pt>
                <c:pt idx="239">
                  <c:v>18</c:v>
                </c:pt>
                <c:pt idx="240">
                  <c:v>19.98</c:v>
                </c:pt>
                <c:pt idx="241">
                  <c:v>19.079999999999998</c:v>
                </c:pt>
                <c:pt idx="242">
                  <c:v>5.94</c:v>
                </c:pt>
                <c:pt idx="243">
                  <c:v>13.86</c:v>
                </c:pt>
                <c:pt idx="244">
                  <c:v>5.94</c:v>
                </c:pt>
                <c:pt idx="245">
                  <c:v>16.02</c:v>
                </c:pt>
                <c:pt idx="246">
                  <c:v>14.94</c:v>
                </c:pt>
                <c:pt idx="247">
                  <c:v>16.02</c:v>
                </c:pt>
                <c:pt idx="248">
                  <c:v>18</c:v>
                </c:pt>
                <c:pt idx="249">
                  <c:v>17.100000000000001</c:v>
                </c:pt>
                <c:pt idx="250">
                  <c:v>18</c:v>
                </c:pt>
                <c:pt idx="251">
                  <c:v>16.02</c:v>
                </c:pt>
                <c:pt idx="252">
                  <c:v>12.96</c:v>
                </c:pt>
                <c:pt idx="253">
                  <c:v>19.079999999999998</c:v>
                </c:pt>
                <c:pt idx="254">
                  <c:v>19.079999999999998</c:v>
                </c:pt>
                <c:pt idx="255">
                  <c:v>18</c:v>
                </c:pt>
                <c:pt idx="256">
                  <c:v>25.02</c:v>
                </c:pt>
                <c:pt idx="257">
                  <c:v>27</c:v>
                </c:pt>
                <c:pt idx="258">
                  <c:v>10.08</c:v>
                </c:pt>
                <c:pt idx="259">
                  <c:v>19.98</c:v>
                </c:pt>
                <c:pt idx="260">
                  <c:v>20.16</c:v>
                </c:pt>
                <c:pt idx="261">
                  <c:v>21.06</c:v>
                </c:pt>
                <c:pt idx="262">
                  <c:v>18</c:v>
                </c:pt>
                <c:pt idx="263">
                  <c:v>14.04</c:v>
                </c:pt>
                <c:pt idx="264">
                  <c:v>19.98</c:v>
                </c:pt>
                <c:pt idx="265">
                  <c:v>23.94</c:v>
                </c:pt>
                <c:pt idx="266">
                  <c:v>23.04</c:v>
                </c:pt>
                <c:pt idx="267">
                  <c:v>20.16</c:v>
                </c:pt>
                <c:pt idx="268">
                  <c:v>16.02</c:v>
                </c:pt>
                <c:pt idx="269">
                  <c:v>7.02</c:v>
                </c:pt>
                <c:pt idx="270">
                  <c:v>19.079999999999998</c:v>
                </c:pt>
                <c:pt idx="271">
                  <c:v>18</c:v>
                </c:pt>
                <c:pt idx="272">
                  <c:v>3.96</c:v>
                </c:pt>
                <c:pt idx="273">
                  <c:v>12.24</c:v>
                </c:pt>
                <c:pt idx="274">
                  <c:v>19.079999999999998</c:v>
                </c:pt>
                <c:pt idx="275">
                  <c:v>19.98</c:v>
                </c:pt>
                <c:pt idx="276">
                  <c:v>25.02</c:v>
                </c:pt>
                <c:pt idx="277">
                  <c:v>20.16</c:v>
                </c:pt>
                <c:pt idx="278">
                  <c:v>24.12</c:v>
                </c:pt>
                <c:pt idx="279">
                  <c:v>29.88</c:v>
                </c:pt>
                <c:pt idx="280">
                  <c:v>28.98</c:v>
                </c:pt>
                <c:pt idx="281">
                  <c:v>26.1</c:v>
                </c:pt>
                <c:pt idx="282">
                  <c:v>27</c:v>
                </c:pt>
                <c:pt idx="283">
                  <c:v>26.1</c:v>
                </c:pt>
                <c:pt idx="284">
                  <c:v>24.12</c:v>
                </c:pt>
                <c:pt idx="285">
                  <c:v>29.88</c:v>
                </c:pt>
                <c:pt idx="286">
                  <c:v>25.92</c:v>
                </c:pt>
                <c:pt idx="287">
                  <c:v>25.92</c:v>
                </c:pt>
                <c:pt idx="288">
                  <c:v>21.96</c:v>
                </c:pt>
                <c:pt idx="289">
                  <c:v>18</c:v>
                </c:pt>
                <c:pt idx="290">
                  <c:v>11.16</c:v>
                </c:pt>
                <c:pt idx="291">
                  <c:v>16.920000000000002</c:v>
                </c:pt>
                <c:pt idx="292">
                  <c:v>19.98</c:v>
                </c:pt>
                <c:pt idx="293">
                  <c:v>25.92</c:v>
                </c:pt>
                <c:pt idx="294">
                  <c:v>19.98</c:v>
                </c:pt>
                <c:pt idx="295">
                  <c:v>10.08</c:v>
                </c:pt>
                <c:pt idx="296">
                  <c:v>5.94</c:v>
                </c:pt>
                <c:pt idx="297">
                  <c:v>15.12</c:v>
                </c:pt>
                <c:pt idx="298">
                  <c:v>30.06</c:v>
                </c:pt>
                <c:pt idx="299">
                  <c:v>20.16</c:v>
                </c:pt>
                <c:pt idx="300">
                  <c:v>11.88</c:v>
                </c:pt>
                <c:pt idx="301">
                  <c:v>10.98</c:v>
                </c:pt>
                <c:pt idx="302">
                  <c:v>5.94</c:v>
                </c:pt>
                <c:pt idx="303">
                  <c:v>19.98</c:v>
                </c:pt>
                <c:pt idx="304">
                  <c:v>21.06</c:v>
                </c:pt>
                <c:pt idx="305">
                  <c:v>18</c:v>
                </c:pt>
                <c:pt idx="306">
                  <c:v>15.12</c:v>
                </c:pt>
                <c:pt idx="307">
                  <c:v>10.08</c:v>
                </c:pt>
                <c:pt idx="308">
                  <c:v>19.98</c:v>
                </c:pt>
                <c:pt idx="309">
                  <c:v>21.06</c:v>
                </c:pt>
                <c:pt idx="310">
                  <c:v>23.94</c:v>
                </c:pt>
                <c:pt idx="311">
                  <c:v>33.119999999999997</c:v>
                </c:pt>
                <c:pt idx="312">
                  <c:v>26.1</c:v>
                </c:pt>
                <c:pt idx="313">
                  <c:v>14.04</c:v>
                </c:pt>
                <c:pt idx="314">
                  <c:v>28.08</c:v>
                </c:pt>
                <c:pt idx="315">
                  <c:v>25.02</c:v>
                </c:pt>
                <c:pt idx="316">
                  <c:v>19.98</c:v>
                </c:pt>
                <c:pt idx="317">
                  <c:v>32.94</c:v>
                </c:pt>
                <c:pt idx="318">
                  <c:v>32.04</c:v>
                </c:pt>
                <c:pt idx="319">
                  <c:v>14.04</c:v>
                </c:pt>
                <c:pt idx="320">
                  <c:v>20.88</c:v>
                </c:pt>
                <c:pt idx="321">
                  <c:v>30.96</c:v>
                </c:pt>
                <c:pt idx="322">
                  <c:v>28.98</c:v>
                </c:pt>
                <c:pt idx="323">
                  <c:v>29.88</c:v>
                </c:pt>
                <c:pt idx="324">
                  <c:v>23.04</c:v>
                </c:pt>
                <c:pt idx="325">
                  <c:v>27.9</c:v>
                </c:pt>
                <c:pt idx="326">
                  <c:v>24.84</c:v>
                </c:pt>
                <c:pt idx="327">
                  <c:v>18</c:v>
                </c:pt>
                <c:pt idx="328">
                  <c:v>29.88</c:v>
                </c:pt>
                <c:pt idx="329">
                  <c:v>30.96</c:v>
                </c:pt>
                <c:pt idx="330">
                  <c:v>16.920000000000002</c:v>
                </c:pt>
                <c:pt idx="331">
                  <c:v>19.98</c:v>
                </c:pt>
                <c:pt idx="332">
                  <c:v>16.02</c:v>
                </c:pt>
                <c:pt idx="333">
                  <c:v>13.32</c:v>
                </c:pt>
                <c:pt idx="334">
                  <c:v>27</c:v>
                </c:pt>
                <c:pt idx="335">
                  <c:v>16.02</c:v>
                </c:pt>
                <c:pt idx="336">
                  <c:v>19.079999999999998</c:v>
                </c:pt>
                <c:pt idx="337">
                  <c:v>29.88</c:v>
                </c:pt>
                <c:pt idx="338">
                  <c:v>29.88</c:v>
                </c:pt>
                <c:pt idx="339">
                  <c:v>10.08</c:v>
                </c:pt>
                <c:pt idx="340">
                  <c:v>23.94</c:v>
                </c:pt>
                <c:pt idx="341">
                  <c:v>19.079999999999998</c:v>
                </c:pt>
                <c:pt idx="342">
                  <c:v>24.84</c:v>
                </c:pt>
                <c:pt idx="343">
                  <c:v>30.96</c:v>
                </c:pt>
                <c:pt idx="344">
                  <c:v>27.9</c:v>
                </c:pt>
                <c:pt idx="345">
                  <c:v>19.079999999999998</c:v>
                </c:pt>
                <c:pt idx="346">
                  <c:v>16.02</c:v>
                </c:pt>
                <c:pt idx="347">
                  <c:v>16.920000000000002</c:v>
                </c:pt>
                <c:pt idx="348">
                  <c:v>14.04</c:v>
                </c:pt>
                <c:pt idx="349">
                  <c:v>16.920000000000002</c:v>
                </c:pt>
                <c:pt idx="350">
                  <c:v>12.96</c:v>
                </c:pt>
                <c:pt idx="351">
                  <c:v>28.08</c:v>
                </c:pt>
                <c:pt idx="352">
                  <c:v>27</c:v>
                </c:pt>
                <c:pt idx="353">
                  <c:v>21.96</c:v>
                </c:pt>
                <c:pt idx="354">
                  <c:v>10.98</c:v>
                </c:pt>
                <c:pt idx="355">
                  <c:v>12.06</c:v>
                </c:pt>
                <c:pt idx="356">
                  <c:v>7.92</c:v>
                </c:pt>
                <c:pt idx="357">
                  <c:v>15.12</c:v>
                </c:pt>
                <c:pt idx="358">
                  <c:v>6.12</c:v>
                </c:pt>
                <c:pt idx="359">
                  <c:v>16.02</c:v>
                </c:pt>
                <c:pt idx="360">
                  <c:v>29.88</c:v>
                </c:pt>
                <c:pt idx="361">
                  <c:v>19.98</c:v>
                </c:pt>
                <c:pt idx="362">
                  <c:v>16.920000000000002</c:v>
                </c:pt>
                <c:pt idx="363">
                  <c:v>8.1</c:v>
                </c:pt>
                <c:pt idx="364">
                  <c:v>5.04</c:v>
                </c:pt>
              </c:numCache>
            </c:numRef>
          </c:val>
          <c:extLst>
            <c:ext xmlns:c16="http://schemas.microsoft.com/office/drawing/2014/chart" uri="{C3380CC4-5D6E-409C-BE32-E72D297353CC}">
              <c16:uniqueId val="{00000003-4029-4572-9649-B9DF7F8C33F8}"/>
            </c:ext>
          </c:extLst>
        </c:ser>
        <c:ser>
          <c:idx val="4"/>
          <c:order val="4"/>
          <c:tx>
            <c:strRef>
              <c:f>Sheet1!$A$6</c:f>
              <c:strCache>
                <c:ptCount val="1"/>
                <c:pt idx="0">
                  <c:v>DAILY AVERAGE </c:v>
                </c:pt>
              </c:strCache>
            </c:strRef>
          </c:tx>
          <c:spPr>
            <a:solidFill>
              <a:srgbClr val="595959"/>
            </a:solidFill>
            <a:ln w="19050" cap="flat">
              <a:solidFill>
                <a:srgbClr val="595959"/>
              </a:solidFill>
              <a:prstDash val="sysDot"/>
              <a:miter lim="8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Sheet1!$B$6:$NB$6</c:f>
              <c:numCache>
                <c:formatCode>General</c:formatCode>
                <c:ptCount val="365"/>
                <c:pt idx="0">
                  <c:v>42.855226999999999</c:v>
                </c:pt>
                <c:pt idx="1">
                  <c:v>42.820453999999998</c:v>
                </c:pt>
                <c:pt idx="2">
                  <c:v>42.98</c:v>
                </c:pt>
                <c:pt idx="3">
                  <c:v>43.207045000000001</c:v>
                </c:pt>
                <c:pt idx="4">
                  <c:v>43.172272999999997</c:v>
                </c:pt>
                <c:pt idx="5">
                  <c:v>42.932955</c:v>
                </c:pt>
                <c:pt idx="6">
                  <c:v>42.671135999999997</c:v>
                </c:pt>
                <c:pt idx="7">
                  <c:v>42.364317999999997</c:v>
                </c:pt>
                <c:pt idx="8">
                  <c:v>41.840682000000001</c:v>
                </c:pt>
                <c:pt idx="9">
                  <c:v>41.110455000000002</c:v>
                </c:pt>
                <c:pt idx="10">
                  <c:v>40.642045000000003</c:v>
                </c:pt>
                <c:pt idx="11">
                  <c:v>40.527500000000003</c:v>
                </c:pt>
                <c:pt idx="12">
                  <c:v>40.484544999999997</c:v>
                </c:pt>
                <c:pt idx="13">
                  <c:v>40.836364000000003</c:v>
                </c:pt>
                <c:pt idx="14">
                  <c:v>41.3825</c:v>
                </c:pt>
                <c:pt idx="15">
                  <c:v>41.439773000000002</c:v>
                </c:pt>
                <c:pt idx="16">
                  <c:v>41.120682000000002</c:v>
                </c:pt>
                <c:pt idx="17">
                  <c:v>40.803635999999997</c:v>
                </c:pt>
                <c:pt idx="18">
                  <c:v>40.521363999999998</c:v>
                </c:pt>
                <c:pt idx="19">
                  <c:v>40.077500000000001</c:v>
                </c:pt>
                <c:pt idx="20">
                  <c:v>39.703181000000001</c:v>
                </c:pt>
                <c:pt idx="21">
                  <c:v>39.625455000000002</c:v>
                </c:pt>
                <c:pt idx="22">
                  <c:v>39.512954000000001</c:v>
                </c:pt>
                <c:pt idx="23">
                  <c:v>39.238864</c:v>
                </c:pt>
                <c:pt idx="24">
                  <c:v>39.228636000000002</c:v>
                </c:pt>
                <c:pt idx="25">
                  <c:v>38.864545</c:v>
                </c:pt>
                <c:pt idx="26">
                  <c:v>38.340909000000003</c:v>
                </c:pt>
                <c:pt idx="27">
                  <c:v>38.126136000000002</c:v>
                </c:pt>
                <c:pt idx="28">
                  <c:v>38.048408999999999</c:v>
                </c:pt>
                <c:pt idx="29">
                  <c:v>38.207954000000001</c:v>
                </c:pt>
                <c:pt idx="30">
                  <c:v>38.696818</c:v>
                </c:pt>
                <c:pt idx="31">
                  <c:v>39.118181999999997</c:v>
                </c:pt>
                <c:pt idx="32">
                  <c:v>39.752273000000002</c:v>
                </c:pt>
                <c:pt idx="33">
                  <c:v>40.500909</c:v>
                </c:pt>
                <c:pt idx="34">
                  <c:v>41.227046000000001</c:v>
                </c:pt>
                <c:pt idx="35">
                  <c:v>41.932727</c:v>
                </c:pt>
                <c:pt idx="36">
                  <c:v>42.603636000000002</c:v>
                </c:pt>
                <c:pt idx="37">
                  <c:v>43.035226999999999</c:v>
                </c:pt>
                <c:pt idx="38">
                  <c:v>43.366591</c:v>
                </c:pt>
                <c:pt idx="39">
                  <c:v>43.708182000000001</c:v>
                </c:pt>
                <c:pt idx="40">
                  <c:v>44.287045999999997</c:v>
                </c:pt>
                <c:pt idx="41">
                  <c:v>44.992728</c:v>
                </c:pt>
                <c:pt idx="42">
                  <c:v>45.663635999999997</c:v>
                </c:pt>
                <c:pt idx="43">
                  <c:v>45.958181000000003</c:v>
                </c:pt>
                <c:pt idx="44">
                  <c:v>46.299773000000002</c:v>
                </c:pt>
                <c:pt idx="45">
                  <c:v>46.504317999999998</c:v>
                </c:pt>
                <c:pt idx="46">
                  <c:v>46.606591000000002</c:v>
                </c:pt>
                <c:pt idx="47">
                  <c:v>46.584091000000001</c:v>
                </c:pt>
                <c:pt idx="48">
                  <c:v>46.743637</c:v>
                </c:pt>
                <c:pt idx="49">
                  <c:v>47.12</c:v>
                </c:pt>
                <c:pt idx="50">
                  <c:v>47.629317999999998</c:v>
                </c:pt>
                <c:pt idx="51">
                  <c:v>48.083409000000003</c:v>
                </c:pt>
                <c:pt idx="52">
                  <c:v>48.494546</c:v>
                </c:pt>
                <c:pt idx="53">
                  <c:v>49.325000000000003</c:v>
                </c:pt>
                <c:pt idx="54">
                  <c:v>49.950909000000003</c:v>
                </c:pt>
                <c:pt idx="55">
                  <c:v>50.405000000000001</c:v>
                </c:pt>
                <c:pt idx="56">
                  <c:v>50.687272999999998</c:v>
                </c:pt>
                <c:pt idx="57">
                  <c:v>50.789546000000001</c:v>
                </c:pt>
                <c:pt idx="58">
                  <c:v>50.574772000000003</c:v>
                </c:pt>
                <c:pt idx="59">
                  <c:v>50.724091000000001</c:v>
                </c:pt>
                <c:pt idx="60">
                  <c:v>50.963408999999999</c:v>
                </c:pt>
                <c:pt idx="61">
                  <c:v>51.474772999999999</c:v>
                </c:pt>
                <c:pt idx="62">
                  <c:v>51.951363000000001</c:v>
                </c:pt>
                <c:pt idx="63">
                  <c:v>52.462727000000001</c:v>
                </c:pt>
                <c:pt idx="64">
                  <c:v>52.585453999999999</c:v>
                </c:pt>
                <c:pt idx="65">
                  <c:v>52.890228</c:v>
                </c:pt>
                <c:pt idx="66">
                  <c:v>53.229771999999997</c:v>
                </c:pt>
                <c:pt idx="67">
                  <c:v>53.526364000000001</c:v>
                </c:pt>
                <c:pt idx="68">
                  <c:v>53.755454</c:v>
                </c:pt>
                <c:pt idx="69">
                  <c:v>54.324089999999998</c:v>
                </c:pt>
                <c:pt idx="70">
                  <c:v>55.324317999999998</c:v>
                </c:pt>
                <c:pt idx="71">
                  <c:v>56.199772000000003</c:v>
                </c:pt>
                <c:pt idx="72">
                  <c:v>56.823636</c:v>
                </c:pt>
                <c:pt idx="73">
                  <c:v>57.105908999999997</c:v>
                </c:pt>
                <c:pt idx="74">
                  <c:v>57.060909000000002</c:v>
                </c:pt>
                <c:pt idx="75">
                  <c:v>57.253180999999998</c:v>
                </c:pt>
                <c:pt idx="76">
                  <c:v>57.345227000000001</c:v>
                </c:pt>
                <c:pt idx="77">
                  <c:v>57.494546</c:v>
                </c:pt>
                <c:pt idx="78">
                  <c:v>57.212271999999999</c:v>
                </c:pt>
                <c:pt idx="79">
                  <c:v>56.950454000000001</c:v>
                </c:pt>
                <c:pt idx="80">
                  <c:v>56.868636000000002</c:v>
                </c:pt>
                <c:pt idx="81">
                  <c:v>57.152954000000001</c:v>
                </c:pt>
                <c:pt idx="82">
                  <c:v>57.335000000000001</c:v>
                </c:pt>
                <c:pt idx="83">
                  <c:v>57.549773000000002</c:v>
                </c:pt>
                <c:pt idx="84">
                  <c:v>57.686818000000002</c:v>
                </c:pt>
                <c:pt idx="85">
                  <c:v>57.913863999999997</c:v>
                </c:pt>
                <c:pt idx="86">
                  <c:v>57.991591</c:v>
                </c:pt>
                <c:pt idx="87">
                  <c:v>58.333181000000003</c:v>
                </c:pt>
                <c:pt idx="88">
                  <c:v>58.64</c:v>
                </c:pt>
                <c:pt idx="89">
                  <c:v>58.969318000000001</c:v>
                </c:pt>
                <c:pt idx="90">
                  <c:v>59.116591</c:v>
                </c:pt>
                <c:pt idx="91">
                  <c:v>59.411135999999999</c:v>
                </c:pt>
                <c:pt idx="92">
                  <c:v>59.844773000000004</c:v>
                </c:pt>
                <c:pt idx="93">
                  <c:v>60.184317999999998</c:v>
                </c:pt>
                <c:pt idx="94">
                  <c:v>60.288635999999997</c:v>
                </c:pt>
                <c:pt idx="95">
                  <c:v>60.390909000000001</c:v>
                </c:pt>
                <c:pt idx="96">
                  <c:v>60.628182000000002</c:v>
                </c:pt>
                <c:pt idx="97">
                  <c:v>60.548408999999999</c:v>
                </c:pt>
                <c:pt idx="98">
                  <c:v>60.515681999999998</c:v>
                </c:pt>
                <c:pt idx="99">
                  <c:v>60.288635999999997</c:v>
                </c:pt>
                <c:pt idx="100">
                  <c:v>60.19659</c:v>
                </c:pt>
                <c:pt idx="101">
                  <c:v>60.378636</c:v>
                </c:pt>
                <c:pt idx="102">
                  <c:v>60.730454000000002</c:v>
                </c:pt>
                <c:pt idx="103">
                  <c:v>60.98</c:v>
                </c:pt>
                <c:pt idx="104">
                  <c:v>61.491363999999997</c:v>
                </c:pt>
                <c:pt idx="105">
                  <c:v>61.933182000000002</c:v>
                </c:pt>
                <c:pt idx="106">
                  <c:v>62.284999999999997</c:v>
                </c:pt>
                <c:pt idx="107">
                  <c:v>62.649090000000001</c:v>
                </c:pt>
                <c:pt idx="108">
                  <c:v>63.262726999999998</c:v>
                </c:pt>
                <c:pt idx="109">
                  <c:v>63.729090999999997</c:v>
                </c:pt>
                <c:pt idx="110">
                  <c:v>64.093181999999999</c:v>
                </c:pt>
                <c:pt idx="111">
                  <c:v>64.594318000000001</c:v>
                </c:pt>
                <c:pt idx="112">
                  <c:v>64.762045000000001</c:v>
                </c:pt>
                <c:pt idx="113">
                  <c:v>64.772272999999998</c:v>
                </c:pt>
                <c:pt idx="114">
                  <c:v>64.58</c:v>
                </c:pt>
                <c:pt idx="115">
                  <c:v>64.408181999999996</c:v>
                </c:pt>
                <c:pt idx="116">
                  <c:v>64.283409000000006</c:v>
                </c:pt>
                <c:pt idx="117">
                  <c:v>64.355000000000004</c:v>
                </c:pt>
                <c:pt idx="118">
                  <c:v>64.614773</c:v>
                </c:pt>
                <c:pt idx="119">
                  <c:v>64.762045000000001</c:v>
                </c:pt>
                <c:pt idx="120">
                  <c:v>64.966589999999997</c:v>
                </c:pt>
                <c:pt idx="121">
                  <c:v>65.079091000000005</c:v>
                </c:pt>
                <c:pt idx="122">
                  <c:v>65.715226999999999</c:v>
                </c:pt>
                <c:pt idx="123">
                  <c:v>66.361591000000004</c:v>
                </c:pt>
                <c:pt idx="124">
                  <c:v>66.680682000000004</c:v>
                </c:pt>
                <c:pt idx="125">
                  <c:v>66.862727000000007</c:v>
                </c:pt>
                <c:pt idx="126">
                  <c:v>67.179772</c:v>
                </c:pt>
                <c:pt idx="127">
                  <c:v>67.234999999999999</c:v>
                </c:pt>
                <c:pt idx="128">
                  <c:v>67.212500000000006</c:v>
                </c:pt>
                <c:pt idx="129">
                  <c:v>67.267726999999994</c:v>
                </c:pt>
                <c:pt idx="130">
                  <c:v>67.337272999999996</c:v>
                </c:pt>
                <c:pt idx="131">
                  <c:v>67.449772999999993</c:v>
                </c:pt>
                <c:pt idx="132">
                  <c:v>67.597044999999994</c:v>
                </c:pt>
                <c:pt idx="133">
                  <c:v>67.734091000000006</c:v>
                </c:pt>
                <c:pt idx="134">
                  <c:v>67.858862999999999</c:v>
                </c:pt>
                <c:pt idx="135">
                  <c:v>68.006135999999998</c:v>
                </c:pt>
                <c:pt idx="136">
                  <c:v>68.016362999999998</c:v>
                </c:pt>
                <c:pt idx="137">
                  <c:v>68.165682000000004</c:v>
                </c:pt>
                <c:pt idx="138">
                  <c:v>68.437726999999995</c:v>
                </c:pt>
                <c:pt idx="139">
                  <c:v>68.697500000000005</c:v>
                </c:pt>
                <c:pt idx="140">
                  <c:v>68.934773000000007</c:v>
                </c:pt>
                <c:pt idx="141">
                  <c:v>69.024772999999996</c:v>
                </c:pt>
                <c:pt idx="142">
                  <c:v>69.264089999999996</c:v>
                </c:pt>
                <c:pt idx="143">
                  <c:v>69.763182</c:v>
                </c:pt>
                <c:pt idx="144">
                  <c:v>70.059773000000007</c:v>
                </c:pt>
                <c:pt idx="145">
                  <c:v>70.309318000000005</c:v>
                </c:pt>
                <c:pt idx="146">
                  <c:v>70.648864000000003</c:v>
                </c:pt>
                <c:pt idx="147">
                  <c:v>71.012955000000005</c:v>
                </c:pt>
                <c:pt idx="148">
                  <c:v>71.297272000000007</c:v>
                </c:pt>
                <c:pt idx="149">
                  <c:v>71.481363999999999</c:v>
                </c:pt>
                <c:pt idx="150">
                  <c:v>71.675680999999997</c:v>
                </c:pt>
                <c:pt idx="151">
                  <c:v>71.87</c:v>
                </c:pt>
                <c:pt idx="152">
                  <c:v>72.041819000000004</c:v>
                </c:pt>
                <c:pt idx="153">
                  <c:v>72.178864000000004</c:v>
                </c:pt>
                <c:pt idx="154">
                  <c:v>72.315910000000002</c:v>
                </c:pt>
                <c:pt idx="155">
                  <c:v>72.438637</c:v>
                </c:pt>
                <c:pt idx="156">
                  <c:v>72.802728000000002</c:v>
                </c:pt>
                <c:pt idx="157">
                  <c:v>73.269091000000003</c:v>
                </c:pt>
                <c:pt idx="158">
                  <c:v>73.755909000000003</c:v>
                </c:pt>
                <c:pt idx="159">
                  <c:v>74.154773000000006</c:v>
                </c:pt>
                <c:pt idx="160">
                  <c:v>74.461590999999999</c:v>
                </c:pt>
                <c:pt idx="161">
                  <c:v>74.778637000000003</c:v>
                </c:pt>
                <c:pt idx="162">
                  <c:v>75.050680999999997</c:v>
                </c:pt>
                <c:pt idx="163">
                  <c:v>75.232726999999997</c:v>
                </c:pt>
                <c:pt idx="164">
                  <c:v>75.424999999999997</c:v>
                </c:pt>
                <c:pt idx="165">
                  <c:v>75.562045999999995</c:v>
                </c:pt>
                <c:pt idx="166">
                  <c:v>75.629546000000005</c:v>
                </c:pt>
                <c:pt idx="167">
                  <c:v>75.641818000000001</c:v>
                </c:pt>
                <c:pt idx="168">
                  <c:v>75.846363999999994</c:v>
                </c:pt>
                <c:pt idx="169">
                  <c:v>76.063181</c:v>
                </c:pt>
                <c:pt idx="170">
                  <c:v>76.325000000000003</c:v>
                </c:pt>
                <c:pt idx="171">
                  <c:v>76.781137000000001</c:v>
                </c:pt>
                <c:pt idx="172">
                  <c:v>77.224999999999994</c:v>
                </c:pt>
                <c:pt idx="173">
                  <c:v>77.396817999999996</c:v>
                </c:pt>
                <c:pt idx="174">
                  <c:v>77.601364000000004</c:v>
                </c:pt>
                <c:pt idx="175">
                  <c:v>77.760908999999998</c:v>
                </c:pt>
                <c:pt idx="176">
                  <c:v>77.875455000000002</c:v>
                </c:pt>
                <c:pt idx="177">
                  <c:v>78.032954000000004</c:v>
                </c:pt>
                <c:pt idx="178">
                  <c:v>78.227271999999999</c:v>
                </c:pt>
                <c:pt idx="179">
                  <c:v>78.421591000000006</c:v>
                </c:pt>
                <c:pt idx="180">
                  <c:v>78.705909000000005</c:v>
                </c:pt>
                <c:pt idx="181">
                  <c:v>78.887955000000005</c:v>
                </c:pt>
                <c:pt idx="182">
                  <c:v>78.922726999999995</c:v>
                </c:pt>
                <c:pt idx="183">
                  <c:v>78.937045999999995</c:v>
                </c:pt>
                <c:pt idx="184">
                  <c:v>78.961590999999999</c:v>
                </c:pt>
                <c:pt idx="185">
                  <c:v>79.350227000000004</c:v>
                </c:pt>
                <c:pt idx="186">
                  <c:v>79.702044999999998</c:v>
                </c:pt>
                <c:pt idx="187">
                  <c:v>79.873863</c:v>
                </c:pt>
                <c:pt idx="188">
                  <c:v>80.090682000000001</c:v>
                </c:pt>
                <c:pt idx="189">
                  <c:v>80.205228000000005</c:v>
                </c:pt>
                <c:pt idx="190">
                  <c:v>80.172499999999999</c:v>
                </c:pt>
                <c:pt idx="191">
                  <c:v>80.002726999999993</c:v>
                </c:pt>
                <c:pt idx="192">
                  <c:v>79.683637000000004</c:v>
                </c:pt>
                <c:pt idx="193">
                  <c:v>79.544544999999999</c:v>
                </c:pt>
                <c:pt idx="194">
                  <c:v>79.522045000000006</c:v>
                </c:pt>
                <c:pt idx="195">
                  <c:v>79.544544999999999</c:v>
                </c:pt>
                <c:pt idx="196">
                  <c:v>79.691817999999998</c:v>
                </c:pt>
                <c:pt idx="197">
                  <c:v>79.804317999999995</c:v>
                </c:pt>
                <c:pt idx="198">
                  <c:v>79.941363999999993</c:v>
                </c:pt>
                <c:pt idx="199">
                  <c:v>80.010908999999998</c:v>
                </c:pt>
                <c:pt idx="200">
                  <c:v>80.010908999999998</c:v>
                </c:pt>
                <c:pt idx="201">
                  <c:v>80.045681999999999</c:v>
                </c:pt>
                <c:pt idx="202">
                  <c:v>80.057953999999995</c:v>
                </c:pt>
                <c:pt idx="203">
                  <c:v>80.002726999999993</c:v>
                </c:pt>
                <c:pt idx="204">
                  <c:v>80.070228</c:v>
                </c:pt>
                <c:pt idx="205">
                  <c:v>80.150000000000006</c:v>
                </c:pt>
                <c:pt idx="206">
                  <c:v>80.152045000000001</c:v>
                </c:pt>
                <c:pt idx="207">
                  <c:v>80.164317999999994</c:v>
                </c:pt>
                <c:pt idx="208">
                  <c:v>80.141818000000001</c:v>
                </c:pt>
                <c:pt idx="209">
                  <c:v>80.197046</c:v>
                </c:pt>
                <c:pt idx="210">
                  <c:v>80.299318</c:v>
                </c:pt>
                <c:pt idx="211">
                  <c:v>80.469091000000006</c:v>
                </c:pt>
                <c:pt idx="212">
                  <c:v>80.546818000000002</c:v>
                </c:pt>
                <c:pt idx="213">
                  <c:v>80.614317999999997</c:v>
                </c:pt>
                <c:pt idx="214">
                  <c:v>80.647046000000003</c:v>
                </c:pt>
                <c:pt idx="215">
                  <c:v>80.522272999999998</c:v>
                </c:pt>
                <c:pt idx="216">
                  <c:v>80.375</c:v>
                </c:pt>
                <c:pt idx="217">
                  <c:v>80.352500000000006</c:v>
                </c:pt>
                <c:pt idx="218">
                  <c:v>80.262500000000003</c:v>
                </c:pt>
                <c:pt idx="219">
                  <c:v>80.252273000000002</c:v>
                </c:pt>
                <c:pt idx="220">
                  <c:v>80.194999999999993</c:v>
                </c:pt>
                <c:pt idx="221">
                  <c:v>80.152045000000001</c:v>
                </c:pt>
                <c:pt idx="222">
                  <c:v>80.039546000000001</c:v>
                </c:pt>
                <c:pt idx="223">
                  <c:v>79.924999999999997</c:v>
                </c:pt>
                <c:pt idx="224">
                  <c:v>79.900453999999996</c:v>
                </c:pt>
                <c:pt idx="225">
                  <c:v>79.820682000000005</c:v>
                </c:pt>
                <c:pt idx="226">
                  <c:v>79.671362999999999</c:v>
                </c:pt>
                <c:pt idx="227">
                  <c:v>79.536362999999994</c:v>
                </c:pt>
                <c:pt idx="228">
                  <c:v>79.319545000000005</c:v>
                </c:pt>
                <c:pt idx="229">
                  <c:v>79.204999999999998</c:v>
                </c:pt>
                <c:pt idx="230">
                  <c:v>79.055682000000004</c:v>
                </c:pt>
                <c:pt idx="231">
                  <c:v>79.043408999999997</c:v>
                </c:pt>
                <c:pt idx="232">
                  <c:v>79.053635999999997</c:v>
                </c:pt>
                <c:pt idx="233">
                  <c:v>79.098635999999999</c:v>
                </c:pt>
                <c:pt idx="234">
                  <c:v>79.086364000000003</c:v>
                </c:pt>
                <c:pt idx="235">
                  <c:v>79.223409000000004</c:v>
                </c:pt>
                <c:pt idx="236">
                  <c:v>79.472954999999999</c:v>
                </c:pt>
                <c:pt idx="237">
                  <c:v>79.632499999999993</c:v>
                </c:pt>
                <c:pt idx="238">
                  <c:v>79.632499999999993</c:v>
                </c:pt>
                <c:pt idx="239">
                  <c:v>79.417726999999999</c:v>
                </c:pt>
                <c:pt idx="240">
                  <c:v>79.008635999999996</c:v>
                </c:pt>
                <c:pt idx="241">
                  <c:v>78.712046000000001</c:v>
                </c:pt>
                <c:pt idx="242">
                  <c:v>78.552499999999995</c:v>
                </c:pt>
                <c:pt idx="243">
                  <c:v>78.358181999999999</c:v>
                </c:pt>
                <c:pt idx="244">
                  <c:v>78.108637000000002</c:v>
                </c:pt>
                <c:pt idx="245">
                  <c:v>77.779318000000004</c:v>
                </c:pt>
                <c:pt idx="246">
                  <c:v>77.497045</c:v>
                </c:pt>
                <c:pt idx="247">
                  <c:v>77.314999999999998</c:v>
                </c:pt>
                <c:pt idx="248">
                  <c:v>77.010227</c:v>
                </c:pt>
                <c:pt idx="249">
                  <c:v>76.781137000000001</c:v>
                </c:pt>
                <c:pt idx="250">
                  <c:v>76.586817999999994</c:v>
                </c:pt>
                <c:pt idx="251">
                  <c:v>76.494772999999995</c:v>
                </c:pt>
                <c:pt idx="252">
                  <c:v>76.404773000000006</c:v>
                </c:pt>
                <c:pt idx="253">
                  <c:v>76.259545000000003</c:v>
                </c:pt>
                <c:pt idx="254">
                  <c:v>75.895454000000001</c:v>
                </c:pt>
                <c:pt idx="255">
                  <c:v>75.431137000000007</c:v>
                </c:pt>
                <c:pt idx="256">
                  <c:v>74.977046000000001</c:v>
                </c:pt>
                <c:pt idx="257">
                  <c:v>74.633409</c:v>
                </c:pt>
                <c:pt idx="258">
                  <c:v>74.316362999999996</c:v>
                </c:pt>
                <c:pt idx="259">
                  <c:v>73.917500000000004</c:v>
                </c:pt>
                <c:pt idx="260">
                  <c:v>73.426591000000002</c:v>
                </c:pt>
                <c:pt idx="261">
                  <c:v>72.960227000000003</c:v>
                </c:pt>
                <c:pt idx="262">
                  <c:v>72.538864000000004</c:v>
                </c:pt>
                <c:pt idx="263">
                  <c:v>72.14</c:v>
                </c:pt>
                <c:pt idx="264">
                  <c:v>71.900682000000003</c:v>
                </c:pt>
                <c:pt idx="265">
                  <c:v>71.626591000000005</c:v>
                </c:pt>
                <c:pt idx="266">
                  <c:v>71.477272999999997</c:v>
                </c:pt>
                <c:pt idx="267">
                  <c:v>71.250226999999995</c:v>
                </c:pt>
                <c:pt idx="268">
                  <c:v>70.683636000000007</c:v>
                </c:pt>
                <c:pt idx="269">
                  <c:v>70.217273000000006</c:v>
                </c:pt>
                <c:pt idx="270">
                  <c:v>69.900227000000001</c:v>
                </c:pt>
                <c:pt idx="271">
                  <c:v>69.669090999999995</c:v>
                </c:pt>
                <c:pt idx="272">
                  <c:v>69.556590999999997</c:v>
                </c:pt>
                <c:pt idx="273">
                  <c:v>69.374544999999998</c:v>
                </c:pt>
                <c:pt idx="274">
                  <c:v>69.307046</c:v>
                </c:pt>
                <c:pt idx="275">
                  <c:v>69.067728000000002</c:v>
                </c:pt>
                <c:pt idx="276">
                  <c:v>68.566591000000003</c:v>
                </c:pt>
                <c:pt idx="277">
                  <c:v>68.077727999999993</c:v>
                </c:pt>
                <c:pt idx="278">
                  <c:v>67.736136999999999</c:v>
                </c:pt>
                <c:pt idx="279">
                  <c:v>67.28</c:v>
                </c:pt>
                <c:pt idx="280">
                  <c:v>66.746136000000007</c:v>
                </c:pt>
                <c:pt idx="281">
                  <c:v>66.087500000000006</c:v>
                </c:pt>
                <c:pt idx="282">
                  <c:v>65.484091000000006</c:v>
                </c:pt>
                <c:pt idx="283">
                  <c:v>65.254999999999995</c:v>
                </c:pt>
                <c:pt idx="284">
                  <c:v>65.040227000000002</c:v>
                </c:pt>
                <c:pt idx="285">
                  <c:v>64.633182000000005</c:v>
                </c:pt>
                <c:pt idx="286">
                  <c:v>64.042045999999999</c:v>
                </c:pt>
                <c:pt idx="287">
                  <c:v>63.657499999999999</c:v>
                </c:pt>
                <c:pt idx="288">
                  <c:v>63.463182000000003</c:v>
                </c:pt>
                <c:pt idx="289">
                  <c:v>63.403863000000001</c:v>
                </c:pt>
                <c:pt idx="290">
                  <c:v>63.277045000000001</c:v>
                </c:pt>
                <c:pt idx="291">
                  <c:v>63.162500000000001</c:v>
                </c:pt>
                <c:pt idx="292">
                  <c:v>63.068409000000003</c:v>
                </c:pt>
                <c:pt idx="293">
                  <c:v>62.741135999999997</c:v>
                </c:pt>
                <c:pt idx="294">
                  <c:v>62.321818999999998</c:v>
                </c:pt>
                <c:pt idx="295">
                  <c:v>61.810454</c:v>
                </c:pt>
                <c:pt idx="296">
                  <c:v>61.356363999999999</c:v>
                </c:pt>
                <c:pt idx="297">
                  <c:v>61.002499999999998</c:v>
                </c:pt>
                <c:pt idx="298">
                  <c:v>60.810226999999998</c:v>
                </c:pt>
                <c:pt idx="299">
                  <c:v>60.660908999999997</c:v>
                </c:pt>
                <c:pt idx="300">
                  <c:v>60.319318000000003</c:v>
                </c:pt>
                <c:pt idx="301">
                  <c:v>59.924545000000002</c:v>
                </c:pt>
                <c:pt idx="302">
                  <c:v>59.572727</c:v>
                </c:pt>
                <c:pt idx="303">
                  <c:v>59.415227000000002</c:v>
                </c:pt>
                <c:pt idx="304">
                  <c:v>59.347727999999996</c:v>
                </c:pt>
                <c:pt idx="305">
                  <c:v>59.245455</c:v>
                </c:pt>
                <c:pt idx="306">
                  <c:v>59.345681999999996</c:v>
                </c:pt>
                <c:pt idx="307">
                  <c:v>59.141137000000001</c:v>
                </c:pt>
                <c:pt idx="308">
                  <c:v>58.505000000000003</c:v>
                </c:pt>
                <c:pt idx="309">
                  <c:v>57.846362999999997</c:v>
                </c:pt>
                <c:pt idx="310">
                  <c:v>57.232728000000002</c:v>
                </c:pt>
                <c:pt idx="311">
                  <c:v>56.731591000000002</c:v>
                </c:pt>
                <c:pt idx="312">
                  <c:v>56.527045000000001</c:v>
                </c:pt>
                <c:pt idx="313">
                  <c:v>56.424773000000002</c:v>
                </c:pt>
                <c:pt idx="314">
                  <c:v>56.527045000000001</c:v>
                </c:pt>
                <c:pt idx="315">
                  <c:v>56.344999999999999</c:v>
                </c:pt>
                <c:pt idx="316">
                  <c:v>55.958410000000001</c:v>
                </c:pt>
                <c:pt idx="317">
                  <c:v>55.328409000000001</c:v>
                </c:pt>
                <c:pt idx="318">
                  <c:v>54.555228</c:v>
                </c:pt>
                <c:pt idx="319">
                  <c:v>53.816817999999998</c:v>
                </c:pt>
                <c:pt idx="320">
                  <c:v>53.307499999999997</c:v>
                </c:pt>
                <c:pt idx="321">
                  <c:v>52.898409000000001</c:v>
                </c:pt>
                <c:pt idx="322">
                  <c:v>52.536363999999999</c:v>
                </c:pt>
                <c:pt idx="323">
                  <c:v>52.376818</c:v>
                </c:pt>
                <c:pt idx="324">
                  <c:v>52.241819</c:v>
                </c:pt>
                <c:pt idx="325">
                  <c:v>52.196818</c:v>
                </c:pt>
                <c:pt idx="326">
                  <c:v>52.072046</c:v>
                </c:pt>
                <c:pt idx="327">
                  <c:v>51.879773</c:v>
                </c:pt>
                <c:pt idx="328">
                  <c:v>51.857272999999999</c:v>
                </c:pt>
                <c:pt idx="329">
                  <c:v>52.084319000000001</c:v>
                </c:pt>
                <c:pt idx="330">
                  <c:v>52.313409</c:v>
                </c:pt>
                <c:pt idx="331">
                  <c:v>52.188637</c:v>
                </c:pt>
                <c:pt idx="332">
                  <c:v>51.838864000000001</c:v>
                </c:pt>
                <c:pt idx="333">
                  <c:v>51.487045999999999</c:v>
                </c:pt>
                <c:pt idx="334">
                  <c:v>50.828409000000001</c:v>
                </c:pt>
                <c:pt idx="335">
                  <c:v>50.145226999999998</c:v>
                </c:pt>
                <c:pt idx="336">
                  <c:v>49.656362999999999</c:v>
                </c:pt>
                <c:pt idx="337">
                  <c:v>49.417045999999999</c:v>
                </c:pt>
                <c:pt idx="338">
                  <c:v>49.085681999999998</c:v>
                </c:pt>
                <c:pt idx="339">
                  <c:v>48.891364000000003</c:v>
                </c:pt>
                <c:pt idx="340">
                  <c:v>48.754317999999998</c:v>
                </c:pt>
                <c:pt idx="341">
                  <c:v>48.652045000000001</c:v>
                </c:pt>
                <c:pt idx="342">
                  <c:v>48.332954000000001</c:v>
                </c:pt>
                <c:pt idx="343">
                  <c:v>48.116135999999997</c:v>
                </c:pt>
                <c:pt idx="344">
                  <c:v>48.163181999999999</c:v>
                </c:pt>
                <c:pt idx="345">
                  <c:v>48.036363999999999</c:v>
                </c:pt>
                <c:pt idx="346">
                  <c:v>47.934091000000002</c:v>
                </c:pt>
                <c:pt idx="347">
                  <c:v>47.752045000000003</c:v>
                </c:pt>
                <c:pt idx="348">
                  <c:v>47.477953999999997</c:v>
                </c:pt>
                <c:pt idx="349">
                  <c:v>47.340909000000003</c:v>
                </c:pt>
                <c:pt idx="350">
                  <c:v>46.921590999999999</c:v>
                </c:pt>
                <c:pt idx="351">
                  <c:v>46.604545999999999</c:v>
                </c:pt>
                <c:pt idx="352">
                  <c:v>46.616818000000002</c:v>
                </c:pt>
                <c:pt idx="353">
                  <c:v>46.424545000000002</c:v>
                </c:pt>
                <c:pt idx="354">
                  <c:v>46.027726999999999</c:v>
                </c:pt>
                <c:pt idx="355">
                  <c:v>45.563409</c:v>
                </c:pt>
                <c:pt idx="356">
                  <c:v>45.074545000000001</c:v>
                </c:pt>
                <c:pt idx="357">
                  <c:v>44.575454000000001</c:v>
                </c:pt>
                <c:pt idx="358">
                  <c:v>43.859544999999997</c:v>
                </c:pt>
                <c:pt idx="359">
                  <c:v>43.405455000000003</c:v>
                </c:pt>
                <c:pt idx="360">
                  <c:v>46.306454000000002</c:v>
                </c:pt>
                <c:pt idx="361">
                  <c:v>46.200149000000003</c:v>
                </c:pt>
                <c:pt idx="362">
                  <c:v>46.093843999999997</c:v>
                </c:pt>
                <c:pt idx="363">
                  <c:v>45.987538999999998</c:v>
                </c:pt>
                <c:pt idx="364">
                  <c:v>45.881233999999999</c:v>
                </c:pt>
              </c:numCache>
            </c:numRef>
          </c:val>
          <c:extLst>
            <c:ext xmlns:c16="http://schemas.microsoft.com/office/drawing/2014/chart" uri="{C3380CC4-5D6E-409C-BE32-E72D297353CC}">
              <c16:uniqueId val="{00000004-4029-4572-9649-B9DF7F8C33F8}"/>
            </c:ext>
          </c:extLst>
        </c:ser>
        <c:ser>
          <c:idx val="5"/>
          <c:order val="5"/>
          <c:tx>
            <c:strRef>
              <c:f>Sheet1!$A$7</c:f>
              <c:strCache>
                <c:ptCount val="1"/>
                <c:pt idx="0">
                  <c:v>GROUND TEMPERATURE (@13 FT)</c:v>
                </c:pt>
              </c:strCache>
            </c:strRef>
          </c:tx>
          <c:spPr>
            <a:solidFill>
              <a:srgbClr val="806000"/>
            </a:solidFill>
            <a:ln w="28575" cap="flat">
              <a:solidFill>
                <a:srgbClr val="806000"/>
              </a:solidFill>
              <a:prstDash val="solid"/>
              <a:miter lim="8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Sheet1!$B$7:$NB$7</c:f>
              <c:numCache>
                <c:formatCode>General</c:formatCode>
                <c:ptCount val="365"/>
                <c:pt idx="0">
                  <c:v>60.835999999999999</c:v>
                </c:pt>
                <c:pt idx="1">
                  <c:v>60.688516999999997</c:v>
                </c:pt>
                <c:pt idx="2">
                  <c:v>60.541032000000001</c:v>
                </c:pt>
                <c:pt idx="3">
                  <c:v>60.393549</c:v>
                </c:pt>
                <c:pt idx="4">
                  <c:v>60.246063999999997</c:v>
                </c:pt>
                <c:pt idx="5">
                  <c:v>60.098581000000003</c:v>
                </c:pt>
                <c:pt idx="6">
                  <c:v>59.951096999999997</c:v>
                </c:pt>
                <c:pt idx="7">
                  <c:v>59.803614000000003</c:v>
                </c:pt>
                <c:pt idx="8">
                  <c:v>59.656129</c:v>
                </c:pt>
                <c:pt idx="9">
                  <c:v>59.508645999999999</c:v>
                </c:pt>
                <c:pt idx="10">
                  <c:v>59.361161000000003</c:v>
                </c:pt>
                <c:pt idx="11">
                  <c:v>59.213678000000002</c:v>
                </c:pt>
                <c:pt idx="12">
                  <c:v>59.066192999999998</c:v>
                </c:pt>
                <c:pt idx="13">
                  <c:v>58.918709999999997</c:v>
                </c:pt>
                <c:pt idx="14">
                  <c:v>58.771225000000001</c:v>
                </c:pt>
                <c:pt idx="15">
                  <c:v>58.623742</c:v>
                </c:pt>
                <c:pt idx="16">
                  <c:v>58.476258000000001</c:v>
                </c:pt>
                <c:pt idx="17">
                  <c:v>58.328775</c:v>
                </c:pt>
                <c:pt idx="18">
                  <c:v>58.181289999999997</c:v>
                </c:pt>
                <c:pt idx="19">
                  <c:v>58.033807000000003</c:v>
                </c:pt>
                <c:pt idx="20">
                  <c:v>57.886322</c:v>
                </c:pt>
                <c:pt idx="21">
                  <c:v>57.738838999999999</c:v>
                </c:pt>
                <c:pt idx="22">
                  <c:v>57.591354000000003</c:v>
                </c:pt>
                <c:pt idx="23">
                  <c:v>57.443871000000001</c:v>
                </c:pt>
                <c:pt idx="24">
                  <c:v>57.296385999999998</c:v>
                </c:pt>
                <c:pt idx="25">
                  <c:v>57.148902999999997</c:v>
                </c:pt>
                <c:pt idx="26">
                  <c:v>57.001418999999999</c:v>
                </c:pt>
                <c:pt idx="27">
                  <c:v>56.853935999999997</c:v>
                </c:pt>
                <c:pt idx="28">
                  <c:v>56.706451000000001</c:v>
                </c:pt>
                <c:pt idx="29">
                  <c:v>56.558968</c:v>
                </c:pt>
                <c:pt idx="30">
                  <c:v>56.411482999999997</c:v>
                </c:pt>
                <c:pt idx="31">
                  <c:v>56.264000000000003</c:v>
                </c:pt>
                <c:pt idx="32">
                  <c:v>56.163715000000003</c:v>
                </c:pt>
                <c:pt idx="33">
                  <c:v>56.063428000000002</c:v>
                </c:pt>
                <c:pt idx="34">
                  <c:v>55.963143000000002</c:v>
                </c:pt>
                <c:pt idx="35">
                  <c:v>55.862856999999998</c:v>
                </c:pt>
                <c:pt idx="36">
                  <c:v>55.762571999999999</c:v>
                </c:pt>
                <c:pt idx="37">
                  <c:v>55.662284999999997</c:v>
                </c:pt>
                <c:pt idx="38">
                  <c:v>55.561999999999998</c:v>
                </c:pt>
                <c:pt idx="39">
                  <c:v>55.461714999999998</c:v>
                </c:pt>
                <c:pt idx="40">
                  <c:v>55.361427999999997</c:v>
                </c:pt>
                <c:pt idx="41">
                  <c:v>55.261142999999997</c:v>
                </c:pt>
                <c:pt idx="42">
                  <c:v>55.160857</c:v>
                </c:pt>
                <c:pt idx="43">
                  <c:v>55.060572000000001</c:v>
                </c:pt>
                <c:pt idx="44">
                  <c:v>54.960284999999999</c:v>
                </c:pt>
                <c:pt idx="45">
                  <c:v>54.86</c:v>
                </c:pt>
                <c:pt idx="46">
                  <c:v>54.759715</c:v>
                </c:pt>
                <c:pt idx="47">
                  <c:v>54.659427999999998</c:v>
                </c:pt>
                <c:pt idx="48">
                  <c:v>54.559142999999999</c:v>
                </c:pt>
                <c:pt idx="49">
                  <c:v>54.458857000000002</c:v>
                </c:pt>
                <c:pt idx="50">
                  <c:v>54.358572000000002</c:v>
                </c:pt>
                <c:pt idx="51">
                  <c:v>54.258285000000001</c:v>
                </c:pt>
                <c:pt idx="52">
                  <c:v>54.158000000000001</c:v>
                </c:pt>
                <c:pt idx="53">
                  <c:v>54.057715000000002</c:v>
                </c:pt>
                <c:pt idx="54">
                  <c:v>53.957428</c:v>
                </c:pt>
                <c:pt idx="55">
                  <c:v>53.857143000000001</c:v>
                </c:pt>
                <c:pt idx="56">
                  <c:v>53.756856999999997</c:v>
                </c:pt>
                <c:pt idx="57">
                  <c:v>53.656571999999997</c:v>
                </c:pt>
                <c:pt idx="58">
                  <c:v>53.556285000000003</c:v>
                </c:pt>
                <c:pt idx="59">
                  <c:v>53.456000000000003</c:v>
                </c:pt>
                <c:pt idx="60">
                  <c:v>53.428128999999998</c:v>
                </c:pt>
                <c:pt idx="61">
                  <c:v>53.400258000000001</c:v>
                </c:pt>
                <c:pt idx="62">
                  <c:v>53.372385999999999</c:v>
                </c:pt>
                <c:pt idx="63">
                  <c:v>53.344517000000003</c:v>
                </c:pt>
                <c:pt idx="64">
                  <c:v>53.316645999999999</c:v>
                </c:pt>
                <c:pt idx="65">
                  <c:v>53.288775000000001</c:v>
                </c:pt>
                <c:pt idx="66">
                  <c:v>53.260902999999999</c:v>
                </c:pt>
                <c:pt idx="67">
                  <c:v>53.233032000000001</c:v>
                </c:pt>
                <c:pt idx="68">
                  <c:v>53.205160999999997</c:v>
                </c:pt>
                <c:pt idx="69">
                  <c:v>53.177289999999999</c:v>
                </c:pt>
                <c:pt idx="70">
                  <c:v>53.149419000000002</c:v>
                </c:pt>
                <c:pt idx="71">
                  <c:v>53.121549000000002</c:v>
                </c:pt>
                <c:pt idx="72">
                  <c:v>53.093677999999997</c:v>
                </c:pt>
                <c:pt idx="73">
                  <c:v>53.065807</c:v>
                </c:pt>
                <c:pt idx="74">
                  <c:v>53.037936000000002</c:v>
                </c:pt>
                <c:pt idx="75">
                  <c:v>53.010064</c:v>
                </c:pt>
                <c:pt idx="76">
                  <c:v>52.982193000000002</c:v>
                </c:pt>
                <c:pt idx="77">
                  <c:v>52.954321999999998</c:v>
                </c:pt>
                <c:pt idx="78">
                  <c:v>52.926451</c:v>
                </c:pt>
                <c:pt idx="79">
                  <c:v>52.898581</c:v>
                </c:pt>
                <c:pt idx="80">
                  <c:v>52.870710000000003</c:v>
                </c:pt>
                <c:pt idx="81">
                  <c:v>52.842838999999998</c:v>
                </c:pt>
                <c:pt idx="82">
                  <c:v>52.814968</c:v>
                </c:pt>
                <c:pt idx="83">
                  <c:v>52.787097000000003</c:v>
                </c:pt>
                <c:pt idx="84">
                  <c:v>52.759225000000001</c:v>
                </c:pt>
                <c:pt idx="85">
                  <c:v>52.731354000000003</c:v>
                </c:pt>
                <c:pt idx="86">
                  <c:v>52.703482999999999</c:v>
                </c:pt>
                <c:pt idx="87">
                  <c:v>52.675614000000003</c:v>
                </c:pt>
                <c:pt idx="88">
                  <c:v>52.647742000000001</c:v>
                </c:pt>
                <c:pt idx="89">
                  <c:v>52.619871000000003</c:v>
                </c:pt>
                <c:pt idx="90">
                  <c:v>52.591999999999999</c:v>
                </c:pt>
                <c:pt idx="91">
                  <c:v>52.647201000000003</c:v>
                </c:pt>
                <c:pt idx="92">
                  <c:v>52.702399</c:v>
                </c:pt>
                <c:pt idx="93">
                  <c:v>52.757599999999996</c:v>
                </c:pt>
                <c:pt idx="94">
                  <c:v>52.812801</c:v>
                </c:pt>
                <c:pt idx="95">
                  <c:v>52.867998999999998</c:v>
                </c:pt>
                <c:pt idx="96">
                  <c:v>52.923200000000001</c:v>
                </c:pt>
                <c:pt idx="97">
                  <c:v>52.978400999999998</c:v>
                </c:pt>
                <c:pt idx="98">
                  <c:v>53.033599000000002</c:v>
                </c:pt>
                <c:pt idx="99">
                  <c:v>53.088799999999999</c:v>
                </c:pt>
                <c:pt idx="100">
                  <c:v>53.144001000000003</c:v>
                </c:pt>
                <c:pt idx="101">
                  <c:v>53.199199</c:v>
                </c:pt>
                <c:pt idx="102">
                  <c:v>53.254399999999997</c:v>
                </c:pt>
                <c:pt idx="103">
                  <c:v>53.309601000000001</c:v>
                </c:pt>
                <c:pt idx="104">
                  <c:v>53.364798999999998</c:v>
                </c:pt>
                <c:pt idx="105">
                  <c:v>53.42</c:v>
                </c:pt>
                <c:pt idx="106">
                  <c:v>53.475200999999998</c:v>
                </c:pt>
                <c:pt idx="107">
                  <c:v>53.530399000000003</c:v>
                </c:pt>
                <c:pt idx="108">
                  <c:v>53.585599999999999</c:v>
                </c:pt>
                <c:pt idx="109">
                  <c:v>53.640801000000003</c:v>
                </c:pt>
                <c:pt idx="110">
                  <c:v>53.695999</c:v>
                </c:pt>
                <c:pt idx="111">
                  <c:v>53.751199999999997</c:v>
                </c:pt>
                <c:pt idx="112">
                  <c:v>53.806401000000001</c:v>
                </c:pt>
                <c:pt idx="113">
                  <c:v>53.861598999999998</c:v>
                </c:pt>
                <c:pt idx="114">
                  <c:v>53.916800000000002</c:v>
                </c:pt>
                <c:pt idx="115">
                  <c:v>53.972000999999999</c:v>
                </c:pt>
                <c:pt idx="116">
                  <c:v>54.027199000000003</c:v>
                </c:pt>
                <c:pt idx="117">
                  <c:v>54.0824</c:v>
                </c:pt>
                <c:pt idx="118">
                  <c:v>54.137600999999997</c:v>
                </c:pt>
                <c:pt idx="119">
                  <c:v>54.192799000000001</c:v>
                </c:pt>
                <c:pt idx="120">
                  <c:v>54.247999999999998</c:v>
                </c:pt>
                <c:pt idx="121">
                  <c:v>54.369936000000003</c:v>
                </c:pt>
                <c:pt idx="122">
                  <c:v>54.491871000000003</c:v>
                </c:pt>
                <c:pt idx="123">
                  <c:v>54.613807000000001</c:v>
                </c:pt>
                <c:pt idx="124">
                  <c:v>54.735742000000002</c:v>
                </c:pt>
                <c:pt idx="125">
                  <c:v>54.857678</c:v>
                </c:pt>
                <c:pt idx="126">
                  <c:v>54.979613999999998</c:v>
                </c:pt>
                <c:pt idx="127">
                  <c:v>55.101548999999999</c:v>
                </c:pt>
                <c:pt idx="128">
                  <c:v>55.223483000000002</c:v>
                </c:pt>
                <c:pt idx="129">
                  <c:v>55.345419</c:v>
                </c:pt>
                <c:pt idx="130">
                  <c:v>55.467354</c:v>
                </c:pt>
                <c:pt idx="131">
                  <c:v>55.589289999999998</c:v>
                </c:pt>
                <c:pt idx="132">
                  <c:v>55.711224999999999</c:v>
                </c:pt>
                <c:pt idx="133">
                  <c:v>55.833160999999997</c:v>
                </c:pt>
                <c:pt idx="134">
                  <c:v>55.955097000000002</c:v>
                </c:pt>
                <c:pt idx="135">
                  <c:v>56.077032000000003</c:v>
                </c:pt>
                <c:pt idx="136">
                  <c:v>56.198968000000001</c:v>
                </c:pt>
                <c:pt idx="137">
                  <c:v>56.320903000000001</c:v>
                </c:pt>
                <c:pt idx="138">
                  <c:v>56.442838999999999</c:v>
                </c:pt>
                <c:pt idx="139">
                  <c:v>56.564774999999997</c:v>
                </c:pt>
                <c:pt idx="140">
                  <c:v>56.686709999999998</c:v>
                </c:pt>
                <c:pt idx="141">
                  <c:v>56.808646000000003</c:v>
                </c:pt>
                <c:pt idx="142">
                  <c:v>56.930580999999997</c:v>
                </c:pt>
                <c:pt idx="143">
                  <c:v>57.052517000000002</c:v>
                </c:pt>
                <c:pt idx="144">
                  <c:v>57.174450999999998</c:v>
                </c:pt>
                <c:pt idx="145">
                  <c:v>57.296385999999998</c:v>
                </c:pt>
                <c:pt idx="146">
                  <c:v>57.418322000000003</c:v>
                </c:pt>
                <c:pt idx="147">
                  <c:v>57.540258000000001</c:v>
                </c:pt>
                <c:pt idx="148">
                  <c:v>57.662193000000002</c:v>
                </c:pt>
                <c:pt idx="149">
                  <c:v>57.784129</c:v>
                </c:pt>
                <c:pt idx="150">
                  <c:v>57.906064000000001</c:v>
                </c:pt>
                <c:pt idx="151">
                  <c:v>58.027999999999999</c:v>
                </c:pt>
                <c:pt idx="152">
                  <c:v>58.184600000000003</c:v>
                </c:pt>
                <c:pt idx="153">
                  <c:v>58.341200000000001</c:v>
                </c:pt>
                <c:pt idx="154">
                  <c:v>58.497799999999998</c:v>
                </c:pt>
                <c:pt idx="155">
                  <c:v>58.654400000000003</c:v>
                </c:pt>
                <c:pt idx="156">
                  <c:v>58.811</c:v>
                </c:pt>
                <c:pt idx="157">
                  <c:v>58.967599999999997</c:v>
                </c:pt>
                <c:pt idx="158">
                  <c:v>59.124200000000002</c:v>
                </c:pt>
                <c:pt idx="159">
                  <c:v>59.280799999999999</c:v>
                </c:pt>
                <c:pt idx="160">
                  <c:v>59.437399999999997</c:v>
                </c:pt>
                <c:pt idx="161">
                  <c:v>59.594000000000001</c:v>
                </c:pt>
                <c:pt idx="162">
                  <c:v>59.750599999999999</c:v>
                </c:pt>
                <c:pt idx="163">
                  <c:v>59.907200000000003</c:v>
                </c:pt>
                <c:pt idx="164">
                  <c:v>60.063800000000001</c:v>
                </c:pt>
                <c:pt idx="165">
                  <c:v>60.220399999999998</c:v>
                </c:pt>
                <c:pt idx="166">
                  <c:v>60.377000000000002</c:v>
                </c:pt>
                <c:pt idx="167">
                  <c:v>60.5336</c:v>
                </c:pt>
                <c:pt idx="168">
                  <c:v>60.690199999999997</c:v>
                </c:pt>
                <c:pt idx="169">
                  <c:v>60.846800000000002</c:v>
                </c:pt>
                <c:pt idx="170">
                  <c:v>61.003399999999999</c:v>
                </c:pt>
                <c:pt idx="171">
                  <c:v>61.16</c:v>
                </c:pt>
                <c:pt idx="172">
                  <c:v>61.316600000000001</c:v>
                </c:pt>
                <c:pt idx="173">
                  <c:v>61.473199999999999</c:v>
                </c:pt>
                <c:pt idx="174">
                  <c:v>61.629800000000003</c:v>
                </c:pt>
                <c:pt idx="175">
                  <c:v>61.7864</c:v>
                </c:pt>
                <c:pt idx="176">
                  <c:v>61.942999999999998</c:v>
                </c:pt>
                <c:pt idx="177">
                  <c:v>62.099600000000002</c:v>
                </c:pt>
                <c:pt idx="178">
                  <c:v>62.2562</c:v>
                </c:pt>
                <c:pt idx="179">
                  <c:v>62.412799999999997</c:v>
                </c:pt>
                <c:pt idx="180">
                  <c:v>62.569400000000002</c:v>
                </c:pt>
                <c:pt idx="181">
                  <c:v>62.725999999999999</c:v>
                </c:pt>
                <c:pt idx="182">
                  <c:v>62.874645999999998</c:v>
                </c:pt>
                <c:pt idx="183">
                  <c:v>63.023290000000003</c:v>
                </c:pt>
                <c:pt idx="184">
                  <c:v>63.171936000000002</c:v>
                </c:pt>
                <c:pt idx="185">
                  <c:v>63.320580999999997</c:v>
                </c:pt>
                <c:pt idx="186">
                  <c:v>63.469225000000002</c:v>
                </c:pt>
                <c:pt idx="187">
                  <c:v>63.617871000000001</c:v>
                </c:pt>
                <c:pt idx="188">
                  <c:v>63.766517</c:v>
                </c:pt>
                <c:pt idx="189">
                  <c:v>63.915160999999998</c:v>
                </c:pt>
                <c:pt idx="190">
                  <c:v>64.063806999999997</c:v>
                </c:pt>
                <c:pt idx="191">
                  <c:v>64.212451000000001</c:v>
                </c:pt>
                <c:pt idx="192">
                  <c:v>64.361097000000001</c:v>
                </c:pt>
                <c:pt idx="193">
                  <c:v>64.509742000000003</c:v>
                </c:pt>
                <c:pt idx="194">
                  <c:v>64.658385999999993</c:v>
                </c:pt>
                <c:pt idx="195">
                  <c:v>64.807032000000007</c:v>
                </c:pt>
                <c:pt idx="196">
                  <c:v>64.955678000000006</c:v>
                </c:pt>
                <c:pt idx="197">
                  <c:v>65.104321999999996</c:v>
                </c:pt>
                <c:pt idx="198">
                  <c:v>65.252967999999996</c:v>
                </c:pt>
                <c:pt idx="199">
                  <c:v>65.401613999999995</c:v>
                </c:pt>
                <c:pt idx="200">
                  <c:v>65.550257999999999</c:v>
                </c:pt>
                <c:pt idx="201">
                  <c:v>65.698903000000001</c:v>
                </c:pt>
                <c:pt idx="202">
                  <c:v>65.847549000000001</c:v>
                </c:pt>
                <c:pt idx="203">
                  <c:v>65.996193000000005</c:v>
                </c:pt>
                <c:pt idx="204">
                  <c:v>66.144839000000005</c:v>
                </c:pt>
                <c:pt idx="205">
                  <c:v>66.293482999999995</c:v>
                </c:pt>
                <c:pt idx="206">
                  <c:v>66.442128999999994</c:v>
                </c:pt>
                <c:pt idx="207">
                  <c:v>66.590774999999994</c:v>
                </c:pt>
                <c:pt idx="208">
                  <c:v>66.739418999999998</c:v>
                </c:pt>
                <c:pt idx="209">
                  <c:v>66.888064</c:v>
                </c:pt>
                <c:pt idx="210">
                  <c:v>67.036709999999999</c:v>
                </c:pt>
                <c:pt idx="211">
                  <c:v>67.185354000000004</c:v>
                </c:pt>
                <c:pt idx="212">
                  <c:v>67.334000000000003</c:v>
                </c:pt>
                <c:pt idx="213">
                  <c:v>67.434450999999996</c:v>
                </c:pt>
                <c:pt idx="214">
                  <c:v>67.534903</c:v>
                </c:pt>
                <c:pt idx="215">
                  <c:v>67.635354000000007</c:v>
                </c:pt>
                <c:pt idx="216">
                  <c:v>67.735806999999994</c:v>
                </c:pt>
                <c:pt idx="217">
                  <c:v>67.836258000000001</c:v>
                </c:pt>
                <c:pt idx="218">
                  <c:v>67.936710000000005</c:v>
                </c:pt>
                <c:pt idx="219">
                  <c:v>68.037160999999998</c:v>
                </c:pt>
                <c:pt idx="220">
                  <c:v>68.137613999999999</c:v>
                </c:pt>
                <c:pt idx="221">
                  <c:v>68.238063999999994</c:v>
                </c:pt>
                <c:pt idx="222">
                  <c:v>68.338516999999996</c:v>
                </c:pt>
                <c:pt idx="223">
                  <c:v>68.438968000000003</c:v>
                </c:pt>
                <c:pt idx="224">
                  <c:v>68.539418999999995</c:v>
                </c:pt>
                <c:pt idx="225">
                  <c:v>68.639870999999999</c:v>
                </c:pt>
                <c:pt idx="226">
                  <c:v>68.740322000000006</c:v>
                </c:pt>
                <c:pt idx="227">
                  <c:v>68.840774999999994</c:v>
                </c:pt>
                <c:pt idx="228">
                  <c:v>68.941225000000003</c:v>
                </c:pt>
                <c:pt idx="229">
                  <c:v>69.041678000000005</c:v>
                </c:pt>
                <c:pt idx="230">
                  <c:v>69.142128999999997</c:v>
                </c:pt>
                <c:pt idx="231">
                  <c:v>69.242581000000001</c:v>
                </c:pt>
                <c:pt idx="232">
                  <c:v>69.343031999999994</c:v>
                </c:pt>
                <c:pt idx="233">
                  <c:v>69.443483000000001</c:v>
                </c:pt>
                <c:pt idx="234">
                  <c:v>69.543936000000002</c:v>
                </c:pt>
                <c:pt idx="235">
                  <c:v>69.644385999999997</c:v>
                </c:pt>
                <c:pt idx="236">
                  <c:v>69.744838999999999</c:v>
                </c:pt>
                <c:pt idx="237">
                  <c:v>69.845290000000006</c:v>
                </c:pt>
                <c:pt idx="238">
                  <c:v>69.945741999999996</c:v>
                </c:pt>
                <c:pt idx="239">
                  <c:v>70.046193000000002</c:v>
                </c:pt>
                <c:pt idx="240">
                  <c:v>70.146646000000004</c:v>
                </c:pt>
                <c:pt idx="241">
                  <c:v>70.247096999999997</c:v>
                </c:pt>
                <c:pt idx="242">
                  <c:v>70.347549000000001</c:v>
                </c:pt>
                <c:pt idx="243">
                  <c:v>70.447999999999993</c:v>
                </c:pt>
                <c:pt idx="244">
                  <c:v>70.472600999999997</c:v>
                </c:pt>
                <c:pt idx="245">
                  <c:v>70.497198999999995</c:v>
                </c:pt>
                <c:pt idx="246">
                  <c:v>70.521799999999999</c:v>
                </c:pt>
                <c:pt idx="247">
                  <c:v>70.546401000000003</c:v>
                </c:pt>
                <c:pt idx="248">
                  <c:v>70.570999</c:v>
                </c:pt>
                <c:pt idx="249">
                  <c:v>70.595600000000005</c:v>
                </c:pt>
                <c:pt idx="250">
                  <c:v>70.620200999999994</c:v>
                </c:pt>
                <c:pt idx="251">
                  <c:v>70.644799000000006</c:v>
                </c:pt>
                <c:pt idx="252">
                  <c:v>70.669399999999996</c:v>
                </c:pt>
                <c:pt idx="253">
                  <c:v>70.694001</c:v>
                </c:pt>
                <c:pt idx="254">
                  <c:v>70.718598999999998</c:v>
                </c:pt>
                <c:pt idx="255">
                  <c:v>70.743200000000002</c:v>
                </c:pt>
                <c:pt idx="256">
                  <c:v>70.767801000000006</c:v>
                </c:pt>
                <c:pt idx="257">
                  <c:v>70.792399000000003</c:v>
                </c:pt>
                <c:pt idx="258">
                  <c:v>70.816999999999993</c:v>
                </c:pt>
                <c:pt idx="259">
                  <c:v>70.841600999999997</c:v>
                </c:pt>
                <c:pt idx="260">
                  <c:v>70.866198999999995</c:v>
                </c:pt>
                <c:pt idx="261">
                  <c:v>70.890799999999999</c:v>
                </c:pt>
                <c:pt idx="262">
                  <c:v>70.915401000000003</c:v>
                </c:pt>
                <c:pt idx="263">
                  <c:v>70.939999</c:v>
                </c:pt>
                <c:pt idx="264">
                  <c:v>70.964600000000004</c:v>
                </c:pt>
                <c:pt idx="265">
                  <c:v>70.989200999999994</c:v>
                </c:pt>
                <c:pt idx="266">
                  <c:v>71.013799000000006</c:v>
                </c:pt>
                <c:pt idx="267">
                  <c:v>71.038399999999996</c:v>
                </c:pt>
                <c:pt idx="268">
                  <c:v>71.063001</c:v>
                </c:pt>
                <c:pt idx="269">
                  <c:v>71.087598999999997</c:v>
                </c:pt>
                <c:pt idx="270">
                  <c:v>71.112200000000001</c:v>
                </c:pt>
                <c:pt idx="271">
                  <c:v>71.136801000000006</c:v>
                </c:pt>
                <c:pt idx="272">
                  <c:v>71.161399000000003</c:v>
                </c:pt>
                <c:pt idx="273">
                  <c:v>71.186000000000007</c:v>
                </c:pt>
                <c:pt idx="274">
                  <c:v>71.128517000000002</c:v>
                </c:pt>
                <c:pt idx="275">
                  <c:v>71.071032000000002</c:v>
                </c:pt>
                <c:pt idx="276">
                  <c:v>71.013548999999998</c:v>
                </c:pt>
                <c:pt idx="277">
                  <c:v>70.956063999999998</c:v>
                </c:pt>
                <c:pt idx="278">
                  <c:v>70.898580999999993</c:v>
                </c:pt>
                <c:pt idx="279">
                  <c:v>70.841097000000005</c:v>
                </c:pt>
                <c:pt idx="280">
                  <c:v>70.783614</c:v>
                </c:pt>
                <c:pt idx="281">
                  <c:v>70.726129</c:v>
                </c:pt>
                <c:pt idx="282">
                  <c:v>70.668645999999995</c:v>
                </c:pt>
                <c:pt idx="283">
                  <c:v>70.611160999999996</c:v>
                </c:pt>
                <c:pt idx="284">
                  <c:v>70.553678000000005</c:v>
                </c:pt>
                <c:pt idx="285">
                  <c:v>70.496193000000005</c:v>
                </c:pt>
                <c:pt idx="286">
                  <c:v>70.43871</c:v>
                </c:pt>
                <c:pt idx="287">
                  <c:v>70.381225000000001</c:v>
                </c:pt>
                <c:pt idx="288">
                  <c:v>70.323741999999996</c:v>
                </c:pt>
                <c:pt idx="289">
                  <c:v>70.266257999999993</c:v>
                </c:pt>
                <c:pt idx="290">
                  <c:v>70.208775000000003</c:v>
                </c:pt>
                <c:pt idx="291">
                  <c:v>70.151290000000003</c:v>
                </c:pt>
                <c:pt idx="292">
                  <c:v>70.093806999999998</c:v>
                </c:pt>
                <c:pt idx="293">
                  <c:v>70.036321999999998</c:v>
                </c:pt>
                <c:pt idx="294">
                  <c:v>69.978838999999994</c:v>
                </c:pt>
                <c:pt idx="295">
                  <c:v>69.921353999999994</c:v>
                </c:pt>
                <c:pt idx="296">
                  <c:v>69.863871000000003</c:v>
                </c:pt>
                <c:pt idx="297">
                  <c:v>69.806386000000003</c:v>
                </c:pt>
                <c:pt idx="298">
                  <c:v>69.748902999999999</c:v>
                </c:pt>
                <c:pt idx="299">
                  <c:v>69.691418999999996</c:v>
                </c:pt>
                <c:pt idx="300">
                  <c:v>69.633936000000006</c:v>
                </c:pt>
                <c:pt idx="301">
                  <c:v>69.576451000000006</c:v>
                </c:pt>
                <c:pt idx="302">
                  <c:v>69.518968000000001</c:v>
                </c:pt>
                <c:pt idx="303">
                  <c:v>69.461483000000001</c:v>
                </c:pt>
                <c:pt idx="304">
                  <c:v>69.403999999999996</c:v>
                </c:pt>
                <c:pt idx="305">
                  <c:v>69.280399000000003</c:v>
                </c:pt>
                <c:pt idx="306">
                  <c:v>69.156801000000002</c:v>
                </c:pt>
                <c:pt idx="307">
                  <c:v>69.033199999999994</c:v>
                </c:pt>
                <c:pt idx="308">
                  <c:v>68.909599</c:v>
                </c:pt>
                <c:pt idx="309">
                  <c:v>68.786000999999999</c:v>
                </c:pt>
                <c:pt idx="310">
                  <c:v>68.662400000000005</c:v>
                </c:pt>
                <c:pt idx="311">
                  <c:v>68.538798999999997</c:v>
                </c:pt>
                <c:pt idx="312">
                  <c:v>68.415200999999996</c:v>
                </c:pt>
                <c:pt idx="313">
                  <c:v>68.291600000000003</c:v>
                </c:pt>
                <c:pt idx="314">
                  <c:v>68.167998999999995</c:v>
                </c:pt>
                <c:pt idx="315">
                  <c:v>68.044400999999993</c:v>
                </c:pt>
                <c:pt idx="316">
                  <c:v>67.9208</c:v>
                </c:pt>
                <c:pt idx="317">
                  <c:v>67.797199000000006</c:v>
                </c:pt>
                <c:pt idx="318">
                  <c:v>67.673601000000005</c:v>
                </c:pt>
                <c:pt idx="319">
                  <c:v>67.55</c:v>
                </c:pt>
                <c:pt idx="320">
                  <c:v>67.426399000000004</c:v>
                </c:pt>
                <c:pt idx="321">
                  <c:v>67.302801000000002</c:v>
                </c:pt>
                <c:pt idx="322">
                  <c:v>67.179199999999994</c:v>
                </c:pt>
                <c:pt idx="323">
                  <c:v>67.055599000000001</c:v>
                </c:pt>
                <c:pt idx="324">
                  <c:v>66.932001</c:v>
                </c:pt>
                <c:pt idx="325">
                  <c:v>66.808400000000006</c:v>
                </c:pt>
                <c:pt idx="326">
                  <c:v>66.684798999999998</c:v>
                </c:pt>
                <c:pt idx="327">
                  <c:v>66.561200999999997</c:v>
                </c:pt>
                <c:pt idx="328">
                  <c:v>66.437600000000003</c:v>
                </c:pt>
                <c:pt idx="329">
                  <c:v>66.313998999999995</c:v>
                </c:pt>
                <c:pt idx="330">
                  <c:v>66.190400999999994</c:v>
                </c:pt>
                <c:pt idx="331">
                  <c:v>66.066800000000001</c:v>
                </c:pt>
                <c:pt idx="332">
                  <c:v>65.943199000000007</c:v>
                </c:pt>
                <c:pt idx="333">
                  <c:v>65.819601000000006</c:v>
                </c:pt>
                <c:pt idx="334">
                  <c:v>65.695999999999998</c:v>
                </c:pt>
                <c:pt idx="335">
                  <c:v>65.539225000000002</c:v>
                </c:pt>
                <c:pt idx="336">
                  <c:v>65.382451000000003</c:v>
                </c:pt>
                <c:pt idx="337">
                  <c:v>65.225678000000002</c:v>
                </c:pt>
                <c:pt idx="338">
                  <c:v>65.068903000000006</c:v>
                </c:pt>
                <c:pt idx="339">
                  <c:v>64.912128999999993</c:v>
                </c:pt>
                <c:pt idx="340">
                  <c:v>64.755353999999997</c:v>
                </c:pt>
                <c:pt idx="341">
                  <c:v>64.598580999999996</c:v>
                </c:pt>
                <c:pt idx="342">
                  <c:v>64.441806999999997</c:v>
                </c:pt>
                <c:pt idx="343">
                  <c:v>64.285032000000001</c:v>
                </c:pt>
                <c:pt idx="344">
                  <c:v>64.128258000000002</c:v>
                </c:pt>
                <c:pt idx="345">
                  <c:v>63.971482999999999</c:v>
                </c:pt>
                <c:pt idx="346">
                  <c:v>63.814709999999998</c:v>
                </c:pt>
                <c:pt idx="347">
                  <c:v>63.657935999999999</c:v>
                </c:pt>
                <c:pt idx="348">
                  <c:v>63.501161000000003</c:v>
                </c:pt>
                <c:pt idx="349">
                  <c:v>63.344386</c:v>
                </c:pt>
                <c:pt idx="350">
                  <c:v>63.187614000000004</c:v>
                </c:pt>
                <c:pt idx="351">
                  <c:v>63.030839</c:v>
                </c:pt>
                <c:pt idx="352">
                  <c:v>62.874063999999997</c:v>
                </c:pt>
                <c:pt idx="353">
                  <c:v>62.717289999999998</c:v>
                </c:pt>
                <c:pt idx="354">
                  <c:v>62.560516999999997</c:v>
                </c:pt>
                <c:pt idx="355">
                  <c:v>62.403742000000001</c:v>
                </c:pt>
                <c:pt idx="356">
                  <c:v>62.246968000000003</c:v>
                </c:pt>
                <c:pt idx="357">
                  <c:v>62.090192999999999</c:v>
                </c:pt>
                <c:pt idx="358">
                  <c:v>61.933419000000001</c:v>
                </c:pt>
                <c:pt idx="359">
                  <c:v>61.776646</c:v>
                </c:pt>
                <c:pt idx="360">
                  <c:v>61.619871000000003</c:v>
                </c:pt>
                <c:pt idx="361">
                  <c:v>61.463096999999998</c:v>
                </c:pt>
                <c:pt idx="362">
                  <c:v>61.306322000000002</c:v>
                </c:pt>
                <c:pt idx="363">
                  <c:v>61.149549</c:v>
                </c:pt>
                <c:pt idx="364">
                  <c:v>60.992775000000002</c:v>
                </c:pt>
              </c:numCache>
            </c:numRef>
          </c:val>
          <c:extLst>
            <c:ext xmlns:c16="http://schemas.microsoft.com/office/drawing/2014/chart" uri="{C3380CC4-5D6E-409C-BE32-E72D297353CC}">
              <c16:uniqueId val="{00000005-4029-4572-9649-B9DF7F8C33F8}"/>
            </c:ext>
          </c:extLst>
        </c:ser>
        <c:dLbls>
          <c:showLegendKey val="0"/>
          <c:showVal val="0"/>
          <c:showCatName val="0"/>
          <c:showSerName val="0"/>
          <c:showPercent val="0"/>
          <c:showBubbleSize val="0"/>
        </c:dLbls>
        <c:gapWidth val="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700" b="0" i="0" u="none" strike="noStrike">
                <a:solidFill>
                  <a:srgbClr val="000000"/>
                </a:solidFill>
                <a:latin typeface="Open Sans SemiBold"/>
              </a:defRPr>
            </a:pPr>
            <a:endParaRPr lang="fr-FR"/>
          </a:p>
        </c:txPr>
        <c:crossAx val="2094734553"/>
        <c:crosses val="autoZero"/>
        <c:auto val="1"/>
        <c:lblAlgn val="ctr"/>
        <c:lblOffset val="100"/>
        <c:tickLblSkip val="31"/>
        <c:noMultiLvlLbl val="1"/>
      </c:catAx>
      <c:valAx>
        <c:axId val="2094734553"/>
        <c:scaling>
          <c:orientation val="minMax"/>
          <c:min val="10"/>
        </c:scaling>
        <c:delete val="0"/>
        <c:axPos val="l"/>
        <c:numFmt formatCode="0.####" sourceLinked="0"/>
        <c:majorTickMark val="none"/>
        <c:minorTickMark val="none"/>
        <c:tickLblPos val="nextTo"/>
        <c:spPr>
          <a:ln w="12700" cap="flat">
            <a:noFill/>
            <a:prstDash val="solid"/>
            <a:miter lim="800000"/>
          </a:ln>
        </c:spPr>
        <c:txPr>
          <a:bodyPr rot="0"/>
          <a:lstStyle/>
          <a:p>
            <a:pPr>
              <a:defRPr sz="700" b="0" i="0" u="none" strike="noStrike">
                <a:solidFill>
                  <a:srgbClr val="000000"/>
                </a:solidFill>
                <a:latin typeface="Open Sans SemiBold"/>
              </a:defRPr>
            </a:pPr>
            <a:endParaRPr lang="fr-FR"/>
          </a:p>
        </c:txPr>
        <c:crossAx val="2094734552"/>
        <c:crosses val="autoZero"/>
        <c:crossBetween val="between"/>
        <c:majorUnit val="122.5"/>
        <c:minorUnit val="61.25"/>
      </c:valAx>
      <c:spPr>
        <a:noFill/>
        <a:ln w="12700" cap="flat">
          <a:noFill/>
          <a:miter lim="400000"/>
        </a:ln>
        <a:effectLst/>
      </c:spPr>
    </c:plotArea>
    <c:legend>
      <c:legendPos val="t"/>
      <c:layout>
        <c:manualLayout>
          <c:xMode val="edge"/>
          <c:yMode val="edge"/>
          <c:x val="0.55281199999999997"/>
          <c:y val="0"/>
          <c:w val="0.44718799999999997"/>
          <c:h val="0.18398"/>
        </c:manualLayout>
      </c:layout>
      <c:overlay val="1"/>
      <c:spPr>
        <a:noFill/>
        <a:ln w="12700" cap="flat">
          <a:noFill/>
          <a:miter lim="400000"/>
        </a:ln>
        <a:effectLst/>
      </c:spPr>
      <c:txPr>
        <a:bodyPr rot="0"/>
        <a:lstStyle/>
        <a:p>
          <a:pPr>
            <a:defRPr sz="600" b="0" i="0" u="none" strike="noStrike">
              <a:solidFill>
                <a:srgbClr val="000000"/>
              </a:solidFill>
              <a:latin typeface="Open Sans "/>
            </a:defRPr>
          </a:pPr>
          <a:endParaRPr lang="fr-FR"/>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3088099999999994E-2"/>
          <c:y val="7.8110700000000005E-2"/>
          <c:w val="0.93191199999999996"/>
          <c:h val="0.811751"/>
        </c:manualLayout>
      </c:layout>
      <c:barChart>
        <c:barDir val="col"/>
        <c:grouping val="stacked"/>
        <c:varyColors val="0"/>
        <c:ser>
          <c:idx val="0"/>
          <c:order val="0"/>
          <c:tx>
            <c:strRef>
              <c:f>Sheet1!$A$2</c:f>
              <c:strCache>
                <c:ptCount val="1"/>
                <c:pt idx="0">
                  <c:v>AVERAGE DIURNAL SWING</c:v>
                </c:pt>
              </c:strCache>
            </c:strRef>
          </c:tx>
          <c:spPr>
            <a:solidFill>
              <a:srgbClr val="808080"/>
            </a:solidFill>
            <a:ln w="28575" cap="flat">
              <a:solidFill>
                <a:srgbClr val="808080"/>
              </a:solidFill>
              <a:prstDash val="solid"/>
              <a:miter lim="8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Sheet1!$B$2:$NB$2</c:f>
              <c:numCache>
                <c:formatCode>General</c:formatCode>
                <c:ptCount val="363"/>
                <c:pt idx="0">
                  <c:v>16.654091000000001</c:v>
                </c:pt>
                <c:pt idx="1">
                  <c:v>16.224544999999999</c:v>
                </c:pt>
                <c:pt idx="2">
                  <c:v>16.314544999999999</c:v>
                </c:pt>
                <c:pt idx="3">
                  <c:v>16.089545000000001</c:v>
                </c:pt>
                <c:pt idx="4">
                  <c:v>15.93</c:v>
                </c:pt>
                <c:pt idx="5">
                  <c:v>15.639545</c:v>
                </c:pt>
                <c:pt idx="6">
                  <c:v>15.435</c:v>
                </c:pt>
                <c:pt idx="7">
                  <c:v>15.279545000000001</c:v>
                </c:pt>
                <c:pt idx="8">
                  <c:v>15.140454999999999</c:v>
                </c:pt>
                <c:pt idx="9">
                  <c:v>15.095454999999999</c:v>
                </c:pt>
                <c:pt idx="10">
                  <c:v>15.164999999999999</c:v>
                </c:pt>
                <c:pt idx="11">
                  <c:v>15.525</c:v>
                </c:pt>
                <c:pt idx="12">
                  <c:v>15.799091000000001</c:v>
                </c:pt>
                <c:pt idx="13">
                  <c:v>16.052727000000001</c:v>
                </c:pt>
                <c:pt idx="14">
                  <c:v>15.868636</c:v>
                </c:pt>
                <c:pt idx="15">
                  <c:v>15.983181999999999</c:v>
                </c:pt>
                <c:pt idx="16">
                  <c:v>15.983181999999999</c:v>
                </c:pt>
                <c:pt idx="17">
                  <c:v>16.167273000000002</c:v>
                </c:pt>
                <c:pt idx="18">
                  <c:v>16.461818000000001</c:v>
                </c:pt>
                <c:pt idx="19">
                  <c:v>16.760455</c:v>
                </c:pt>
                <c:pt idx="20">
                  <c:v>16.690909000000001</c:v>
                </c:pt>
                <c:pt idx="21">
                  <c:v>16.756364000000001</c:v>
                </c:pt>
                <c:pt idx="22">
                  <c:v>16.891363999999999</c:v>
                </c:pt>
                <c:pt idx="23">
                  <c:v>16.940455</c:v>
                </c:pt>
                <c:pt idx="24">
                  <c:v>16.739999999999998</c:v>
                </c:pt>
                <c:pt idx="25">
                  <c:v>17.239090999999998</c:v>
                </c:pt>
                <c:pt idx="26">
                  <c:v>17.738181999999998</c:v>
                </c:pt>
                <c:pt idx="27">
                  <c:v>18.126818</c:v>
                </c:pt>
                <c:pt idx="28">
                  <c:v>18.282273</c:v>
                </c:pt>
                <c:pt idx="29">
                  <c:v>18.552273</c:v>
                </c:pt>
                <c:pt idx="30">
                  <c:v>18.850909000000001</c:v>
                </c:pt>
                <c:pt idx="31">
                  <c:v>18.736363999999998</c:v>
                </c:pt>
                <c:pt idx="32">
                  <c:v>18.646363999999998</c:v>
                </c:pt>
                <c:pt idx="33">
                  <c:v>18.736363999999998</c:v>
                </c:pt>
                <c:pt idx="34">
                  <c:v>18.871364</c:v>
                </c:pt>
                <c:pt idx="35">
                  <c:v>19.325455000000002</c:v>
                </c:pt>
                <c:pt idx="36">
                  <c:v>19.53</c:v>
                </c:pt>
                <c:pt idx="37">
                  <c:v>19.574999999999999</c:v>
                </c:pt>
                <c:pt idx="38">
                  <c:v>19.689544999999999</c:v>
                </c:pt>
                <c:pt idx="39">
                  <c:v>19.963636000000001</c:v>
                </c:pt>
                <c:pt idx="40">
                  <c:v>20.262273</c:v>
                </c:pt>
                <c:pt idx="41">
                  <c:v>20.397272999999998</c:v>
                </c:pt>
                <c:pt idx="42">
                  <c:v>20.511818000000002</c:v>
                </c:pt>
                <c:pt idx="43">
                  <c:v>20.192727000000001</c:v>
                </c:pt>
                <c:pt idx="44">
                  <c:v>20.376818</c:v>
                </c:pt>
                <c:pt idx="45">
                  <c:v>20.695909</c:v>
                </c:pt>
                <c:pt idx="46">
                  <c:v>20.941364</c:v>
                </c:pt>
                <c:pt idx="47">
                  <c:v>20.986363999999998</c:v>
                </c:pt>
                <c:pt idx="48">
                  <c:v>21.346364000000001</c:v>
                </c:pt>
                <c:pt idx="49">
                  <c:v>21.550909000000001</c:v>
                </c:pt>
                <c:pt idx="50">
                  <c:v>21.710455</c:v>
                </c:pt>
                <c:pt idx="51">
                  <c:v>21.620455</c:v>
                </c:pt>
                <c:pt idx="52">
                  <c:v>21.804545000000001</c:v>
                </c:pt>
                <c:pt idx="53">
                  <c:v>22.099091000000001</c:v>
                </c:pt>
                <c:pt idx="54">
                  <c:v>21.984545000000001</c:v>
                </c:pt>
                <c:pt idx="55">
                  <c:v>22.074545000000001</c:v>
                </c:pt>
                <c:pt idx="56">
                  <c:v>21.96</c:v>
                </c:pt>
                <c:pt idx="57">
                  <c:v>21.845455000000001</c:v>
                </c:pt>
                <c:pt idx="58">
                  <c:v>21.595908999999999</c:v>
                </c:pt>
                <c:pt idx="59">
                  <c:v>21.256364000000001</c:v>
                </c:pt>
                <c:pt idx="60">
                  <c:v>21.145909</c:v>
                </c:pt>
                <c:pt idx="61">
                  <c:v>21.350455</c:v>
                </c:pt>
                <c:pt idx="62">
                  <c:v>21.395454999999998</c:v>
                </c:pt>
                <c:pt idx="63">
                  <c:v>21.190909000000001</c:v>
                </c:pt>
                <c:pt idx="64">
                  <c:v>21.076364000000002</c:v>
                </c:pt>
                <c:pt idx="65">
                  <c:v>21.415908999999999</c:v>
                </c:pt>
                <c:pt idx="66">
                  <c:v>21.235908999999999</c:v>
                </c:pt>
                <c:pt idx="67">
                  <c:v>21.010909000000002</c:v>
                </c:pt>
                <c:pt idx="68">
                  <c:v>21.370909000000001</c:v>
                </c:pt>
                <c:pt idx="69">
                  <c:v>21.010909000000002</c:v>
                </c:pt>
                <c:pt idx="70">
                  <c:v>20.736818</c:v>
                </c:pt>
                <c:pt idx="71">
                  <c:v>20.622273</c:v>
                </c:pt>
                <c:pt idx="72">
                  <c:v>20.511818000000002</c:v>
                </c:pt>
                <c:pt idx="73">
                  <c:v>20.405455</c:v>
                </c:pt>
                <c:pt idx="74">
                  <c:v>20.266363999999999</c:v>
                </c:pt>
                <c:pt idx="75">
                  <c:v>20.650908999999999</c:v>
                </c:pt>
                <c:pt idx="76">
                  <c:v>20.785909</c:v>
                </c:pt>
                <c:pt idx="77">
                  <c:v>20.994544999999999</c:v>
                </c:pt>
                <c:pt idx="78">
                  <c:v>21.109090999999999</c:v>
                </c:pt>
                <c:pt idx="79">
                  <c:v>21.043635999999999</c:v>
                </c:pt>
                <c:pt idx="80">
                  <c:v>21.518181999999999</c:v>
                </c:pt>
                <c:pt idx="81">
                  <c:v>21.726818000000002</c:v>
                </c:pt>
                <c:pt idx="82">
                  <c:v>21.771818</c:v>
                </c:pt>
                <c:pt idx="83">
                  <c:v>21.661363999999999</c:v>
                </c:pt>
                <c:pt idx="84">
                  <c:v>21.616364000000001</c:v>
                </c:pt>
                <c:pt idx="85">
                  <c:v>21.661363999999999</c:v>
                </c:pt>
                <c:pt idx="86">
                  <c:v>21.685908999999999</c:v>
                </c:pt>
                <c:pt idx="87">
                  <c:v>22.090909</c:v>
                </c:pt>
                <c:pt idx="88">
                  <c:v>22.426364</c:v>
                </c:pt>
                <c:pt idx="89">
                  <c:v>22.495909000000001</c:v>
                </c:pt>
                <c:pt idx="90">
                  <c:v>22.569545000000002</c:v>
                </c:pt>
                <c:pt idx="91">
                  <c:v>22.798635999999998</c:v>
                </c:pt>
                <c:pt idx="92">
                  <c:v>22.618635999999999</c:v>
                </c:pt>
                <c:pt idx="93">
                  <c:v>22.569545000000002</c:v>
                </c:pt>
                <c:pt idx="94">
                  <c:v>22.23</c:v>
                </c:pt>
                <c:pt idx="95">
                  <c:v>22.066364</c:v>
                </c:pt>
                <c:pt idx="96">
                  <c:v>21.951817999999999</c:v>
                </c:pt>
                <c:pt idx="97">
                  <c:v>21.702273000000002</c:v>
                </c:pt>
                <c:pt idx="98">
                  <c:v>21.816818000000001</c:v>
                </c:pt>
                <c:pt idx="99">
                  <c:v>21.591818</c:v>
                </c:pt>
                <c:pt idx="100">
                  <c:v>21.775908999999999</c:v>
                </c:pt>
                <c:pt idx="101">
                  <c:v>22.05</c:v>
                </c:pt>
                <c:pt idx="102">
                  <c:v>22.254545</c:v>
                </c:pt>
                <c:pt idx="103">
                  <c:v>22.254545</c:v>
                </c:pt>
                <c:pt idx="104">
                  <c:v>22.23</c:v>
                </c:pt>
                <c:pt idx="105">
                  <c:v>21.976364</c:v>
                </c:pt>
                <c:pt idx="106">
                  <c:v>21.771818</c:v>
                </c:pt>
                <c:pt idx="107">
                  <c:v>22.000909</c:v>
                </c:pt>
                <c:pt idx="108">
                  <c:v>22.41</c:v>
                </c:pt>
                <c:pt idx="109">
                  <c:v>22.434545</c:v>
                </c:pt>
                <c:pt idx="110">
                  <c:v>22.614545</c:v>
                </c:pt>
                <c:pt idx="111">
                  <c:v>22.610455000000002</c:v>
                </c:pt>
                <c:pt idx="112">
                  <c:v>22.495909000000001</c:v>
                </c:pt>
                <c:pt idx="113">
                  <c:v>22.516363999999999</c:v>
                </c:pt>
                <c:pt idx="114">
                  <c:v>22.720908999999999</c:v>
                </c:pt>
                <c:pt idx="115">
                  <c:v>22.876363999999999</c:v>
                </c:pt>
                <c:pt idx="116">
                  <c:v>23.076817999999999</c:v>
                </c:pt>
                <c:pt idx="117">
                  <c:v>23.252727</c:v>
                </c:pt>
                <c:pt idx="118">
                  <c:v>23.641363999999999</c:v>
                </c:pt>
                <c:pt idx="119">
                  <c:v>23.706817999999998</c:v>
                </c:pt>
                <c:pt idx="120">
                  <c:v>23.935908999999999</c:v>
                </c:pt>
                <c:pt idx="121">
                  <c:v>24.021818</c:v>
                </c:pt>
                <c:pt idx="122">
                  <c:v>24.115908999999998</c:v>
                </c:pt>
                <c:pt idx="123">
                  <c:v>24.001363999999999</c:v>
                </c:pt>
                <c:pt idx="124">
                  <c:v>23.551364</c:v>
                </c:pt>
                <c:pt idx="125">
                  <c:v>23.318182</c:v>
                </c:pt>
                <c:pt idx="126">
                  <c:v>23.134091000000002</c:v>
                </c:pt>
                <c:pt idx="127">
                  <c:v>22.516363999999999</c:v>
                </c:pt>
                <c:pt idx="128">
                  <c:v>22.013182</c:v>
                </c:pt>
                <c:pt idx="129">
                  <c:v>21.853636000000002</c:v>
                </c:pt>
                <c:pt idx="130">
                  <c:v>21.583635999999998</c:v>
                </c:pt>
                <c:pt idx="131">
                  <c:v>21.358636000000001</c:v>
                </c:pt>
                <c:pt idx="132">
                  <c:v>21.203182000000002</c:v>
                </c:pt>
                <c:pt idx="133">
                  <c:v>21.068182</c:v>
                </c:pt>
                <c:pt idx="134">
                  <c:v>20.818636000000001</c:v>
                </c:pt>
                <c:pt idx="135">
                  <c:v>20.655000000000001</c:v>
                </c:pt>
                <c:pt idx="136">
                  <c:v>20.724544999999999</c:v>
                </c:pt>
                <c:pt idx="137">
                  <c:v>20.884091000000002</c:v>
                </c:pt>
                <c:pt idx="138">
                  <c:v>21.068182</c:v>
                </c:pt>
                <c:pt idx="139">
                  <c:v>21.366817999999999</c:v>
                </c:pt>
                <c:pt idx="140">
                  <c:v>21.661363999999999</c:v>
                </c:pt>
                <c:pt idx="141">
                  <c:v>21.751363999999999</c:v>
                </c:pt>
                <c:pt idx="142">
                  <c:v>21.910909</c:v>
                </c:pt>
                <c:pt idx="143">
                  <c:v>22.05</c:v>
                </c:pt>
                <c:pt idx="144">
                  <c:v>22.094999999999999</c:v>
                </c:pt>
                <c:pt idx="145">
                  <c:v>22.184999999999999</c:v>
                </c:pt>
                <c:pt idx="146">
                  <c:v>22.274999999999999</c:v>
                </c:pt>
                <c:pt idx="147">
                  <c:v>22.454999999999998</c:v>
                </c:pt>
                <c:pt idx="148">
                  <c:v>22.475455</c:v>
                </c:pt>
                <c:pt idx="149">
                  <c:v>22.295455</c:v>
                </c:pt>
                <c:pt idx="150">
                  <c:v>22.315909000000001</c:v>
                </c:pt>
                <c:pt idx="151">
                  <c:v>22.246364</c:v>
                </c:pt>
                <c:pt idx="152">
                  <c:v>22.180909</c:v>
                </c:pt>
                <c:pt idx="153">
                  <c:v>22.086818000000001</c:v>
                </c:pt>
                <c:pt idx="154">
                  <c:v>22.090909</c:v>
                </c:pt>
                <c:pt idx="155">
                  <c:v>22.115455000000001</c:v>
                </c:pt>
                <c:pt idx="156">
                  <c:v>22.115455000000001</c:v>
                </c:pt>
                <c:pt idx="157">
                  <c:v>22.05</c:v>
                </c:pt>
                <c:pt idx="158">
                  <c:v>21.935455000000001</c:v>
                </c:pt>
                <c:pt idx="159">
                  <c:v>21.865908999999998</c:v>
                </c:pt>
                <c:pt idx="160">
                  <c:v>21.571363999999999</c:v>
                </c:pt>
                <c:pt idx="161">
                  <c:v>21.526364000000001</c:v>
                </c:pt>
                <c:pt idx="162">
                  <c:v>21.252272999999999</c:v>
                </c:pt>
                <c:pt idx="163">
                  <c:v>21.076364000000002</c:v>
                </c:pt>
                <c:pt idx="164">
                  <c:v>21.051818000000001</c:v>
                </c:pt>
                <c:pt idx="165">
                  <c:v>20.965909</c:v>
                </c:pt>
                <c:pt idx="166">
                  <c:v>20.871818000000001</c:v>
                </c:pt>
                <c:pt idx="167">
                  <c:v>20.847273000000001</c:v>
                </c:pt>
                <c:pt idx="168">
                  <c:v>20.888182</c:v>
                </c:pt>
                <c:pt idx="169">
                  <c:v>20.912727</c:v>
                </c:pt>
                <c:pt idx="170">
                  <c:v>20.937273000000001</c:v>
                </c:pt>
                <c:pt idx="171">
                  <c:v>21.350455</c:v>
                </c:pt>
                <c:pt idx="172">
                  <c:v>21.739090999999998</c:v>
                </c:pt>
                <c:pt idx="173">
                  <c:v>21.853636000000002</c:v>
                </c:pt>
                <c:pt idx="174">
                  <c:v>22.033636000000001</c:v>
                </c:pt>
                <c:pt idx="175">
                  <c:v>22.123636000000001</c:v>
                </c:pt>
                <c:pt idx="176">
                  <c:v>22.074545000000001</c:v>
                </c:pt>
                <c:pt idx="177">
                  <c:v>22.070454999999999</c:v>
                </c:pt>
                <c:pt idx="178">
                  <c:v>22.180909</c:v>
                </c:pt>
                <c:pt idx="179">
                  <c:v>22.160454999999999</c:v>
                </c:pt>
                <c:pt idx="180">
                  <c:v>22.090909</c:v>
                </c:pt>
                <c:pt idx="181">
                  <c:v>21.955908999999998</c:v>
                </c:pt>
                <c:pt idx="182">
                  <c:v>21.886364</c:v>
                </c:pt>
                <c:pt idx="183">
                  <c:v>21.816818000000001</c:v>
                </c:pt>
                <c:pt idx="184">
                  <c:v>21.636818000000002</c:v>
                </c:pt>
                <c:pt idx="185">
                  <c:v>21.636818000000002</c:v>
                </c:pt>
                <c:pt idx="186">
                  <c:v>21.522272999999998</c:v>
                </c:pt>
                <c:pt idx="187">
                  <c:v>21.178636000000001</c:v>
                </c:pt>
                <c:pt idx="188">
                  <c:v>20.835000000000001</c:v>
                </c:pt>
                <c:pt idx="189">
                  <c:v>20.425909000000001</c:v>
                </c:pt>
                <c:pt idx="190">
                  <c:v>20.311364000000001</c:v>
                </c:pt>
                <c:pt idx="191">
                  <c:v>19.922726999999998</c:v>
                </c:pt>
                <c:pt idx="192">
                  <c:v>19.652726999999999</c:v>
                </c:pt>
                <c:pt idx="193">
                  <c:v>19.742726999999999</c:v>
                </c:pt>
                <c:pt idx="194">
                  <c:v>19.746818000000001</c:v>
                </c:pt>
                <c:pt idx="195">
                  <c:v>19.742726999999999</c:v>
                </c:pt>
                <c:pt idx="196">
                  <c:v>19.718181999999999</c:v>
                </c:pt>
                <c:pt idx="197">
                  <c:v>19.722273000000001</c:v>
                </c:pt>
                <c:pt idx="198">
                  <c:v>19.628181999999999</c:v>
                </c:pt>
                <c:pt idx="199">
                  <c:v>19.448181999999999</c:v>
                </c:pt>
                <c:pt idx="200">
                  <c:v>19.219090999999999</c:v>
                </c:pt>
                <c:pt idx="201">
                  <c:v>19.149545</c:v>
                </c:pt>
                <c:pt idx="202">
                  <c:v>19.084091000000001</c:v>
                </c:pt>
                <c:pt idx="203">
                  <c:v>19.063635999999999</c:v>
                </c:pt>
                <c:pt idx="204">
                  <c:v>19.067727000000001</c:v>
                </c:pt>
                <c:pt idx="205">
                  <c:v>18.908182</c:v>
                </c:pt>
                <c:pt idx="206">
                  <c:v>18.863181999999998</c:v>
                </c:pt>
                <c:pt idx="207">
                  <c:v>18.838636000000001</c:v>
                </c:pt>
                <c:pt idx="208">
                  <c:v>18.703635999999999</c:v>
                </c:pt>
                <c:pt idx="209">
                  <c:v>18.544091000000002</c:v>
                </c:pt>
                <c:pt idx="210">
                  <c:v>18.429545000000001</c:v>
                </c:pt>
                <c:pt idx="211">
                  <c:v>18.36</c:v>
                </c:pt>
                <c:pt idx="212">
                  <c:v>18.294544999999999</c:v>
                </c:pt>
                <c:pt idx="213">
                  <c:v>18.339545000000001</c:v>
                </c:pt>
                <c:pt idx="214">
                  <c:v>18.274090999999999</c:v>
                </c:pt>
                <c:pt idx="215">
                  <c:v>18.065455</c:v>
                </c:pt>
                <c:pt idx="216">
                  <c:v>17.860908999999999</c:v>
                </c:pt>
                <c:pt idx="217">
                  <c:v>17.586818000000001</c:v>
                </c:pt>
                <c:pt idx="218">
                  <c:v>17.357727000000001</c:v>
                </c:pt>
                <c:pt idx="219">
                  <c:v>17.198181999999999</c:v>
                </c:pt>
                <c:pt idx="220">
                  <c:v>17.271818</c:v>
                </c:pt>
                <c:pt idx="221">
                  <c:v>17.226818000000002</c:v>
                </c:pt>
                <c:pt idx="222">
                  <c:v>17.181818</c:v>
                </c:pt>
                <c:pt idx="223">
                  <c:v>17.181818</c:v>
                </c:pt>
                <c:pt idx="224">
                  <c:v>17.181818</c:v>
                </c:pt>
                <c:pt idx="225">
                  <c:v>17.161363999999999</c:v>
                </c:pt>
                <c:pt idx="226">
                  <c:v>16.862727</c:v>
                </c:pt>
                <c:pt idx="227">
                  <c:v>16.723635999999999</c:v>
                </c:pt>
                <c:pt idx="228">
                  <c:v>16.38</c:v>
                </c:pt>
                <c:pt idx="229">
                  <c:v>16.29</c:v>
                </c:pt>
                <c:pt idx="230">
                  <c:v>16.130455000000001</c:v>
                </c:pt>
                <c:pt idx="231">
                  <c:v>16.155000000000001</c:v>
                </c:pt>
                <c:pt idx="232">
                  <c:v>16.134544999999999</c:v>
                </c:pt>
                <c:pt idx="233">
                  <c:v>16.134544999999999</c:v>
                </c:pt>
                <c:pt idx="234">
                  <c:v>16.159091</c:v>
                </c:pt>
                <c:pt idx="235">
                  <c:v>16.343181999999999</c:v>
                </c:pt>
                <c:pt idx="236">
                  <c:v>16.523181999999998</c:v>
                </c:pt>
                <c:pt idx="237">
                  <c:v>16.662272999999999</c:v>
                </c:pt>
                <c:pt idx="238">
                  <c:v>16.662272999999999</c:v>
                </c:pt>
                <c:pt idx="239">
                  <c:v>16.641818000000001</c:v>
                </c:pt>
                <c:pt idx="240">
                  <c:v>16.731818000000001</c:v>
                </c:pt>
                <c:pt idx="241">
                  <c:v>16.866817999999999</c:v>
                </c:pt>
                <c:pt idx="242">
                  <c:v>16.686817999999999</c:v>
                </c:pt>
                <c:pt idx="243">
                  <c:v>16.797273000000001</c:v>
                </c:pt>
                <c:pt idx="244">
                  <c:v>16.985455000000002</c:v>
                </c:pt>
                <c:pt idx="245">
                  <c:v>17.055</c:v>
                </c:pt>
                <c:pt idx="246">
                  <c:v>17.030455</c:v>
                </c:pt>
                <c:pt idx="247">
                  <c:v>16.895454999999998</c:v>
                </c:pt>
                <c:pt idx="248">
                  <c:v>17.005908999999999</c:v>
                </c:pt>
                <c:pt idx="249">
                  <c:v>17.185908999999999</c:v>
                </c:pt>
                <c:pt idx="250">
                  <c:v>17.345455000000001</c:v>
                </c:pt>
                <c:pt idx="251">
                  <c:v>17.439544999999999</c:v>
                </c:pt>
                <c:pt idx="252">
                  <c:v>17.439544999999999</c:v>
                </c:pt>
                <c:pt idx="253">
                  <c:v>17.28</c:v>
                </c:pt>
                <c:pt idx="254">
                  <c:v>17.329090999999998</c:v>
                </c:pt>
                <c:pt idx="255">
                  <c:v>17.308636</c:v>
                </c:pt>
                <c:pt idx="256">
                  <c:v>16.989545</c:v>
                </c:pt>
                <c:pt idx="257">
                  <c:v>16.768636000000001</c:v>
                </c:pt>
                <c:pt idx="258">
                  <c:v>16.813635999999999</c:v>
                </c:pt>
                <c:pt idx="259">
                  <c:v>16.973182000000001</c:v>
                </c:pt>
                <c:pt idx="260">
                  <c:v>17.177727000000001</c:v>
                </c:pt>
                <c:pt idx="261">
                  <c:v>17.341363999999999</c:v>
                </c:pt>
                <c:pt idx="262">
                  <c:v>17.594999999999999</c:v>
                </c:pt>
                <c:pt idx="263">
                  <c:v>17.934545</c:v>
                </c:pt>
                <c:pt idx="264">
                  <c:v>18.045000000000002</c:v>
                </c:pt>
                <c:pt idx="265">
                  <c:v>18.184090999999999</c:v>
                </c:pt>
                <c:pt idx="266">
                  <c:v>18.343636</c:v>
                </c:pt>
                <c:pt idx="267">
                  <c:v>18.527726999999999</c:v>
                </c:pt>
                <c:pt idx="268">
                  <c:v>18.621818000000001</c:v>
                </c:pt>
                <c:pt idx="269">
                  <c:v>18.867273000000001</c:v>
                </c:pt>
                <c:pt idx="270">
                  <c:v>19.321363999999999</c:v>
                </c:pt>
                <c:pt idx="271">
                  <c:v>19.595455000000001</c:v>
                </c:pt>
                <c:pt idx="272">
                  <c:v>19.959544999999999</c:v>
                </c:pt>
                <c:pt idx="273">
                  <c:v>20.004545</c:v>
                </c:pt>
                <c:pt idx="274">
                  <c:v>19.918635999999999</c:v>
                </c:pt>
                <c:pt idx="275">
                  <c:v>19.939091000000001</c:v>
                </c:pt>
                <c:pt idx="276">
                  <c:v>19.984090999999999</c:v>
                </c:pt>
                <c:pt idx="277">
                  <c:v>20.184545</c:v>
                </c:pt>
                <c:pt idx="278">
                  <c:v>20.229545000000002</c:v>
                </c:pt>
                <c:pt idx="279">
                  <c:v>20.094545</c:v>
                </c:pt>
                <c:pt idx="280">
                  <c:v>19.934999999999999</c:v>
                </c:pt>
                <c:pt idx="281">
                  <c:v>19.844999999999999</c:v>
                </c:pt>
                <c:pt idx="282">
                  <c:v>20.094545</c:v>
                </c:pt>
                <c:pt idx="283">
                  <c:v>20.143636000000001</c:v>
                </c:pt>
                <c:pt idx="284">
                  <c:v>19.844999999999999</c:v>
                </c:pt>
                <c:pt idx="285">
                  <c:v>19.480909</c:v>
                </c:pt>
                <c:pt idx="286">
                  <c:v>19.386818000000002</c:v>
                </c:pt>
                <c:pt idx="287">
                  <c:v>19.386818000000002</c:v>
                </c:pt>
                <c:pt idx="288">
                  <c:v>19.407273</c:v>
                </c:pt>
                <c:pt idx="289">
                  <c:v>19.337727000000001</c:v>
                </c:pt>
                <c:pt idx="290">
                  <c:v>19.272272999999998</c:v>
                </c:pt>
                <c:pt idx="291">
                  <c:v>19.182272999999999</c:v>
                </c:pt>
                <c:pt idx="292">
                  <c:v>19.182272999999999</c:v>
                </c:pt>
                <c:pt idx="293">
                  <c:v>19.116817999999999</c:v>
                </c:pt>
                <c:pt idx="294">
                  <c:v>19.137273</c:v>
                </c:pt>
                <c:pt idx="295">
                  <c:v>19.431818</c:v>
                </c:pt>
                <c:pt idx="296">
                  <c:v>19.660909</c:v>
                </c:pt>
                <c:pt idx="297">
                  <c:v>19.820454999999999</c:v>
                </c:pt>
                <c:pt idx="298">
                  <c:v>20.024999999999999</c:v>
                </c:pt>
                <c:pt idx="299">
                  <c:v>20.184545</c:v>
                </c:pt>
                <c:pt idx="300">
                  <c:v>20.548635999999998</c:v>
                </c:pt>
                <c:pt idx="301">
                  <c:v>21.019091</c:v>
                </c:pt>
                <c:pt idx="302">
                  <c:v>21.313635999999999</c:v>
                </c:pt>
                <c:pt idx="303">
                  <c:v>21.178636000000001</c:v>
                </c:pt>
                <c:pt idx="304">
                  <c:v>21.084544999999999</c:v>
                </c:pt>
                <c:pt idx="305">
                  <c:v>21.33</c:v>
                </c:pt>
                <c:pt idx="306">
                  <c:v>21.440455</c:v>
                </c:pt>
                <c:pt idx="307">
                  <c:v>21.440455</c:v>
                </c:pt>
                <c:pt idx="308">
                  <c:v>21.305454999999998</c:v>
                </c:pt>
                <c:pt idx="309">
                  <c:v>21.346364000000001</c:v>
                </c:pt>
                <c:pt idx="310">
                  <c:v>21.297273000000001</c:v>
                </c:pt>
                <c:pt idx="311">
                  <c:v>21.113181999999998</c:v>
                </c:pt>
                <c:pt idx="312">
                  <c:v>21.244091000000001</c:v>
                </c:pt>
                <c:pt idx="313">
                  <c:v>21.268636000000001</c:v>
                </c:pt>
                <c:pt idx="314">
                  <c:v>21.064091000000001</c:v>
                </c:pt>
                <c:pt idx="315">
                  <c:v>20.929091</c:v>
                </c:pt>
                <c:pt idx="316">
                  <c:v>20.794091000000002</c:v>
                </c:pt>
                <c:pt idx="317">
                  <c:v>20.687726999999999</c:v>
                </c:pt>
                <c:pt idx="318">
                  <c:v>21.047726999999998</c:v>
                </c:pt>
                <c:pt idx="319">
                  <c:v>21.027273000000001</c:v>
                </c:pt>
                <c:pt idx="320">
                  <c:v>21.006817999999999</c:v>
                </c:pt>
                <c:pt idx="321">
                  <c:v>21.096817999999999</c:v>
                </c:pt>
                <c:pt idx="322">
                  <c:v>21.321818</c:v>
                </c:pt>
                <c:pt idx="323">
                  <c:v>21.321818</c:v>
                </c:pt>
                <c:pt idx="324">
                  <c:v>21.730909</c:v>
                </c:pt>
                <c:pt idx="325">
                  <c:v>21.820909</c:v>
                </c:pt>
                <c:pt idx="326">
                  <c:v>21.702273000000002</c:v>
                </c:pt>
                <c:pt idx="327">
                  <c:v>21.947727</c:v>
                </c:pt>
                <c:pt idx="328">
                  <c:v>22.311817999999999</c:v>
                </c:pt>
                <c:pt idx="329">
                  <c:v>22.495909000000001</c:v>
                </c:pt>
                <c:pt idx="330">
                  <c:v>22.725000000000001</c:v>
                </c:pt>
                <c:pt idx="331">
                  <c:v>22.655455</c:v>
                </c:pt>
                <c:pt idx="332">
                  <c:v>22.495909000000001</c:v>
                </c:pt>
                <c:pt idx="333">
                  <c:v>22.471364000000001</c:v>
                </c:pt>
                <c:pt idx="334">
                  <c:v>22.422273000000001</c:v>
                </c:pt>
                <c:pt idx="335">
                  <c:v>22.831364000000001</c:v>
                </c:pt>
                <c:pt idx="336">
                  <c:v>22.990908999999998</c:v>
                </c:pt>
                <c:pt idx="337">
                  <c:v>23.011364</c:v>
                </c:pt>
                <c:pt idx="338">
                  <c:v>22.716818</c:v>
                </c:pt>
                <c:pt idx="339">
                  <c:v>22.238181999999998</c:v>
                </c:pt>
                <c:pt idx="340">
                  <c:v>21.824999999999999</c:v>
                </c:pt>
                <c:pt idx="341">
                  <c:v>21.849544999999999</c:v>
                </c:pt>
                <c:pt idx="342">
                  <c:v>21.350455</c:v>
                </c:pt>
                <c:pt idx="343">
                  <c:v>21.145909</c:v>
                </c:pt>
                <c:pt idx="344">
                  <c:v>21.370909000000001</c:v>
                </c:pt>
                <c:pt idx="345">
                  <c:v>21.076364000000002</c:v>
                </c:pt>
                <c:pt idx="346">
                  <c:v>20.732727000000001</c:v>
                </c:pt>
                <c:pt idx="347">
                  <c:v>20.597726999999999</c:v>
                </c:pt>
                <c:pt idx="348">
                  <c:v>20.237727</c:v>
                </c:pt>
                <c:pt idx="349">
                  <c:v>19.922726999999998</c:v>
                </c:pt>
                <c:pt idx="350">
                  <c:v>19.493182000000001</c:v>
                </c:pt>
                <c:pt idx="351">
                  <c:v>18.949090999999999</c:v>
                </c:pt>
                <c:pt idx="352">
                  <c:v>18.654544999999999</c:v>
                </c:pt>
                <c:pt idx="353">
                  <c:v>18.27</c:v>
                </c:pt>
                <c:pt idx="354">
                  <c:v>17.885455</c:v>
                </c:pt>
                <c:pt idx="355">
                  <c:v>17.725909000000001</c:v>
                </c:pt>
                <c:pt idx="356">
                  <c:v>17.296364000000001</c:v>
                </c:pt>
                <c:pt idx="357">
                  <c:v>16.797273000000001</c:v>
                </c:pt>
                <c:pt idx="358">
                  <c:v>16.821818</c:v>
                </c:pt>
                <c:pt idx="359">
                  <c:v>16.821818</c:v>
                </c:pt>
                <c:pt idx="360">
                  <c:v>16.821818</c:v>
                </c:pt>
                <c:pt idx="361">
                  <c:v>16.821818</c:v>
                </c:pt>
                <c:pt idx="362">
                  <c:v>16.821818</c:v>
                </c:pt>
              </c:numCache>
            </c:numRef>
          </c:val>
          <c:extLst>
            <c:ext xmlns:c16="http://schemas.microsoft.com/office/drawing/2014/chart" uri="{C3380CC4-5D6E-409C-BE32-E72D297353CC}">
              <c16:uniqueId val="{00000000-0D62-4B76-B83B-0CA06E42B6D6}"/>
            </c:ext>
          </c:extLst>
        </c:ser>
        <c:ser>
          <c:idx val="1"/>
          <c:order val="1"/>
          <c:tx>
            <c:strRef>
              <c:f>Sheet1!$A$3</c:f>
              <c:strCache>
                <c:ptCount val="1"/>
                <c:pt idx="0">
                  <c:v>DAILY TEMPERATURE SWING (</c:v>
                </c:pt>
              </c:strCache>
            </c:strRef>
          </c:tx>
          <c:spPr>
            <a:solidFill>
              <a:srgbClr val="A6A6A6"/>
            </a:solidFill>
            <a:ln w="12700" cap="flat">
              <a:noFill/>
              <a:miter lim="400000"/>
            </a:ln>
            <a:effectLst/>
          </c:spPr>
          <c:invertIfNegative val="0"/>
          <c:cat>
            <c:strRef>
              <c:f>Sheet1!$B$1:$NB$1</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Sheet1!$B$3:$NB$3</c:f>
              <c:numCache>
                <c:formatCode>General</c:formatCode>
                <c:ptCount val="365"/>
                <c:pt idx="0">
                  <c:v>17.100000000000001</c:v>
                </c:pt>
                <c:pt idx="1">
                  <c:v>10.08</c:v>
                </c:pt>
                <c:pt idx="2">
                  <c:v>5.94</c:v>
                </c:pt>
                <c:pt idx="3">
                  <c:v>10.08</c:v>
                </c:pt>
                <c:pt idx="4">
                  <c:v>10.98</c:v>
                </c:pt>
                <c:pt idx="5">
                  <c:v>7.92</c:v>
                </c:pt>
                <c:pt idx="6">
                  <c:v>10.98</c:v>
                </c:pt>
                <c:pt idx="7">
                  <c:v>10.98</c:v>
                </c:pt>
                <c:pt idx="8">
                  <c:v>9</c:v>
                </c:pt>
                <c:pt idx="9">
                  <c:v>18</c:v>
                </c:pt>
                <c:pt idx="10">
                  <c:v>19.98</c:v>
                </c:pt>
                <c:pt idx="11">
                  <c:v>23.94</c:v>
                </c:pt>
                <c:pt idx="12">
                  <c:v>18.899999999999999</c:v>
                </c:pt>
                <c:pt idx="13">
                  <c:v>19.079999999999998</c:v>
                </c:pt>
                <c:pt idx="14">
                  <c:v>20.88</c:v>
                </c:pt>
                <c:pt idx="15">
                  <c:v>24.12</c:v>
                </c:pt>
                <c:pt idx="16">
                  <c:v>7.02</c:v>
                </c:pt>
                <c:pt idx="17">
                  <c:v>10.98</c:v>
                </c:pt>
                <c:pt idx="18">
                  <c:v>14.04</c:v>
                </c:pt>
                <c:pt idx="19">
                  <c:v>14.04</c:v>
                </c:pt>
                <c:pt idx="20">
                  <c:v>12.06</c:v>
                </c:pt>
                <c:pt idx="21">
                  <c:v>12.06</c:v>
                </c:pt>
                <c:pt idx="22">
                  <c:v>21.96</c:v>
                </c:pt>
                <c:pt idx="23">
                  <c:v>21.06</c:v>
                </c:pt>
                <c:pt idx="24">
                  <c:v>12.96</c:v>
                </c:pt>
                <c:pt idx="25">
                  <c:v>14.04</c:v>
                </c:pt>
                <c:pt idx="26">
                  <c:v>19.98</c:v>
                </c:pt>
                <c:pt idx="27">
                  <c:v>29.88</c:v>
                </c:pt>
                <c:pt idx="28">
                  <c:v>28.98</c:v>
                </c:pt>
                <c:pt idx="29">
                  <c:v>24.12</c:v>
                </c:pt>
                <c:pt idx="30">
                  <c:v>19.98</c:v>
                </c:pt>
                <c:pt idx="31">
                  <c:v>32.04</c:v>
                </c:pt>
                <c:pt idx="32">
                  <c:v>21.96</c:v>
                </c:pt>
                <c:pt idx="33">
                  <c:v>19.079999999999998</c:v>
                </c:pt>
                <c:pt idx="34">
                  <c:v>25.02</c:v>
                </c:pt>
                <c:pt idx="35">
                  <c:v>21.06</c:v>
                </c:pt>
                <c:pt idx="36">
                  <c:v>12.06</c:v>
                </c:pt>
                <c:pt idx="37">
                  <c:v>9</c:v>
                </c:pt>
                <c:pt idx="38">
                  <c:v>21.96</c:v>
                </c:pt>
                <c:pt idx="39">
                  <c:v>32.04</c:v>
                </c:pt>
                <c:pt idx="40">
                  <c:v>11.16</c:v>
                </c:pt>
                <c:pt idx="41">
                  <c:v>38.880000000000003</c:v>
                </c:pt>
                <c:pt idx="42">
                  <c:v>30.06</c:v>
                </c:pt>
                <c:pt idx="43">
                  <c:v>22.14</c:v>
                </c:pt>
                <c:pt idx="44">
                  <c:v>23.94</c:v>
                </c:pt>
                <c:pt idx="45">
                  <c:v>21.96</c:v>
                </c:pt>
                <c:pt idx="46">
                  <c:v>19.079999999999998</c:v>
                </c:pt>
                <c:pt idx="47">
                  <c:v>5.04</c:v>
                </c:pt>
                <c:pt idx="48">
                  <c:v>7.02</c:v>
                </c:pt>
                <c:pt idx="49">
                  <c:v>11.88</c:v>
                </c:pt>
                <c:pt idx="50">
                  <c:v>16.920000000000002</c:v>
                </c:pt>
                <c:pt idx="51">
                  <c:v>30.96</c:v>
                </c:pt>
                <c:pt idx="52">
                  <c:v>18</c:v>
                </c:pt>
                <c:pt idx="53">
                  <c:v>19.98</c:v>
                </c:pt>
                <c:pt idx="54">
                  <c:v>25.02</c:v>
                </c:pt>
                <c:pt idx="55">
                  <c:v>36</c:v>
                </c:pt>
                <c:pt idx="56">
                  <c:v>32.04</c:v>
                </c:pt>
                <c:pt idx="57">
                  <c:v>25.02</c:v>
                </c:pt>
                <c:pt idx="58">
                  <c:v>25.92</c:v>
                </c:pt>
                <c:pt idx="59">
                  <c:v>10.08</c:v>
                </c:pt>
                <c:pt idx="60">
                  <c:v>15.12</c:v>
                </c:pt>
                <c:pt idx="61">
                  <c:v>25.02</c:v>
                </c:pt>
                <c:pt idx="62">
                  <c:v>24.84</c:v>
                </c:pt>
                <c:pt idx="63">
                  <c:v>16.02</c:v>
                </c:pt>
                <c:pt idx="64">
                  <c:v>27.9</c:v>
                </c:pt>
                <c:pt idx="65">
                  <c:v>21.06</c:v>
                </c:pt>
                <c:pt idx="66">
                  <c:v>28.98</c:v>
                </c:pt>
                <c:pt idx="67">
                  <c:v>17.100000000000001</c:v>
                </c:pt>
                <c:pt idx="68">
                  <c:v>21.06</c:v>
                </c:pt>
                <c:pt idx="69">
                  <c:v>27</c:v>
                </c:pt>
                <c:pt idx="70">
                  <c:v>14.94</c:v>
                </c:pt>
                <c:pt idx="71">
                  <c:v>33.840000000000003</c:v>
                </c:pt>
                <c:pt idx="72">
                  <c:v>23.94</c:v>
                </c:pt>
                <c:pt idx="73">
                  <c:v>19.079999999999998</c:v>
                </c:pt>
                <c:pt idx="74">
                  <c:v>9</c:v>
                </c:pt>
                <c:pt idx="75">
                  <c:v>17.100000000000001</c:v>
                </c:pt>
                <c:pt idx="76">
                  <c:v>17.100000000000001</c:v>
                </c:pt>
                <c:pt idx="77">
                  <c:v>28.08</c:v>
                </c:pt>
                <c:pt idx="78">
                  <c:v>27</c:v>
                </c:pt>
                <c:pt idx="79">
                  <c:v>12.06</c:v>
                </c:pt>
                <c:pt idx="80">
                  <c:v>7.02</c:v>
                </c:pt>
                <c:pt idx="81">
                  <c:v>23.94</c:v>
                </c:pt>
                <c:pt idx="82">
                  <c:v>14.04</c:v>
                </c:pt>
                <c:pt idx="83">
                  <c:v>22.14</c:v>
                </c:pt>
                <c:pt idx="84">
                  <c:v>27</c:v>
                </c:pt>
                <c:pt idx="85">
                  <c:v>23.04</c:v>
                </c:pt>
                <c:pt idx="86">
                  <c:v>18</c:v>
                </c:pt>
                <c:pt idx="87">
                  <c:v>17.100000000000001</c:v>
                </c:pt>
                <c:pt idx="88">
                  <c:v>19.079999999999998</c:v>
                </c:pt>
                <c:pt idx="89">
                  <c:v>17.28</c:v>
                </c:pt>
                <c:pt idx="90">
                  <c:v>12.96</c:v>
                </c:pt>
                <c:pt idx="91">
                  <c:v>21.96</c:v>
                </c:pt>
                <c:pt idx="92">
                  <c:v>12.96</c:v>
                </c:pt>
                <c:pt idx="93">
                  <c:v>21.06</c:v>
                </c:pt>
                <c:pt idx="94">
                  <c:v>21.96</c:v>
                </c:pt>
                <c:pt idx="95">
                  <c:v>28.08</c:v>
                </c:pt>
                <c:pt idx="96">
                  <c:v>38.880000000000003</c:v>
                </c:pt>
                <c:pt idx="97">
                  <c:v>29.16</c:v>
                </c:pt>
                <c:pt idx="98">
                  <c:v>27</c:v>
                </c:pt>
                <c:pt idx="99">
                  <c:v>31.14</c:v>
                </c:pt>
                <c:pt idx="100">
                  <c:v>30.06</c:v>
                </c:pt>
                <c:pt idx="101">
                  <c:v>27</c:v>
                </c:pt>
                <c:pt idx="102">
                  <c:v>27</c:v>
                </c:pt>
                <c:pt idx="103">
                  <c:v>27.9</c:v>
                </c:pt>
                <c:pt idx="104">
                  <c:v>29.88</c:v>
                </c:pt>
                <c:pt idx="105">
                  <c:v>28.08</c:v>
                </c:pt>
                <c:pt idx="106">
                  <c:v>28.08</c:v>
                </c:pt>
                <c:pt idx="107">
                  <c:v>26.1</c:v>
                </c:pt>
                <c:pt idx="108">
                  <c:v>19.98</c:v>
                </c:pt>
                <c:pt idx="109">
                  <c:v>18.899999999999999</c:v>
                </c:pt>
                <c:pt idx="110">
                  <c:v>14.04</c:v>
                </c:pt>
                <c:pt idx="111">
                  <c:v>9.9</c:v>
                </c:pt>
                <c:pt idx="112">
                  <c:v>16.02</c:v>
                </c:pt>
                <c:pt idx="113">
                  <c:v>16.02</c:v>
                </c:pt>
                <c:pt idx="114">
                  <c:v>19.98</c:v>
                </c:pt>
                <c:pt idx="115">
                  <c:v>23.94</c:v>
                </c:pt>
                <c:pt idx="116">
                  <c:v>32.04</c:v>
                </c:pt>
                <c:pt idx="117">
                  <c:v>31.14</c:v>
                </c:pt>
                <c:pt idx="118">
                  <c:v>18</c:v>
                </c:pt>
                <c:pt idx="119">
                  <c:v>17.100000000000001</c:v>
                </c:pt>
                <c:pt idx="120">
                  <c:v>16.02</c:v>
                </c:pt>
                <c:pt idx="121">
                  <c:v>16.920000000000002</c:v>
                </c:pt>
                <c:pt idx="122">
                  <c:v>18</c:v>
                </c:pt>
                <c:pt idx="123">
                  <c:v>22.14</c:v>
                </c:pt>
                <c:pt idx="124">
                  <c:v>25.02</c:v>
                </c:pt>
                <c:pt idx="125">
                  <c:v>25.02</c:v>
                </c:pt>
                <c:pt idx="126">
                  <c:v>21.96</c:v>
                </c:pt>
                <c:pt idx="127">
                  <c:v>21.96</c:v>
                </c:pt>
                <c:pt idx="128">
                  <c:v>21.96</c:v>
                </c:pt>
                <c:pt idx="129">
                  <c:v>23.94</c:v>
                </c:pt>
                <c:pt idx="130">
                  <c:v>27</c:v>
                </c:pt>
                <c:pt idx="131">
                  <c:v>23.94</c:v>
                </c:pt>
                <c:pt idx="132">
                  <c:v>27.9</c:v>
                </c:pt>
                <c:pt idx="133">
                  <c:v>25.02</c:v>
                </c:pt>
                <c:pt idx="134">
                  <c:v>30.06</c:v>
                </c:pt>
                <c:pt idx="135">
                  <c:v>24.84</c:v>
                </c:pt>
                <c:pt idx="136">
                  <c:v>23.04</c:v>
                </c:pt>
                <c:pt idx="137">
                  <c:v>24.84</c:v>
                </c:pt>
                <c:pt idx="138">
                  <c:v>26.1</c:v>
                </c:pt>
                <c:pt idx="139">
                  <c:v>23.04</c:v>
                </c:pt>
                <c:pt idx="140">
                  <c:v>19.079999999999998</c:v>
                </c:pt>
                <c:pt idx="141">
                  <c:v>18.899999999999999</c:v>
                </c:pt>
                <c:pt idx="142">
                  <c:v>18.899999999999999</c:v>
                </c:pt>
                <c:pt idx="143">
                  <c:v>3.96</c:v>
                </c:pt>
                <c:pt idx="144">
                  <c:v>7.92</c:v>
                </c:pt>
                <c:pt idx="145">
                  <c:v>19.98</c:v>
                </c:pt>
                <c:pt idx="146">
                  <c:v>15.12</c:v>
                </c:pt>
                <c:pt idx="147">
                  <c:v>18</c:v>
                </c:pt>
                <c:pt idx="148">
                  <c:v>23.04</c:v>
                </c:pt>
                <c:pt idx="149">
                  <c:v>22.14</c:v>
                </c:pt>
                <c:pt idx="150">
                  <c:v>17.100000000000001</c:v>
                </c:pt>
                <c:pt idx="151">
                  <c:v>18.899999999999999</c:v>
                </c:pt>
                <c:pt idx="152">
                  <c:v>23.04</c:v>
                </c:pt>
                <c:pt idx="153">
                  <c:v>25.92</c:v>
                </c:pt>
                <c:pt idx="154">
                  <c:v>22.14</c:v>
                </c:pt>
                <c:pt idx="155">
                  <c:v>23.04</c:v>
                </c:pt>
                <c:pt idx="156">
                  <c:v>28.98</c:v>
                </c:pt>
                <c:pt idx="157">
                  <c:v>19.98</c:v>
                </c:pt>
                <c:pt idx="158">
                  <c:v>27</c:v>
                </c:pt>
                <c:pt idx="159">
                  <c:v>30.06</c:v>
                </c:pt>
                <c:pt idx="160">
                  <c:v>34.020000000000003</c:v>
                </c:pt>
                <c:pt idx="161">
                  <c:v>35.1</c:v>
                </c:pt>
                <c:pt idx="162">
                  <c:v>21.96</c:v>
                </c:pt>
                <c:pt idx="163">
                  <c:v>25.02</c:v>
                </c:pt>
                <c:pt idx="164">
                  <c:v>16.920000000000002</c:v>
                </c:pt>
                <c:pt idx="165">
                  <c:v>9</c:v>
                </c:pt>
                <c:pt idx="166">
                  <c:v>18.899999999999999</c:v>
                </c:pt>
                <c:pt idx="167">
                  <c:v>19.079999999999998</c:v>
                </c:pt>
                <c:pt idx="168">
                  <c:v>22.14</c:v>
                </c:pt>
                <c:pt idx="169">
                  <c:v>20.88</c:v>
                </c:pt>
                <c:pt idx="170">
                  <c:v>22.14</c:v>
                </c:pt>
                <c:pt idx="171">
                  <c:v>23.04</c:v>
                </c:pt>
                <c:pt idx="172">
                  <c:v>21.96</c:v>
                </c:pt>
                <c:pt idx="173">
                  <c:v>21.06</c:v>
                </c:pt>
                <c:pt idx="174">
                  <c:v>21.96</c:v>
                </c:pt>
                <c:pt idx="175">
                  <c:v>20.88</c:v>
                </c:pt>
                <c:pt idx="176">
                  <c:v>14.94</c:v>
                </c:pt>
                <c:pt idx="177">
                  <c:v>23.04</c:v>
                </c:pt>
                <c:pt idx="178">
                  <c:v>18</c:v>
                </c:pt>
                <c:pt idx="179">
                  <c:v>17.100000000000001</c:v>
                </c:pt>
                <c:pt idx="180">
                  <c:v>21.96</c:v>
                </c:pt>
                <c:pt idx="181">
                  <c:v>21.06</c:v>
                </c:pt>
                <c:pt idx="182">
                  <c:v>21.96</c:v>
                </c:pt>
                <c:pt idx="183">
                  <c:v>21.96</c:v>
                </c:pt>
                <c:pt idx="184">
                  <c:v>20.88</c:v>
                </c:pt>
                <c:pt idx="185">
                  <c:v>19.98</c:v>
                </c:pt>
                <c:pt idx="186">
                  <c:v>19.98</c:v>
                </c:pt>
                <c:pt idx="187">
                  <c:v>22.14</c:v>
                </c:pt>
                <c:pt idx="188">
                  <c:v>25.02</c:v>
                </c:pt>
                <c:pt idx="189">
                  <c:v>25.02</c:v>
                </c:pt>
                <c:pt idx="190">
                  <c:v>23.04</c:v>
                </c:pt>
                <c:pt idx="191">
                  <c:v>21.96</c:v>
                </c:pt>
                <c:pt idx="192">
                  <c:v>20.88</c:v>
                </c:pt>
                <c:pt idx="193">
                  <c:v>21.96</c:v>
                </c:pt>
                <c:pt idx="194">
                  <c:v>21.96</c:v>
                </c:pt>
                <c:pt idx="195">
                  <c:v>18</c:v>
                </c:pt>
                <c:pt idx="196">
                  <c:v>19.98</c:v>
                </c:pt>
                <c:pt idx="197">
                  <c:v>19.98</c:v>
                </c:pt>
                <c:pt idx="198">
                  <c:v>19.079999999999998</c:v>
                </c:pt>
                <c:pt idx="199">
                  <c:v>19.98</c:v>
                </c:pt>
                <c:pt idx="200">
                  <c:v>21.06</c:v>
                </c:pt>
                <c:pt idx="201">
                  <c:v>19.98</c:v>
                </c:pt>
                <c:pt idx="202">
                  <c:v>21.96</c:v>
                </c:pt>
                <c:pt idx="203">
                  <c:v>14.94</c:v>
                </c:pt>
                <c:pt idx="204">
                  <c:v>18.899999999999999</c:v>
                </c:pt>
                <c:pt idx="205">
                  <c:v>17.100000000000001</c:v>
                </c:pt>
                <c:pt idx="206">
                  <c:v>16.920000000000002</c:v>
                </c:pt>
                <c:pt idx="207">
                  <c:v>7.92</c:v>
                </c:pt>
                <c:pt idx="208">
                  <c:v>5.04</c:v>
                </c:pt>
                <c:pt idx="209">
                  <c:v>12.96</c:v>
                </c:pt>
                <c:pt idx="210">
                  <c:v>19.079999999999998</c:v>
                </c:pt>
                <c:pt idx="211">
                  <c:v>18.899999999999999</c:v>
                </c:pt>
                <c:pt idx="212">
                  <c:v>21.06</c:v>
                </c:pt>
                <c:pt idx="213">
                  <c:v>21.06</c:v>
                </c:pt>
                <c:pt idx="214">
                  <c:v>18</c:v>
                </c:pt>
                <c:pt idx="215">
                  <c:v>15.12</c:v>
                </c:pt>
                <c:pt idx="216">
                  <c:v>11.88</c:v>
                </c:pt>
                <c:pt idx="217">
                  <c:v>18</c:v>
                </c:pt>
                <c:pt idx="218">
                  <c:v>19.079999999999998</c:v>
                </c:pt>
                <c:pt idx="219">
                  <c:v>19.98</c:v>
                </c:pt>
                <c:pt idx="220">
                  <c:v>15.12</c:v>
                </c:pt>
                <c:pt idx="221">
                  <c:v>16.02</c:v>
                </c:pt>
                <c:pt idx="222">
                  <c:v>16.02</c:v>
                </c:pt>
                <c:pt idx="223">
                  <c:v>16.02</c:v>
                </c:pt>
                <c:pt idx="224">
                  <c:v>16.02</c:v>
                </c:pt>
                <c:pt idx="225">
                  <c:v>14.04</c:v>
                </c:pt>
                <c:pt idx="226">
                  <c:v>16.920000000000002</c:v>
                </c:pt>
                <c:pt idx="227">
                  <c:v>18.899999999999999</c:v>
                </c:pt>
                <c:pt idx="228">
                  <c:v>18</c:v>
                </c:pt>
                <c:pt idx="229">
                  <c:v>21.96</c:v>
                </c:pt>
                <c:pt idx="230">
                  <c:v>17.100000000000001</c:v>
                </c:pt>
                <c:pt idx="231">
                  <c:v>12.96</c:v>
                </c:pt>
                <c:pt idx="232">
                  <c:v>16.02</c:v>
                </c:pt>
                <c:pt idx="233">
                  <c:v>12.96</c:v>
                </c:pt>
                <c:pt idx="234">
                  <c:v>12.96</c:v>
                </c:pt>
                <c:pt idx="235">
                  <c:v>14.94</c:v>
                </c:pt>
                <c:pt idx="236">
                  <c:v>24.12</c:v>
                </c:pt>
                <c:pt idx="237">
                  <c:v>19.98</c:v>
                </c:pt>
                <c:pt idx="238">
                  <c:v>19.98</c:v>
                </c:pt>
                <c:pt idx="239">
                  <c:v>18</c:v>
                </c:pt>
                <c:pt idx="240">
                  <c:v>19.98</c:v>
                </c:pt>
                <c:pt idx="241">
                  <c:v>19.079999999999998</c:v>
                </c:pt>
                <c:pt idx="242">
                  <c:v>5.94</c:v>
                </c:pt>
                <c:pt idx="243">
                  <c:v>13.86</c:v>
                </c:pt>
                <c:pt idx="244">
                  <c:v>5.94</c:v>
                </c:pt>
                <c:pt idx="245">
                  <c:v>16.02</c:v>
                </c:pt>
                <c:pt idx="246">
                  <c:v>14.94</c:v>
                </c:pt>
                <c:pt idx="247">
                  <c:v>16.02</c:v>
                </c:pt>
                <c:pt idx="248">
                  <c:v>18</c:v>
                </c:pt>
                <c:pt idx="249">
                  <c:v>17.100000000000001</c:v>
                </c:pt>
                <c:pt idx="250">
                  <c:v>18</c:v>
                </c:pt>
                <c:pt idx="251">
                  <c:v>16.02</c:v>
                </c:pt>
                <c:pt idx="252">
                  <c:v>12.96</c:v>
                </c:pt>
                <c:pt idx="253">
                  <c:v>19.079999999999998</c:v>
                </c:pt>
                <c:pt idx="254">
                  <c:v>19.079999999999998</c:v>
                </c:pt>
                <c:pt idx="255">
                  <c:v>18</c:v>
                </c:pt>
                <c:pt idx="256">
                  <c:v>25.02</c:v>
                </c:pt>
                <c:pt idx="257">
                  <c:v>27</c:v>
                </c:pt>
                <c:pt idx="258">
                  <c:v>10.08</c:v>
                </c:pt>
                <c:pt idx="259">
                  <c:v>19.98</c:v>
                </c:pt>
                <c:pt idx="260">
                  <c:v>20.16</c:v>
                </c:pt>
                <c:pt idx="261">
                  <c:v>21.06</c:v>
                </c:pt>
                <c:pt idx="262">
                  <c:v>18</c:v>
                </c:pt>
                <c:pt idx="263">
                  <c:v>14.04</c:v>
                </c:pt>
                <c:pt idx="264">
                  <c:v>19.98</c:v>
                </c:pt>
                <c:pt idx="265">
                  <c:v>23.94</c:v>
                </c:pt>
                <c:pt idx="266">
                  <c:v>23.04</c:v>
                </c:pt>
                <c:pt idx="267">
                  <c:v>20.16</c:v>
                </c:pt>
                <c:pt idx="268">
                  <c:v>16.02</c:v>
                </c:pt>
                <c:pt idx="269">
                  <c:v>7.02</c:v>
                </c:pt>
                <c:pt idx="270">
                  <c:v>19.079999999999998</c:v>
                </c:pt>
                <c:pt idx="271">
                  <c:v>18</c:v>
                </c:pt>
                <c:pt idx="272">
                  <c:v>3.96</c:v>
                </c:pt>
                <c:pt idx="273">
                  <c:v>12.24</c:v>
                </c:pt>
                <c:pt idx="274">
                  <c:v>19.079999999999998</c:v>
                </c:pt>
                <c:pt idx="275">
                  <c:v>19.98</c:v>
                </c:pt>
                <c:pt idx="276">
                  <c:v>25.02</c:v>
                </c:pt>
                <c:pt idx="277">
                  <c:v>20.16</c:v>
                </c:pt>
                <c:pt idx="278">
                  <c:v>24.12</c:v>
                </c:pt>
                <c:pt idx="279">
                  <c:v>29.88</c:v>
                </c:pt>
                <c:pt idx="280">
                  <c:v>28.98</c:v>
                </c:pt>
                <c:pt idx="281">
                  <c:v>26.1</c:v>
                </c:pt>
                <c:pt idx="282">
                  <c:v>27</c:v>
                </c:pt>
                <c:pt idx="283">
                  <c:v>26.1</c:v>
                </c:pt>
                <c:pt idx="284">
                  <c:v>24.12</c:v>
                </c:pt>
                <c:pt idx="285">
                  <c:v>29.88</c:v>
                </c:pt>
                <c:pt idx="286">
                  <c:v>25.92</c:v>
                </c:pt>
                <c:pt idx="287">
                  <c:v>25.92</c:v>
                </c:pt>
                <c:pt idx="288">
                  <c:v>21.96</c:v>
                </c:pt>
                <c:pt idx="289">
                  <c:v>18</c:v>
                </c:pt>
                <c:pt idx="290">
                  <c:v>11.16</c:v>
                </c:pt>
                <c:pt idx="291">
                  <c:v>16.920000000000002</c:v>
                </c:pt>
                <c:pt idx="292">
                  <c:v>19.98</c:v>
                </c:pt>
                <c:pt idx="293">
                  <c:v>25.92</c:v>
                </c:pt>
                <c:pt idx="294">
                  <c:v>19.98</c:v>
                </c:pt>
                <c:pt idx="295">
                  <c:v>10.08</c:v>
                </c:pt>
                <c:pt idx="296">
                  <c:v>5.94</c:v>
                </c:pt>
                <c:pt idx="297">
                  <c:v>15.12</c:v>
                </c:pt>
                <c:pt idx="298">
                  <c:v>30.06</c:v>
                </c:pt>
                <c:pt idx="299">
                  <c:v>20.16</c:v>
                </c:pt>
                <c:pt idx="300">
                  <c:v>11.88</c:v>
                </c:pt>
                <c:pt idx="301">
                  <c:v>10.98</c:v>
                </c:pt>
                <c:pt idx="302">
                  <c:v>5.94</c:v>
                </c:pt>
                <c:pt idx="303">
                  <c:v>19.98</c:v>
                </c:pt>
                <c:pt idx="304">
                  <c:v>21.06</c:v>
                </c:pt>
                <c:pt idx="305">
                  <c:v>18</c:v>
                </c:pt>
                <c:pt idx="306">
                  <c:v>15.12</c:v>
                </c:pt>
                <c:pt idx="307">
                  <c:v>10.08</c:v>
                </c:pt>
                <c:pt idx="308">
                  <c:v>19.98</c:v>
                </c:pt>
                <c:pt idx="309">
                  <c:v>21.06</c:v>
                </c:pt>
                <c:pt idx="310">
                  <c:v>23.94</c:v>
                </c:pt>
                <c:pt idx="311">
                  <c:v>33.119999999999997</c:v>
                </c:pt>
                <c:pt idx="312">
                  <c:v>26.1</c:v>
                </c:pt>
                <c:pt idx="313">
                  <c:v>14.04</c:v>
                </c:pt>
                <c:pt idx="314">
                  <c:v>28.08</c:v>
                </c:pt>
                <c:pt idx="315">
                  <c:v>25.02</c:v>
                </c:pt>
                <c:pt idx="316">
                  <c:v>19.98</c:v>
                </c:pt>
                <c:pt idx="317">
                  <c:v>32.94</c:v>
                </c:pt>
                <c:pt idx="318">
                  <c:v>32.04</c:v>
                </c:pt>
                <c:pt idx="319">
                  <c:v>14.04</c:v>
                </c:pt>
                <c:pt idx="320">
                  <c:v>20.88</c:v>
                </c:pt>
                <c:pt idx="321">
                  <c:v>30.96</c:v>
                </c:pt>
                <c:pt idx="322">
                  <c:v>28.98</c:v>
                </c:pt>
                <c:pt idx="323">
                  <c:v>29.88</c:v>
                </c:pt>
                <c:pt idx="324">
                  <c:v>23.04</c:v>
                </c:pt>
                <c:pt idx="325">
                  <c:v>27.9</c:v>
                </c:pt>
                <c:pt idx="326">
                  <c:v>24.84</c:v>
                </c:pt>
                <c:pt idx="327">
                  <c:v>18</c:v>
                </c:pt>
                <c:pt idx="328">
                  <c:v>29.88</c:v>
                </c:pt>
                <c:pt idx="329">
                  <c:v>30.96</c:v>
                </c:pt>
                <c:pt idx="330">
                  <c:v>16.920000000000002</c:v>
                </c:pt>
                <c:pt idx="331">
                  <c:v>19.98</c:v>
                </c:pt>
                <c:pt idx="332">
                  <c:v>16.02</c:v>
                </c:pt>
                <c:pt idx="333">
                  <c:v>13.32</c:v>
                </c:pt>
                <c:pt idx="334">
                  <c:v>27</c:v>
                </c:pt>
                <c:pt idx="335">
                  <c:v>16.02</c:v>
                </c:pt>
                <c:pt idx="336">
                  <c:v>19.079999999999998</c:v>
                </c:pt>
                <c:pt idx="337">
                  <c:v>29.88</c:v>
                </c:pt>
                <c:pt idx="338">
                  <c:v>29.88</c:v>
                </c:pt>
                <c:pt idx="339">
                  <c:v>10.08</c:v>
                </c:pt>
                <c:pt idx="340">
                  <c:v>23.94</c:v>
                </c:pt>
                <c:pt idx="341">
                  <c:v>19.079999999999998</c:v>
                </c:pt>
                <c:pt idx="342">
                  <c:v>24.84</c:v>
                </c:pt>
                <c:pt idx="343">
                  <c:v>30.96</c:v>
                </c:pt>
                <c:pt idx="344">
                  <c:v>27.9</c:v>
                </c:pt>
                <c:pt idx="345">
                  <c:v>19.079999999999998</c:v>
                </c:pt>
                <c:pt idx="346">
                  <c:v>16.02</c:v>
                </c:pt>
                <c:pt idx="347">
                  <c:v>16.920000000000002</c:v>
                </c:pt>
                <c:pt idx="348">
                  <c:v>14.04</c:v>
                </c:pt>
                <c:pt idx="349">
                  <c:v>16.920000000000002</c:v>
                </c:pt>
                <c:pt idx="350">
                  <c:v>12.96</c:v>
                </c:pt>
                <c:pt idx="351">
                  <c:v>28.08</c:v>
                </c:pt>
                <c:pt idx="352">
                  <c:v>27</c:v>
                </c:pt>
                <c:pt idx="353">
                  <c:v>21.96</c:v>
                </c:pt>
                <c:pt idx="354">
                  <c:v>10.98</c:v>
                </c:pt>
                <c:pt idx="355">
                  <c:v>12.06</c:v>
                </c:pt>
                <c:pt idx="356">
                  <c:v>7.92</c:v>
                </c:pt>
                <c:pt idx="357">
                  <c:v>15.12</c:v>
                </c:pt>
                <c:pt idx="358">
                  <c:v>6.12</c:v>
                </c:pt>
                <c:pt idx="359">
                  <c:v>16.02</c:v>
                </c:pt>
                <c:pt idx="360">
                  <c:v>29.88</c:v>
                </c:pt>
                <c:pt idx="361">
                  <c:v>19.98</c:v>
                </c:pt>
                <c:pt idx="362">
                  <c:v>16.920000000000002</c:v>
                </c:pt>
                <c:pt idx="363">
                  <c:v>8.1</c:v>
                </c:pt>
                <c:pt idx="364">
                  <c:v>5.04</c:v>
                </c:pt>
              </c:numCache>
            </c:numRef>
          </c:val>
          <c:extLst>
            <c:ext xmlns:c16="http://schemas.microsoft.com/office/drawing/2014/chart" uri="{C3380CC4-5D6E-409C-BE32-E72D297353CC}">
              <c16:uniqueId val="{00000001-0D62-4B76-B83B-0CA06E42B6D6}"/>
            </c:ext>
          </c:extLst>
        </c:ser>
        <c:dLbls>
          <c:showLegendKey val="0"/>
          <c:showVal val="0"/>
          <c:showCatName val="0"/>
          <c:showSerName val="0"/>
          <c:showPercent val="0"/>
          <c:showBubbleSize val="0"/>
        </c:dLbls>
        <c:gapWidth val="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700" b="0" i="0" u="none" strike="noStrike">
                <a:solidFill>
                  <a:srgbClr val="000000"/>
                </a:solidFill>
                <a:latin typeface="Open Sans SemiBold"/>
              </a:defRPr>
            </a:pPr>
            <a:endParaRPr lang="fr-FR"/>
          </a:p>
        </c:txPr>
        <c:crossAx val="2094734553"/>
        <c:crosses val="autoZero"/>
        <c:auto val="1"/>
        <c:lblAlgn val="ctr"/>
        <c:lblOffset val="100"/>
        <c:tickLblSkip val="31"/>
        <c:noMultiLvlLbl val="1"/>
      </c:catAx>
      <c:valAx>
        <c:axId val="2094734553"/>
        <c:scaling>
          <c:orientation val="minMax"/>
          <c:min val="0"/>
        </c:scaling>
        <c:delete val="0"/>
        <c:axPos val="l"/>
        <c:numFmt formatCode="0.####" sourceLinked="0"/>
        <c:majorTickMark val="none"/>
        <c:minorTickMark val="none"/>
        <c:tickLblPos val="nextTo"/>
        <c:spPr>
          <a:ln w="12700" cap="flat">
            <a:noFill/>
            <a:prstDash val="solid"/>
            <a:miter lim="800000"/>
          </a:ln>
        </c:spPr>
        <c:txPr>
          <a:bodyPr rot="0"/>
          <a:lstStyle/>
          <a:p>
            <a:pPr>
              <a:defRPr sz="700" b="0" i="0" u="none" strike="noStrike">
                <a:solidFill>
                  <a:srgbClr val="000000"/>
                </a:solidFill>
                <a:latin typeface="Open Sans SemiBold"/>
              </a:defRPr>
            </a:pPr>
            <a:endParaRPr lang="fr-FR"/>
          </a:p>
        </c:txPr>
        <c:crossAx val="2094734552"/>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31A019-CB76-41E9-A46B-C2A8A9F3216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B453C311-EB3F-4429-8866-90F248CE0ED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9436F90-AF57-4EAE-98B2-45EF7DEDB246}" type="datetimeFigureOut">
              <a:rPr lang="en-US" smtClean="0"/>
              <a:t>8/25/2021</a:t>
            </a:fld>
            <a:endParaRPr lang="en-US"/>
          </a:p>
        </p:txBody>
      </p:sp>
      <p:sp>
        <p:nvSpPr>
          <p:cNvPr id="4" name="Footer Placeholder 3">
            <a:extLst>
              <a:ext uri="{FF2B5EF4-FFF2-40B4-BE49-F238E27FC236}">
                <a16:creationId xmlns:a16="http://schemas.microsoft.com/office/drawing/2014/main" id="{35FE2BA4-0C6C-4834-A532-7AD385C1A22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DACEC560-6803-4A21-9901-3C7A4A7C0B61}"/>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0FF3826-1A21-4996-BE41-3E383E44D248}" type="slidenum">
              <a:rPr lang="en-US" smtClean="0"/>
              <a:t>‹#›</a:t>
            </a:fld>
            <a:endParaRPr lang="en-US"/>
          </a:p>
        </p:txBody>
      </p:sp>
    </p:spTree>
    <p:extLst>
      <p:ext uri="{BB962C8B-B14F-4D97-AF65-F5344CB8AC3E}">
        <p14:creationId xmlns:p14="http://schemas.microsoft.com/office/powerpoint/2010/main" val="328472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24694B-8BD9-974C-81DD-96F1BC6F7F7C}" type="datetimeFigureOut">
              <a:rPr lang="en-US" smtClean="0"/>
              <a:t>8/25/2021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9C23790-4E79-0645-B3A2-AEAEC3EC319C}" type="slidenum">
              <a:rPr lang="en-US" smtClean="0"/>
              <a:t>‹#›</a:t>
            </a:fld>
            <a:endParaRPr lang="en-US"/>
          </a:p>
        </p:txBody>
      </p:sp>
    </p:spTree>
    <p:extLst>
      <p:ext uri="{BB962C8B-B14F-4D97-AF65-F5344CB8AC3E}">
        <p14:creationId xmlns:p14="http://schemas.microsoft.com/office/powerpoint/2010/main" val="405116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Add the name of the group being presented to and the date.</a:t>
            </a:r>
          </a:p>
        </p:txBody>
      </p:sp>
      <p:sp>
        <p:nvSpPr>
          <p:cNvPr id="4" name="Slide Number Placeholder 3"/>
          <p:cNvSpPr>
            <a:spLocks noGrp="1"/>
          </p:cNvSpPr>
          <p:nvPr>
            <p:ph type="sldNum" sz="quarter" idx="5"/>
          </p:nvPr>
        </p:nvSpPr>
        <p:spPr/>
        <p:txBody>
          <a:bodyPr/>
          <a:lstStyle/>
          <a:p>
            <a:fld id="{29C23790-4E79-0645-B3A2-AEAEC3EC319C}" type="slidenum">
              <a:rPr lang="en-US" smtClean="0"/>
              <a:t>1</a:t>
            </a:fld>
            <a:endParaRPr lang="en-US"/>
          </a:p>
        </p:txBody>
      </p:sp>
    </p:spTree>
    <p:extLst>
      <p:ext uri="{BB962C8B-B14F-4D97-AF65-F5344CB8AC3E}">
        <p14:creationId xmlns:p14="http://schemas.microsoft.com/office/powerpoint/2010/main" val="86833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Level 1 schedule. </a:t>
            </a:r>
          </a:p>
        </p:txBody>
      </p:sp>
      <p:sp>
        <p:nvSpPr>
          <p:cNvPr id="4" name="Slide Number Placeholder 3"/>
          <p:cNvSpPr>
            <a:spLocks noGrp="1"/>
          </p:cNvSpPr>
          <p:nvPr>
            <p:ph type="sldNum" sz="quarter" idx="5"/>
          </p:nvPr>
        </p:nvSpPr>
        <p:spPr/>
        <p:txBody>
          <a:bodyPr/>
          <a:lstStyle/>
          <a:p>
            <a:fld id="{29C23790-4E79-0645-B3A2-AEAEC3EC319C}" type="slidenum">
              <a:rPr lang="en-US" smtClean="0"/>
              <a:t>10</a:t>
            </a:fld>
            <a:endParaRPr lang="en-US"/>
          </a:p>
        </p:txBody>
      </p:sp>
    </p:spTree>
    <p:extLst>
      <p:ext uri="{BB962C8B-B14F-4D97-AF65-F5344CB8AC3E}">
        <p14:creationId xmlns:p14="http://schemas.microsoft.com/office/powerpoint/2010/main" val="83665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early decisions made by the Ad Hoc to form the team.</a:t>
            </a:r>
          </a:p>
        </p:txBody>
      </p:sp>
      <p:sp>
        <p:nvSpPr>
          <p:cNvPr id="4" name="Slide Number Placeholder 3"/>
          <p:cNvSpPr>
            <a:spLocks noGrp="1"/>
          </p:cNvSpPr>
          <p:nvPr>
            <p:ph type="sldNum" sz="quarter" idx="5"/>
          </p:nvPr>
        </p:nvSpPr>
        <p:spPr/>
        <p:txBody>
          <a:bodyPr/>
          <a:lstStyle/>
          <a:p>
            <a:fld id="{29C23790-4E79-0645-B3A2-AEAEC3EC319C}" type="slidenum">
              <a:rPr lang="en-US" smtClean="0"/>
              <a:t>12</a:t>
            </a:fld>
            <a:endParaRPr lang="en-US"/>
          </a:p>
        </p:txBody>
      </p:sp>
    </p:spTree>
    <p:extLst>
      <p:ext uri="{BB962C8B-B14F-4D97-AF65-F5344CB8AC3E}">
        <p14:creationId xmlns:p14="http://schemas.microsoft.com/office/powerpoint/2010/main" val="340296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plan of 180 Technology Parkway</a:t>
            </a:r>
          </a:p>
        </p:txBody>
      </p:sp>
      <p:sp>
        <p:nvSpPr>
          <p:cNvPr id="4" name="Slide Number Placeholder 3"/>
          <p:cNvSpPr>
            <a:spLocks noGrp="1"/>
          </p:cNvSpPr>
          <p:nvPr>
            <p:ph type="sldNum" sz="quarter" idx="5"/>
          </p:nvPr>
        </p:nvSpPr>
        <p:spPr/>
        <p:txBody>
          <a:bodyPr/>
          <a:lstStyle/>
          <a:p>
            <a:fld id="{29C23790-4E79-0645-B3A2-AEAEC3EC319C}" type="slidenum">
              <a:rPr lang="en-US" smtClean="0"/>
              <a:t>13</a:t>
            </a:fld>
            <a:endParaRPr lang="en-US"/>
          </a:p>
        </p:txBody>
      </p:sp>
    </p:spTree>
    <p:extLst>
      <p:ext uri="{BB962C8B-B14F-4D97-AF65-F5344CB8AC3E}">
        <p14:creationId xmlns:p14="http://schemas.microsoft.com/office/powerpoint/2010/main" val="1896062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structure:</a:t>
            </a:r>
          </a:p>
          <a:p>
            <a:pPr marL="181240" indent="-181240">
              <a:buFontTx/>
              <a:buChar char="-"/>
            </a:pPr>
            <a:r>
              <a:rPr lang="en-US" dirty="0"/>
              <a:t>One full story above grade,</a:t>
            </a:r>
          </a:p>
          <a:p>
            <a:pPr marL="181240" indent="-181240">
              <a:buFontTx/>
              <a:buChar char="-"/>
            </a:pPr>
            <a:r>
              <a:rPr lang="en-US" dirty="0"/>
              <a:t>One story mostly above grade</a:t>
            </a:r>
          </a:p>
          <a:p>
            <a:pPr marL="181240" indent="-181240">
              <a:buFontTx/>
              <a:buChar char="-"/>
            </a:pPr>
            <a:r>
              <a:rPr lang="en-US" dirty="0"/>
              <a:t>Partial lower level.</a:t>
            </a:r>
          </a:p>
          <a:p>
            <a:pPr marL="181240" indent="-181240">
              <a:buFontTx/>
              <a:buChar char="-"/>
            </a:pPr>
            <a:r>
              <a:rPr lang="en-US" dirty="0"/>
              <a:t>All glass barrel vault entrance with strip windows.</a:t>
            </a:r>
          </a:p>
        </p:txBody>
      </p:sp>
      <p:sp>
        <p:nvSpPr>
          <p:cNvPr id="4" name="Slide Number Placeholder 3"/>
          <p:cNvSpPr>
            <a:spLocks noGrp="1"/>
          </p:cNvSpPr>
          <p:nvPr>
            <p:ph type="sldNum" sz="quarter" idx="5"/>
          </p:nvPr>
        </p:nvSpPr>
        <p:spPr/>
        <p:txBody>
          <a:bodyPr/>
          <a:lstStyle/>
          <a:p>
            <a:fld id="{29C23790-4E79-0645-B3A2-AEAEC3EC319C}" type="slidenum">
              <a:rPr lang="en-US" smtClean="0"/>
              <a:t>14</a:t>
            </a:fld>
            <a:endParaRPr lang="en-US"/>
          </a:p>
        </p:txBody>
      </p:sp>
    </p:spTree>
    <p:extLst>
      <p:ext uri="{BB962C8B-B14F-4D97-AF65-F5344CB8AC3E}">
        <p14:creationId xmlns:p14="http://schemas.microsoft.com/office/powerpoint/2010/main" val="65551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Building is split by the center common space under the barrel roof.</a:t>
            </a:r>
          </a:p>
        </p:txBody>
      </p:sp>
      <p:sp>
        <p:nvSpPr>
          <p:cNvPr id="4" name="Slide Number Placeholder 3"/>
          <p:cNvSpPr>
            <a:spLocks noGrp="1"/>
          </p:cNvSpPr>
          <p:nvPr>
            <p:ph type="sldNum" sz="quarter" idx="5"/>
          </p:nvPr>
        </p:nvSpPr>
        <p:spPr/>
        <p:txBody>
          <a:bodyPr/>
          <a:lstStyle/>
          <a:p>
            <a:fld id="{29C23790-4E79-0645-B3A2-AEAEC3EC319C}" type="slidenum">
              <a:rPr lang="en-US" smtClean="0"/>
              <a:t>15</a:t>
            </a:fld>
            <a:endParaRPr lang="en-US"/>
          </a:p>
        </p:txBody>
      </p:sp>
    </p:spTree>
    <p:extLst>
      <p:ext uri="{BB962C8B-B14F-4D97-AF65-F5344CB8AC3E}">
        <p14:creationId xmlns:p14="http://schemas.microsoft.com/office/powerpoint/2010/main" val="403495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Upper Level, except north walls are below grade</a:t>
            </a:r>
          </a:p>
          <a:p>
            <a:endParaRPr lang="en-US" dirty="0"/>
          </a:p>
          <a:p>
            <a:r>
              <a:rPr lang="en-US" dirty="0"/>
              <a:t>East entrance direct to lower level from lower parking lot.</a:t>
            </a:r>
          </a:p>
        </p:txBody>
      </p:sp>
      <p:sp>
        <p:nvSpPr>
          <p:cNvPr id="4" name="Slide Number Placeholder 3"/>
          <p:cNvSpPr>
            <a:spLocks noGrp="1"/>
          </p:cNvSpPr>
          <p:nvPr>
            <p:ph type="sldNum" sz="quarter" idx="5"/>
          </p:nvPr>
        </p:nvSpPr>
        <p:spPr/>
        <p:txBody>
          <a:bodyPr/>
          <a:lstStyle/>
          <a:p>
            <a:fld id="{29C23790-4E79-0645-B3A2-AEAEC3EC319C}" type="slidenum">
              <a:rPr lang="en-US" smtClean="0"/>
              <a:t>16</a:t>
            </a:fld>
            <a:endParaRPr lang="en-US"/>
          </a:p>
        </p:txBody>
      </p:sp>
    </p:spTree>
    <p:extLst>
      <p:ext uri="{BB962C8B-B14F-4D97-AF65-F5344CB8AC3E}">
        <p14:creationId xmlns:p14="http://schemas.microsoft.com/office/powerpoint/2010/main" val="386944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factors for Atlanta, GA</a:t>
            </a:r>
          </a:p>
        </p:txBody>
      </p:sp>
      <p:sp>
        <p:nvSpPr>
          <p:cNvPr id="4" name="Slide Number Placeholder 3"/>
          <p:cNvSpPr>
            <a:spLocks noGrp="1"/>
          </p:cNvSpPr>
          <p:nvPr>
            <p:ph type="sldNum" sz="quarter" idx="5"/>
          </p:nvPr>
        </p:nvSpPr>
        <p:spPr/>
        <p:txBody>
          <a:bodyPr/>
          <a:lstStyle/>
          <a:p>
            <a:fld id="{29C23790-4E79-0645-B3A2-AEAEC3EC319C}" type="slidenum">
              <a:rPr lang="en-US" smtClean="0"/>
              <a:t>17</a:t>
            </a:fld>
            <a:endParaRPr lang="en-US"/>
          </a:p>
        </p:txBody>
      </p:sp>
    </p:spTree>
    <p:extLst>
      <p:ext uri="{BB962C8B-B14F-4D97-AF65-F5344CB8AC3E}">
        <p14:creationId xmlns:p14="http://schemas.microsoft.com/office/powerpoint/2010/main" val="329093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primary envelope factors addressed.</a:t>
            </a:r>
          </a:p>
        </p:txBody>
      </p:sp>
      <p:sp>
        <p:nvSpPr>
          <p:cNvPr id="4" name="Slide Number Placeholder 3"/>
          <p:cNvSpPr>
            <a:spLocks noGrp="1"/>
          </p:cNvSpPr>
          <p:nvPr>
            <p:ph type="sldNum" sz="quarter" idx="5"/>
          </p:nvPr>
        </p:nvSpPr>
        <p:spPr/>
        <p:txBody>
          <a:bodyPr/>
          <a:lstStyle/>
          <a:p>
            <a:fld id="{29C23790-4E79-0645-B3A2-AEAEC3EC319C}" type="slidenum">
              <a:rPr lang="en-US" smtClean="0"/>
              <a:t>18</a:t>
            </a:fld>
            <a:endParaRPr lang="en-US"/>
          </a:p>
        </p:txBody>
      </p:sp>
    </p:spTree>
    <p:extLst>
      <p:ext uri="{BB962C8B-B14F-4D97-AF65-F5344CB8AC3E}">
        <p14:creationId xmlns:p14="http://schemas.microsoft.com/office/powerpoint/2010/main" val="2407610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 analysis of several envelope factors and how they impacted the overall EUI.</a:t>
            </a:r>
          </a:p>
          <a:p>
            <a:endParaRPr lang="en-US" dirty="0"/>
          </a:p>
          <a:p>
            <a:r>
              <a:rPr lang="en-US" dirty="0"/>
              <a:t>See the note regarding what the ASHRAE Net Zero Energy Advanced Energy Design Guide recommends.</a:t>
            </a:r>
          </a:p>
        </p:txBody>
      </p:sp>
      <p:sp>
        <p:nvSpPr>
          <p:cNvPr id="4" name="Slide Number Placeholder 3"/>
          <p:cNvSpPr>
            <a:spLocks noGrp="1"/>
          </p:cNvSpPr>
          <p:nvPr>
            <p:ph type="sldNum" sz="quarter" idx="5"/>
          </p:nvPr>
        </p:nvSpPr>
        <p:spPr/>
        <p:txBody>
          <a:bodyPr/>
          <a:lstStyle/>
          <a:p>
            <a:fld id="{29C23790-4E79-0645-B3A2-AEAEC3EC319C}" type="slidenum">
              <a:rPr lang="en-US" smtClean="0"/>
              <a:t>19</a:t>
            </a:fld>
            <a:endParaRPr lang="en-US"/>
          </a:p>
        </p:txBody>
      </p:sp>
    </p:spTree>
    <p:extLst>
      <p:ext uri="{BB962C8B-B14F-4D97-AF65-F5344CB8AC3E}">
        <p14:creationId xmlns:p14="http://schemas.microsoft.com/office/powerpoint/2010/main" val="463373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daylighting patterns</a:t>
            </a:r>
          </a:p>
        </p:txBody>
      </p:sp>
      <p:sp>
        <p:nvSpPr>
          <p:cNvPr id="4" name="Slide Number Placeholder 3"/>
          <p:cNvSpPr>
            <a:spLocks noGrp="1"/>
          </p:cNvSpPr>
          <p:nvPr>
            <p:ph type="sldNum" sz="quarter" idx="5"/>
          </p:nvPr>
        </p:nvSpPr>
        <p:spPr/>
        <p:txBody>
          <a:bodyPr/>
          <a:lstStyle/>
          <a:p>
            <a:fld id="{29C23790-4E79-0645-B3A2-AEAEC3EC319C}" type="slidenum">
              <a:rPr lang="en-US" smtClean="0"/>
              <a:t>20</a:t>
            </a:fld>
            <a:endParaRPr lang="en-US"/>
          </a:p>
        </p:txBody>
      </p:sp>
    </p:spTree>
    <p:extLst>
      <p:ext uri="{BB962C8B-B14F-4D97-AF65-F5344CB8AC3E}">
        <p14:creationId xmlns:p14="http://schemas.microsoft.com/office/powerpoint/2010/main" val="357768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to introduce the speaker, who is ideally one of the Ad Hoc members.</a:t>
            </a:r>
          </a:p>
        </p:txBody>
      </p:sp>
      <p:sp>
        <p:nvSpPr>
          <p:cNvPr id="4" name="Slide Number Placeholder 3"/>
          <p:cNvSpPr>
            <a:spLocks noGrp="1"/>
          </p:cNvSpPr>
          <p:nvPr>
            <p:ph type="sldNum" sz="quarter" idx="5"/>
          </p:nvPr>
        </p:nvSpPr>
        <p:spPr/>
        <p:txBody>
          <a:bodyPr/>
          <a:lstStyle/>
          <a:p>
            <a:fld id="{29C23790-4E79-0645-B3A2-AEAEC3EC319C}" type="slidenum">
              <a:rPr lang="en-US" smtClean="0"/>
              <a:t>2</a:t>
            </a:fld>
            <a:endParaRPr lang="en-US"/>
          </a:p>
        </p:txBody>
      </p:sp>
    </p:spTree>
    <p:extLst>
      <p:ext uri="{BB962C8B-B14F-4D97-AF65-F5344CB8AC3E}">
        <p14:creationId xmlns:p14="http://schemas.microsoft.com/office/powerpoint/2010/main" val="145610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Daylighting patterns with:</a:t>
            </a:r>
          </a:p>
          <a:p>
            <a:r>
              <a:rPr lang="en-US" dirty="0"/>
              <a:t>40% WWR N &amp; S</a:t>
            </a:r>
          </a:p>
          <a:p>
            <a:r>
              <a:rPr lang="en-US" dirty="0"/>
              <a:t>30% WWR E &amp; W</a:t>
            </a:r>
          </a:p>
          <a:p>
            <a:r>
              <a:rPr lang="en-US" dirty="0"/>
              <a:t>Tall Window Head</a:t>
            </a:r>
          </a:p>
          <a:p>
            <a:r>
              <a:rPr lang="en-US" dirty="0"/>
              <a:t>New Sill</a:t>
            </a:r>
          </a:p>
          <a:p>
            <a:r>
              <a:rPr lang="en-US" dirty="0"/>
              <a:t>25 Skylights</a:t>
            </a:r>
          </a:p>
        </p:txBody>
      </p:sp>
      <p:sp>
        <p:nvSpPr>
          <p:cNvPr id="4" name="Slide Number Placeholder 3"/>
          <p:cNvSpPr>
            <a:spLocks noGrp="1"/>
          </p:cNvSpPr>
          <p:nvPr>
            <p:ph type="sldNum" sz="quarter" idx="5"/>
          </p:nvPr>
        </p:nvSpPr>
        <p:spPr/>
        <p:txBody>
          <a:bodyPr/>
          <a:lstStyle/>
          <a:p>
            <a:fld id="{29C23790-4E79-0645-B3A2-AEAEC3EC319C}" type="slidenum">
              <a:rPr lang="en-US" smtClean="0"/>
              <a:t>21</a:t>
            </a:fld>
            <a:endParaRPr lang="en-US"/>
          </a:p>
        </p:txBody>
      </p:sp>
    </p:spTree>
    <p:extLst>
      <p:ext uri="{BB962C8B-B14F-4D97-AF65-F5344CB8AC3E}">
        <p14:creationId xmlns:p14="http://schemas.microsoft.com/office/powerpoint/2010/main" val="45438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C23790-4E79-0645-B3A2-AEAEC3EC319C}" type="slidenum">
              <a:rPr lang="en-US" smtClean="0"/>
              <a:t>22</a:t>
            </a:fld>
            <a:endParaRPr lang="en-US"/>
          </a:p>
        </p:txBody>
      </p:sp>
    </p:spTree>
    <p:extLst>
      <p:ext uri="{BB962C8B-B14F-4D97-AF65-F5344CB8AC3E}">
        <p14:creationId xmlns:p14="http://schemas.microsoft.com/office/powerpoint/2010/main" val="339787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recommended envelope</a:t>
            </a:r>
          </a:p>
        </p:txBody>
      </p:sp>
      <p:sp>
        <p:nvSpPr>
          <p:cNvPr id="4" name="Slide Number Placeholder 3"/>
          <p:cNvSpPr>
            <a:spLocks noGrp="1"/>
          </p:cNvSpPr>
          <p:nvPr>
            <p:ph type="sldNum" sz="quarter" idx="5"/>
          </p:nvPr>
        </p:nvSpPr>
        <p:spPr/>
        <p:txBody>
          <a:bodyPr/>
          <a:lstStyle/>
          <a:p>
            <a:fld id="{29C23790-4E79-0645-B3A2-AEAEC3EC319C}" type="slidenum">
              <a:rPr lang="en-US" smtClean="0"/>
              <a:t>23</a:t>
            </a:fld>
            <a:endParaRPr lang="en-US"/>
          </a:p>
        </p:txBody>
      </p:sp>
    </p:spTree>
    <p:extLst>
      <p:ext uri="{BB962C8B-B14F-4D97-AF65-F5344CB8AC3E}">
        <p14:creationId xmlns:p14="http://schemas.microsoft.com/office/powerpoint/2010/main" val="3524721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to stick with the 18 skylights that provided the </a:t>
            </a:r>
          </a:p>
        </p:txBody>
      </p:sp>
      <p:sp>
        <p:nvSpPr>
          <p:cNvPr id="4" name="Slide Number Placeholder 3"/>
          <p:cNvSpPr>
            <a:spLocks noGrp="1"/>
          </p:cNvSpPr>
          <p:nvPr>
            <p:ph type="sldNum" sz="quarter" idx="5"/>
          </p:nvPr>
        </p:nvSpPr>
        <p:spPr/>
        <p:txBody>
          <a:bodyPr/>
          <a:lstStyle/>
          <a:p>
            <a:fld id="{29C23790-4E79-0645-B3A2-AEAEC3EC319C}" type="slidenum">
              <a:rPr lang="en-US" smtClean="0"/>
              <a:t>25</a:t>
            </a:fld>
            <a:endParaRPr lang="en-US"/>
          </a:p>
        </p:txBody>
      </p:sp>
    </p:spTree>
    <p:extLst>
      <p:ext uri="{BB962C8B-B14F-4D97-AF65-F5344CB8AC3E}">
        <p14:creationId xmlns:p14="http://schemas.microsoft.com/office/powerpoint/2010/main" val="570355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envelope, the next focus is the HVAC systems</a:t>
            </a:r>
          </a:p>
        </p:txBody>
      </p:sp>
      <p:sp>
        <p:nvSpPr>
          <p:cNvPr id="4" name="Slide Number Placeholder 3"/>
          <p:cNvSpPr>
            <a:spLocks noGrp="1"/>
          </p:cNvSpPr>
          <p:nvPr>
            <p:ph type="sldNum" sz="quarter" idx="5"/>
          </p:nvPr>
        </p:nvSpPr>
        <p:spPr/>
        <p:txBody>
          <a:bodyPr/>
          <a:lstStyle/>
          <a:p>
            <a:fld id="{29C23790-4E79-0645-B3A2-AEAEC3EC319C}" type="slidenum">
              <a:rPr lang="en-US" smtClean="0"/>
              <a:t>26</a:t>
            </a:fld>
            <a:endParaRPr lang="en-US"/>
          </a:p>
        </p:txBody>
      </p:sp>
    </p:spTree>
    <p:extLst>
      <p:ext uri="{BB962C8B-B14F-4D97-AF65-F5344CB8AC3E}">
        <p14:creationId xmlns:p14="http://schemas.microsoft.com/office/powerpoint/2010/main" val="3209615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2 selected.</a:t>
            </a:r>
          </a:p>
          <a:p>
            <a:endParaRPr lang="en-US" dirty="0"/>
          </a:p>
          <a:p>
            <a:r>
              <a:rPr lang="en-US" dirty="0"/>
              <a:t>Review system </a:t>
            </a:r>
          </a:p>
        </p:txBody>
      </p:sp>
      <p:sp>
        <p:nvSpPr>
          <p:cNvPr id="4" name="Slide Number Placeholder 3"/>
          <p:cNvSpPr>
            <a:spLocks noGrp="1"/>
          </p:cNvSpPr>
          <p:nvPr>
            <p:ph type="sldNum" sz="quarter" idx="5"/>
          </p:nvPr>
        </p:nvSpPr>
        <p:spPr/>
        <p:txBody>
          <a:bodyPr/>
          <a:lstStyle/>
          <a:p>
            <a:fld id="{29C23790-4E79-0645-B3A2-AEAEC3EC319C}" type="slidenum">
              <a:rPr lang="en-US" smtClean="0"/>
              <a:t>33</a:t>
            </a:fld>
            <a:endParaRPr lang="en-US"/>
          </a:p>
        </p:txBody>
      </p:sp>
    </p:spTree>
    <p:extLst>
      <p:ext uri="{BB962C8B-B14F-4D97-AF65-F5344CB8AC3E}">
        <p14:creationId xmlns:p14="http://schemas.microsoft.com/office/powerpoint/2010/main" val="3492942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system</a:t>
            </a:r>
          </a:p>
        </p:txBody>
      </p:sp>
      <p:sp>
        <p:nvSpPr>
          <p:cNvPr id="4" name="Slide Number Placeholder 3"/>
          <p:cNvSpPr>
            <a:spLocks noGrp="1"/>
          </p:cNvSpPr>
          <p:nvPr>
            <p:ph type="sldNum" sz="quarter" idx="5"/>
          </p:nvPr>
        </p:nvSpPr>
        <p:spPr/>
        <p:txBody>
          <a:bodyPr/>
          <a:lstStyle/>
          <a:p>
            <a:fld id="{29C23790-4E79-0645-B3A2-AEAEC3EC319C}" type="slidenum">
              <a:rPr lang="en-US" smtClean="0"/>
              <a:t>34</a:t>
            </a:fld>
            <a:endParaRPr lang="en-US"/>
          </a:p>
        </p:txBody>
      </p:sp>
    </p:spTree>
    <p:extLst>
      <p:ext uri="{BB962C8B-B14F-4D97-AF65-F5344CB8AC3E}">
        <p14:creationId xmlns:p14="http://schemas.microsoft.com/office/powerpoint/2010/main" val="59892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system</a:t>
            </a:r>
          </a:p>
          <a:p>
            <a:endParaRPr lang="en-US" dirty="0"/>
          </a:p>
          <a:p>
            <a:r>
              <a:rPr lang="en-US" dirty="0"/>
              <a:t>Maybe point out that the mechanical contractor was unfamiliar with radiant panels and when looking at the piping details, they envisioned many labor hours per panel versus the straightforward quick connections.</a:t>
            </a:r>
          </a:p>
        </p:txBody>
      </p:sp>
      <p:sp>
        <p:nvSpPr>
          <p:cNvPr id="4" name="Slide Number Placeholder 3"/>
          <p:cNvSpPr>
            <a:spLocks noGrp="1"/>
          </p:cNvSpPr>
          <p:nvPr>
            <p:ph type="sldNum" sz="quarter" idx="5"/>
          </p:nvPr>
        </p:nvSpPr>
        <p:spPr/>
        <p:txBody>
          <a:bodyPr/>
          <a:lstStyle/>
          <a:p>
            <a:fld id="{29C23790-4E79-0645-B3A2-AEAEC3EC319C}" type="slidenum">
              <a:rPr lang="en-US" smtClean="0"/>
              <a:t>35</a:t>
            </a:fld>
            <a:endParaRPr lang="en-US"/>
          </a:p>
        </p:txBody>
      </p:sp>
    </p:spTree>
    <p:extLst>
      <p:ext uri="{BB962C8B-B14F-4D97-AF65-F5344CB8AC3E}">
        <p14:creationId xmlns:p14="http://schemas.microsoft.com/office/powerpoint/2010/main" val="437928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achieved and getting closer to the stretch goal</a:t>
            </a:r>
          </a:p>
        </p:txBody>
      </p:sp>
      <p:sp>
        <p:nvSpPr>
          <p:cNvPr id="4" name="Slide Number Placeholder 3"/>
          <p:cNvSpPr>
            <a:spLocks noGrp="1"/>
          </p:cNvSpPr>
          <p:nvPr>
            <p:ph type="sldNum" sz="quarter" idx="5"/>
          </p:nvPr>
        </p:nvSpPr>
        <p:spPr/>
        <p:txBody>
          <a:bodyPr/>
          <a:lstStyle/>
          <a:p>
            <a:fld id="{29C23790-4E79-0645-B3A2-AEAEC3EC319C}" type="slidenum">
              <a:rPr lang="en-US" smtClean="0"/>
              <a:t>37</a:t>
            </a:fld>
            <a:endParaRPr lang="en-US"/>
          </a:p>
        </p:txBody>
      </p:sp>
    </p:spTree>
    <p:extLst>
      <p:ext uri="{BB962C8B-B14F-4D97-AF65-F5344CB8AC3E}">
        <p14:creationId xmlns:p14="http://schemas.microsoft.com/office/powerpoint/2010/main" val="350376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9C23790-4E79-0645-B3A2-AEAEC3EC319C}" type="slidenum">
              <a:rPr lang="en-US" smtClean="0"/>
              <a:t>42</a:t>
            </a:fld>
            <a:endParaRPr lang="en-US"/>
          </a:p>
        </p:txBody>
      </p:sp>
    </p:spTree>
    <p:extLst>
      <p:ext uri="{BB962C8B-B14F-4D97-AF65-F5344CB8AC3E}">
        <p14:creationId xmlns:p14="http://schemas.microsoft.com/office/powerpoint/2010/main" val="29262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the existing ASHRAE HQ as many chapter members might not have ever been to Atlanta.</a:t>
            </a:r>
          </a:p>
        </p:txBody>
      </p:sp>
      <p:sp>
        <p:nvSpPr>
          <p:cNvPr id="4" name="Slide Number Placeholder 3"/>
          <p:cNvSpPr>
            <a:spLocks noGrp="1"/>
          </p:cNvSpPr>
          <p:nvPr>
            <p:ph type="sldNum" sz="quarter" idx="5"/>
          </p:nvPr>
        </p:nvSpPr>
        <p:spPr/>
        <p:txBody>
          <a:bodyPr/>
          <a:lstStyle/>
          <a:p>
            <a:fld id="{29C23790-4E79-0645-B3A2-AEAEC3EC319C}" type="slidenum">
              <a:rPr lang="en-US" smtClean="0"/>
              <a:t>3</a:t>
            </a:fld>
            <a:endParaRPr lang="en-US"/>
          </a:p>
        </p:txBody>
      </p:sp>
    </p:spTree>
    <p:extLst>
      <p:ext uri="{BB962C8B-B14F-4D97-AF65-F5344CB8AC3E}">
        <p14:creationId xmlns:p14="http://schemas.microsoft.com/office/powerpoint/2010/main" val="3536665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site plan trees that show the difficulties for additional ground mounted PV. </a:t>
            </a:r>
          </a:p>
          <a:p>
            <a:endParaRPr lang="en-US" dirty="0"/>
          </a:p>
          <a:p>
            <a:r>
              <a:rPr lang="en-US" dirty="0"/>
              <a:t>Possibly note that location of the gas pipeline and the inability to build PV in that location.</a:t>
            </a:r>
          </a:p>
          <a:p>
            <a:endParaRPr lang="en-US" dirty="0"/>
          </a:p>
          <a:p>
            <a:r>
              <a:rPr lang="en-US" dirty="0"/>
              <a:t>This stresses the need to keep the EUIs low and the closer to the stretch goals, the greater the chances of being net zero.</a:t>
            </a:r>
          </a:p>
        </p:txBody>
      </p:sp>
      <p:sp>
        <p:nvSpPr>
          <p:cNvPr id="4" name="Slide Number Placeholder 3"/>
          <p:cNvSpPr>
            <a:spLocks noGrp="1"/>
          </p:cNvSpPr>
          <p:nvPr>
            <p:ph type="sldNum" sz="quarter" idx="5"/>
          </p:nvPr>
        </p:nvSpPr>
        <p:spPr/>
        <p:txBody>
          <a:bodyPr/>
          <a:lstStyle/>
          <a:p>
            <a:fld id="{29C23790-4E79-0645-B3A2-AEAEC3EC319C}" type="slidenum">
              <a:rPr lang="en-US" smtClean="0"/>
              <a:t>55</a:t>
            </a:fld>
            <a:endParaRPr lang="en-US"/>
          </a:p>
        </p:txBody>
      </p:sp>
    </p:spTree>
    <p:extLst>
      <p:ext uri="{BB962C8B-B14F-4D97-AF65-F5344CB8AC3E}">
        <p14:creationId xmlns:p14="http://schemas.microsoft.com/office/powerpoint/2010/main" val="1668715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9C23790-4E79-0645-B3A2-AEAEC3EC319C}" type="slidenum">
              <a:rPr lang="en-US" smtClean="0"/>
              <a:t>57</a:t>
            </a:fld>
            <a:endParaRPr lang="en-US"/>
          </a:p>
        </p:txBody>
      </p:sp>
    </p:spTree>
    <p:extLst>
      <p:ext uri="{BB962C8B-B14F-4D97-AF65-F5344CB8AC3E}">
        <p14:creationId xmlns:p14="http://schemas.microsoft.com/office/powerpoint/2010/main" val="3884657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Remind ASHRAE members this is their building. They can stop by whenever they are in Atlanta, even if they need a space to work for a few hours.</a:t>
            </a:r>
          </a:p>
          <a:p>
            <a:endParaRPr lang="en-US" dirty="0"/>
          </a:p>
        </p:txBody>
      </p:sp>
      <p:sp>
        <p:nvSpPr>
          <p:cNvPr id="4" name="Slide Number Placeholder 3"/>
          <p:cNvSpPr>
            <a:spLocks noGrp="1"/>
          </p:cNvSpPr>
          <p:nvPr>
            <p:ph type="sldNum" sz="quarter" idx="5"/>
          </p:nvPr>
        </p:nvSpPr>
        <p:spPr/>
        <p:txBody>
          <a:bodyPr/>
          <a:lstStyle/>
          <a:p>
            <a:fld id="{29C23790-4E79-0645-B3A2-AEAEC3EC319C}" type="slidenum">
              <a:rPr lang="en-US" smtClean="0"/>
              <a:t>59</a:t>
            </a:fld>
            <a:endParaRPr lang="en-US"/>
          </a:p>
        </p:txBody>
      </p:sp>
    </p:spTree>
    <p:extLst>
      <p:ext uri="{BB962C8B-B14F-4D97-AF65-F5344CB8AC3E}">
        <p14:creationId xmlns:p14="http://schemas.microsoft.com/office/powerpoint/2010/main" val="347047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goal:  Show how to renovate an existing building into a high performance building.</a:t>
            </a:r>
          </a:p>
        </p:txBody>
      </p:sp>
      <p:sp>
        <p:nvSpPr>
          <p:cNvPr id="4" name="Slide Number Placeholder 3"/>
          <p:cNvSpPr>
            <a:spLocks noGrp="1"/>
          </p:cNvSpPr>
          <p:nvPr>
            <p:ph type="sldNum" sz="quarter" idx="5"/>
          </p:nvPr>
        </p:nvSpPr>
        <p:spPr/>
        <p:txBody>
          <a:bodyPr/>
          <a:lstStyle/>
          <a:p>
            <a:fld id="{29C23790-4E79-0645-B3A2-AEAEC3EC319C}" type="slidenum">
              <a:rPr lang="en-US" smtClean="0"/>
              <a:t>4</a:t>
            </a:fld>
            <a:endParaRPr lang="en-US"/>
          </a:p>
        </p:txBody>
      </p:sp>
    </p:spTree>
    <p:extLst>
      <p:ext uri="{BB962C8B-B14F-4D97-AF65-F5344CB8AC3E}">
        <p14:creationId xmlns:p14="http://schemas.microsoft.com/office/powerpoint/2010/main" val="175494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program developed for 44,000 GSF. Note that 180 TP is 66,000 GSF, which will cause </a:t>
            </a:r>
            <a:r>
              <a:rPr lang="en-US" u="sng" dirty="0"/>
              <a:t>some</a:t>
            </a:r>
            <a:r>
              <a:rPr lang="en-US" dirty="0"/>
              <a:t> of our budget issues that we encounter later.</a:t>
            </a:r>
          </a:p>
        </p:txBody>
      </p:sp>
      <p:sp>
        <p:nvSpPr>
          <p:cNvPr id="4" name="Slide Number Placeholder 3"/>
          <p:cNvSpPr>
            <a:spLocks noGrp="1"/>
          </p:cNvSpPr>
          <p:nvPr>
            <p:ph type="sldNum" sz="quarter" idx="5"/>
          </p:nvPr>
        </p:nvSpPr>
        <p:spPr/>
        <p:txBody>
          <a:bodyPr/>
          <a:lstStyle/>
          <a:p>
            <a:fld id="{29C23790-4E79-0645-B3A2-AEAEC3EC319C}" type="slidenum">
              <a:rPr lang="en-US" smtClean="0"/>
              <a:t>5</a:t>
            </a:fld>
            <a:endParaRPr lang="en-US"/>
          </a:p>
        </p:txBody>
      </p:sp>
    </p:spTree>
    <p:extLst>
      <p:ext uri="{BB962C8B-B14F-4D97-AF65-F5344CB8AC3E}">
        <p14:creationId xmlns:p14="http://schemas.microsoft.com/office/powerpoint/2010/main" val="263051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program developed for 44,000 GSF. Note that 180 TP is 66,000 GSF, which will cause </a:t>
            </a:r>
            <a:r>
              <a:rPr lang="en-US" u="sng" dirty="0"/>
              <a:t>some</a:t>
            </a:r>
            <a:r>
              <a:rPr lang="en-US" dirty="0"/>
              <a:t> of our budget issues that we encounter later.</a:t>
            </a:r>
          </a:p>
        </p:txBody>
      </p:sp>
      <p:sp>
        <p:nvSpPr>
          <p:cNvPr id="4" name="Slide Number Placeholder 3"/>
          <p:cNvSpPr>
            <a:spLocks noGrp="1"/>
          </p:cNvSpPr>
          <p:nvPr>
            <p:ph type="sldNum" sz="quarter" idx="5"/>
          </p:nvPr>
        </p:nvSpPr>
        <p:spPr/>
        <p:txBody>
          <a:bodyPr/>
          <a:lstStyle/>
          <a:p>
            <a:fld id="{29C23790-4E79-0645-B3A2-AEAEC3EC319C}" type="slidenum">
              <a:rPr lang="en-US" smtClean="0"/>
              <a:t>6</a:t>
            </a:fld>
            <a:endParaRPr lang="en-US"/>
          </a:p>
        </p:txBody>
      </p:sp>
    </p:spTree>
    <p:extLst>
      <p:ext uri="{BB962C8B-B14F-4D97-AF65-F5344CB8AC3E}">
        <p14:creationId xmlns:p14="http://schemas.microsoft.com/office/powerpoint/2010/main" val="224210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C23790-4E79-0645-B3A2-AEAEC3EC319C}" type="slidenum">
              <a:rPr lang="en-US" smtClean="0"/>
              <a:t>7</a:t>
            </a:fld>
            <a:endParaRPr lang="en-US"/>
          </a:p>
        </p:txBody>
      </p:sp>
    </p:spTree>
    <p:extLst>
      <p:ext uri="{BB962C8B-B14F-4D97-AF65-F5344CB8AC3E}">
        <p14:creationId xmlns:p14="http://schemas.microsoft.com/office/powerpoint/2010/main" val="214457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Technical Advisory Subcommittee was formed and developed the ASHRAE Owner’s Project Requirements</a:t>
            </a:r>
          </a:p>
        </p:txBody>
      </p:sp>
      <p:sp>
        <p:nvSpPr>
          <p:cNvPr id="4" name="Slide Number Placeholder 3"/>
          <p:cNvSpPr>
            <a:spLocks noGrp="1"/>
          </p:cNvSpPr>
          <p:nvPr>
            <p:ph type="sldNum" sz="quarter" idx="5"/>
          </p:nvPr>
        </p:nvSpPr>
        <p:spPr/>
        <p:txBody>
          <a:bodyPr/>
          <a:lstStyle/>
          <a:p>
            <a:fld id="{29C23790-4E79-0645-B3A2-AEAEC3EC319C}" type="slidenum">
              <a:rPr lang="en-US" smtClean="0"/>
              <a:t>8</a:t>
            </a:fld>
            <a:endParaRPr lang="en-US"/>
          </a:p>
        </p:txBody>
      </p:sp>
    </p:spTree>
    <p:extLst>
      <p:ext uri="{BB962C8B-B14F-4D97-AF65-F5344CB8AC3E}">
        <p14:creationId xmlns:p14="http://schemas.microsoft.com/office/powerpoint/2010/main" val="749958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of major OPR elements. The column at the right will be filled out at the end of the presentation</a:t>
            </a:r>
          </a:p>
        </p:txBody>
      </p:sp>
      <p:sp>
        <p:nvSpPr>
          <p:cNvPr id="4" name="Slide Number Placeholder 3"/>
          <p:cNvSpPr>
            <a:spLocks noGrp="1"/>
          </p:cNvSpPr>
          <p:nvPr>
            <p:ph type="sldNum" sz="quarter" idx="5"/>
          </p:nvPr>
        </p:nvSpPr>
        <p:spPr/>
        <p:txBody>
          <a:bodyPr/>
          <a:lstStyle/>
          <a:p>
            <a:fld id="{29C23790-4E79-0645-B3A2-AEAEC3EC319C}" type="slidenum">
              <a:rPr lang="en-US" smtClean="0"/>
              <a:t>9</a:t>
            </a:fld>
            <a:endParaRPr lang="en-US"/>
          </a:p>
        </p:txBody>
      </p:sp>
    </p:spTree>
    <p:extLst>
      <p:ext uri="{BB962C8B-B14F-4D97-AF65-F5344CB8AC3E}">
        <p14:creationId xmlns:p14="http://schemas.microsoft.com/office/powerpoint/2010/main" val="54065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52D7-C677-4150-AD4D-A4234A6D71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16184C-19E7-4FE9-93C7-FE9AA93DE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A2D73-DC39-45C1-B64A-DF45ECD6BDC0}"/>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D3735F72-49C8-4F2E-A0F9-E753F5AD5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78B22-BBA8-41DB-AF92-580EB709B8AD}"/>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11325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D56F-3F29-4E61-9D93-534A9792BC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25585-02EC-45A0-9CCF-B3831A21E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EBAC9-16C0-4C51-9198-2DD4020161DF}"/>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41226225-3422-44FC-BE59-20A7B8BD6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28576-740C-478D-AD0F-73407EE6A9F0}"/>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30399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CA885B-8175-48C0-9134-240351460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CDCD4F-FF5A-463D-A83E-44BC644EF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90D90-92AE-4144-AD45-2C189D5B7F28}"/>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71C91F9B-DDFE-4FD4-8679-F84D8C967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AF5A0-D4C2-4F32-BB87-D917E65E85D8}"/>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407321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ingle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D24BC-1B20-B745-A0B1-127E6D9C8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
        <p:nvSpPr>
          <p:cNvPr id="9" name="Rectangle 8">
            <a:extLst>
              <a:ext uri="{FF2B5EF4-FFF2-40B4-BE49-F238E27FC236}">
                <a16:creationId xmlns:a16="http://schemas.microsoft.com/office/drawing/2014/main" id="{59FF7C04-6389-974D-9A5A-0A9C069BCF4B}"/>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177399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2_Custom Layout copy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816EB-8023-1F4D-9882-2DDC505C9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
        <p:nvSpPr>
          <p:cNvPr id="4" name="Rectangle 3">
            <a:extLst>
              <a:ext uri="{FF2B5EF4-FFF2-40B4-BE49-F238E27FC236}">
                <a16:creationId xmlns:a16="http://schemas.microsoft.com/office/drawing/2014/main" id="{DE829C1F-E162-2040-96C1-679E4FEC0ACE}"/>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1305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43" name="Shape 143"/>
          <p:cNvSpPr>
            <a:spLocks noGrp="1"/>
          </p:cNvSpPr>
          <p:nvPr>
            <p:ph type="body" idx="1"/>
          </p:nvPr>
        </p:nvSpPr>
        <p:spPr>
          <a:xfrm>
            <a:off x="0" y="0"/>
            <a:ext cx="12192000" cy="6858000"/>
          </a:xfrm>
          <a:prstGeom prst="rect">
            <a:avLst/>
          </a:prstGeom>
        </p:spPr>
        <p:txBody>
          <a:bodyPr/>
          <a:lstStyle>
            <a:lvl1pPr marL="0" indent="0">
              <a:spcBef>
                <a:spcPts val="1000"/>
              </a:spcBef>
              <a:buSzTx/>
              <a:buFontTx/>
              <a:buNone/>
              <a:defRPr sz="2000">
                <a:solidFill>
                  <a:srgbClr val="3B3838"/>
                </a:solidFill>
                <a:latin typeface="Arial"/>
                <a:ea typeface="Arial"/>
                <a:cs typeface="Arial"/>
                <a:sym typeface="Arial"/>
              </a:defRPr>
            </a:lvl1pPr>
            <a:lvl2pPr marL="647700" indent="-190500">
              <a:spcBef>
                <a:spcPts val="1000"/>
              </a:spcBef>
              <a:buFontTx/>
              <a:buChar char="▪"/>
              <a:defRPr sz="2000">
                <a:solidFill>
                  <a:srgbClr val="3B3838"/>
                </a:solidFill>
                <a:latin typeface="Arial"/>
                <a:ea typeface="Arial"/>
                <a:cs typeface="Arial"/>
                <a:sym typeface="Arial"/>
              </a:defRPr>
            </a:lvl2pPr>
            <a:lvl3pPr>
              <a:spcBef>
                <a:spcPts val="1000"/>
              </a:spcBef>
              <a:buFontTx/>
              <a:buChar char="-"/>
              <a:defRPr sz="2000">
                <a:solidFill>
                  <a:srgbClr val="3B3838"/>
                </a:solidFill>
                <a:latin typeface="Arial"/>
                <a:ea typeface="Arial"/>
                <a:cs typeface="Arial"/>
                <a:sym typeface="Arial"/>
              </a:defRPr>
            </a:lvl3pPr>
            <a:lvl4pPr marL="1625600" indent="-254000">
              <a:spcBef>
                <a:spcPts val="1000"/>
              </a:spcBef>
              <a:buFontTx/>
              <a:buChar char="▪"/>
              <a:defRPr sz="2000">
                <a:solidFill>
                  <a:srgbClr val="3B3838"/>
                </a:solidFill>
                <a:latin typeface="Arial"/>
                <a:ea typeface="Arial"/>
                <a:cs typeface="Arial"/>
                <a:sym typeface="Arial"/>
              </a:defRPr>
            </a:lvl4pPr>
            <a:lvl5pPr marL="2082800" indent="-254000">
              <a:spcBef>
                <a:spcPts val="1000"/>
              </a:spcBef>
              <a:buFontTx/>
              <a:buChar char="-"/>
              <a:defRPr sz="2000">
                <a:solidFill>
                  <a:srgbClr val="3B383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 name="Shape 144"/>
          <p:cNvSpPr>
            <a:spLocks noGrp="1"/>
          </p:cNvSpPr>
          <p:nvPr>
            <p:ph type="body" sz="quarter" idx="13"/>
          </p:nvPr>
        </p:nvSpPr>
        <p:spPr>
          <a:xfrm>
            <a:off x="580641" y="4589462"/>
            <a:ext cx="10515601" cy="1500188"/>
          </a:xfrm>
          <a:prstGeom prst="rect">
            <a:avLst/>
          </a:prstGeom>
        </p:spPr>
        <p:txBody>
          <a:bodyPr/>
          <a:lstStyle/>
          <a:p>
            <a:pPr marL="0" indent="0">
              <a:spcBef>
                <a:spcPts val="1000"/>
              </a:spcBef>
              <a:buSzTx/>
              <a:buFontTx/>
              <a:buNone/>
              <a:defRPr sz="2400">
                <a:solidFill>
                  <a:srgbClr val="000000"/>
                </a:solidFill>
                <a:latin typeface="Arial"/>
                <a:ea typeface="Arial"/>
                <a:cs typeface="Arial"/>
                <a:sym typeface="Arial"/>
              </a:defRPr>
            </a:pPr>
            <a:endParaRPr/>
          </a:p>
        </p:txBody>
      </p:sp>
      <p:sp>
        <p:nvSpPr>
          <p:cNvPr id="145" name="Shape 145"/>
          <p:cNvSpPr>
            <a:spLocks noGrp="1"/>
          </p:cNvSpPr>
          <p:nvPr>
            <p:ph type="title"/>
          </p:nvPr>
        </p:nvSpPr>
        <p:spPr>
          <a:xfrm>
            <a:off x="586802" y="3418349"/>
            <a:ext cx="10111455" cy="1171115"/>
          </a:xfrm>
          <a:prstGeom prst="rect">
            <a:avLst/>
          </a:prstGeom>
        </p:spPr>
        <p:txBody>
          <a:bodyPr lIns="45719" tIns="45719" rIns="45719" bIns="45719" anchor="t"/>
          <a:lstStyle>
            <a:lvl1pPr>
              <a:defRPr sz="3200">
                <a:solidFill>
                  <a:srgbClr val="000000"/>
                </a:solidFill>
                <a:latin typeface="Arial"/>
                <a:ea typeface="Arial"/>
                <a:cs typeface="Arial"/>
                <a:sym typeface="Arial"/>
              </a:defRPr>
            </a:lvl1pPr>
          </a:lstStyle>
          <a:p>
            <a:r>
              <a:t>Title Text</a:t>
            </a:r>
          </a:p>
        </p:txBody>
      </p:sp>
      <p:sp>
        <p:nvSpPr>
          <p:cNvPr id="146" name="Shape 146"/>
          <p:cNvSpPr>
            <a:spLocks noGrp="1"/>
          </p:cNvSpPr>
          <p:nvPr>
            <p:ph type="sldNum" sz="quarter" idx="2"/>
          </p:nvPr>
        </p:nvSpPr>
        <p:spPr>
          <a:xfrm>
            <a:off x="5892800" y="6172200"/>
            <a:ext cx="2844800" cy="368301"/>
          </a:xfrm>
          <a:prstGeom prst="rect">
            <a:avLst/>
          </a:prstGeom>
        </p:spPr>
        <p:txBody>
          <a:bodyPr anchor="ctr"/>
          <a:lstStyle>
            <a:lvl1pPr algn="r">
              <a:defRPr sz="1200">
                <a:solidFill>
                  <a:srgbClr val="000000"/>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1771127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9497-B429-4B51-AE62-EB7E57ADFD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4CA51-F00D-464A-8973-A75618B88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956D0-D42C-4A13-B878-CB5BF10546BE}"/>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4CD6FB39-34C7-4021-AF4D-B720C7B07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9324E-57F6-4FE3-B248-D4590CA3B9BA}"/>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409773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3100-6998-4513-94DF-C92A21923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4A271-3DF1-4309-9F85-2A572CC3C3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15F45-DD69-4E1A-A6FE-89A9FAE49D77}"/>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B0A007A5-6EF8-4E54-AAC8-6AD7C4D2E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4B699-F468-4F54-92A9-665789DF600A}"/>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362177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EB8A-20CC-494A-8CA5-EBD2588F3E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B175E0-F66D-4B59-B182-FAE724EB5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64606-722D-4EAF-AD05-70BBD8D1641C}"/>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926EEA40-7126-4705-9377-A06980E2C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F8150-896E-4478-BB48-79AEB6EBEB4A}"/>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103470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AC4E-72FE-43C0-B161-AC57B3C82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04585D-5AA4-42F9-BE5E-EC7896E31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6610F-D638-4E66-9BCD-ABCBF3FEA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AD7F1-F231-45E4-A667-D956EC42C04D}"/>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6" name="Footer Placeholder 5">
            <a:extLst>
              <a:ext uri="{FF2B5EF4-FFF2-40B4-BE49-F238E27FC236}">
                <a16:creationId xmlns:a16="http://schemas.microsoft.com/office/drawing/2014/main" id="{BC0961FA-5041-47F2-A1BD-1CF6908D2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66AB1-E587-4A03-B538-83D76436B229}"/>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4151948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06E0-9B1F-4AF8-84BE-D3727F3DE8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3BC08A-6853-42EB-B870-A79AC67BF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8B759-4DF6-41EB-B399-F9AC41BB41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BDEC9B-066A-4AAC-AEAB-389A8DE1DA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B94BB-BE2D-47F8-A210-147B61FFA6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1D6CA0-0684-4A3B-BDCF-0390CBF5E03B}"/>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8" name="Footer Placeholder 7">
            <a:extLst>
              <a:ext uri="{FF2B5EF4-FFF2-40B4-BE49-F238E27FC236}">
                <a16:creationId xmlns:a16="http://schemas.microsoft.com/office/drawing/2014/main" id="{4636505C-B223-4624-BBAF-C66C0A2EE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8B99E8-4E4E-43CE-867A-46491D8A3622}"/>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324029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4968-3847-4D10-B8FD-13FE03F0B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1CF1F-77DC-4D80-B6B0-18B3714FF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26ED5-6F8E-431C-9212-DC7D4612B8B2}"/>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261562AC-4EE4-407F-8DE3-448269EEB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B903E-6A01-4B3A-865F-1BA6163B410E}"/>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3664926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00A0-3FEC-4233-9454-8BA504C67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0ADE1-2A86-4639-B38A-178F12837874}"/>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4" name="Footer Placeholder 3">
            <a:extLst>
              <a:ext uri="{FF2B5EF4-FFF2-40B4-BE49-F238E27FC236}">
                <a16:creationId xmlns:a16="http://schemas.microsoft.com/office/drawing/2014/main" id="{D36A3093-0A6A-423B-AE60-2ED2A9BCC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AF5F1-EC9F-4054-86DF-2BD361848470}"/>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412956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E0FF-0835-4102-A501-D9D226B14C71}"/>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3" name="Footer Placeholder 2">
            <a:extLst>
              <a:ext uri="{FF2B5EF4-FFF2-40B4-BE49-F238E27FC236}">
                <a16:creationId xmlns:a16="http://schemas.microsoft.com/office/drawing/2014/main" id="{C7775847-ADF4-4327-83B6-37571F34F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8171E5-8237-47E6-B8C6-31882D19D6ED}"/>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3668574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01DE-FF22-4DA5-B027-88691D661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17DA31-DB3C-4F2A-9631-39394F6E4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5C4DE-CBE1-4B5F-96AD-365760009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DCD76-A81E-4F22-B7B7-E5DF499B97DD}"/>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6" name="Footer Placeholder 5">
            <a:extLst>
              <a:ext uri="{FF2B5EF4-FFF2-40B4-BE49-F238E27FC236}">
                <a16:creationId xmlns:a16="http://schemas.microsoft.com/office/drawing/2014/main" id="{577A5DB7-6C0D-4A75-BC1C-291A76722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4B5C-58A0-44EB-9C30-B5714EDE315E}"/>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3758366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1C70-CF16-4FAB-A4E7-1EC9BEC66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8F5B19-F679-484C-9DA9-87A733988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213B9B-F538-49E1-B080-44D21F16A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1BB36E-FCBA-4D01-9331-BAD5D81EB120}"/>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6" name="Footer Placeholder 5">
            <a:extLst>
              <a:ext uri="{FF2B5EF4-FFF2-40B4-BE49-F238E27FC236}">
                <a16:creationId xmlns:a16="http://schemas.microsoft.com/office/drawing/2014/main" id="{DE7A05D3-F7BA-4857-9367-36410D580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5C16A-3F48-442F-8E3F-60E4D67923D8}"/>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4185671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79BA-535E-4DC1-BA15-BBFCBA3B7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D51B6F-BDB5-4113-B3D7-3A2EE2B8F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498CE-F4BF-4040-BFF6-C5C688C987B0}"/>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7E753B2D-9F1E-42BA-B5B7-D9762C865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78FE0-9A93-488D-ACB8-78014B0CF915}"/>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2503223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9FD813-AC92-48A4-9214-CF9CF7F971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503E1C-75CD-4475-8DE2-36C6B6909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FB75C-FD15-4B97-AA3C-E224B35793E2}"/>
              </a:ext>
            </a:extLst>
          </p:cNvPr>
          <p:cNvSpPr>
            <a:spLocks noGrp="1"/>
          </p:cNvSpPr>
          <p:nvPr>
            <p:ph type="dt" sz="half" idx="10"/>
          </p:nvPr>
        </p:nvSpPr>
        <p:spPr/>
        <p:txBody>
          <a:body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28981E46-B18C-473A-956D-3F6283352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9D7A8-8B77-4A6C-B42C-47F62AE6C381}"/>
              </a:ext>
            </a:extLst>
          </p:cNvPr>
          <p:cNvSpPr>
            <a:spLocks noGrp="1"/>
          </p:cNvSpPr>
          <p:nvPr>
            <p:ph type="sldNum" sz="quarter" idx="12"/>
          </p:nvPr>
        </p:nvSpPr>
        <p:spPr/>
        <p:txBody>
          <a:bodyPr/>
          <a:lstStyle/>
          <a:p>
            <a:fld id="{3080BB9F-9A87-4165-9828-F53DC5F4A976}" type="slidenum">
              <a:rPr lang="en-US" smtClean="0"/>
              <a:t>‹#›</a:t>
            </a:fld>
            <a:endParaRPr lang="en-US"/>
          </a:p>
        </p:txBody>
      </p:sp>
    </p:spTree>
    <p:extLst>
      <p:ext uri="{BB962C8B-B14F-4D97-AF65-F5344CB8AC3E}">
        <p14:creationId xmlns:p14="http://schemas.microsoft.com/office/powerpoint/2010/main" val="11598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B9AB-1997-4486-9B4D-EAD733905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72A07-5AC1-42D6-BF0B-9D976A2786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7BB03A-1F06-45D2-BCA8-763DE039BEC6}"/>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89107EB3-1BFB-4D30-A90A-E887B7861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DDEE0-6D37-474F-BE5F-751B7DFCE09D}"/>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86481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6E73-7422-4180-9F21-2DF7230BE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DACF3-816B-4126-ACE1-9A4B2C2E88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D3763-D7D5-46D1-9360-569C73C65A05}"/>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0ABBC079-4611-4804-930F-026075521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5F69E-8978-4B6B-8971-0821ABC2F970}"/>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80307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6B3F-AAFD-42D1-9007-E12DB5DBD9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675C85-078F-430C-A4D8-CE92EDCC8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F7C78-5B8D-42EE-AACB-A53174CA9F18}"/>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532CE977-660C-4E25-9161-F3FB33497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82D7D-22B7-4F68-B020-2B135E6E308F}"/>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280179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246E-D03B-4944-A4BC-328FF96FF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19C03-992B-485C-B804-EFC83D1D9A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FC19A-6A66-4353-B462-56EBC0846F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5A042-6FEB-4C13-9F6F-DBDF9906BCA4}"/>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6" name="Footer Placeholder 5">
            <a:extLst>
              <a:ext uri="{FF2B5EF4-FFF2-40B4-BE49-F238E27FC236}">
                <a16:creationId xmlns:a16="http://schemas.microsoft.com/office/drawing/2014/main" id="{1611542A-161F-4ACC-9E6A-E267178C7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20242-F304-43CC-BB37-0D1D7F1B06B0}"/>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104869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F876-2C71-4D5D-8FAC-5008403551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C104DD-D0C8-47F4-8AEA-A5D311C0E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869DFD-87D3-4423-8A72-CB7304967A7E}"/>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53B50CEE-3A33-465A-874A-548DF1C80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D2C84-D5F9-4288-B3A5-F58AAB710BD0}"/>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239880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2096-DCFF-4650-8E11-65E5EEEC2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930D8A-A779-4CED-A0F6-FD27E94F3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1F6B89-F269-4103-9DE4-445326104E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DA0D0-97F8-47DE-A833-0A2F09FC0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CD3FF6-6B7F-4EFF-B383-6A02DB49F7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E65B29-EC93-4B57-8215-514643F557A7}"/>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8" name="Footer Placeholder 7">
            <a:extLst>
              <a:ext uri="{FF2B5EF4-FFF2-40B4-BE49-F238E27FC236}">
                <a16:creationId xmlns:a16="http://schemas.microsoft.com/office/drawing/2014/main" id="{D801E865-73C2-483F-9791-86BCC88F9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25333-3EE8-446D-B80B-6FBC72072F19}"/>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2710893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35F2-FB2F-4CE2-9C68-4010438E99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F1F1AC-919D-4E5D-AF90-94BAFCE2095B}"/>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4" name="Footer Placeholder 3">
            <a:extLst>
              <a:ext uri="{FF2B5EF4-FFF2-40B4-BE49-F238E27FC236}">
                <a16:creationId xmlns:a16="http://schemas.microsoft.com/office/drawing/2014/main" id="{D39E0ED2-DB3D-4B66-AF51-C77D37B62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55E491-358F-4DF3-BF6C-938002F14883}"/>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289557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566A2-EB70-4F76-8F93-362F051F0D00}"/>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3" name="Footer Placeholder 2">
            <a:extLst>
              <a:ext uri="{FF2B5EF4-FFF2-40B4-BE49-F238E27FC236}">
                <a16:creationId xmlns:a16="http://schemas.microsoft.com/office/drawing/2014/main" id="{A67B06F2-D14E-4C5D-A8C0-BD6986090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94F947-8624-4CE7-9A5C-1B43ACF04515}"/>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682093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D4DD-EEF3-4FB7-861C-A499941CC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681AB4-AEFB-450F-9DBE-C9983ECEA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0102EB-5983-4362-BE23-EA11B877F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802F3-623C-49FD-9F74-117F6A20A9A1}"/>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6" name="Footer Placeholder 5">
            <a:extLst>
              <a:ext uri="{FF2B5EF4-FFF2-40B4-BE49-F238E27FC236}">
                <a16:creationId xmlns:a16="http://schemas.microsoft.com/office/drawing/2014/main" id="{EE0CCF37-49C1-469A-A892-F233F653E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9617-0D98-438B-9668-2987A5ECFBDC}"/>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963594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47A9-801A-4811-ACA9-A05B5F88A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C702D1-74A0-4012-9FCA-D48B391A6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6EB1E-84B1-4C37-A789-A9F8BA10E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6D989-847B-43B6-B4DB-C2C012341312}"/>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6" name="Footer Placeholder 5">
            <a:extLst>
              <a:ext uri="{FF2B5EF4-FFF2-40B4-BE49-F238E27FC236}">
                <a16:creationId xmlns:a16="http://schemas.microsoft.com/office/drawing/2014/main" id="{D885F81F-FA44-498D-B74F-C81D7E4D25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A6E875-BD0B-454F-8877-2A6F00090775}"/>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3010077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A693-57DE-461C-A590-0F659A38A8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788E93-1F64-49DC-8759-CEA7A97A72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BFD8A-3C6E-43C7-BA79-CF5963F5AF65}"/>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281E03FA-206E-4C25-9C4D-1E9B92205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D8070-5DFA-45E8-8322-848803572C35}"/>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6061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CAAE9-EBA6-452B-A9E8-8F8FFAA13A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26C118-6C56-40FC-8739-8B5F24900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91E56-22F2-4C90-A726-C4635EAC9B8C}"/>
              </a:ext>
            </a:extLst>
          </p:cNvPr>
          <p:cNvSpPr>
            <a:spLocks noGrp="1"/>
          </p:cNvSpPr>
          <p:nvPr>
            <p:ph type="dt" sz="half" idx="10"/>
          </p:nvPr>
        </p:nvSpPr>
        <p:spPr/>
        <p:txBody>
          <a:body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945396CE-9D15-4D2D-9EA9-698645543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479C7-9A3A-4D20-8187-6585582403FE}"/>
              </a:ext>
            </a:extLst>
          </p:cNvPr>
          <p:cNvSpPr>
            <a:spLocks noGrp="1"/>
          </p:cNvSpPr>
          <p:nvPr>
            <p:ph type="sldNum" sz="quarter" idx="12"/>
          </p:nvPr>
        </p:nvSpPr>
        <p:spPr/>
        <p:txBody>
          <a:bodyPr/>
          <a:lstStyle/>
          <a:p>
            <a:fld id="{C139D854-EE2E-4294-BDDF-2F73ABEB437B}" type="slidenum">
              <a:rPr lang="en-US" smtClean="0"/>
              <a:t>‹#›</a:t>
            </a:fld>
            <a:endParaRPr lang="en-US"/>
          </a:p>
        </p:txBody>
      </p:sp>
    </p:spTree>
    <p:extLst>
      <p:ext uri="{BB962C8B-B14F-4D97-AF65-F5344CB8AC3E}">
        <p14:creationId xmlns:p14="http://schemas.microsoft.com/office/powerpoint/2010/main" val="1631187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F3BA-6125-46E7-890E-AA16DBA0106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33631-EC65-4BD7-AF1C-5A1EFD1C3F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A930C2-51D9-4F4E-9F4C-344C492063A2}"/>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5" name="Footer Placeholder 4">
            <a:extLst>
              <a:ext uri="{FF2B5EF4-FFF2-40B4-BE49-F238E27FC236}">
                <a16:creationId xmlns:a16="http://schemas.microsoft.com/office/drawing/2014/main" id="{573F6D0C-8F0E-46D7-B7AF-CBB66C0468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45E834-7FE8-4CF9-85FB-09BAAD0D0D83}"/>
              </a:ext>
            </a:extLst>
          </p:cNvPr>
          <p:cNvSpPr>
            <a:spLocks noGrp="1"/>
          </p:cNvSpPr>
          <p:nvPr>
            <p:ph type="sldNum" sz="quarter" idx="12"/>
          </p:nvPr>
        </p:nvSpPr>
        <p:spPr/>
        <p:txBody>
          <a:bodyPr/>
          <a:lstStyle/>
          <a:p>
            <a:fld id="{2D8C8207-9559-4BB5-9A77-817AB63A97C3}" type="slidenum">
              <a:rPr lang="en-US" smtClean="0"/>
              <a:t>‹#›</a:t>
            </a:fld>
            <a:endParaRPr lang="en-US" dirty="0"/>
          </a:p>
        </p:txBody>
      </p:sp>
      <p:pic>
        <p:nvPicPr>
          <p:cNvPr id="7" name="Picture 6">
            <a:extLst>
              <a:ext uri="{FF2B5EF4-FFF2-40B4-BE49-F238E27FC236}">
                <a16:creationId xmlns:a16="http://schemas.microsoft.com/office/drawing/2014/main" id="{69A0FD29-0E9D-4D77-BC7A-EC7B04B6E2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206165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6E47-8768-475A-819A-783AA823F7F6}"/>
              </a:ext>
            </a:extLst>
          </p:cNvPr>
          <p:cNvSpPr>
            <a:spLocks noGrp="1"/>
          </p:cNvSpPr>
          <p:nvPr>
            <p:ph type="title"/>
          </p:nvPr>
        </p:nvSpPr>
        <p:spPr>
          <a:xfrm>
            <a:off x="209549" y="136526"/>
            <a:ext cx="11610975" cy="61595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4D4CE81-ABCF-4D59-BBA8-DAEFDF79E183}"/>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D1674-C9F4-4810-8B0A-B577183B0802}"/>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5" name="Footer Placeholder 4">
            <a:extLst>
              <a:ext uri="{FF2B5EF4-FFF2-40B4-BE49-F238E27FC236}">
                <a16:creationId xmlns:a16="http://schemas.microsoft.com/office/drawing/2014/main" id="{0CDE7BAF-1DB4-4CF1-8B36-4FB63BCFC9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1293AE-A412-4038-BDB1-4895B9485A47}"/>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1803849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23C4-E0E1-4FA0-B564-878EA92015D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C9273E-F83D-4573-BB19-C8C18D0A8F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4C3EB7-F992-4C4A-AF3A-DE7FFEF39C5C}"/>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5" name="Footer Placeholder 4">
            <a:extLst>
              <a:ext uri="{FF2B5EF4-FFF2-40B4-BE49-F238E27FC236}">
                <a16:creationId xmlns:a16="http://schemas.microsoft.com/office/drawing/2014/main" id="{CF3724E1-E8C4-4FE9-823B-456D35CA2F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EAED53-3D2E-4DCB-885A-03E435D1C22F}"/>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296470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049E-4072-4813-AFF6-8539A937D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878D3-F67F-4F36-B43C-6E4EF2AF3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41FAD-CB8B-46FE-82E7-D1BA816002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E6765D-9A83-44BD-B313-FE346320852A}"/>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6" name="Footer Placeholder 5">
            <a:extLst>
              <a:ext uri="{FF2B5EF4-FFF2-40B4-BE49-F238E27FC236}">
                <a16:creationId xmlns:a16="http://schemas.microsoft.com/office/drawing/2014/main" id="{A75885DC-C89E-4698-96E8-2825AA8F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EB4BC-4C9B-4D44-BCFA-95B1018C93D1}"/>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119575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A203-11F1-4FF8-96AD-F975FF2EAC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71AFA-622C-4121-BDB8-13258E2D78C2}"/>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C2452-2558-40A2-A8CE-A1DF5D461BD7}"/>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1295-B604-4114-B6C2-3D724901B2E2}"/>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6" name="Footer Placeholder 5">
            <a:extLst>
              <a:ext uri="{FF2B5EF4-FFF2-40B4-BE49-F238E27FC236}">
                <a16:creationId xmlns:a16="http://schemas.microsoft.com/office/drawing/2014/main" id="{9663DC03-1024-4FA6-B441-E097ED5552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083F0F-DB3B-46D2-A31B-2892A3F70057}"/>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167793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9C12-47FB-479E-B54F-0BD3BD2A3AF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F31A35C-070E-466B-9B57-36C5BB5627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A83EE1-0F8F-4B4D-8288-1DE5C00C817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94A05-F26D-4437-B121-5C9D32DC0D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618BBA-FA9E-4B01-8C16-75F047CDDD1B}"/>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FBA5E-F041-43C0-809D-290ABE3F3435}"/>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8" name="Footer Placeholder 7">
            <a:extLst>
              <a:ext uri="{FF2B5EF4-FFF2-40B4-BE49-F238E27FC236}">
                <a16:creationId xmlns:a16="http://schemas.microsoft.com/office/drawing/2014/main" id="{615FC41A-32F0-4AEE-A161-4EA74CEFF7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20C6CD-F219-4FEC-B995-709D113A339B}"/>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3797434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4289-216C-44E2-AB0D-592A468EE6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9FBEC64-D9AF-4B3D-A18F-6139F2643AD2}"/>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4" name="Footer Placeholder 3">
            <a:extLst>
              <a:ext uri="{FF2B5EF4-FFF2-40B4-BE49-F238E27FC236}">
                <a16:creationId xmlns:a16="http://schemas.microsoft.com/office/drawing/2014/main" id="{FB0C23F9-A2FD-478B-8F63-F70305F2C6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575915-5523-42A8-97D1-62EE9EEA96BA}"/>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2358986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5FA8F-91E4-4AD3-8D9C-CC9EB0D9F90C}"/>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3" name="Footer Placeholder 2">
            <a:extLst>
              <a:ext uri="{FF2B5EF4-FFF2-40B4-BE49-F238E27FC236}">
                <a16:creationId xmlns:a16="http://schemas.microsoft.com/office/drawing/2014/main" id="{D930097F-8737-4A22-BAF2-EBAD58DA2F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D079D4-9244-4B0B-A07E-525A86A4DA06}"/>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3627797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B245-6E78-4EDF-B78F-2E1DFD715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1511A5-040B-4CA1-9D15-0B4397753D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86D74F-D2D4-4067-BA16-C18C216142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B54ECB-5ECB-47BF-8819-D77C0DE7BB9B}"/>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6" name="Footer Placeholder 5">
            <a:extLst>
              <a:ext uri="{FF2B5EF4-FFF2-40B4-BE49-F238E27FC236}">
                <a16:creationId xmlns:a16="http://schemas.microsoft.com/office/drawing/2014/main" id="{A45DBB3B-30E6-4824-A636-41533FB9BB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D174EA-DB4C-44D1-BE2D-3A09AD62A989}"/>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3707025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C6A0F-8E44-4A32-850A-6933C73C1B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D9ED6-238D-4DA2-91DA-D6BA45199B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3BBBB78-7C36-4350-AC0E-C86A7F0397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7FF482-8350-446B-A2C5-1A07C3AC6A08}"/>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6" name="Footer Placeholder 5">
            <a:extLst>
              <a:ext uri="{FF2B5EF4-FFF2-40B4-BE49-F238E27FC236}">
                <a16:creationId xmlns:a16="http://schemas.microsoft.com/office/drawing/2014/main" id="{13FBBEA8-A9DE-4706-8D39-AE691B46B7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97A50-3039-46EA-A15A-B86AF5ED54B1}"/>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378772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D978-E000-4D15-993A-30D9C59BD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68337-1636-416E-8DA7-CD87C7B856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77F0B-4E07-40CF-9380-27CE8E5AEC25}"/>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5" name="Footer Placeholder 4">
            <a:extLst>
              <a:ext uri="{FF2B5EF4-FFF2-40B4-BE49-F238E27FC236}">
                <a16:creationId xmlns:a16="http://schemas.microsoft.com/office/drawing/2014/main" id="{7E2672C1-1E16-457D-9875-17AA27333D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577E3-C556-4D29-B792-DD096E18273F}"/>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2854251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49E0D-EE6C-4818-8093-07CDE44C963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8443A2-5AC2-4EBB-85F8-B1FC4643484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28CD1-0558-444C-B586-1E1B2FF6C42A}"/>
              </a:ext>
            </a:extLst>
          </p:cNvPr>
          <p:cNvSpPr>
            <a:spLocks noGrp="1"/>
          </p:cNvSpPr>
          <p:nvPr>
            <p:ph type="dt" sz="half" idx="10"/>
          </p:nvPr>
        </p:nvSpPr>
        <p:spPr/>
        <p:txBody>
          <a:bodyPr/>
          <a:lstStyle/>
          <a:p>
            <a:fld id="{190776A7-22E1-4B68-A7BF-14E0FD437D48}" type="datetimeFigureOut">
              <a:rPr lang="en-US" smtClean="0"/>
              <a:t>8/25/2021</a:t>
            </a:fld>
            <a:endParaRPr lang="en-US" dirty="0"/>
          </a:p>
        </p:txBody>
      </p:sp>
      <p:sp>
        <p:nvSpPr>
          <p:cNvPr id="5" name="Footer Placeholder 4">
            <a:extLst>
              <a:ext uri="{FF2B5EF4-FFF2-40B4-BE49-F238E27FC236}">
                <a16:creationId xmlns:a16="http://schemas.microsoft.com/office/drawing/2014/main" id="{0D43A831-BBF2-46A2-988C-AD72B87DCB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60345F-70FD-426D-AA1A-403A6A9E0F78}"/>
              </a:ext>
            </a:extLst>
          </p:cNvPr>
          <p:cNvSpPr>
            <a:spLocks noGrp="1"/>
          </p:cNvSpPr>
          <p:nvPr>
            <p:ph type="sldNum" sz="quarter" idx="12"/>
          </p:nvPr>
        </p:nvSpPr>
        <p:spPr/>
        <p:txBody>
          <a:bodyPr/>
          <a:lstStyle/>
          <a:p>
            <a:fld id="{2D8C8207-9559-4BB5-9A77-817AB63A97C3}" type="slidenum">
              <a:rPr lang="en-US" smtClean="0"/>
              <a:t>‹#›</a:t>
            </a:fld>
            <a:endParaRPr lang="en-US" dirty="0"/>
          </a:p>
        </p:txBody>
      </p:sp>
    </p:spTree>
    <p:extLst>
      <p:ext uri="{BB962C8B-B14F-4D97-AF65-F5344CB8AC3E}">
        <p14:creationId xmlns:p14="http://schemas.microsoft.com/office/powerpoint/2010/main" val="2293052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Single Picture">
    <p:spTree>
      <p:nvGrpSpPr>
        <p:cNvPr id="1" name=""/>
        <p:cNvGrpSpPr/>
        <p:nvPr/>
      </p:nvGrpSpPr>
      <p:grpSpPr>
        <a:xfrm>
          <a:off x="0" y="0"/>
          <a:ext cx="0" cy="0"/>
          <a:chOff x="0" y="0"/>
          <a:chExt cx="0" cy="0"/>
        </a:xfrm>
      </p:grpSpPr>
      <p:sp>
        <p:nvSpPr>
          <p:cNvPr id="42" name="Shape 42"/>
          <p:cNvSpPr>
            <a:spLocks noGrp="1"/>
          </p:cNvSpPr>
          <p:nvPr>
            <p:ph type="body" sz="quarter" idx="1"/>
          </p:nvPr>
        </p:nvSpPr>
        <p:spPr>
          <a:xfrm>
            <a:off x="628650" y="693102"/>
            <a:ext cx="6378491" cy="404178"/>
          </a:xfrm>
          <a:prstGeom prst="rect">
            <a:avLst/>
          </a:prstGeom>
        </p:spPr>
        <p:txBody>
          <a:bodyPr/>
          <a:lstStyle>
            <a:lvl1pPr marL="0" indent="0" algn="r">
              <a:spcBef>
                <a:spcPts val="1000"/>
              </a:spcBef>
              <a:buSzTx/>
              <a:buFontTx/>
              <a:buNone/>
              <a:defRPr>
                <a:solidFill>
                  <a:srgbClr val="FFFFFF"/>
                </a:solidFill>
              </a:defRPr>
            </a:lvl1pPr>
            <a:lvl2pPr marL="0" indent="457200" algn="r">
              <a:spcBef>
                <a:spcPts val="1000"/>
              </a:spcBef>
              <a:buSzTx/>
              <a:buFontTx/>
              <a:buNone/>
              <a:defRPr>
                <a:solidFill>
                  <a:srgbClr val="FFFFFF"/>
                </a:solidFill>
              </a:defRPr>
            </a:lvl2pPr>
            <a:lvl3pPr marL="0" indent="914400" algn="r">
              <a:spcBef>
                <a:spcPts val="1000"/>
              </a:spcBef>
              <a:buSzTx/>
              <a:buFontTx/>
              <a:buNone/>
              <a:defRPr>
                <a:solidFill>
                  <a:srgbClr val="FFFFFF"/>
                </a:solidFill>
              </a:defRPr>
            </a:lvl3pPr>
            <a:lvl4pPr marL="0" indent="1371600" algn="r">
              <a:spcBef>
                <a:spcPts val="1000"/>
              </a:spcBef>
              <a:buSzTx/>
              <a:buFontTx/>
              <a:buNone/>
              <a:defRPr>
                <a:solidFill>
                  <a:srgbClr val="FFFFFF"/>
                </a:solidFill>
              </a:defRPr>
            </a:lvl4pPr>
            <a:lvl5pPr marL="0" indent="1828800" algn="r">
              <a:spcBef>
                <a:spcPts val="1000"/>
              </a:spcBef>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8" name="Picture 7">
            <a:extLst>
              <a:ext uri="{FF2B5EF4-FFF2-40B4-BE49-F238E27FC236}">
                <a16:creationId xmlns:a16="http://schemas.microsoft.com/office/drawing/2014/main" id="{7F5F4FBF-DD20-544E-8199-13D03532F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31259479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C4CA-88EC-4E3F-A31D-1A351DD782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10D2E4-EB5A-4D28-957A-66340B11C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595961-30E8-4ECE-B84A-38F699E97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5FA5BB-4751-4A73-BF02-F987A2136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8AE61-D0C0-4071-8A0A-EF98519A0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E2F85-3CF6-494A-8BFF-4931106746AD}"/>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8" name="Footer Placeholder 7">
            <a:extLst>
              <a:ext uri="{FF2B5EF4-FFF2-40B4-BE49-F238E27FC236}">
                <a16:creationId xmlns:a16="http://schemas.microsoft.com/office/drawing/2014/main" id="{55A2B537-DA20-428B-B2E0-CA7B57BC04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90C63D-A78E-493C-B00B-D17098811625}"/>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400855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C2A3-45E6-4CC5-9720-22DAE45849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F06780-EA26-4DF0-9A21-2C5E88DD089F}"/>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4" name="Footer Placeholder 3">
            <a:extLst>
              <a:ext uri="{FF2B5EF4-FFF2-40B4-BE49-F238E27FC236}">
                <a16:creationId xmlns:a16="http://schemas.microsoft.com/office/drawing/2014/main" id="{EE6730BC-3DAE-4946-BC7B-720136584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F77D10-CF29-43E4-B1DC-541CF29D71E4}"/>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145678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B7156-57E3-4D16-8C43-909C569A605E}"/>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3" name="Footer Placeholder 2">
            <a:extLst>
              <a:ext uri="{FF2B5EF4-FFF2-40B4-BE49-F238E27FC236}">
                <a16:creationId xmlns:a16="http://schemas.microsoft.com/office/drawing/2014/main" id="{505A7D38-1CC8-4BE4-9C2C-21D709B3CF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584F01-CEC1-4532-B032-EFC4981D41E1}"/>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410428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F994-1F81-4CF9-9CC6-EDAFC4569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E72BE0-8142-45F2-9EB6-B3A3C15B4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8992C-69C9-4410-926C-96653B24A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F05-12E3-4019-B1A8-C5E02167C3AB}"/>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6" name="Footer Placeholder 5">
            <a:extLst>
              <a:ext uri="{FF2B5EF4-FFF2-40B4-BE49-F238E27FC236}">
                <a16:creationId xmlns:a16="http://schemas.microsoft.com/office/drawing/2014/main" id="{9F3B1407-C172-449B-9662-2931FD2EA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FA7B7-EA7D-4D72-915B-15649DE1A66D}"/>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275444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A372-635B-4F50-A45A-80BB5ACC0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0D8D7-FDDC-4E1B-B909-E02A36EE6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A5B85A-CA61-4CFA-8D99-13A69C62D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D8CBE-E265-48DD-BC32-514F3DF29275}"/>
              </a:ext>
            </a:extLst>
          </p:cNvPr>
          <p:cNvSpPr>
            <a:spLocks noGrp="1"/>
          </p:cNvSpPr>
          <p:nvPr>
            <p:ph type="dt" sz="half" idx="10"/>
          </p:nvPr>
        </p:nvSpPr>
        <p:spPr/>
        <p:txBody>
          <a:bodyPr/>
          <a:lstStyle/>
          <a:p>
            <a:fld id="{D28EEA27-1125-4A1A-899B-DE79B175D714}" type="datetimeFigureOut">
              <a:rPr lang="en-US" smtClean="0"/>
              <a:t>8/25/2021</a:t>
            </a:fld>
            <a:endParaRPr lang="en-US"/>
          </a:p>
        </p:txBody>
      </p:sp>
      <p:sp>
        <p:nvSpPr>
          <p:cNvPr id="6" name="Footer Placeholder 5">
            <a:extLst>
              <a:ext uri="{FF2B5EF4-FFF2-40B4-BE49-F238E27FC236}">
                <a16:creationId xmlns:a16="http://schemas.microsoft.com/office/drawing/2014/main" id="{61088890-8EEF-4643-8067-4FCB71CD0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315C-62DB-43E5-B897-D2B1778C82FC}"/>
              </a:ext>
            </a:extLst>
          </p:cNvPr>
          <p:cNvSpPr>
            <a:spLocks noGrp="1"/>
          </p:cNvSpPr>
          <p:nvPr>
            <p:ph type="sldNum" sz="quarter" idx="12"/>
          </p:nvPr>
        </p:nvSpPr>
        <p:spPr/>
        <p:txBody>
          <a:bodyPr/>
          <a:lstStyle/>
          <a:p>
            <a:fld id="{7E396FA5-F1E4-4FE3-BAF6-7DAB5F7C062F}" type="slidenum">
              <a:rPr lang="en-US" smtClean="0"/>
              <a:t>‹#›</a:t>
            </a:fld>
            <a:endParaRPr lang="en-US"/>
          </a:p>
        </p:txBody>
      </p:sp>
    </p:spTree>
    <p:extLst>
      <p:ext uri="{BB962C8B-B14F-4D97-AF65-F5344CB8AC3E}">
        <p14:creationId xmlns:p14="http://schemas.microsoft.com/office/powerpoint/2010/main" val="9882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9E0A3-A0B3-41AD-AF94-0682783BE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110570-6AB5-4B2E-A817-9E2898E3F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7E9A4-FFD7-48F8-A41D-B4FDBEC61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EA27-1125-4A1A-899B-DE79B175D714}" type="datetimeFigureOut">
              <a:rPr lang="en-US" smtClean="0"/>
              <a:t>8/25/2021</a:t>
            </a:fld>
            <a:endParaRPr lang="en-US"/>
          </a:p>
        </p:txBody>
      </p:sp>
      <p:sp>
        <p:nvSpPr>
          <p:cNvPr id="5" name="Footer Placeholder 4">
            <a:extLst>
              <a:ext uri="{FF2B5EF4-FFF2-40B4-BE49-F238E27FC236}">
                <a16:creationId xmlns:a16="http://schemas.microsoft.com/office/drawing/2014/main" id="{6F5FE33A-1601-483F-BCAE-6789590F1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85C0CB-89D8-4885-A8C2-A5FA31FBA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96FA5-F1E4-4FE3-BAF6-7DAB5F7C062F}" type="slidenum">
              <a:rPr lang="en-US" smtClean="0"/>
              <a:t>‹#›</a:t>
            </a:fld>
            <a:endParaRPr lang="en-US"/>
          </a:p>
        </p:txBody>
      </p:sp>
    </p:spTree>
    <p:extLst>
      <p:ext uri="{BB962C8B-B14F-4D97-AF65-F5344CB8AC3E}">
        <p14:creationId xmlns:p14="http://schemas.microsoft.com/office/powerpoint/2010/main" val="344654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6D207-1498-413F-9622-6FA6FB813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2384F-79A2-49D3-9894-3A40174F73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48BA0-E60D-4551-B528-065D23CA0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02E7A-3FB9-4CB6-9ED5-29B2FBADC195}" type="datetimeFigureOut">
              <a:rPr lang="en-US" smtClean="0"/>
              <a:t>8/25/2021</a:t>
            </a:fld>
            <a:endParaRPr lang="en-US"/>
          </a:p>
        </p:txBody>
      </p:sp>
      <p:sp>
        <p:nvSpPr>
          <p:cNvPr id="5" name="Footer Placeholder 4">
            <a:extLst>
              <a:ext uri="{FF2B5EF4-FFF2-40B4-BE49-F238E27FC236}">
                <a16:creationId xmlns:a16="http://schemas.microsoft.com/office/drawing/2014/main" id="{B26C0A9D-0EA7-4E3D-8F8E-D1F6DCAD6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1EB34E-B980-48C7-BE50-0C8D7B5F2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0BB9F-9A87-4165-9828-F53DC5F4A976}" type="slidenum">
              <a:rPr lang="en-US" smtClean="0"/>
              <a:t>‹#›</a:t>
            </a:fld>
            <a:endParaRPr lang="en-US"/>
          </a:p>
        </p:txBody>
      </p:sp>
    </p:spTree>
    <p:extLst>
      <p:ext uri="{BB962C8B-B14F-4D97-AF65-F5344CB8AC3E}">
        <p14:creationId xmlns:p14="http://schemas.microsoft.com/office/powerpoint/2010/main" val="5801043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966C7-FEFF-4D4D-BD88-A36DB173B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C35C9C-4CB4-474A-9137-00C242FC1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C1DF-4CC1-4633-BC14-3E61EA89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5D863-323A-40E6-A3EC-57D4043F82B0}" type="datetimeFigureOut">
              <a:rPr lang="en-US" smtClean="0"/>
              <a:t>8/25/2021</a:t>
            </a:fld>
            <a:endParaRPr lang="en-US"/>
          </a:p>
        </p:txBody>
      </p:sp>
      <p:sp>
        <p:nvSpPr>
          <p:cNvPr id="5" name="Footer Placeholder 4">
            <a:extLst>
              <a:ext uri="{FF2B5EF4-FFF2-40B4-BE49-F238E27FC236}">
                <a16:creationId xmlns:a16="http://schemas.microsoft.com/office/drawing/2014/main" id="{2576A52D-3277-455E-98A8-95A533AFA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A7AA6F-6CBA-4EB3-8A05-B0D5A2B43E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9D854-EE2E-4294-BDDF-2F73ABEB437B}" type="slidenum">
              <a:rPr lang="en-US" smtClean="0"/>
              <a:t>‹#›</a:t>
            </a:fld>
            <a:endParaRPr lang="en-US"/>
          </a:p>
        </p:txBody>
      </p:sp>
    </p:spTree>
    <p:extLst>
      <p:ext uri="{BB962C8B-B14F-4D97-AF65-F5344CB8AC3E}">
        <p14:creationId xmlns:p14="http://schemas.microsoft.com/office/powerpoint/2010/main" val="37626974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99B044-A83C-45D2-9FD3-FA1893D57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776A7-22E1-4B68-A7BF-14E0FD437D48}" type="datetimeFigureOut">
              <a:rPr lang="en-US" smtClean="0"/>
              <a:t>8/25/2021</a:t>
            </a:fld>
            <a:endParaRPr lang="en-US"/>
          </a:p>
        </p:txBody>
      </p:sp>
      <p:sp>
        <p:nvSpPr>
          <p:cNvPr id="5" name="Footer Placeholder 4">
            <a:extLst>
              <a:ext uri="{FF2B5EF4-FFF2-40B4-BE49-F238E27FC236}">
                <a16:creationId xmlns:a16="http://schemas.microsoft.com/office/drawing/2014/main" id="{EC6A5769-C684-4326-9BA7-2BBAEB616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3E1C3B-5D35-4817-8CD4-760B912DF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8207-9559-4BB5-9A77-817AB63A97C3}" type="slidenum">
              <a:rPr lang="en-US" smtClean="0"/>
              <a:t>‹#›</a:t>
            </a:fld>
            <a:endParaRPr lang="en-US"/>
          </a:p>
        </p:txBody>
      </p:sp>
      <p:sp>
        <p:nvSpPr>
          <p:cNvPr id="7" name="Rectangle 6">
            <a:extLst>
              <a:ext uri="{FF2B5EF4-FFF2-40B4-BE49-F238E27FC236}">
                <a16:creationId xmlns:a16="http://schemas.microsoft.com/office/drawing/2014/main" id="{6ACE8977-1F49-48BA-BC8A-814B703055BB}"/>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0C9DAF2-AF42-4EBD-8148-809A5DBEDC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3298548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hyperlink" Target="https://www.elementa.nyc/projects/ashr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8.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8.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65CE-D9A6-46A6-9D4B-544E061B690B}"/>
              </a:ext>
            </a:extLst>
          </p:cNvPr>
          <p:cNvSpPr>
            <a:spLocks noGrp="1"/>
          </p:cNvSpPr>
          <p:nvPr>
            <p:ph type="ctrTitle"/>
          </p:nvPr>
        </p:nvSpPr>
        <p:spPr>
          <a:xfrm>
            <a:off x="659957" y="1122363"/>
            <a:ext cx="10710407" cy="1247126"/>
          </a:xfrm>
        </p:spPr>
        <p:txBody>
          <a:bodyPr/>
          <a:lstStyle/>
          <a:p>
            <a:r>
              <a:rPr lang="en-US" dirty="0">
                <a:latin typeface="+mn-lt"/>
              </a:rPr>
              <a:t>The New ASHRAE Headquarters</a:t>
            </a:r>
          </a:p>
        </p:txBody>
      </p:sp>
      <p:sp>
        <p:nvSpPr>
          <p:cNvPr id="3" name="Subtitle 2">
            <a:extLst>
              <a:ext uri="{FF2B5EF4-FFF2-40B4-BE49-F238E27FC236}">
                <a16:creationId xmlns:a16="http://schemas.microsoft.com/office/drawing/2014/main" id="{CFA1D73A-AE3E-430B-BF7F-26AA8FBC7A8C}"/>
              </a:ext>
            </a:extLst>
          </p:cNvPr>
          <p:cNvSpPr>
            <a:spLocks noGrp="1"/>
          </p:cNvSpPr>
          <p:nvPr>
            <p:ph type="subTitle" idx="1"/>
          </p:nvPr>
        </p:nvSpPr>
        <p:spPr>
          <a:xfrm>
            <a:off x="3037399" y="2703443"/>
            <a:ext cx="6480312" cy="3132814"/>
          </a:xfrm>
        </p:spPr>
        <p:txBody>
          <a:bodyPr/>
          <a:lstStyle/>
          <a:p>
            <a:r>
              <a:rPr lang="en-US" sz="4000" dirty="0"/>
              <a:t>The story of an office building, a building past it’s prime, showing the world …</a:t>
            </a:r>
          </a:p>
          <a:p>
            <a:r>
              <a:rPr lang="en-US" sz="4000" dirty="0"/>
              <a:t> “What’s Possible”</a:t>
            </a:r>
          </a:p>
          <a:p>
            <a:endParaRPr lang="en-US" sz="4000" dirty="0"/>
          </a:p>
          <a:p>
            <a:r>
              <a:rPr lang="en-US" sz="4000" dirty="0"/>
              <a:t>ASHRAE Student Congress</a:t>
            </a:r>
          </a:p>
          <a:p>
            <a:endParaRPr lang="en-US" sz="4000" dirty="0">
              <a:highlight>
                <a:srgbClr val="FFFF00"/>
              </a:highlight>
            </a:endParaRPr>
          </a:p>
        </p:txBody>
      </p:sp>
    </p:spTree>
    <p:extLst>
      <p:ext uri="{BB962C8B-B14F-4D97-AF65-F5344CB8AC3E}">
        <p14:creationId xmlns:p14="http://schemas.microsoft.com/office/powerpoint/2010/main" val="335693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400" dirty="0">
                <a:solidFill>
                  <a:schemeClr val="bg1"/>
                </a:solidFill>
              </a:rPr>
              <a:t>Schedule Constraints</a:t>
            </a:r>
          </a:p>
        </p:txBody>
      </p:sp>
      <p:sp>
        <p:nvSpPr>
          <p:cNvPr id="3" name="Rectangle 2">
            <a:extLst>
              <a:ext uri="{FF2B5EF4-FFF2-40B4-BE49-F238E27FC236}">
                <a16:creationId xmlns:a16="http://schemas.microsoft.com/office/drawing/2014/main" id="{D8C22B92-0C00-4C92-86C4-F6A0809C0382}"/>
              </a:ext>
            </a:extLst>
          </p:cNvPr>
          <p:cNvSpPr/>
          <p:nvPr/>
        </p:nvSpPr>
        <p:spPr>
          <a:xfrm>
            <a:off x="791182" y="945397"/>
            <a:ext cx="9374424" cy="5360810"/>
          </a:xfrm>
          <a:prstGeom prst="rect">
            <a:avLst/>
          </a:prstGeom>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3D92ECFE-889B-48B4-9E60-F2B4AAA4980D}"/>
              </a:ext>
            </a:extLst>
          </p:cNvPr>
          <p:cNvSpPr>
            <a:spLocks noGrp="1"/>
          </p:cNvSpPr>
          <p:nvPr>
            <p:ph type="subTitle" idx="1"/>
          </p:nvPr>
        </p:nvSpPr>
        <p:spPr>
          <a:xfrm>
            <a:off x="523415" y="1087494"/>
            <a:ext cx="11628391" cy="5143038"/>
          </a:xfrm>
        </p:spPr>
        <p:txBody>
          <a:bodyPr>
            <a:noAutofit/>
          </a:bodyPr>
          <a:lstStyle/>
          <a:p>
            <a:pPr marL="569912" lvl="0" algn="l"/>
            <a:r>
              <a:rPr lang="en-US" sz="3200" dirty="0">
                <a:solidFill>
                  <a:schemeClr val="bg1"/>
                </a:solidFill>
              </a:rPr>
              <a:t>January 2019:  Design Team Selection</a:t>
            </a:r>
          </a:p>
          <a:p>
            <a:pPr marL="569912" lvl="0" algn="l"/>
            <a:r>
              <a:rPr lang="en-US" sz="3200" dirty="0">
                <a:solidFill>
                  <a:schemeClr val="bg1"/>
                </a:solidFill>
              </a:rPr>
              <a:t>February 2019:  Construction Manager Selection</a:t>
            </a:r>
          </a:p>
          <a:p>
            <a:pPr marL="569912" lvl="0" algn="l"/>
            <a:r>
              <a:rPr lang="en-US" sz="3200" dirty="0">
                <a:solidFill>
                  <a:schemeClr val="bg1"/>
                </a:solidFill>
              </a:rPr>
              <a:t>April 1, 2019:  Schematic Design Complete</a:t>
            </a:r>
          </a:p>
          <a:p>
            <a:pPr marL="569912" lvl="0" algn="l"/>
            <a:r>
              <a:rPr lang="en-US" sz="3200" dirty="0">
                <a:solidFill>
                  <a:schemeClr val="bg1"/>
                </a:solidFill>
              </a:rPr>
              <a:t>May 15, 2019:  Design Development Complete</a:t>
            </a:r>
          </a:p>
          <a:p>
            <a:pPr marL="569912" lvl="0" algn="l"/>
            <a:r>
              <a:rPr lang="en-US" sz="3200" dirty="0">
                <a:solidFill>
                  <a:schemeClr val="bg1"/>
                </a:solidFill>
              </a:rPr>
              <a:t>August 1, 2019:  Construction Documents Complete</a:t>
            </a:r>
          </a:p>
          <a:p>
            <a:pPr marL="569912" lvl="0" algn="l"/>
            <a:r>
              <a:rPr lang="en-US" sz="3200" dirty="0">
                <a:solidFill>
                  <a:schemeClr val="bg1"/>
                </a:solidFill>
              </a:rPr>
              <a:t>September 15, 2019 – Start Construction Phase</a:t>
            </a:r>
          </a:p>
          <a:p>
            <a:pPr marL="569912" lvl="0" algn="l"/>
            <a:r>
              <a:rPr lang="en-US" sz="3200" dirty="0">
                <a:solidFill>
                  <a:schemeClr val="bg1"/>
                </a:solidFill>
              </a:rPr>
              <a:t>August 15, 2020 – Construction Complete</a:t>
            </a:r>
          </a:p>
          <a:p>
            <a:pPr marL="569912" lvl="0" algn="l"/>
            <a:r>
              <a:rPr lang="en-US" sz="3200" dirty="0">
                <a:solidFill>
                  <a:schemeClr val="bg1"/>
                </a:solidFill>
              </a:rPr>
              <a:t>August – September 2020 – Commissioning Efforts</a:t>
            </a:r>
          </a:p>
          <a:p>
            <a:pPr marL="569912" lvl="0" algn="l"/>
            <a:r>
              <a:rPr lang="en-US" sz="3200" dirty="0">
                <a:solidFill>
                  <a:srgbClr val="FFFF00"/>
                </a:solidFill>
              </a:rPr>
              <a:t>October 2020 – Full Occupancy</a:t>
            </a:r>
          </a:p>
          <a:p>
            <a:pPr algn="l"/>
            <a:r>
              <a:rPr lang="en-US" sz="3200" dirty="0"/>
              <a:t> </a:t>
            </a:r>
          </a:p>
          <a:p>
            <a:pPr algn="l"/>
            <a:endParaRPr lang="en-US" sz="3200" dirty="0"/>
          </a:p>
        </p:txBody>
      </p:sp>
    </p:spTree>
    <p:extLst>
      <p:ext uri="{BB962C8B-B14F-4D97-AF65-F5344CB8AC3E}">
        <p14:creationId xmlns:p14="http://schemas.microsoft.com/office/powerpoint/2010/main" val="25042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9EAFB26-F316-41CC-B2B2-39F46BE47DF6}"/>
              </a:ext>
            </a:extLst>
          </p:cNvPr>
          <p:cNvPicPr>
            <a:picLocks noChangeAspect="1"/>
          </p:cNvPicPr>
          <p:nvPr/>
        </p:nvPicPr>
        <p:blipFill rotWithShape="1">
          <a:blip r:embed="rId2">
            <a:extLst>
              <a:ext uri="{28A0092B-C50C-407E-A947-70E740481C1C}">
                <a14:useLocalDpi xmlns:a14="http://schemas.microsoft.com/office/drawing/2010/main" val="0"/>
              </a:ext>
            </a:extLst>
          </a:blip>
          <a:srcRect l="3572" r="6303"/>
          <a:stretch/>
        </p:blipFill>
        <p:spPr>
          <a:xfrm>
            <a:off x="8123722" y="967523"/>
            <a:ext cx="3865697" cy="5719018"/>
          </a:xfrm>
          <a:prstGeom prst="rect">
            <a:avLst/>
          </a:prstGeom>
          <a:ln>
            <a:solidFill>
              <a:schemeClr val="tx1"/>
            </a:solidFill>
          </a:ln>
          <a:effectLst/>
        </p:spPr>
      </p:pic>
      <p:sp>
        <p:nvSpPr>
          <p:cNvPr id="2" name="Title 1">
            <a:extLst>
              <a:ext uri="{FF2B5EF4-FFF2-40B4-BE49-F238E27FC236}">
                <a16:creationId xmlns:a16="http://schemas.microsoft.com/office/drawing/2014/main" id="{73D41BFC-FFF2-4886-B5B7-E6DE2A8A32C5}"/>
              </a:ext>
            </a:extLst>
          </p:cNvPr>
          <p:cNvSpPr>
            <a:spLocks noGrp="1"/>
          </p:cNvSpPr>
          <p:nvPr>
            <p:ph type="title"/>
          </p:nvPr>
        </p:nvSpPr>
        <p:spPr/>
        <p:txBody>
          <a:bodyPr/>
          <a:lstStyle/>
          <a:p>
            <a:r>
              <a:rPr lang="en-US" dirty="0"/>
              <a:t>How Do We Achieve Our Project Goals?</a:t>
            </a:r>
            <a:endParaRPr lang="en-US" sz="5400" dirty="0"/>
          </a:p>
        </p:txBody>
      </p:sp>
      <p:sp>
        <p:nvSpPr>
          <p:cNvPr id="3" name="Content Placeholder 2">
            <a:extLst>
              <a:ext uri="{FF2B5EF4-FFF2-40B4-BE49-F238E27FC236}">
                <a16:creationId xmlns:a16="http://schemas.microsoft.com/office/drawing/2014/main" id="{66AA3DA4-7C5E-4AA8-B974-C83FCA16D5D3}"/>
              </a:ext>
            </a:extLst>
          </p:cNvPr>
          <p:cNvSpPr>
            <a:spLocks noGrp="1"/>
          </p:cNvSpPr>
          <p:nvPr>
            <p:ph idx="1"/>
          </p:nvPr>
        </p:nvSpPr>
        <p:spPr>
          <a:xfrm>
            <a:off x="838200" y="1825625"/>
            <a:ext cx="6981967" cy="4351338"/>
          </a:xfrm>
        </p:spPr>
        <p:txBody>
          <a:bodyPr/>
          <a:lstStyle/>
          <a:p>
            <a:pPr marL="514350" indent="-514350">
              <a:buFont typeface="+mj-lt"/>
              <a:buAutoNum type="arabicPeriod"/>
            </a:pPr>
            <a:r>
              <a:rPr lang="en-US" sz="3600" dirty="0"/>
              <a:t>Set Construction Budget</a:t>
            </a:r>
          </a:p>
          <a:p>
            <a:pPr marL="514350" indent="-514350">
              <a:buFont typeface="+mj-lt"/>
              <a:buAutoNum type="arabicPeriod"/>
            </a:pPr>
            <a:r>
              <a:rPr lang="en-US" sz="3600" dirty="0"/>
              <a:t>Set Project Schedule:  Move out October 2020</a:t>
            </a:r>
          </a:p>
          <a:p>
            <a:pPr marL="514350" indent="-514350">
              <a:buFont typeface="+mj-lt"/>
              <a:buAutoNum type="arabicPeriod"/>
            </a:pPr>
            <a:r>
              <a:rPr lang="en-US" sz="3600" dirty="0"/>
              <a:t>Set Project Criteria:  OPR</a:t>
            </a:r>
          </a:p>
          <a:p>
            <a:pPr marL="514350" indent="-514350">
              <a:buFont typeface="+mj-lt"/>
              <a:buAutoNum type="arabicPeriod"/>
            </a:pPr>
            <a:r>
              <a:rPr lang="en-US" sz="3600" dirty="0"/>
              <a:t>Hire the right team!</a:t>
            </a:r>
          </a:p>
          <a:p>
            <a:endParaRPr lang="en-US" sz="3600" dirty="0"/>
          </a:p>
        </p:txBody>
      </p:sp>
    </p:spTree>
    <p:extLst>
      <p:ext uri="{BB962C8B-B14F-4D97-AF65-F5344CB8AC3E}">
        <p14:creationId xmlns:p14="http://schemas.microsoft.com/office/powerpoint/2010/main" val="24897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B28D-92A7-482C-9BE5-ABB1E74F03BD}"/>
              </a:ext>
            </a:extLst>
          </p:cNvPr>
          <p:cNvSpPr>
            <a:spLocks noGrp="1"/>
          </p:cNvSpPr>
          <p:nvPr>
            <p:ph type="title"/>
          </p:nvPr>
        </p:nvSpPr>
        <p:spPr/>
        <p:txBody>
          <a:bodyPr/>
          <a:lstStyle/>
          <a:p>
            <a:r>
              <a:rPr lang="en-US" dirty="0"/>
              <a:t>Project Execution Method</a:t>
            </a:r>
          </a:p>
        </p:txBody>
      </p:sp>
      <p:sp>
        <p:nvSpPr>
          <p:cNvPr id="3" name="Content Placeholder 2">
            <a:extLst>
              <a:ext uri="{FF2B5EF4-FFF2-40B4-BE49-F238E27FC236}">
                <a16:creationId xmlns:a16="http://schemas.microsoft.com/office/drawing/2014/main" id="{AA3AE3D7-EB5B-4913-B308-64AF1E937488}"/>
              </a:ext>
            </a:extLst>
          </p:cNvPr>
          <p:cNvSpPr>
            <a:spLocks noGrp="1"/>
          </p:cNvSpPr>
          <p:nvPr>
            <p:ph idx="1"/>
          </p:nvPr>
        </p:nvSpPr>
        <p:spPr>
          <a:xfrm>
            <a:off x="838200" y="957943"/>
            <a:ext cx="10515600" cy="5219020"/>
          </a:xfrm>
        </p:spPr>
        <p:txBody>
          <a:bodyPr/>
          <a:lstStyle/>
          <a:p>
            <a:r>
              <a:rPr lang="en-US" sz="3200" i="1" dirty="0">
                <a:solidFill>
                  <a:srgbClr val="0070C0"/>
                </a:solidFill>
              </a:rPr>
              <a:t>Decision #1:  </a:t>
            </a:r>
            <a:r>
              <a:rPr lang="en-US" sz="3200" dirty="0"/>
              <a:t>Utilize a Project Manager</a:t>
            </a:r>
          </a:p>
          <a:p>
            <a:pPr lvl="1"/>
            <a:r>
              <a:rPr lang="en-US" sz="2800" dirty="0"/>
              <a:t>ASHRAE doesn’t have Project Managers on staff</a:t>
            </a:r>
          </a:p>
          <a:p>
            <a:pPr lvl="1"/>
            <a:r>
              <a:rPr lang="en-US" sz="2800" dirty="0"/>
              <a:t>Needed to have day to day management of design team and contractor team</a:t>
            </a:r>
          </a:p>
          <a:p>
            <a:pPr lvl="1"/>
            <a:r>
              <a:rPr lang="en-US" sz="2800" dirty="0"/>
              <a:t>Ad Hoc developed an RFQ for a Project Manager</a:t>
            </a:r>
          </a:p>
          <a:p>
            <a:r>
              <a:rPr lang="en-US" sz="3200" i="1" dirty="0">
                <a:solidFill>
                  <a:srgbClr val="0070C0"/>
                </a:solidFill>
              </a:rPr>
              <a:t>Decision #2:  </a:t>
            </a:r>
            <a:r>
              <a:rPr lang="en-US" sz="3200" dirty="0"/>
              <a:t>Utilize Construction Manager at Risk</a:t>
            </a:r>
          </a:p>
          <a:p>
            <a:pPr lvl="1"/>
            <a:r>
              <a:rPr lang="en-US" sz="2800" dirty="0"/>
              <a:t>Wanted early contractor involvement</a:t>
            </a:r>
          </a:p>
          <a:p>
            <a:pPr lvl="1"/>
            <a:r>
              <a:rPr lang="en-US" sz="2800" dirty="0"/>
              <a:t>Atlanta market not familiar with Integrated Project Delivery</a:t>
            </a:r>
          </a:p>
          <a:p>
            <a:r>
              <a:rPr lang="en-US" sz="3200" i="1" dirty="0">
                <a:solidFill>
                  <a:srgbClr val="0070C0"/>
                </a:solidFill>
              </a:rPr>
              <a:t>Decision #3:  </a:t>
            </a:r>
            <a:r>
              <a:rPr lang="en-US" sz="3200" dirty="0"/>
              <a:t>Hire Project Team</a:t>
            </a:r>
          </a:p>
          <a:p>
            <a:pPr lvl="1"/>
            <a:r>
              <a:rPr lang="en-US" sz="2800" dirty="0"/>
              <a:t>Project Manager helped manage RFP’s and select Design, Commissioning and Construction Manager</a:t>
            </a:r>
          </a:p>
        </p:txBody>
      </p:sp>
    </p:spTree>
    <p:extLst>
      <p:ext uri="{BB962C8B-B14F-4D97-AF65-F5344CB8AC3E}">
        <p14:creationId xmlns:p14="http://schemas.microsoft.com/office/powerpoint/2010/main" val="15380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11.jpeg"/>
          <p:cNvPicPr>
            <a:picLocks noGrp="1" noChangeAspect="1"/>
          </p:cNvPicPr>
          <p:nvPr>
            <p:ph type="pic" idx="4294967295"/>
          </p:nvPr>
        </p:nvPicPr>
        <p:blipFill>
          <a:blip r:embed="rId3"/>
          <a:srcRect l="1474" t="2526" r="1503" b="2342"/>
          <a:stretch>
            <a:fillRect/>
          </a:stretch>
        </p:blipFill>
        <p:spPr>
          <a:xfrm>
            <a:off x="-92495" y="-555824"/>
            <a:ext cx="12192001" cy="7969567"/>
          </a:xfrm>
          <a:prstGeom prst="rect">
            <a:avLst/>
          </a:prstGeom>
        </p:spPr>
      </p:pic>
    </p:spTree>
    <p:extLst>
      <p:ext uri="{BB962C8B-B14F-4D97-AF65-F5344CB8AC3E}">
        <p14:creationId xmlns:p14="http://schemas.microsoft.com/office/powerpoint/2010/main" val="19749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image4.jpeg"/>
          <p:cNvPicPr>
            <a:picLocks noGrp="1" noChangeAspect="1"/>
          </p:cNvPicPr>
          <p:nvPr>
            <p:ph type="pic" idx="4294967295"/>
          </p:nvPr>
        </p:nvPicPr>
        <p:blipFill>
          <a:blip r:embed="rId3"/>
          <a:srcRect l="9876" r="9876"/>
          <a:stretch>
            <a:fillRect/>
          </a:stretch>
        </p:blipFill>
        <p:spPr>
          <a:xfrm>
            <a:off x="203200" y="841828"/>
            <a:ext cx="8463442" cy="4760686"/>
          </a:xfrm>
          <a:prstGeom prst="rect">
            <a:avLst/>
          </a:prstGeom>
        </p:spPr>
      </p:pic>
      <p:sp>
        <p:nvSpPr>
          <p:cNvPr id="4" name="Title 1">
            <a:extLst>
              <a:ext uri="{FF2B5EF4-FFF2-40B4-BE49-F238E27FC236}">
                <a16:creationId xmlns:a16="http://schemas.microsoft.com/office/drawing/2014/main" id="{516292ED-8F51-7440-8FCE-E30D039A3E7C}"/>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Existing Structure</a:t>
            </a:r>
          </a:p>
        </p:txBody>
      </p:sp>
      <p:pic>
        <p:nvPicPr>
          <p:cNvPr id="2" name="Picture 1">
            <a:extLst>
              <a:ext uri="{FF2B5EF4-FFF2-40B4-BE49-F238E27FC236}">
                <a16:creationId xmlns:a16="http://schemas.microsoft.com/office/drawing/2014/main" id="{C2457F13-114D-4BE1-9BC8-294422AD5BBC}"/>
              </a:ext>
            </a:extLst>
          </p:cNvPr>
          <p:cNvPicPr>
            <a:picLocks noChangeAspect="1"/>
          </p:cNvPicPr>
          <p:nvPr/>
        </p:nvPicPr>
        <p:blipFill>
          <a:blip r:embed="rId4"/>
          <a:stretch>
            <a:fillRect/>
          </a:stretch>
        </p:blipFill>
        <p:spPr>
          <a:xfrm>
            <a:off x="7787946" y="3639819"/>
            <a:ext cx="4200854" cy="3011819"/>
          </a:xfrm>
          <a:prstGeom prst="rect">
            <a:avLst/>
          </a:prstGeom>
        </p:spPr>
      </p:pic>
    </p:spTree>
    <p:extLst>
      <p:ext uri="{BB962C8B-B14F-4D97-AF65-F5344CB8AC3E}">
        <p14:creationId xmlns:p14="http://schemas.microsoft.com/office/powerpoint/2010/main" val="33536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image43.jpeg"/>
          <p:cNvPicPr>
            <a:picLocks noGrp="1" noChangeAspect="1"/>
          </p:cNvPicPr>
          <p:nvPr>
            <p:ph type="pic" idx="4294967295"/>
          </p:nvPr>
        </p:nvPicPr>
        <p:blipFill rotWithShape="1">
          <a:blip r:embed="rId3"/>
          <a:srcRect l="20269" t="11236" r="27198" b="27379"/>
          <a:stretch/>
        </p:blipFill>
        <p:spPr>
          <a:xfrm>
            <a:off x="211016" y="1134770"/>
            <a:ext cx="7209692" cy="5451232"/>
          </a:xfrm>
          <a:prstGeom prst="rect">
            <a:avLst/>
          </a:prstGeom>
        </p:spPr>
      </p:pic>
      <p:pic>
        <p:nvPicPr>
          <p:cNvPr id="3" name="Picture 2" descr="A close up of a logo&#10;&#10;Description automatically generated">
            <a:extLst>
              <a:ext uri="{FF2B5EF4-FFF2-40B4-BE49-F238E27FC236}">
                <a16:creationId xmlns:a16="http://schemas.microsoft.com/office/drawing/2014/main" id="{D8270286-C4F0-EC45-AB87-74502503C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868" y="5477046"/>
            <a:ext cx="788307" cy="862772"/>
          </a:xfrm>
          <a:prstGeom prst="rect">
            <a:avLst/>
          </a:prstGeom>
        </p:spPr>
      </p:pic>
      <p:sp>
        <p:nvSpPr>
          <p:cNvPr id="6" name="Title 1">
            <a:extLst>
              <a:ext uri="{FF2B5EF4-FFF2-40B4-BE49-F238E27FC236}">
                <a16:creationId xmlns:a16="http://schemas.microsoft.com/office/drawing/2014/main" id="{81E48B77-78B8-4E48-B798-3F61FD3B9269}"/>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Existing Upper Level Floor Plan</a:t>
            </a:r>
          </a:p>
        </p:txBody>
      </p:sp>
      <p:pic>
        <p:nvPicPr>
          <p:cNvPr id="2" name="image17.jpeg">
            <a:extLst>
              <a:ext uri="{FF2B5EF4-FFF2-40B4-BE49-F238E27FC236}">
                <a16:creationId xmlns:a16="http://schemas.microsoft.com/office/drawing/2014/main" id="{2B34A230-E124-4922-9935-40B3E95F8A2A}"/>
              </a:ext>
            </a:extLst>
          </p:cNvPr>
          <p:cNvPicPr>
            <a:picLocks noChangeAspect="1"/>
          </p:cNvPicPr>
          <p:nvPr/>
        </p:nvPicPr>
        <p:blipFill>
          <a:blip r:embed="rId5"/>
          <a:stretch>
            <a:fillRect/>
          </a:stretch>
        </p:blipFill>
        <p:spPr>
          <a:xfrm>
            <a:off x="7559086" y="1359647"/>
            <a:ext cx="4244430" cy="3183324"/>
          </a:xfrm>
          <a:prstGeom prst="rect">
            <a:avLst/>
          </a:prstGeom>
          <a:ln w="12700">
            <a:miter lim="400000"/>
          </a:ln>
        </p:spPr>
      </p:pic>
    </p:spTree>
    <p:extLst>
      <p:ext uri="{BB962C8B-B14F-4D97-AF65-F5344CB8AC3E}">
        <p14:creationId xmlns:p14="http://schemas.microsoft.com/office/powerpoint/2010/main" val="22853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42.jpeg"/>
          <p:cNvPicPr>
            <a:picLocks noGrp="1" noChangeAspect="1"/>
          </p:cNvPicPr>
          <p:nvPr>
            <p:ph type="pic" idx="4294967295"/>
          </p:nvPr>
        </p:nvPicPr>
        <p:blipFill rotWithShape="1">
          <a:blip r:embed="rId3"/>
          <a:srcRect l="21891" t="16386" r="30276" b="27025"/>
          <a:stretch/>
        </p:blipFill>
        <p:spPr>
          <a:xfrm>
            <a:off x="474785" y="1125415"/>
            <a:ext cx="6559062" cy="5020972"/>
          </a:xfrm>
          <a:prstGeom prst="rect">
            <a:avLst/>
          </a:prstGeom>
        </p:spPr>
      </p:pic>
      <p:pic>
        <p:nvPicPr>
          <p:cNvPr id="4" name="Picture 3" descr="A close up of a logo&#10;&#10;Description automatically generated">
            <a:extLst>
              <a:ext uri="{FF2B5EF4-FFF2-40B4-BE49-F238E27FC236}">
                <a16:creationId xmlns:a16="http://schemas.microsoft.com/office/drawing/2014/main" id="{10328CBD-96E1-ED4B-ABAA-B6323F80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868" y="5477046"/>
            <a:ext cx="788307" cy="862772"/>
          </a:xfrm>
          <a:prstGeom prst="rect">
            <a:avLst/>
          </a:prstGeom>
        </p:spPr>
      </p:pic>
      <p:sp>
        <p:nvSpPr>
          <p:cNvPr id="5" name="Title 1">
            <a:extLst>
              <a:ext uri="{FF2B5EF4-FFF2-40B4-BE49-F238E27FC236}">
                <a16:creationId xmlns:a16="http://schemas.microsoft.com/office/drawing/2014/main" id="{C109D1E3-0F81-EB4F-ABCA-528D4EEB7F5E}"/>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Existing Middle Level Floor Plan</a:t>
            </a:r>
          </a:p>
        </p:txBody>
      </p:sp>
      <p:pic>
        <p:nvPicPr>
          <p:cNvPr id="2" name="image31.jpeg">
            <a:extLst>
              <a:ext uri="{FF2B5EF4-FFF2-40B4-BE49-F238E27FC236}">
                <a16:creationId xmlns:a16="http://schemas.microsoft.com/office/drawing/2014/main" id="{482F05A6-8BFD-4904-9970-815B5A593C73}"/>
              </a:ext>
            </a:extLst>
          </p:cNvPr>
          <p:cNvPicPr>
            <a:picLocks noChangeAspect="1"/>
          </p:cNvPicPr>
          <p:nvPr/>
        </p:nvPicPr>
        <p:blipFill>
          <a:blip r:embed="rId5"/>
          <a:stretch>
            <a:fillRect/>
          </a:stretch>
        </p:blipFill>
        <p:spPr>
          <a:xfrm>
            <a:off x="8770816" y="953620"/>
            <a:ext cx="3090984" cy="2318239"/>
          </a:xfrm>
          <a:prstGeom prst="rect">
            <a:avLst/>
          </a:prstGeom>
          <a:ln w="12700">
            <a:miter lim="400000"/>
          </a:ln>
        </p:spPr>
      </p:pic>
      <p:pic>
        <p:nvPicPr>
          <p:cNvPr id="3" name="image27.png">
            <a:extLst>
              <a:ext uri="{FF2B5EF4-FFF2-40B4-BE49-F238E27FC236}">
                <a16:creationId xmlns:a16="http://schemas.microsoft.com/office/drawing/2014/main" id="{C105117A-0513-417E-B726-73658BE9B4C2}"/>
              </a:ext>
            </a:extLst>
          </p:cNvPr>
          <p:cNvPicPr>
            <a:picLocks noChangeAspect="1"/>
          </p:cNvPicPr>
          <p:nvPr/>
        </p:nvPicPr>
        <p:blipFill>
          <a:blip r:embed="rId6"/>
          <a:stretch>
            <a:fillRect/>
          </a:stretch>
        </p:blipFill>
        <p:spPr>
          <a:xfrm>
            <a:off x="7907791" y="3429000"/>
            <a:ext cx="3112782" cy="2279019"/>
          </a:xfrm>
          <a:prstGeom prst="rect">
            <a:avLst/>
          </a:prstGeom>
          <a:ln w="12700">
            <a:miter lim="400000"/>
          </a:ln>
        </p:spPr>
      </p:pic>
    </p:spTree>
    <p:extLst>
      <p:ext uri="{BB962C8B-B14F-4D97-AF65-F5344CB8AC3E}">
        <p14:creationId xmlns:p14="http://schemas.microsoft.com/office/powerpoint/2010/main" val="83482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383256-20EE-43A5-8F47-D0CC9785D120}"/>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Shape 513"/>
          <p:cNvSpPr/>
          <p:nvPr/>
        </p:nvSpPr>
        <p:spPr>
          <a:xfrm>
            <a:off x="8545572" y="1808463"/>
            <a:ext cx="1523182" cy="4359638"/>
          </a:xfrm>
          <a:prstGeom prst="rect">
            <a:avLst/>
          </a:prstGeom>
          <a:solidFill>
            <a:srgbClr val="C00000">
              <a:alpha val="5098"/>
            </a:srgbClr>
          </a:solidFill>
          <a:ln w="12700">
            <a:miter lim="400000"/>
          </a:ln>
        </p:spPr>
        <p:txBody>
          <a:bodyPr lIns="45719" rIns="45719" anchor="ctr"/>
          <a:lstStyle/>
          <a:p>
            <a:pPr algn="ctr">
              <a:defRPr>
                <a:solidFill>
                  <a:srgbClr val="FFFFFF"/>
                </a:solidFill>
              </a:defRPr>
            </a:pPr>
            <a:endParaRPr/>
          </a:p>
        </p:txBody>
      </p:sp>
      <p:sp>
        <p:nvSpPr>
          <p:cNvPr id="514" name="Shape 514"/>
          <p:cNvSpPr/>
          <p:nvPr/>
        </p:nvSpPr>
        <p:spPr>
          <a:xfrm>
            <a:off x="6868916" y="2515406"/>
            <a:ext cx="4536859" cy="274488"/>
          </a:xfrm>
          <a:prstGeom prst="rect">
            <a:avLst/>
          </a:prstGeom>
          <a:solidFill>
            <a:srgbClr val="F2F2F2"/>
          </a:solidFill>
          <a:ln w="12700">
            <a:miter lim="400000"/>
          </a:ln>
        </p:spPr>
        <p:txBody>
          <a:bodyPr lIns="45719" rIns="45719" anchor="ctr"/>
          <a:lstStyle/>
          <a:p>
            <a:pPr algn="ctr">
              <a:defRPr>
                <a:solidFill>
                  <a:srgbClr val="FFFFFF"/>
                </a:solidFill>
              </a:defRPr>
            </a:pPr>
            <a:endParaRPr/>
          </a:p>
        </p:txBody>
      </p:sp>
      <p:grpSp>
        <p:nvGrpSpPr>
          <p:cNvPr id="520" name="Group 520"/>
          <p:cNvGrpSpPr/>
          <p:nvPr/>
        </p:nvGrpSpPr>
        <p:grpSpPr>
          <a:xfrm>
            <a:off x="6168567" y="802659"/>
            <a:ext cx="5518801" cy="5918815"/>
            <a:chOff x="0" y="0"/>
            <a:chExt cx="5201546" cy="5475218"/>
          </a:xfrm>
        </p:grpSpPr>
        <p:graphicFrame>
          <p:nvGraphicFramePr>
            <p:cNvPr id="516" name="Chart 516"/>
            <p:cNvGraphicFramePr/>
            <p:nvPr/>
          </p:nvGraphicFramePr>
          <p:xfrm>
            <a:off x="13660" y="75532"/>
            <a:ext cx="5155493" cy="3355138"/>
          </p:xfrm>
          <a:graphic>
            <a:graphicData uri="http://schemas.openxmlformats.org/drawingml/2006/chart">
              <c:chart xmlns:c="http://schemas.openxmlformats.org/drawingml/2006/chart" xmlns:r="http://schemas.openxmlformats.org/officeDocument/2006/relationships" r:id="rId3"/>
            </a:graphicData>
          </a:graphic>
        </p:graphicFrame>
        <p:sp>
          <p:nvSpPr>
            <p:cNvPr id="517" name="Shape 517"/>
            <p:cNvSpPr/>
            <p:nvPr/>
          </p:nvSpPr>
          <p:spPr>
            <a:xfrm>
              <a:off x="0" y="77018"/>
              <a:ext cx="5085030" cy="4866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defRPr sz="1200">
                  <a:latin typeface="Open Sans"/>
                  <a:ea typeface="Open Sans"/>
                  <a:cs typeface="Open Sans"/>
                  <a:sym typeface="Open Sans"/>
                </a:defRPr>
              </a:pPr>
              <a:r>
                <a:t>Annual Temperature Profiles</a:t>
              </a:r>
              <a:endParaRPr>
                <a:latin typeface="Calibri"/>
                <a:ea typeface="Calibri"/>
                <a:cs typeface="Calibri"/>
                <a:sym typeface="Calibri"/>
              </a:endParaRPr>
            </a:p>
            <a:p>
              <a:pPr>
                <a:defRPr sz="800">
                  <a:latin typeface="Open Sans"/>
                  <a:ea typeface="Open Sans"/>
                  <a:cs typeface="Open Sans"/>
                  <a:sym typeface="Open Sans"/>
                </a:defRPr>
              </a:pPr>
              <a:r>
                <a:t>Atlanta-Hartsfield-Jackson.Intl.AP TMY3 Weather File</a:t>
              </a:r>
            </a:p>
          </p:txBody>
        </p:sp>
        <p:sp>
          <p:nvSpPr>
            <p:cNvPr id="518" name="Shape 518"/>
            <p:cNvSpPr/>
            <p:nvPr/>
          </p:nvSpPr>
          <p:spPr>
            <a:xfrm rot="16200000">
              <a:off x="3187964" y="1778586"/>
              <a:ext cx="3792170" cy="234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lgn="r">
                <a:defRPr sz="700">
                  <a:latin typeface="Open Sans SemiBold"/>
                  <a:ea typeface="Open Sans SemiBold"/>
                  <a:cs typeface="Open Sans SemiBold"/>
                  <a:sym typeface="Open Sans SemiBold"/>
                </a:defRPr>
              </a:lvl1pPr>
            </a:lstStyle>
            <a:p>
              <a:r>
                <a:t>OUTDOOR AIR TEMPERATURE (F)</a:t>
              </a:r>
            </a:p>
          </p:txBody>
        </p:sp>
        <p:graphicFrame>
          <p:nvGraphicFramePr>
            <p:cNvPr id="519" name="Chart 519"/>
            <p:cNvGraphicFramePr/>
            <p:nvPr/>
          </p:nvGraphicFramePr>
          <p:xfrm>
            <a:off x="45434" y="4174499"/>
            <a:ext cx="4655000" cy="1300720"/>
          </p:xfrm>
          <a:graphic>
            <a:graphicData uri="http://schemas.openxmlformats.org/drawingml/2006/chart">
              <c:chart xmlns:c="http://schemas.openxmlformats.org/drawingml/2006/chart" xmlns:r="http://schemas.openxmlformats.org/officeDocument/2006/relationships" r:id="rId4"/>
            </a:graphicData>
          </a:graphic>
        </p:graphicFrame>
      </p:grpSp>
      <p:sp>
        <p:nvSpPr>
          <p:cNvPr id="521" name="Shape 521"/>
          <p:cNvSpPr/>
          <p:nvPr/>
        </p:nvSpPr>
        <p:spPr>
          <a:xfrm>
            <a:off x="9566652" y="1216152"/>
            <a:ext cx="1216153" cy="9144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22" name="Shape 522"/>
          <p:cNvSpPr/>
          <p:nvPr/>
        </p:nvSpPr>
        <p:spPr>
          <a:xfrm rot="16200000">
            <a:off x="9599721" y="4374895"/>
            <a:ext cx="3840481" cy="193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700">
                <a:latin typeface="Open Sans SemiBold"/>
                <a:ea typeface="Open Sans SemiBold"/>
                <a:cs typeface="Open Sans SemiBold"/>
                <a:sym typeface="Open Sans SemiBold"/>
              </a:defRPr>
            </a:lvl1pPr>
          </a:lstStyle>
          <a:p>
            <a:r>
              <a:t>DIURNAL AIR TEMPERATURE SWING  (F)</a:t>
            </a:r>
          </a:p>
        </p:txBody>
      </p:sp>
      <p:sp>
        <p:nvSpPr>
          <p:cNvPr id="524" name="Shape 524"/>
          <p:cNvSpPr/>
          <p:nvPr/>
        </p:nvSpPr>
        <p:spPr>
          <a:xfrm>
            <a:off x="9001658" y="1990562"/>
            <a:ext cx="1401511"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C00000"/>
                </a:solidFill>
                <a:latin typeface="Open Sans Bold"/>
                <a:ea typeface="Open Sans Bold"/>
                <a:cs typeface="Open Sans Bold"/>
                <a:sym typeface="Open Sans Bold"/>
              </a:defRPr>
            </a:lvl1pPr>
          </a:lstStyle>
          <a:p>
            <a:r>
              <a:t>90⁰F</a:t>
            </a:r>
          </a:p>
        </p:txBody>
      </p:sp>
      <p:sp>
        <p:nvSpPr>
          <p:cNvPr id="525" name="Shape 525"/>
          <p:cNvSpPr/>
          <p:nvPr/>
        </p:nvSpPr>
        <p:spPr>
          <a:xfrm>
            <a:off x="9015440" y="2473038"/>
            <a:ext cx="551213" cy="2184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177DB5"/>
                </a:solidFill>
                <a:latin typeface="Open Sans Bold"/>
                <a:ea typeface="Open Sans Bold"/>
                <a:cs typeface="Open Sans Bold"/>
                <a:sym typeface="Open Sans Bold"/>
              </a:defRPr>
            </a:lvl1pPr>
          </a:lstStyle>
          <a:p>
            <a:r>
              <a:t>71⁰F</a:t>
            </a:r>
          </a:p>
        </p:txBody>
      </p:sp>
      <p:sp>
        <p:nvSpPr>
          <p:cNvPr id="526" name="Shape 526"/>
          <p:cNvSpPr/>
          <p:nvPr/>
        </p:nvSpPr>
        <p:spPr>
          <a:xfrm>
            <a:off x="9899122" y="2443452"/>
            <a:ext cx="551212"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806102"/>
                </a:solidFill>
                <a:latin typeface="Open Sans Bold"/>
                <a:ea typeface="Open Sans Bold"/>
                <a:cs typeface="Open Sans Bold"/>
                <a:sym typeface="Open Sans Bold"/>
              </a:defRPr>
            </a:lvl1pPr>
          </a:lstStyle>
          <a:p>
            <a:r>
              <a:t>71⁰F</a:t>
            </a:r>
          </a:p>
        </p:txBody>
      </p:sp>
      <p:sp>
        <p:nvSpPr>
          <p:cNvPr id="527" name="Shape 527"/>
          <p:cNvSpPr/>
          <p:nvPr/>
        </p:nvSpPr>
        <p:spPr>
          <a:xfrm>
            <a:off x="7920903" y="2874441"/>
            <a:ext cx="551213"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806102"/>
                </a:solidFill>
                <a:latin typeface="Open Sans Bold"/>
                <a:ea typeface="Open Sans Bold"/>
                <a:cs typeface="Open Sans Bold"/>
                <a:sym typeface="Open Sans Bold"/>
              </a:defRPr>
            </a:lvl1pPr>
          </a:lstStyle>
          <a:p>
            <a:r>
              <a:t>52⁰F</a:t>
            </a:r>
          </a:p>
        </p:txBody>
      </p:sp>
      <p:sp>
        <p:nvSpPr>
          <p:cNvPr id="528" name="Shape 528"/>
          <p:cNvSpPr/>
          <p:nvPr/>
        </p:nvSpPr>
        <p:spPr>
          <a:xfrm>
            <a:off x="7142487" y="3575846"/>
            <a:ext cx="551213"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177DB5"/>
                </a:solidFill>
                <a:latin typeface="Open Sans Bold"/>
                <a:ea typeface="Open Sans Bold"/>
                <a:cs typeface="Open Sans Bold"/>
                <a:sym typeface="Open Sans Bold"/>
              </a:defRPr>
            </a:lvl1pPr>
          </a:lstStyle>
          <a:p>
            <a:r>
              <a:t>28⁰F</a:t>
            </a:r>
          </a:p>
        </p:txBody>
      </p:sp>
      <p:sp>
        <p:nvSpPr>
          <p:cNvPr id="529" name="Shape 529"/>
          <p:cNvSpPr/>
          <p:nvPr/>
        </p:nvSpPr>
        <p:spPr>
          <a:xfrm>
            <a:off x="6992944" y="3174432"/>
            <a:ext cx="1401511"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C00000"/>
                </a:solidFill>
                <a:latin typeface="Open Sans Bold"/>
                <a:ea typeface="Open Sans Bold"/>
                <a:cs typeface="Open Sans Bold"/>
                <a:sym typeface="Open Sans Bold"/>
              </a:defRPr>
            </a:lvl1pPr>
          </a:lstStyle>
          <a:p>
            <a:r>
              <a:t>47⁰F</a:t>
            </a:r>
          </a:p>
        </p:txBody>
      </p:sp>
      <p:sp>
        <p:nvSpPr>
          <p:cNvPr id="530" name="Shape 530"/>
          <p:cNvSpPr/>
          <p:nvPr/>
        </p:nvSpPr>
        <p:spPr>
          <a:xfrm>
            <a:off x="9473972" y="5349364"/>
            <a:ext cx="497066"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404040"/>
                </a:solidFill>
                <a:latin typeface="Open Sans Bold"/>
                <a:ea typeface="Open Sans Bold"/>
                <a:cs typeface="Open Sans Bold"/>
                <a:sym typeface="Open Sans Bold"/>
              </a:defRPr>
            </a:lvl1pPr>
          </a:lstStyle>
          <a:p>
            <a:r>
              <a:t>15⁰F</a:t>
            </a:r>
          </a:p>
        </p:txBody>
      </p:sp>
      <p:sp>
        <p:nvSpPr>
          <p:cNvPr id="531" name="Shape 531"/>
          <p:cNvSpPr/>
          <p:nvPr/>
        </p:nvSpPr>
        <p:spPr>
          <a:xfrm>
            <a:off x="8074383" y="5095699"/>
            <a:ext cx="497066" cy="218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b="1">
                <a:solidFill>
                  <a:srgbClr val="404040"/>
                </a:solidFill>
                <a:latin typeface="Open Sans Bold"/>
                <a:ea typeface="Open Sans Bold"/>
                <a:cs typeface="Open Sans Bold"/>
                <a:sym typeface="Open Sans Bold"/>
              </a:defRPr>
            </a:lvl1pPr>
          </a:lstStyle>
          <a:p>
            <a:r>
              <a:t>24⁰F</a:t>
            </a:r>
          </a:p>
        </p:txBody>
      </p:sp>
      <p:sp>
        <p:nvSpPr>
          <p:cNvPr id="532" name="Shape 532"/>
          <p:cNvSpPr/>
          <p:nvPr/>
        </p:nvSpPr>
        <p:spPr>
          <a:xfrm>
            <a:off x="8545572" y="1708766"/>
            <a:ext cx="1523182" cy="99698"/>
          </a:xfrm>
          <a:prstGeom prst="rect">
            <a:avLst/>
          </a:prstGeom>
          <a:solidFill>
            <a:srgbClr val="C00000">
              <a:alpha val="50195"/>
            </a:srgbClr>
          </a:solidFill>
          <a:ln w="12700">
            <a:miter lim="400000"/>
          </a:ln>
        </p:spPr>
        <p:txBody>
          <a:bodyPr lIns="45719" rIns="45719" anchor="ctr"/>
          <a:lstStyle/>
          <a:p>
            <a:pPr algn="ctr">
              <a:defRPr>
                <a:solidFill>
                  <a:srgbClr val="FFFFFF"/>
                </a:solidFill>
              </a:defRPr>
            </a:pPr>
            <a:endParaRPr/>
          </a:p>
        </p:txBody>
      </p:sp>
      <p:sp>
        <p:nvSpPr>
          <p:cNvPr id="533" name="Shape 533"/>
          <p:cNvSpPr/>
          <p:nvPr/>
        </p:nvSpPr>
        <p:spPr>
          <a:xfrm>
            <a:off x="8488976" y="1536968"/>
            <a:ext cx="1728129" cy="320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700" b="1">
                <a:latin typeface="Open Sans"/>
                <a:ea typeface="Open Sans"/>
                <a:cs typeface="Open Sans"/>
                <a:sym typeface="Open Sans"/>
              </a:defRPr>
            </a:pPr>
            <a:r>
              <a:t>SUMMER OVERHEAT PERIOD</a:t>
            </a:r>
            <a:r>
              <a:rPr b="0">
                <a:latin typeface="Open Sans Light"/>
                <a:ea typeface="Open Sans Light"/>
                <a:cs typeface="Open Sans Light"/>
                <a:sym typeface="Open Sans Light"/>
              </a:rPr>
              <a:t> </a:t>
            </a:r>
          </a:p>
          <a:p>
            <a:pPr algn="ctr">
              <a:defRPr sz="700">
                <a:latin typeface="Open Sans Light"/>
                <a:ea typeface="Open Sans Light"/>
                <a:cs typeface="Open Sans Light"/>
                <a:sym typeface="Open Sans Light"/>
              </a:defRPr>
            </a:pPr>
            <a:r>
              <a:t>(May 24</a:t>
            </a:r>
            <a:r>
              <a:rPr baseline="30000"/>
              <a:t>th</a:t>
            </a:r>
            <a:r>
              <a:t> – September 26</a:t>
            </a:r>
            <a:r>
              <a:rPr sz="800"/>
              <a:t>)</a:t>
            </a:r>
          </a:p>
        </p:txBody>
      </p:sp>
      <p:sp>
        <p:nvSpPr>
          <p:cNvPr id="534" name="Shape 534"/>
          <p:cNvSpPr/>
          <p:nvPr/>
        </p:nvSpPr>
        <p:spPr>
          <a:xfrm>
            <a:off x="6837697" y="1716894"/>
            <a:ext cx="637162" cy="91570"/>
          </a:xfrm>
          <a:prstGeom prst="rect">
            <a:avLst/>
          </a:prstGeom>
          <a:solidFill>
            <a:srgbClr val="00B0F0">
              <a:alpha val="50195"/>
            </a:srgbClr>
          </a:solidFill>
          <a:ln w="12700">
            <a:miter lim="400000"/>
          </a:ln>
        </p:spPr>
        <p:txBody>
          <a:bodyPr lIns="45719" rIns="45719" anchor="ctr"/>
          <a:lstStyle/>
          <a:p>
            <a:pPr algn="ctr">
              <a:defRPr>
                <a:solidFill>
                  <a:srgbClr val="FFFFFF"/>
                </a:solidFill>
              </a:defRPr>
            </a:pPr>
            <a:endParaRPr/>
          </a:p>
        </p:txBody>
      </p:sp>
      <p:sp>
        <p:nvSpPr>
          <p:cNvPr id="535" name="Shape 535"/>
          <p:cNvSpPr/>
          <p:nvPr/>
        </p:nvSpPr>
        <p:spPr>
          <a:xfrm>
            <a:off x="10873034" y="1815794"/>
            <a:ext cx="336914" cy="4359634"/>
          </a:xfrm>
          <a:prstGeom prst="rect">
            <a:avLst/>
          </a:prstGeom>
          <a:solidFill>
            <a:srgbClr val="00B0F0">
              <a:alpha val="5098"/>
            </a:srgbClr>
          </a:solidFill>
          <a:ln w="12700">
            <a:miter lim="400000"/>
          </a:ln>
        </p:spPr>
        <p:txBody>
          <a:bodyPr lIns="45719" rIns="45719" anchor="ctr"/>
          <a:lstStyle/>
          <a:p>
            <a:pPr algn="ctr">
              <a:defRPr>
                <a:solidFill>
                  <a:srgbClr val="FFFFFF"/>
                </a:solidFill>
              </a:defRPr>
            </a:pPr>
            <a:endParaRPr/>
          </a:p>
        </p:txBody>
      </p:sp>
      <p:sp>
        <p:nvSpPr>
          <p:cNvPr id="536" name="Shape 536"/>
          <p:cNvSpPr/>
          <p:nvPr/>
        </p:nvSpPr>
        <p:spPr>
          <a:xfrm>
            <a:off x="6775419" y="1575274"/>
            <a:ext cx="1728129"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700" b="1">
                <a:latin typeface="Open Sans"/>
                <a:ea typeface="Open Sans"/>
                <a:cs typeface="Open Sans"/>
                <a:sym typeface="Open Sans"/>
              </a:defRPr>
            </a:pPr>
            <a:r>
              <a:t>WINTER</a:t>
            </a:r>
            <a:endParaRPr>
              <a:latin typeface="Open Sans Light"/>
              <a:ea typeface="Open Sans Light"/>
              <a:cs typeface="Open Sans Light"/>
              <a:sym typeface="Open Sans Light"/>
            </a:endParaRPr>
          </a:p>
          <a:p>
            <a:pPr>
              <a:defRPr sz="700">
                <a:latin typeface="Open Sans Light"/>
                <a:ea typeface="Open Sans Light"/>
                <a:cs typeface="Open Sans Light"/>
                <a:sym typeface="Open Sans Light"/>
              </a:defRPr>
            </a:pPr>
            <a:r>
              <a:t>(Dec2</a:t>
            </a:r>
            <a:r>
              <a:rPr baseline="30000"/>
              <a:t>nd</a:t>
            </a:r>
            <a:r>
              <a:t>–Feb23</a:t>
            </a:r>
            <a:r>
              <a:rPr baseline="30000"/>
              <a:t>rd</a:t>
            </a:r>
            <a:r>
              <a:t>)</a:t>
            </a:r>
          </a:p>
        </p:txBody>
      </p:sp>
      <p:sp>
        <p:nvSpPr>
          <p:cNvPr id="537" name="Shape 537"/>
          <p:cNvSpPr/>
          <p:nvPr/>
        </p:nvSpPr>
        <p:spPr>
          <a:xfrm>
            <a:off x="6775419" y="2451339"/>
            <a:ext cx="725050" cy="345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800">
                <a:latin typeface="Open Sans"/>
                <a:ea typeface="Open Sans"/>
                <a:cs typeface="Open Sans"/>
                <a:sym typeface="Open Sans"/>
              </a:defRPr>
            </a:lvl1pPr>
          </a:lstStyle>
          <a:p>
            <a:r>
              <a:t>COMFORT BAND</a:t>
            </a:r>
          </a:p>
        </p:txBody>
      </p:sp>
      <p:sp>
        <p:nvSpPr>
          <p:cNvPr id="538" name="Shape 538"/>
          <p:cNvSpPr/>
          <p:nvPr/>
        </p:nvSpPr>
        <p:spPr>
          <a:xfrm>
            <a:off x="6844593" y="1815793"/>
            <a:ext cx="630265" cy="4359634"/>
          </a:xfrm>
          <a:prstGeom prst="rect">
            <a:avLst/>
          </a:prstGeom>
          <a:solidFill>
            <a:srgbClr val="00B0F0">
              <a:alpha val="5098"/>
            </a:srgbClr>
          </a:solidFill>
          <a:ln w="12700">
            <a:miter lim="400000"/>
          </a:ln>
        </p:spPr>
        <p:txBody>
          <a:bodyPr lIns="45719" rIns="45719" anchor="ctr"/>
          <a:lstStyle/>
          <a:p>
            <a:pPr algn="ctr">
              <a:defRPr>
                <a:solidFill>
                  <a:srgbClr val="FFFFFF"/>
                </a:solidFill>
              </a:defRPr>
            </a:pPr>
            <a:endParaRPr/>
          </a:p>
        </p:txBody>
      </p:sp>
      <p:sp>
        <p:nvSpPr>
          <p:cNvPr id="539" name="Shape 539"/>
          <p:cNvSpPr/>
          <p:nvPr/>
        </p:nvSpPr>
        <p:spPr>
          <a:xfrm>
            <a:off x="10873034" y="1716894"/>
            <a:ext cx="336914" cy="98900"/>
          </a:xfrm>
          <a:prstGeom prst="rect">
            <a:avLst/>
          </a:prstGeom>
          <a:solidFill>
            <a:srgbClr val="00B0F0">
              <a:alpha val="50195"/>
            </a:srgbClr>
          </a:solidFill>
          <a:ln w="12700">
            <a:miter lim="400000"/>
          </a:ln>
        </p:spPr>
        <p:txBody>
          <a:bodyPr lIns="45719" rIns="45719" anchor="ctr"/>
          <a:lstStyle/>
          <a:p>
            <a:pPr algn="ctr">
              <a:defRPr>
                <a:solidFill>
                  <a:srgbClr val="FFFFFF"/>
                </a:solidFill>
              </a:defRPr>
            </a:pPr>
            <a:endParaRPr/>
          </a:p>
        </p:txBody>
      </p:sp>
      <p:sp>
        <p:nvSpPr>
          <p:cNvPr id="540" name="Shape 540"/>
          <p:cNvSpPr/>
          <p:nvPr/>
        </p:nvSpPr>
        <p:spPr>
          <a:xfrm>
            <a:off x="209550" y="870860"/>
            <a:ext cx="5639096" cy="403187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200" b="1">
                <a:latin typeface="Open Sans"/>
                <a:ea typeface="Open Sans"/>
                <a:cs typeface="Open Sans"/>
                <a:sym typeface="Open Sans"/>
              </a:defRPr>
            </a:pPr>
            <a:r>
              <a:rPr sz="1600" dirty="0"/>
              <a:t>Key Climate Design Drivers</a:t>
            </a:r>
          </a:p>
          <a:p>
            <a:pPr>
              <a:defRPr sz="1200">
                <a:latin typeface="Open Sans"/>
                <a:ea typeface="Open Sans"/>
                <a:cs typeface="Open Sans"/>
                <a:sym typeface="Open Sans"/>
              </a:defRPr>
            </a:pPr>
            <a:endParaRPr sz="1600" dirty="0"/>
          </a:p>
          <a:p>
            <a:pPr>
              <a:buSzPct val="100000"/>
              <a:defRPr sz="1000" b="1">
                <a:latin typeface="Open Sans"/>
                <a:ea typeface="Open Sans"/>
                <a:cs typeface="Open Sans"/>
                <a:sym typeface="Open Sans"/>
              </a:defRPr>
            </a:pPr>
            <a:r>
              <a:rPr sz="1600" dirty="0"/>
              <a:t>Summer: </a:t>
            </a:r>
            <a:r>
              <a:rPr sz="1600" b="0" dirty="0"/>
              <a:t>May to September (Avg. OA&gt;70</a:t>
            </a:r>
            <a:r>
              <a:rPr lang="en-US" sz="1600" b="0" dirty="0">
                <a:latin typeface="Arial" panose="020B0604020202020204" pitchFamily="34" charset="0"/>
                <a:cs typeface="Arial" panose="020B0604020202020204" pitchFamily="34" charset="0"/>
              </a:rPr>
              <a:t>°</a:t>
            </a:r>
            <a:r>
              <a:rPr sz="1600" b="0" dirty="0"/>
              <a:t>F)</a:t>
            </a:r>
          </a:p>
          <a:p>
            <a:pPr lvl="1">
              <a:buSzPct val="100000"/>
              <a:defRPr sz="1000">
                <a:latin typeface="Open Sans"/>
                <a:ea typeface="Open Sans"/>
                <a:cs typeface="Open Sans"/>
                <a:sym typeface="Open Sans"/>
              </a:defRPr>
            </a:pPr>
            <a:r>
              <a:rPr sz="1600" dirty="0"/>
              <a:t>Extreme Hot Week: Jul  6 - Jul 12, Maximum Temp= 98.</a:t>
            </a:r>
            <a:r>
              <a:rPr lang="en-US" sz="1600" dirty="0"/>
              <a:t>1</a:t>
            </a:r>
            <a:r>
              <a:rPr lang="en-US" sz="1600" dirty="0">
                <a:latin typeface="Arial" panose="020B0604020202020204" pitchFamily="34" charset="0"/>
                <a:cs typeface="Arial" panose="020B0604020202020204" pitchFamily="34" charset="0"/>
              </a:rPr>
              <a:t>°</a:t>
            </a:r>
            <a:r>
              <a:rPr sz="1600" dirty="0"/>
              <a:t>F (36.7</a:t>
            </a:r>
            <a:r>
              <a:rPr lang="en-US" sz="1600" dirty="0">
                <a:latin typeface="Arial" panose="020B0604020202020204" pitchFamily="34" charset="0"/>
                <a:cs typeface="Arial" panose="020B0604020202020204" pitchFamily="34" charset="0"/>
              </a:rPr>
              <a:t>°</a:t>
            </a:r>
            <a:r>
              <a:rPr sz="1600" dirty="0"/>
              <a:t>C)</a:t>
            </a:r>
            <a:r>
              <a:rPr lang="en-CA" sz="1600" dirty="0"/>
              <a:t> and increasing</a:t>
            </a:r>
            <a:endParaRPr sz="1600" dirty="0"/>
          </a:p>
          <a:p>
            <a:pPr lvl="1">
              <a:buSzPct val="100000"/>
              <a:defRPr sz="1000">
                <a:latin typeface="Open Sans"/>
                <a:ea typeface="Open Sans"/>
                <a:cs typeface="Open Sans"/>
                <a:sym typeface="Open Sans"/>
              </a:defRPr>
            </a:pPr>
            <a:r>
              <a:rPr sz="1600" dirty="0"/>
              <a:t>Exterior shading beneficial May-September</a:t>
            </a:r>
          </a:p>
          <a:p>
            <a:pPr lvl="1">
              <a:buSzPct val="100000"/>
              <a:defRPr sz="1000">
                <a:latin typeface="Open Sans"/>
                <a:ea typeface="Open Sans"/>
                <a:cs typeface="Open Sans"/>
                <a:sym typeface="Open Sans"/>
              </a:defRPr>
            </a:pPr>
            <a:endParaRPr sz="1600" dirty="0"/>
          </a:p>
          <a:p>
            <a:pPr>
              <a:buSzPct val="100000"/>
              <a:defRPr sz="1000" b="1">
                <a:latin typeface="Open Sans"/>
                <a:ea typeface="Open Sans"/>
                <a:cs typeface="Open Sans"/>
                <a:sym typeface="Open Sans"/>
              </a:defRPr>
            </a:pPr>
            <a:r>
              <a:rPr sz="1600" dirty="0"/>
              <a:t>Winter</a:t>
            </a:r>
            <a:r>
              <a:rPr sz="1600" b="0" dirty="0"/>
              <a:t>: December to February (Avg. OA&lt; 50⁰F)</a:t>
            </a:r>
          </a:p>
          <a:p>
            <a:pPr lvl="1">
              <a:buSzPct val="100000"/>
              <a:defRPr sz="1000">
                <a:latin typeface="Open Sans"/>
                <a:ea typeface="Open Sans"/>
                <a:cs typeface="Open Sans"/>
                <a:sym typeface="Open Sans"/>
              </a:defRPr>
            </a:pPr>
            <a:r>
              <a:rPr sz="1600" dirty="0"/>
              <a:t>Extreme Cold Week: Jan  6 to Jan 12, Minimum Temp= </a:t>
            </a:r>
            <a:r>
              <a:rPr lang="en-US" sz="1600" dirty="0"/>
              <a:t>9.0</a:t>
            </a:r>
            <a:r>
              <a:rPr lang="en-US" sz="1600" dirty="0">
                <a:latin typeface="Arial" panose="020B0604020202020204" pitchFamily="34" charset="0"/>
                <a:cs typeface="Arial" panose="020B0604020202020204" pitchFamily="34" charset="0"/>
              </a:rPr>
              <a:t>°</a:t>
            </a:r>
            <a:r>
              <a:rPr sz="1600" dirty="0"/>
              <a:t>F (-12.8C)</a:t>
            </a:r>
          </a:p>
          <a:p>
            <a:pPr lvl="1">
              <a:buSzPct val="100000"/>
              <a:defRPr sz="1000">
                <a:latin typeface="Open Sans"/>
                <a:ea typeface="Open Sans"/>
                <a:cs typeface="Open Sans"/>
                <a:sym typeface="Open Sans"/>
              </a:defRPr>
            </a:pPr>
            <a:r>
              <a:rPr sz="1600" dirty="0"/>
              <a:t>Leverage passive solar gains</a:t>
            </a:r>
          </a:p>
          <a:p>
            <a:pPr>
              <a:buSzPct val="100000"/>
              <a:defRPr sz="1000">
                <a:latin typeface="Open Sans"/>
                <a:ea typeface="Open Sans"/>
                <a:cs typeface="Open Sans"/>
                <a:sym typeface="Open Sans"/>
              </a:defRPr>
            </a:pPr>
            <a:endParaRPr sz="1600" dirty="0"/>
          </a:p>
          <a:p>
            <a:pPr>
              <a:buSzPct val="100000"/>
              <a:defRPr sz="1000" b="1">
                <a:latin typeface="Open Sans"/>
                <a:ea typeface="Open Sans"/>
                <a:cs typeface="Open Sans"/>
                <a:sym typeface="Open Sans"/>
              </a:defRPr>
            </a:pPr>
            <a:r>
              <a:rPr sz="1600" dirty="0"/>
              <a:t>Diurnal Swing</a:t>
            </a:r>
            <a:r>
              <a:rPr sz="1600" b="0" dirty="0"/>
              <a:t>: Average Diurnal swing 15-24</a:t>
            </a:r>
            <a:r>
              <a:rPr lang="en-US" sz="1600" b="0" dirty="0">
                <a:latin typeface="Arial" panose="020B0604020202020204" pitchFamily="34" charset="0"/>
                <a:cs typeface="Arial" panose="020B0604020202020204" pitchFamily="34" charset="0"/>
              </a:rPr>
              <a:t>°</a:t>
            </a:r>
            <a:r>
              <a:rPr sz="1600" b="0" dirty="0"/>
              <a:t>F</a:t>
            </a:r>
          </a:p>
          <a:p>
            <a:pPr>
              <a:buSzPct val="100000"/>
              <a:defRPr sz="1000">
                <a:latin typeface="Open Sans"/>
                <a:ea typeface="Open Sans"/>
                <a:cs typeface="Open Sans"/>
                <a:sym typeface="Open Sans"/>
              </a:defRPr>
            </a:pPr>
            <a:endParaRPr sz="1600" b="0" dirty="0"/>
          </a:p>
          <a:p>
            <a:pPr>
              <a:buSzPct val="100000"/>
              <a:defRPr sz="1000" b="1">
                <a:latin typeface="Open Sans"/>
                <a:ea typeface="Open Sans"/>
                <a:cs typeface="Open Sans"/>
                <a:sym typeface="Open Sans"/>
              </a:defRPr>
            </a:pPr>
            <a:r>
              <a:rPr sz="1600" dirty="0"/>
              <a:t>Ground and Water Temperatures: </a:t>
            </a:r>
            <a:r>
              <a:rPr sz="1600" b="0" dirty="0"/>
              <a:t> </a:t>
            </a:r>
            <a:r>
              <a:rPr lang="en-CA" sz="1600" b="0" dirty="0"/>
              <a:t>Stable </a:t>
            </a:r>
            <a:r>
              <a:rPr sz="1600" b="0" dirty="0"/>
              <a:t>ground (and </a:t>
            </a:r>
            <a:r>
              <a:rPr lang="en-US" sz="1600" b="0" dirty="0"/>
              <a:t>l</a:t>
            </a:r>
            <a:r>
              <a:rPr sz="1600" b="0" dirty="0"/>
              <a:t>ake) temperatures</a:t>
            </a:r>
          </a:p>
        </p:txBody>
      </p:sp>
      <p:sp>
        <p:nvSpPr>
          <p:cNvPr id="2" name="Title 1">
            <a:extLst>
              <a:ext uri="{FF2B5EF4-FFF2-40B4-BE49-F238E27FC236}">
                <a16:creationId xmlns:a16="http://schemas.microsoft.com/office/drawing/2014/main" id="{ED102E98-5B0E-4108-A7B9-5D741AD8C4CD}"/>
              </a:ext>
            </a:extLst>
          </p:cNvPr>
          <p:cNvSpPr>
            <a:spLocks noGrp="1"/>
          </p:cNvSpPr>
          <p:nvPr>
            <p:ph type="title"/>
          </p:nvPr>
        </p:nvSpPr>
        <p:spPr/>
        <p:txBody>
          <a:bodyPr/>
          <a:lstStyle/>
          <a:p>
            <a:r>
              <a:rPr lang="en-US" dirty="0"/>
              <a:t>Climate Factors:  Atlanta, Georgia</a:t>
            </a:r>
          </a:p>
        </p:txBody>
      </p:sp>
    </p:spTree>
    <p:extLst>
      <p:ext uri="{BB962C8B-B14F-4D97-AF65-F5344CB8AC3E}">
        <p14:creationId xmlns:p14="http://schemas.microsoft.com/office/powerpoint/2010/main" val="305726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7ACB6F-8091-4C85-BC47-BCF28DF8B6EE}"/>
              </a:ext>
            </a:extLst>
          </p:cNvPr>
          <p:cNvSpPr>
            <a:spLocks noGrp="1"/>
          </p:cNvSpPr>
          <p:nvPr>
            <p:ph type="title"/>
          </p:nvPr>
        </p:nvSpPr>
        <p:spPr/>
        <p:txBody>
          <a:bodyPr/>
          <a:lstStyle/>
          <a:p>
            <a:r>
              <a:rPr lang="en-US" dirty="0"/>
              <a:t>Primary Envelope Factors</a:t>
            </a:r>
          </a:p>
        </p:txBody>
      </p:sp>
      <p:sp>
        <p:nvSpPr>
          <p:cNvPr id="5" name="Content Placeholder 4">
            <a:extLst>
              <a:ext uri="{FF2B5EF4-FFF2-40B4-BE49-F238E27FC236}">
                <a16:creationId xmlns:a16="http://schemas.microsoft.com/office/drawing/2014/main" id="{3BDFC874-B8E4-442D-BD51-5B037FE27257}"/>
              </a:ext>
            </a:extLst>
          </p:cNvPr>
          <p:cNvSpPr>
            <a:spLocks noGrp="1"/>
          </p:cNvSpPr>
          <p:nvPr>
            <p:ph idx="1"/>
          </p:nvPr>
        </p:nvSpPr>
        <p:spPr/>
        <p:txBody>
          <a:bodyPr/>
          <a:lstStyle/>
          <a:p>
            <a:pPr marL="0" indent="0">
              <a:buNone/>
            </a:pPr>
            <a:r>
              <a:rPr lang="en-US" u="sng" dirty="0"/>
              <a:t>Window to Wall Ratios (WWR)</a:t>
            </a:r>
          </a:p>
          <a:p>
            <a:r>
              <a:rPr lang="en-US" dirty="0"/>
              <a:t>Important to define the optimum area of openings relative to achieving daylight autonomy goals, as well as maximize the thermal efficiency of the wall. </a:t>
            </a:r>
          </a:p>
          <a:p>
            <a:endParaRPr lang="en-US" dirty="0"/>
          </a:p>
          <a:p>
            <a:pPr marL="0" indent="0">
              <a:buNone/>
            </a:pPr>
            <a:r>
              <a:rPr lang="en-US" u="sng" dirty="0"/>
              <a:t>Air Infiltration and Insulation</a:t>
            </a:r>
          </a:p>
          <a:p>
            <a:r>
              <a:rPr lang="en-US" dirty="0"/>
              <a:t>Where was the optimal R-Value for each part of the exterior envelope and how were we containing air infiltration.</a:t>
            </a:r>
          </a:p>
          <a:p>
            <a:endParaRPr lang="en-US" dirty="0"/>
          </a:p>
          <a:p>
            <a:endParaRPr lang="en-US" dirty="0"/>
          </a:p>
        </p:txBody>
      </p:sp>
    </p:spTree>
    <p:extLst>
      <p:ext uri="{BB962C8B-B14F-4D97-AF65-F5344CB8AC3E}">
        <p14:creationId xmlns:p14="http://schemas.microsoft.com/office/powerpoint/2010/main" val="153308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0C052C-72A1-4912-BB48-A856724BFF7B}"/>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4" name="image28.png"/>
          <p:cNvPicPr>
            <a:picLocks noChangeAspect="1"/>
          </p:cNvPicPr>
          <p:nvPr/>
        </p:nvPicPr>
        <p:blipFill>
          <a:blip r:embed="rId3"/>
          <a:srcRect b="5166"/>
          <a:stretch>
            <a:fillRect/>
          </a:stretch>
        </p:blipFill>
        <p:spPr>
          <a:xfrm>
            <a:off x="3848100" y="557921"/>
            <a:ext cx="8343900" cy="6142917"/>
          </a:xfrm>
          <a:prstGeom prst="rect">
            <a:avLst/>
          </a:prstGeom>
          <a:ln w="12700">
            <a:miter lim="400000"/>
          </a:ln>
        </p:spPr>
      </p:pic>
      <p:sp>
        <p:nvSpPr>
          <p:cNvPr id="976" name="Shape 976"/>
          <p:cNvSpPr/>
          <p:nvPr/>
        </p:nvSpPr>
        <p:spPr>
          <a:xfrm>
            <a:off x="458386" y="1240810"/>
            <a:ext cx="3262716" cy="624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latin typeface="Open Sans"/>
                <a:ea typeface="Open Sans"/>
                <a:cs typeface="Open Sans"/>
                <a:sym typeface="Open Sans"/>
              </a:defRPr>
            </a:lvl1pPr>
          </a:lstStyle>
          <a:p>
            <a:r>
              <a:rPr dirty="0"/>
              <a:t>Preliminary envelope performance targets based on point of diminishing Energy Use Intensity (EUI) savings shown at right: </a:t>
            </a:r>
          </a:p>
        </p:txBody>
      </p:sp>
      <p:sp>
        <p:nvSpPr>
          <p:cNvPr id="977" name="Shape 977"/>
          <p:cNvSpPr/>
          <p:nvPr/>
        </p:nvSpPr>
        <p:spPr>
          <a:xfrm>
            <a:off x="5876925" y="6274070"/>
            <a:ext cx="6120214"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1000">
                <a:latin typeface="Open Sans"/>
                <a:ea typeface="Open Sans"/>
                <a:cs typeface="Open Sans"/>
                <a:sym typeface="Open Sans"/>
              </a:defRPr>
            </a:pPr>
            <a:r>
              <a:t>Interactive Graph: </a:t>
            </a:r>
            <a:r>
              <a:rPr u="sng">
                <a:solidFill>
                  <a:srgbClr val="0563C1"/>
                </a:solidFill>
                <a:uFill>
                  <a:solidFill>
                    <a:srgbClr val="0563C1"/>
                  </a:solidFill>
                </a:uFill>
                <a:hlinkClick r:id="rId4"/>
              </a:rPr>
              <a:t>https://www.elementa.nyc/projects/ashrae/</a:t>
            </a:r>
          </a:p>
        </p:txBody>
      </p:sp>
      <p:graphicFrame>
        <p:nvGraphicFramePr>
          <p:cNvPr id="978" name="Table 978"/>
          <p:cNvGraphicFramePr/>
          <p:nvPr>
            <p:extLst>
              <p:ext uri="{D42A27DB-BD31-4B8C-83A1-F6EECF244321}">
                <p14:modId xmlns:p14="http://schemas.microsoft.com/office/powerpoint/2010/main" val="4195657510"/>
              </p:ext>
            </p:extLst>
          </p:nvPr>
        </p:nvGraphicFramePr>
        <p:xfrm>
          <a:off x="521504" y="2076625"/>
          <a:ext cx="3326595" cy="3903306"/>
        </p:xfrm>
        <a:graphic>
          <a:graphicData uri="http://schemas.openxmlformats.org/drawingml/2006/table">
            <a:tbl>
              <a:tblPr firstRow="1" bandRow="1"/>
              <a:tblGrid>
                <a:gridCol w="688729">
                  <a:extLst>
                    <a:ext uri="{9D8B030D-6E8A-4147-A177-3AD203B41FA5}">
                      <a16:colId xmlns:a16="http://schemas.microsoft.com/office/drawing/2014/main" val="20000"/>
                    </a:ext>
                  </a:extLst>
                </a:gridCol>
                <a:gridCol w="815788">
                  <a:extLst>
                    <a:ext uri="{9D8B030D-6E8A-4147-A177-3AD203B41FA5}">
                      <a16:colId xmlns:a16="http://schemas.microsoft.com/office/drawing/2014/main" val="20001"/>
                    </a:ext>
                  </a:extLst>
                </a:gridCol>
                <a:gridCol w="878541">
                  <a:extLst>
                    <a:ext uri="{9D8B030D-6E8A-4147-A177-3AD203B41FA5}">
                      <a16:colId xmlns:a16="http://schemas.microsoft.com/office/drawing/2014/main" val="20002"/>
                    </a:ext>
                  </a:extLst>
                </a:gridCol>
                <a:gridCol w="943537">
                  <a:extLst>
                    <a:ext uri="{9D8B030D-6E8A-4147-A177-3AD203B41FA5}">
                      <a16:colId xmlns:a16="http://schemas.microsoft.com/office/drawing/2014/main" val="20003"/>
                    </a:ext>
                  </a:extLst>
                </a:gridCol>
              </a:tblGrid>
              <a:tr h="370840">
                <a:tc>
                  <a:txBody>
                    <a:bodyPr/>
                    <a:lstStyle/>
                    <a:p>
                      <a:pPr>
                        <a:defRPr b="0">
                          <a:solidFill>
                            <a:srgbClr val="000000"/>
                          </a:solidFill>
                        </a:defRPr>
                      </a:pPr>
                      <a:r>
                        <a:rPr sz="900" b="1">
                          <a:latin typeface="Open Sans"/>
                          <a:ea typeface="Open Sans"/>
                          <a:cs typeface="Open Sans"/>
                          <a:sym typeface="Open Sans"/>
                        </a:rPr>
                        <a:t>Parameter</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900">
                          <a:solidFill>
                            <a:srgbClr val="808080"/>
                          </a:solidFill>
                          <a:latin typeface="Open Sans"/>
                          <a:ea typeface="Open Sans"/>
                          <a:cs typeface="Open Sans"/>
                          <a:sym typeface="Open Sans"/>
                        </a:rPr>
                        <a:t>Existing Performance</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900">
                          <a:solidFill>
                            <a:srgbClr val="808080"/>
                          </a:solidFill>
                          <a:latin typeface="Open Sans"/>
                          <a:ea typeface="Open Sans"/>
                          <a:cs typeface="Open Sans"/>
                          <a:sym typeface="Open Sans"/>
                        </a:rPr>
                        <a:t>ASHRAE 
90.1-2016</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900" b="1">
                          <a:latin typeface="Open Sans"/>
                          <a:ea typeface="Open Sans"/>
                          <a:cs typeface="Open Sans"/>
                          <a:sym typeface="Open Sans"/>
                        </a:rPr>
                        <a:t>Recommended</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532278">
                <a:tc>
                  <a:txBody>
                    <a:bodyPr/>
                    <a:lstStyle/>
                    <a:p>
                      <a:r>
                        <a:rPr sz="900">
                          <a:latin typeface="Open Sans"/>
                          <a:ea typeface="Open Sans"/>
                          <a:cs typeface="Open Sans"/>
                          <a:sym typeface="Open Sans"/>
                        </a:rPr>
                        <a:t>Wall 
Assembly</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a:solidFill>
                            <a:srgbClr val="808080"/>
                          </a:solidFill>
                          <a:latin typeface="Open Sans"/>
                          <a:ea typeface="Open Sans"/>
                          <a:cs typeface="Open Sans"/>
                          <a:sym typeface="Open Sans"/>
                        </a:rPr>
                        <a:t>U-0.3 
(R-3.0)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a:solidFill>
                            <a:srgbClr val="808080"/>
                          </a:solidFill>
                          <a:latin typeface="Open Sans"/>
                          <a:ea typeface="Open Sans"/>
                          <a:cs typeface="Open Sans"/>
                          <a:sym typeface="Open Sans"/>
                        </a:rPr>
                        <a:t>U-0.122
(R-8.0)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b="1">
                          <a:latin typeface="Open Sans"/>
                          <a:ea typeface="Open Sans"/>
                          <a:cs typeface="Open Sans"/>
                          <a:sym typeface="Open Sans"/>
                        </a:rPr>
                        <a:t>U-0.058
(R-17)</a:t>
                      </a:r>
                    </a:p>
                  </a:txBody>
                  <a:tcPr marL="0" marR="0" marT="0" marB="0" anchor="ctr" horzOverflow="overflow">
                    <a:lnL w="12700">
                      <a:miter lim="400000"/>
                    </a:lnL>
                    <a:lnR w="12700">
                      <a:miter lim="400000"/>
                    </a:lnR>
                    <a:lnT w="12700">
                      <a:solidFill>
                        <a:srgbClr val="000000"/>
                      </a:solidFill>
                    </a:lnT>
                    <a:lnB w="12700">
                      <a:miter lim="400000"/>
                    </a:lnB>
                    <a:noFill/>
                  </a:tcPr>
                </a:tc>
                <a:extLst>
                  <a:ext uri="{0D108BD9-81ED-4DB2-BD59-A6C34878D82A}">
                    <a16:rowId xmlns:a16="http://schemas.microsoft.com/office/drawing/2014/main" val="10001"/>
                  </a:ext>
                </a:extLst>
              </a:tr>
              <a:tr h="533400">
                <a:tc>
                  <a:txBody>
                    <a:bodyPr/>
                    <a:lstStyle/>
                    <a:p>
                      <a:r>
                        <a:rPr sz="900">
                          <a:latin typeface="Open Sans"/>
                          <a:ea typeface="Open Sans"/>
                          <a:cs typeface="Open Sans"/>
                          <a:sym typeface="Open Sans"/>
                        </a:rPr>
                        <a:t>Roof 
Assembly</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U0.047
(R-21)</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U-0.039
(R-25)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a:latin typeface="Open Sans"/>
                          <a:ea typeface="Open Sans"/>
                          <a:cs typeface="Open Sans"/>
                          <a:sym typeface="Open Sans"/>
                        </a:rPr>
                        <a:t>U-0.028
(R-35)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596900">
                <a:tc>
                  <a:txBody>
                    <a:bodyPr/>
                    <a:lstStyle/>
                    <a:p>
                      <a:r>
                        <a:rPr sz="900">
                          <a:latin typeface="Open Sans"/>
                          <a:ea typeface="Open Sans"/>
                          <a:cs typeface="Open Sans"/>
                          <a:sym typeface="Open Sans"/>
                        </a:rPr>
                        <a:t>Window Assembly</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U-0.59
SHGC-0.52</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U-0.45
SHGC-0.25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a:latin typeface="Open Sans"/>
                          <a:ea typeface="Open Sans"/>
                          <a:cs typeface="Open Sans"/>
                          <a:sym typeface="Open Sans"/>
                        </a:rPr>
                        <a:t>U-0.40
SHGC-0.25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596900">
                <a:tc>
                  <a:txBody>
                    <a:bodyPr/>
                    <a:lstStyle/>
                    <a:p>
                      <a:r>
                        <a:rPr sz="900">
                          <a:latin typeface="Open Sans"/>
                          <a:ea typeface="Open Sans"/>
                          <a:cs typeface="Open Sans"/>
                          <a:sym typeface="Open Sans"/>
                        </a:rPr>
                        <a:t>Window to 
Wall Ratio</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~50%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68300">
                <a:tc>
                  <a:txBody>
                    <a:bodyPr/>
                    <a:lstStyle/>
                    <a:p>
                      <a:r>
                        <a:rPr sz="900">
                          <a:latin typeface="Open Sans"/>
                          <a:ea typeface="Open Sans"/>
                          <a:cs typeface="Open Sans"/>
                          <a:sym typeface="Open Sans"/>
                        </a:rPr>
                        <a:t>External 
Shade 
Depth</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defRPr sz="900" b="1">
                          <a:latin typeface="Open Sans"/>
                          <a:ea typeface="Open Sans"/>
                          <a:cs typeface="Open Sans"/>
                          <a:sym typeface="Open Sans"/>
                        </a:defRPr>
                      </a:pPr>
                      <a:r>
                        <a:t>1’</a:t>
                      </a:r>
                    </a:p>
                    <a:p>
                      <a:pPr algn="ctr">
                        <a:defRPr sz="800">
                          <a:latin typeface="Open Sans"/>
                          <a:ea typeface="Open Sans"/>
                          <a:cs typeface="Open Sans"/>
                          <a:sym typeface="Open Sans"/>
                        </a:defRPr>
                      </a:pPr>
                      <a:r>
                        <a:t>(to be further optimized for visual, thermal comfort)</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648148">
                <a:tc>
                  <a:txBody>
                    <a:bodyPr/>
                    <a:lstStyle/>
                    <a:p>
                      <a:r>
                        <a:rPr sz="900">
                          <a:latin typeface="Open Sans"/>
                          <a:ea typeface="Open Sans"/>
                          <a:cs typeface="Open Sans"/>
                          <a:sym typeface="Open Sans"/>
                        </a:rPr>
                        <a:t>Infiltration</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a:solidFill>
                            <a:srgbClr val="808080"/>
                          </a:solidFill>
                          <a:latin typeface="Open Sans"/>
                          <a:ea typeface="Open Sans"/>
                          <a:cs typeface="Open Sans"/>
                          <a:sym typeface="Open Sans"/>
                        </a:defRPr>
                      </a:pPr>
                      <a:r>
                        <a:t>0.025 </a:t>
                      </a:r>
                    </a:p>
                    <a:p>
                      <a:pPr algn="ctr">
                        <a:defRPr sz="900">
                          <a:solidFill>
                            <a:srgbClr val="808080"/>
                          </a:solidFill>
                          <a:latin typeface="Open Sans"/>
                          <a:ea typeface="Open Sans"/>
                          <a:cs typeface="Open Sans"/>
                          <a:sym typeface="Open Sans"/>
                        </a:defRPr>
                      </a:pPr>
                      <a:r>
                        <a:t>cfm/ft</a:t>
                      </a:r>
                      <a:r>
                        <a:rPr baseline="3000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a:solidFill>
                            <a:srgbClr val="808080"/>
                          </a:solidFill>
                          <a:latin typeface="Open Sans"/>
                          <a:ea typeface="Open Sans"/>
                          <a:cs typeface="Open Sans"/>
                          <a:sym typeface="Open Sans"/>
                        </a:defRPr>
                      </a:pPr>
                      <a:r>
                        <a:t>0.045</a:t>
                      </a:r>
                    </a:p>
                    <a:p>
                      <a:pPr algn="ctr">
                        <a:defRPr sz="900">
                          <a:solidFill>
                            <a:srgbClr val="808080"/>
                          </a:solidFill>
                          <a:latin typeface="Open Sans"/>
                          <a:ea typeface="Open Sans"/>
                          <a:cs typeface="Open Sans"/>
                          <a:sym typeface="Open Sans"/>
                        </a:defRPr>
                      </a:pPr>
                      <a:r>
                        <a:t>cfm/ft</a:t>
                      </a:r>
                      <a:r>
                        <a:rPr baseline="3000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b="1">
                          <a:latin typeface="Open Sans"/>
                          <a:ea typeface="Open Sans"/>
                          <a:cs typeface="Open Sans"/>
                          <a:sym typeface="Open Sans"/>
                        </a:defRPr>
                      </a:pPr>
                      <a:r>
                        <a:rPr dirty="0"/>
                        <a:t>0.011 </a:t>
                      </a:r>
                    </a:p>
                    <a:p>
                      <a:pPr algn="ctr">
                        <a:defRPr sz="900" b="1">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7FDBFA07-1B52-B645-BC40-2EC49D0DC193}"/>
              </a:ext>
            </a:extLst>
          </p:cNvPr>
          <p:cNvSpPr/>
          <p:nvPr/>
        </p:nvSpPr>
        <p:spPr>
          <a:xfrm>
            <a:off x="458386" y="6091795"/>
            <a:ext cx="3389713" cy="523220"/>
          </a:xfrm>
          <a:prstGeom prst="rect">
            <a:avLst/>
          </a:prstGeom>
        </p:spPr>
        <p:txBody>
          <a:bodyPr wrap="square">
            <a:spAutoFit/>
          </a:bodyPr>
          <a:lstStyle/>
          <a:p>
            <a:r>
              <a:rPr lang="en-CA" sz="1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ASHRAE NZE AEDG recommends </a:t>
            </a:r>
          </a:p>
          <a:p>
            <a:r>
              <a:rPr lang="en-CA" sz="1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R-15.6 wall for Climate Zone 3!</a:t>
            </a:r>
          </a:p>
        </p:txBody>
      </p:sp>
      <p:sp>
        <p:nvSpPr>
          <p:cNvPr id="3" name="Title 2">
            <a:extLst>
              <a:ext uri="{FF2B5EF4-FFF2-40B4-BE49-F238E27FC236}">
                <a16:creationId xmlns:a16="http://schemas.microsoft.com/office/drawing/2014/main" id="{3870C1AC-658A-4637-ABC1-4FFEEBE74C16}"/>
              </a:ext>
            </a:extLst>
          </p:cNvPr>
          <p:cNvSpPr>
            <a:spLocks noGrp="1"/>
          </p:cNvSpPr>
          <p:nvPr>
            <p:ph type="title"/>
          </p:nvPr>
        </p:nvSpPr>
        <p:spPr/>
        <p:txBody>
          <a:bodyPr/>
          <a:lstStyle/>
          <a:p>
            <a:r>
              <a:rPr lang="en-US" dirty="0"/>
              <a:t>Envelope Sensitivity Analysis</a:t>
            </a:r>
          </a:p>
        </p:txBody>
      </p:sp>
    </p:spTree>
    <p:extLst>
      <p:ext uri="{BB962C8B-B14F-4D97-AF65-F5344CB8AC3E}">
        <p14:creationId xmlns:p14="http://schemas.microsoft.com/office/powerpoint/2010/main" val="251401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title"/>
          </p:nvPr>
        </p:nvSpPr>
        <p:spPr>
          <a:xfrm>
            <a:off x="238504" y="148329"/>
            <a:ext cx="11586912" cy="595940"/>
          </a:xfrm>
        </p:spPr>
        <p:txBody>
          <a:bodyPr/>
          <a:lstStyle/>
          <a:p>
            <a:r>
              <a:rPr lang="en-US" sz="4400" dirty="0">
                <a:solidFill>
                  <a:schemeClr val="bg1"/>
                </a:solidFill>
              </a:rPr>
              <a:t>About</a:t>
            </a:r>
          </a:p>
        </p:txBody>
      </p:sp>
      <p:pic>
        <p:nvPicPr>
          <p:cNvPr id="4" name="Picture 3">
            <a:extLst>
              <a:ext uri="{FF2B5EF4-FFF2-40B4-BE49-F238E27FC236}">
                <a16:creationId xmlns:a16="http://schemas.microsoft.com/office/drawing/2014/main" id="{5BF6A61F-DF08-4970-BB43-D783AC90D44D}"/>
              </a:ext>
            </a:extLst>
          </p:cNvPr>
          <p:cNvPicPr>
            <a:picLocks noChangeAspect="1"/>
          </p:cNvPicPr>
          <p:nvPr/>
        </p:nvPicPr>
        <p:blipFill rotWithShape="1">
          <a:blip r:embed="rId3">
            <a:extLst>
              <a:ext uri="{28A0092B-C50C-407E-A947-70E740481C1C}">
                <a14:useLocalDpi xmlns:a14="http://schemas.microsoft.com/office/drawing/2010/main" val="0"/>
              </a:ext>
            </a:extLst>
          </a:blip>
          <a:srcRect b="21399"/>
          <a:stretch/>
        </p:blipFill>
        <p:spPr>
          <a:xfrm>
            <a:off x="238504" y="914400"/>
            <a:ext cx="8201966" cy="4303353"/>
          </a:xfrm>
          <a:prstGeom prst="rect">
            <a:avLst/>
          </a:prstGeom>
        </p:spPr>
      </p:pic>
      <p:sp>
        <p:nvSpPr>
          <p:cNvPr id="9" name="TextBox 8">
            <a:extLst>
              <a:ext uri="{FF2B5EF4-FFF2-40B4-BE49-F238E27FC236}">
                <a16:creationId xmlns:a16="http://schemas.microsoft.com/office/drawing/2014/main" id="{7AC46CAB-3A5D-4422-B6AD-F1C3F05491B8}"/>
              </a:ext>
            </a:extLst>
          </p:cNvPr>
          <p:cNvSpPr txBox="1"/>
          <p:nvPr/>
        </p:nvSpPr>
        <p:spPr>
          <a:xfrm>
            <a:off x="238503" y="5219602"/>
            <a:ext cx="9539569" cy="1569660"/>
          </a:xfrm>
          <a:prstGeom prst="rect">
            <a:avLst/>
          </a:prstGeom>
          <a:noFill/>
        </p:spPr>
        <p:txBody>
          <a:bodyPr wrap="square" rtlCol="0">
            <a:spAutoFit/>
          </a:bodyPr>
          <a:lstStyle/>
          <a:p>
            <a:r>
              <a:rPr lang="en-US" sz="2400" dirty="0"/>
              <a:t>ASHRAE Headquarters Building Ad Hoc Committee: (L to R)</a:t>
            </a:r>
          </a:p>
          <a:p>
            <a:r>
              <a:rPr lang="en-US" sz="2400" dirty="0"/>
              <a:t>Jeff Littleton, Michael Cooper, Blake Ellis, Ginger Scoggins (Chair), Darryl Boyce, Don Brandt, Tim McGinn (Technical Advisory Subcommittee Chair), Kent Peterson</a:t>
            </a:r>
          </a:p>
        </p:txBody>
      </p:sp>
    </p:spTree>
    <p:extLst>
      <p:ext uri="{BB962C8B-B14F-4D97-AF65-F5344CB8AC3E}">
        <p14:creationId xmlns:p14="http://schemas.microsoft.com/office/powerpoint/2010/main" val="25671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4DF01B-FD13-4FE4-8903-6AB7DD8D2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6020"/>
            <a:ext cx="12192000" cy="5080000"/>
          </a:xfrm>
          <a:prstGeom prst="rect">
            <a:avLst/>
          </a:prstGeom>
        </p:spPr>
      </p:pic>
      <p:sp>
        <p:nvSpPr>
          <p:cNvPr id="30" name="Rectangle 29">
            <a:extLst>
              <a:ext uri="{FF2B5EF4-FFF2-40B4-BE49-F238E27FC236}">
                <a16:creationId xmlns:a16="http://schemas.microsoft.com/office/drawing/2014/main" id="{95AE0833-C871-4175-9404-BB43D1A33422}"/>
              </a:ext>
            </a:extLst>
          </p:cNvPr>
          <p:cNvSpPr/>
          <p:nvPr/>
        </p:nvSpPr>
        <p:spPr>
          <a:xfrm>
            <a:off x="467796" y="865188"/>
            <a:ext cx="4564070"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Section View and Falsecolor Luminance Map, Equinox at 12pm, Clear Sky with Sun</a:t>
            </a:r>
            <a:endParaRPr lang="en-CA" sz="900" dirty="0"/>
          </a:p>
        </p:txBody>
      </p:sp>
      <p:sp>
        <p:nvSpPr>
          <p:cNvPr id="31" name="Rectangle 30">
            <a:extLst>
              <a:ext uri="{FF2B5EF4-FFF2-40B4-BE49-F238E27FC236}">
                <a16:creationId xmlns:a16="http://schemas.microsoft.com/office/drawing/2014/main" id="{A5C664DD-10B2-4355-83E0-AD6EF0DB5E80}"/>
              </a:ext>
            </a:extLst>
          </p:cNvPr>
          <p:cNvSpPr/>
          <p:nvPr/>
        </p:nvSpPr>
        <p:spPr>
          <a:xfrm>
            <a:off x="8572705" y="880577"/>
            <a:ext cx="3145413"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Daylight Illuminance, Uniform Overcast Sky – Top Floor </a:t>
            </a:r>
            <a:endParaRPr lang="en-CA" sz="900" dirty="0"/>
          </a:p>
        </p:txBody>
      </p:sp>
      <p:sp>
        <p:nvSpPr>
          <p:cNvPr id="32" name="Rectangle 31">
            <a:extLst>
              <a:ext uri="{FF2B5EF4-FFF2-40B4-BE49-F238E27FC236}">
                <a16:creationId xmlns:a16="http://schemas.microsoft.com/office/drawing/2014/main" id="{A4B424AF-A724-4581-B532-14C9426B472E}"/>
              </a:ext>
            </a:extLst>
          </p:cNvPr>
          <p:cNvSpPr/>
          <p:nvPr/>
        </p:nvSpPr>
        <p:spPr>
          <a:xfrm>
            <a:off x="8578791" y="3549492"/>
            <a:ext cx="3145413"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Daylight Illuminance, Uniform Overcast Sky – Mid Floor </a:t>
            </a:r>
            <a:endParaRPr lang="en-CA" sz="900" dirty="0"/>
          </a:p>
        </p:txBody>
      </p:sp>
      <p:sp>
        <p:nvSpPr>
          <p:cNvPr id="33" name="Rectangle 32">
            <a:extLst>
              <a:ext uri="{FF2B5EF4-FFF2-40B4-BE49-F238E27FC236}">
                <a16:creationId xmlns:a16="http://schemas.microsoft.com/office/drawing/2014/main" id="{0B46C83D-DDC7-4DEC-BE26-C83AC1BC5582}"/>
              </a:ext>
            </a:extLst>
          </p:cNvPr>
          <p:cNvSpPr/>
          <p:nvPr/>
        </p:nvSpPr>
        <p:spPr>
          <a:xfrm>
            <a:off x="467796" y="3549492"/>
            <a:ext cx="4826962"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Perspective View and Falsecolor Luminance Map, Equinox at 12pm, Clear Sky with Sun</a:t>
            </a:r>
            <a:endParaRPr lang="en-CA" sz="900" dirty="0"/>
          </a:p>
        </p:txBody>
      </p:sp>
      <p:sp>
        <p:nvSpPr>
          <p:cNvPr id="34" name="Rectangle 33">
            <a:extLst>
              <a:ext uri="{FF2B5EF4-FFF2-40B4-BE49-F238E27FC236}">
                <a16:creationId xmlns:a16="http://schemas.microsoft.com/office/drawing/2014/main" id="{15FE4D72-D364-4663-96E7-5DAC96407B59}"/>
              </a:ext>
            </a:extLst>
          </p:cNvPr>
          <p:cNvSpPr/>
          <p:nvPr/>
        </p:nvSpPr>
        <p:spPr>
          <a:xfrm>
            <a:off x="8688706" y="1151907"/>
            <a:ext cx="1418978" cy="230832"/>
          </a:xfrm>
          <a:prstGeom prst="rect">
            <a:avLst/>
          </a:prstGeom>
        </p:spPr>
        <p:txBody>
          <a:bodyPr wrap="none">
            <a:spAutoFit/>
          </a:bodyPr>
          <a:lstStyle/>
          <a:p>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35% Daylit Floor Area</a:t>
            </a:r>
            <a:endParaRPr lang="en-CA" sz="900" b="1" dirty="0">
              <a:solidFill>
                <a:schemeClr val="bg1"/>
              </a:solidFill>
            </a:endParaRPr>
          </a:p>
        </p:txBody>
      </p:sp>
      <p:sp>
        <p:nvSpPr>
          <p:cNvPr id="36" name="Rectangle 35">
            <a:extLst>
              <a:ext uri="{FF2B5EF4-FFF2-40B4-BE49-F238E27FC236}">
                <a16:creationId xmlns:a16="http://schemas.microsoft.com/office/drawing/2014/main" id="{8CF78BAE-BDB1-45D1-BD9C-A6A57C2A2E7F}"/>
              </a:ext>
            </a:extLst>
          </p:cNvPr>
          <p:cNvSpPr/>
          <p:nvPr/>
        </p:nvSpPr>
        <p:spPr>
          <a:xfrm>
            <a:off x="8688706" y="3901150"/>
            <a:ext cx="1418978" cy="230832"/>
          </a:xfrm>
          <a:prstGeom prst="rect">
            <a:avLst/>
          </a:prstGeom>
        </p:spPr>
        <p:txBody>
          <a:bodyPr wrap="none">
            <a:spAutoFit/>
          </a:bodyPr>
          <a:lstStyle/>
          <a:p>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 Daylit Floor Area</a:t>
            </a:r>
            <a:endParaRPr lang="en-CA" sz="900" b="1" dirty="0">
              <a:solidFill>
                <a:schemeClr val="bg1"/>
              </a:solidFill>
            </a:endParaRPr>
          </a:p>
        </p:txBody>
      </p:sp>
      <p:sp>
        <p:nvSpPr>
          <p:cNvPr id="2" name="Rectangle 1">
            <a:extLst>
              <a:ext uri="{FF2B5EF4-FFF2-40B4-BE49-F238E27FC236}">
                <a16:creationId xmlns:a16="http://schemas.microsoft.com/office/drawing/2014/main" id="{E4FA031F-7E5D-40BE-BE5F-91E67FB19920}"/>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E1C401-2E99-467D-BECB-436A57CF095A}"/>
              </a:ext>
            </a:extLst>
          </p:cNvPr>
          <p:cNvSpPr>
            <a:spLocks noGrp="1"/>
          </p:cNvSpPr>
          <p:nvPr>
            <p:ph type="title"/>
          </p:nvPr>
        </p:nvSpPr>
        <p:spPr/>
        <p:txBody>
          <a:bodyPr/>
          <a:lstStyle/>
          <a:p>
            <a:r>
              <a:rPr lang="en-US" dirty="0"/>
              <a:t>Daylight Patterns - Existing</a:t>
            </a:r>
          </a:p>
        </p:txBody>
      </p:sp>
    </p:spTree>
    <p:extLst>
      <p:ext uri="{BB962C8B-B14F-4D97-AF65-F5344CB8AC3E}">
        <p14:creationId xmlns:p14="http://schemas.microsoft.com/office/powerpoint/2010/main" val="230327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354CED-76A9-4482-9EF9-C9AFC4A0F817}"/>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50D9D6-EBF3-4098-973F-0C13ABEB1975}"/>
              </a:ext>
            </a:extLst>
          </p:cNvPr>
          <p:cNvSpPr/>
          <p:nvPr/>
        </p:nvSpPr>
        <p:spPr>
          <a:xfrm>
            <a:off x="467796" y="865188"/>
            <a:ext cx="4564070"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Section View and Falsecolor Luminance Map, Equinox at 12pm, Clear Sky with Sun</a:t>
            </a:r>
            <a:endParaRPr lang="en-CA" sz="900" dirty="0"/>
          </a:p>
        </p:txBody>
      </p:sp>
      <p:pic>
        <p:nvPicPr>
          <p:cNvPr id="3" name="Picture 2">
            <a:extLst>
              <a:ext uri="{FF2B5EF4-FFF2-40B4-BE49-F238E27FC236}">
                <a16:creationId xmlns:a16="http://schemas.microsoft.com/office/drawing/2014/main" id="{F9ECD54F-29B5-40CE-8034-A2470D536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6020"/>
            <a:ext cx="12192000" cy="5080000"/>
          </a:xfrm>
          <a:prstGeom prst="rect">
            <a:avLst/>
          </a:prstGeom>
        </p:spPr>
      </p:pic>
      <p:sp>
        <p:nvSpPr>
          <p:cNvPr id="16" name="Rectangle 15">
            <a:extLst>
              <a:ext uri="{FF2B5EF4-FFF2-40B4-BE49-F238E27FC236}">
                <a16:creationId xmlns:a16="http://schemas.microsoft.com/office/drawing/2014/main" id="{F45C4CD7-9134-410E-B831-5464E06D77B5}"/>
              </a:ext>
            </a:extLst>
          </p:cNvPr>
          <p:cNvSpPr/>
          <p:nvPr/>
        </p:nvSpPr>
        <p:spPr>
          <a:xfrm>
            <a:off x="8572705" y="880577"/>
            <a:ext cx="3145413"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Daylight Illuminance, Uniform Overcast Sky – Top Floor </a:t>
            </a:r>
            <a:endParaRPr lang="en-CA" sz="900" dirty="0"/>
          </a:p>
        </p:txBody>
      </p:sp>
      <p:sp>
        <p:nvSpPr>
          <p:cNvPr id="17" name="Rectangle 16">
            <a:extLst>
              <a:ext uri="{FF2B5EF4-FFF2-40B4-BE49-F238E27FC236}">
                <a16:creationId xmlns:a16="http://schemas.microsoft.com/office/drawing/2014/main" id="{54515CF0-CC14-4BC8-ABC3-3753A78C3F6E}"/>
              </a:ext>
            </a:extLst>
          </p:cNvPr>
          <p:cNvSpPr/>
          <p:nvPr/>
        </p:nvSpPr>
        <p:spPr>
          <a:xfrm>
            <a:off x="8578791" y="3549492"/>
            <a:ext cx="3145413"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Daylight Illuminance, Uniform Overcast Sky – Mid Floor </a:t>
            </a:r>
            <a:endParaRPr lang="en-CA" sz="900" dirty="0"/>
          </a:p>
        </p:txBody>
      </p:sp>
      <p:sp>
        <p:nvSpPr>
          <p:cNvPr id="19" name="Rectangle 18">
            <a:extLst>
              <a:ext uri="{FF2B5EF4-FFF2-40B4-BE49-F238E27FC236}">
                <a16:creationId xmlns:a16="http://schemas.microsoft.com/office/drawing/2014/main" id="{530C2E04-EC99-4769-9E0A-97F151C3D62B}"/>
              </a:ext>
            </a:extLst>
          </p:cNvPr>
          <p:cNvSpPr/>
          <p:nvPr/>
        </p:nvSpPr>
        <p:spPr>
          <a:xfrm>
            <a:off x="467796" y="3549492"/>
            <a:ext cx="4826962" cy="230832"/>
          </a:xfrm>
          <a:prstGeom prst="rect">
            <a:avLst/>
          </a:prstGeom>
        </p:spPr>
        <p:txBody>
          <a:bodyPr wrap="non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Perspective View and Falsecolor Luminance Map, Equinox at 12pm, Clear Sky with Sun</a:t>
            </a:r>
            <a:endParaRPr lang="en-CA" sz="900" dirty="0"/>
          </a:p>
        </p:txBody>
      </p:sp>
      <p:sp>
        <p:nvSpPr>
          <p:cNvPr id="21" name="Rectangle 20">
            <a:extLst>
              <a:ext uri="{FF2B5EF4-FFF2-40B4-BE49-F238E27FC236}">
                <a16:creationId xmlns:a16="http://schemas.microsoft.com/office/drawing/2014/main" id="{B36E5B8B-B04B-4F8A-9457-3212767D71B9}"/>
              </a:ext>
            </a:extLst>
          </p:cNvPr>
          <p:cNvSpPr/>
          <p:nvPr/>
        </p:nvSpPr>
        <p:spPr>
          <a:xfrm>
            <a:off x="8688706" y="1151907"/>
            <a:ext cx="1418978" cy="230832"/>
          </a:xfrm>
          <a:prstGeom prst="rect">
            <a:avLst/>
          </a:prstGeom>
        </p:spPr>
        <p:txBody>
          <a:bodyPr wrap="none">
            <a:spAutoFit/>
          </a:bodyPr>
          <a:lstStyle/>
          <a:p>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79% Daylit Floor Area</a:t>
            </a:r>
            <a:endParaRPr lang="en-CA" sz="900" b="1" dirty="0">
              <a:solidFill>
                <a:schemeClr val="bg1"/>
              </a:solidFill>
            </a:endParaRPr>
          </a:p>
        </p:txBody>
      </p:sp>
      <p:sp>
        <p:nvSpPr>
          <p:cNvPr id="23" name="Rectangle 22">
            <a:extLst>
              <a:ext uri="{FF2B5EF4-FFF2-40B4-BE49-F238E27FC236}">
                <a16:creationId xmlns:a16="http://schemas.microsoft.com/office/drawing/2014/main" id="{7E809CE9-D0A0-4014-9C09-47D037F3C720}"/>
              </a:ext>
            </a:extLst>
          </p:cNvPr>
          <p:cNvSpPr/>
          <p:nvPr/>
        </p:nvSpPr>
        <p:spPr>
          <a:xfrm>
            <a:off x="8688706" y="3901150"/>
            <a:ext cx="1418978" cy="230832"/>
          </a:xfrm>
          <a:prstGeom prst="rect">
            <a:avLst/>
          </a:prstGeom>
        </p:spPr>
        <p:txBody>
          <a:bodyPr wrap="none">
            <a:spAutoFit/>
          </a:bodyPr>
          <a:lstStyle/>
          <a:p>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23% Daylit Floor Area</a:t>
            </a:r>
            <a:endParaRPr lang="en-CA" sz="900" b="1" dirty="0">
              <a:solidFill>
                <a:schemeClr val="bg1"/>
              </a:solidFill>
            </a:endParaRPr>
          </a:p>
        </p:txBody>
      </p:sp>
      <p:sp>
        <p:nvSpPr>
          <p:cNvPr id="4" name="Title 3">
            <a:extLst>
              <a:ext uri="{FF2B5EF4-FFF2-40B4-BE49-F238E27FC236}">
                <a16:creationId xmlns:a16="http://schemas.microsoft.com/office/drawing/2014/main" id="{C27F8BC3-D4C3-4AFB-8E50-65447C55174B}"/>
              </a:ext>
            </a:extLst>
          </p:cNvPr>
          <p:cNvSpPr>
            <a:spLocks noGrp="1"/>
          </p:cNvSpPr>
          <p:nvPr>
            <p:ph type="title"/>
          </p:nvPr>
        </p:nvSpPr>
        <p:spPr/>
        <p:txBody>
          <a:bodyPr/>
          <a:lstStyle/>
          <a:p>
            <a:r>
              <a:rPr lang="en-US" dirty="0"/>
              <a:t>Daylight Patterns – WWR </a:t>
            </a:r>
            <a:r>
              <a:rPr lang="en-US" sz="2800" dirty="0"/>
              <a:t>(40% N/S, 30% E/W) </a:t>
            </a:r>
            <a:r>
              <a:rPr lang="en-US" dirty="0"/>
              <a:t>25 Skylights</a:t>
            </a:r>
          </a:p>
        </p:txBody>
      </p:sp>
    </p:spTree>
    <p:extLst>
      <p:ext uri="{BB962C8B-B14F-4D97-AF65-F5344CB8AC3E}">
        <p14:creationId xmlns:p14="http://schemas.microsoft.com/office/powerpoint/2010/main" val="3941220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400" dirty="0">
                <a:solidFill>
                  <a:schemeClr val="bg1"/>
                </a:solidFill>
              </a:rPr>
              <a:t>Final Window Wall Ratios</a:t>
            </a:r>
          </a:p>
        </p:txBody>
      </p:sp>
      <p:pic>
        <p:nvPicPr>
          <p:cNvPr id="3" name="Picture 2">
            <a:extLst>
              <a:ext uri="{FF2B5EF4-FFF2-40B4-BE49-F238E27FC236}">
                <a16:creationId xmlns:a16="http://schemas.microsoft.com/office/drawing/2014/main" id="{0CEECA67-33E0-4C41-AE45-40AA140A4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45" b="18343"/>
          <a:stretch/>
        </p:blipFill>
        <p:spPr>
          <a:xfrm>
            <a:off x="307340" y="1117698"/>
            <a:ext cx="10866273" cy="4622603"/>
          </a:xfrm>
          <a:prstGeom prst="rect">
            <a:avLst/>
          </a:prstGeom>
        </p:spPr>
      </p:pic>
      <p:sp>
        <p:nvSpPr>
          <p:cNvPr id="4" name="Rectangle: Rounded Corners 1">
            <a:extLst>
              <a:ext uri="{FF2B5EF4-FFF2-40B4-BE49-F238E27FC236}">
                <a16:creationId xmlns:a16="http://schemas.microsoft.com/office/drawing/2014/main" id="{A74ADEE6-6589-7B4A-A95E-7985D8A0CBDC}"/>
              </a:ext>
            </a:extLst>
          </p:cNvPr>
          <p:cNvSpPr/>
          <p:nvPr/>
        </p:nvSpPr>
        <p:spPr>
          <a:xfrm>
            <a:off x="2931396" y="1306565"/>
            <a:ext cx="1543635" cy="2065283"/>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ot="0" spcFirstLastPara="1" vert="horz" wrap="square" lIns="45719" tIns="45719" rIns="45719" bIns="45719" numCol="1" spcCol="38100" rtlCol="0" anchor="ctr">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Gotham Light"/>
            </a:endParaRPr>
          </a:p>
        </p:txBody>
      </p:sp>
      <p:sp>
        <p:nvSpPr>
          <p:cNvPr id="5" name="Rectangle: Rounded Corners 4">
            <a:extLst>
              <a:ext uri="{FF2B5EF4-FFF2-40B4-BE49-F238E27FC236}">
                <a16:creationId xmlns:a16="http://schemas.microsoft.com/office/drawing/2014/main" id="{60148123-57A0-9C48-AC34-11F46FBC2F7F}"/>
              </a:ext>
            </a:extLst>
          </p:cNvPr>
          <p:cNvSpPr/>
          <p:nvPr/>
        </p:nvSpPr>
        <p:spPr>
          <a:xfrm>
            <a:off x="7800387" y="1292277"/>
            <a:ext cx="1543635" cy="2065283"/>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ot="0" spcFirstLastPara="1" vert="horz" wrap="square" lIns="45719" tIns="45719" rIns="45719" bIns="45719" numCol="1" spcCol="38100" rtlCol="0" anchor="ctr">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Gotham Light"/>
            </a:endParaRPr>
          </a:p>
        </p:txBody>
      </p:sp>
      <p:sp>
        <p:nvSpPr>
          <p:cNvPr id="6" name="Shape 348">
            <a:extLst>
              <a:ext uri="{FF2B5EF4-FFF2-40B4-BE49-F238E27FC236}">
                <a16:creationId xmlns:a16="http://schemas.microsoft.com/office/drawing/2014/main" id="{F140F913-514D-984E-A8A9-44B252B2C892}"/>
              </a:ext>
            </a:extLst>
          </p:cNvPr>
          <p:cNvSpPr txBox="1">
            <a:spLocks/>
          </p:cNvSpPr>
          <p:nvPr/>
        </p:nvSpPr>
        <p:spPr>
          <a:xfrm>
            <a:off x="3003956" y="1001461"/>
            <a:ext cx="1152960" cy="22842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style>
          <a:lnRef idx="0">
            <a:scrgbClr r="0" g="0" b="0"/>
          </a:lnRef>
          <a:fillRef idx="0">
            <a:scrgbClr r="0" g="0" b="0"/>
          </a:fillRef>
          <a:effectRef idx="0">
            <a:scrgbClr r="0" g="0" b="0"/>
          </a:effectRef>
          <a:fontRef idx="major"/>
        </p:style>
        <p:txBody>
          <a:bodyPr lIns="45719" rIns="45719">
            <a:normAutofit fontScale="85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hangingPunct="1">
              <a:spcBef>
                <a:spcPts val="1000"/>
              </a:spcBef>
              <a:buSzTx/>
              <a:buFontTx/>
              <a:buNone/>
              <a:defRPr b="1">
                <a:solidFill>
                  <a:srgbClr val="000000"/>
                </a:solidFill>
                <a:latin typeface="Arial"/>
                <a:ea typeface="Arial"/>
                <a:cs typeface="Arial"/>
                <a:sym typeface="Arial"/>
              </a:defRPr>
            </a:pPr>
            <a:r>
              <a:rPr lang="en-US" sz="1200" b="1" dirty="0">
                <a:solidFill>
                  <a:srgbClr val="000000"/>
                </a:solidFill>
                <a:latin typeface="Gotham Light" pitchFamily="50" charset="0"/>
                <a:ea typeface="Arial"/>
                <a:cs typeface="Gotham Light" pitchFamily="50" charset="0"/>
                <a:sym typeface="Arial"/>
              </a:rPr>
              <a:t>East and West</a:t>
            </a:r>
            <a:endParaRPr lang="en-US" sz="1200" dirty="0">
              <a:solidFill>
                <a:schemeClr val="tx1"/>
              </a:solidFill>
              <a:latin typeface="Gotham Light" pitchFamily="50" charset="0"/>
              <a:ea typeface="Arial"/>
              <a:cs typeface="Gotham Light" pitchFamily="50" charset="0"/>
              <a:sym typeface="Arial"/>
            </a:endParaRPr>
          </a:p>
        </p:txBody>
      </p:sp>
      <p:sp>
        <p:nvSpPr>
          <p:cNvPr id="7" name="Shape 348">
            <a:extLst>
              <a:ext uri="{FF2B5EF4-FFF2-40B4-BE49-F238E27FC236}">
                <a16:creationId xmlns:a16="http://schemas.microsoft.com/office/drawing/2014/main" id="{D5FA54FF-0A31-5D49-879C-D05F743C7EC3}"/>
              </a:ext>
            </a:extLst>
          </p:cNvPr>
          <p:cNvSpPr txBox="1">
            <a:spLocks/>
          </p:cNvSpPr>
          <p:nvPr/>
        </p:nvSpPr>
        <p:spPr>
          <a:xfrm>
            <a:off x="8064553" y="1004598"/>
            <a:ext cx="1152960" cy="22842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style>
          <a:lnRef idx="0">
            <a:scrgbClr r="0" g="0" b="0"/>
          </a:lnRef>
          <a:fillRef idx="0">
            <a:scrgbClr r="0" g="0" b="0"/>
          </a:fillRef>
          <a:effectRef idx="0">
            <a:scrgbClr r="0" g="0" b="0"/>
          </a:effectRef>
          <a:fontRef idx="major"/>
        </p:style>
        <p:txBody>
          <a:bodyPr lIns="45719" rIns="45719">
            <a:normAutofit fontScale="85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hangingPunct="1">
              <a:spcBef>
                <a:spcPts val="1000"/>
              </a:spcBef>
              <a:buSzTx/>
              <a:buFontTx/>
              <a:buNone/>
              <a:defRPr b="1">
                <a:solidFill>
                  <a:srgbClr val="000000"/>
                </a:solidFill>
                <a:latin typeface="Arial"/>
                <a:ea typeface="Arial"/>
                <a:cs typeface="Arial"/>
                <a:sym typeface="Arial"/>
              </a:defRPr>
            </a:pPr>
            <a:r>
              <a:rPr lang="en-US" sz="1200" b="1" dirty="0">
                <a:solidFill>
                  <a:srgbClr val="000000"/>
                </a:solidFill>
                <a:latin typeface="Gotham Light" pitchFamily="50" charset="0"/>
                <a:ea typeface="Arial"/>
                <a:cs typeface="Gotham Light" pitchFamily="50" charset="0"/>
                <a:sym typeface="Arial"/>
              </a:rPr>
              <a:t>North and South</a:t>
            </a:r>
            <a:endParaRPr lang="en-US" sz="1200" dirty="0">
              <a:solidFill>
                <a:schemeClr val="tx1"/>
              </a:solidFill>
              <a:latin typeface="Gotham Light" pitchFamily="50" charset="0"/>
              <a:ea typeface="Arial"/>
              <a:cs typeface="Gotham Light" pitchFamily="50" charset="0"/>
              <a:sym typeface="Arial"/>
            </a:endParaRPr>
          </a:p>
        </p:txBody>
      </p:sp>
    </p:spTree>
    <p:extLst>
      <p:ext uri="{BB962C8B-B14F-4D97-AF65-F5344CB8AC3E}">
        <p14:creationId xmlns:p14="http://schemas.microsoft.com/office/powerpoint/2010/main" val="12086713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D2EDD6-2E52-4047-908E-BEAFFFF403E4}"/>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 up of a map&#10;&#10;Description automatically generated">
            <a:extLst>
              <a:ext uri="{FF2B5EF4-FFF2-40B4-BE49-F238E27FC236}">
                <a16:creationId xmlns:a16="http://schemas.microsoft.com/office/drawing/2014/main" id="{8DBB0289-88BC-4FA8-A88A-ED9C1FB253C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80" r="2143" b="7849"/>
          <a:stretch/>
        </p:blipFill>
        <p:spPr>
          <a:xfrm>
            <a:off x="0" y="668216"/>
            <a:ext cx="12192000" cy="6858000"/>
          </a:xfrm>
          <a:prstGeom prst="rect">
            <a:avLst/>
          </a:prstGeom>
        </p:spPr>
      </p:pic>
      <p:sp>
        <p:nvSpPr>
          <p:cNvPr id="4" name="Rectangle 3">
            <a:extLst>
              <a:ext uri="{FF2B5EF4-FFF2-40B4-BE49-F238E27FC236}">
                <a16:creationId xmlns:a16="http://schemas.microsoft.com/office/drawing/2014/main" id="{CB05D051-D0EA-430F-8595-E75AB33DC20B}"/>
              </a:ext>
            </a:extLst>
          </p:cNvPr>
          <p:cNvSpPr/>
          <p:nvPr/>
        </p:nvSpPr>
        <p:spPr>
          <a:xfrm>
            <a:off x="209549" y="5969000"/>
            <a:ext cx="455295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
            <a:extLst>
              <a:ext uri="{FF2B5EF4-FFF2-40B4-BE49-F238E27FC236}">
                <a16:creationId xmlns:a16="http://schemas.microsoft.com/office/drawing/2014/main" id="{92D6D0C5-9646-4480-8179-45FFBE95785C}"/>
              </a:ext>
            </a:extLst>
          </p:cNvPr>
          <p:cNvSpPr txBox="1"/>
          <p:nvPr/>
        </p:nvSpPr>
        <p:spPr>
          <a:xfrm>
            <a:off x="8238281" y="1152062"/>
            <a:ext cx="1172419"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New skylight</a:t>
            </a:r>
          </a:p>
        </p:txBody>
      </p:sp>
      <p:sp>
        <p:nvSpPr>
          <p:cNvPr id="8" name="TextBox 1">
            <a:extLst>
              <a:ext uri="{FF2B5EF4-FFF2-40B4-BE49-F238E27FC236}">
                <a16:creationId xmlns:a16="http://schemas.microsoft.com/office/drawing/2014/main" id="{3B96A3DF-4A56-4602-93E9-B49CAB3E191C}"/>
              </a:ext>
            </a:extLst>
          </p:cNvPr>
          <p:cNvSpPr txBox="1"/>
          <p:nvPr/>
        </p:nvSpPr>
        <p:spPr>
          <a:xfrm>
            <a:off x="8295431" y="1592139"/>
            <a:ext cx="1239094"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Light colored ceiling to reflect daylight</a:t>
            </a:r>
          </a:p>
        </p:txBody>
      </p:sp>
      <p:sp>
        <p:nvSpPr>
          <p:cNvPr id="11" name="TextBox 1">
            <a:extLst>
              <a:ext uri="{FF2B5EF4-FFF2-40B4-BE49-F238E27FC236}">
                <a16:creationId xmlns:a16="http://schemas.microsoft.com/office/drawing/2014/main" id="{8FF91990-FB3A-427B-B705-1728468A463A}"/>
              </a:ext>
            </a:extLst>
          </p:cNvPr>
          <p:cNvSpPr txBox="1"/>
          <p:nvPr/>
        </p:nvSpPr>
        <p:spPr>
          <a:xfrm>
            <a:off x="5628009" y="1222528"/>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External shades</a:t>
            </a:r>
          </a:p>
        </p:txBody>
      </p:sp>
      <p:sp>
        <p:nvSpPr>
          <p:cNvPr id="9" name="TextBox 1">
            <a:extLst>
              <a:ext uri="{FF2B5EF4-FFF2-40B4-BE49-F238E27FC236}">
                <a16:creationId xmlns:a16="http://schemas.microsoft.com/office/drawing/2014/main" id="{12EAC9D3-50FB-476B-A13E-FC04AB2DF823}"/>
              </a:ext>
            </a:extLst>
          </p:cNvPr>
          <p:cNvSpPr txBox="1"/>
          <p:nvPr/>
        </p:nvSpPr>
        <p:spPr>
          <a:xfrm>
            <a:off x="9496003" y="1049289"/>
            <a:ext cx="1172419"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Roof monitor</a:t>
            </a:r>
          </a:p>
        </p:txBody>
      </p:sp>
      <p:grpSp>
        <p:nvGrpSpPr>
          <p:cNvPr id="2" name="Group 1">
            <a:extLst>
              <a:ext uri="{FF2B5EF4-FFF2-40B4-BE49-F238E27FC236}">
                <a16:creationId xmlns:a16="http://schemas.microsoft.com/office/drawing/2014/main" id="{51BDCA13-FB32-4D93-A57C-31CEDAF8B787}"/>
              </a:ext>
            </a:extLst>
          </p:cNvPr>
          <p:cNvGrpSpPr/>
          <p:nvPr/>
        </p:nvGrpSpPr>
        <p:grpSpPr>
          <a:xfrm>
            <a:off x="625584" y="1152062"/>
            <a:ext cx="2180272" cy="3205483"/>
            <a:chOff x="477203" y="1003852"/>
            <a:chExt cx="2180272" cy="3205483"/>
          </a:xfrm>
        </p:grpSpPr>
        <p:pic>
          <p:nvPicPr>
            <p:cNvPr id="16" name="Picture 15">
              <a:extLst>
                <a:ext uri="{FF2B5EF4-FFF2-40B4-BE49-F238E27FC236}">
                  <a16:creationId xmlns:a16="http://schemas.microsoft.com/office/drawing/2014/main" id="{669EC054-2690-471F-820B-CDE874AF2443}"/>
                </a:ext>
              </a:extLst>
            </p:cNvPr>
            <p:cNvPicPr>
              <a:picLocks noChangeAspect="1"/>
            </p:cNvPicPr>
            <p:nvPr/>
          </p:nvPicPr>
          <p:blipFill rotWithShape="1">
            <a:blip r:embed="rId4"/>
            <a:srcRect l="5619" t="5058" r="21096" b="27505"/>
            <a:stretch/>
          </p:blipFill>
          <p:spPr>
            <a:xfrm>
              <a:off x="477203" y="1003852"/>
              <a:ext cx="2180272" cy="2927213"/>
            </a:xfrm>
            <a:prstGeom prst="rect">
              <a:avLst/>
            </a:prstGeom>
          </p:spPr>
        </p:pic>
        <p:sp>
          <p:nvSpPr>
            <p:cNvPr id="20" name="TextBox 19">
              <a:extLst>
                <a:ext uri="{FF2B5EF4-FFF2-40B4-BE49-F238E27FC236}">
                  <a16:creationId xmlns:a16="http://schemas.microsoft.com/office/drawing/2014/main" id="{917311E7-3D05-4CB9-B160-6CB15F6E26D1}"/>
                </a:ext>
              </a:extLst>
            </p:cNvPr>
            <p:cNvSpPr txBox="1"/>
            <p:nvPr/>
          </p:nvSpPr>
          <p:spPr>
            <a:xfrm>
              <a:off x="1014980" y="3886170"/>
              <a:ext cx="720968" cy="323165"/>
            </a:xfrm>
            <a:prstGeom prst="rect">
              <a:avLst/>
            </a:prstGeom>
            <a:solidFill>
              <a:schemeClr val="bg1"/>
            </a:solidFill>
          </p:spPr>
          <p:txBody>
            <a:bodyPr wrap="square" lIns="0" rIns="0" rtlCol="0">
              <a:spAutoFit/>
            </a:bodyPr>
            <a:lstStyle/>
            <a:p>
              <a:pPr algn="ctr"/>
              <a:r>
                <a:rPr lang="en-US" sz="750" cap="all" dirty="0">
                  <a:latin typeface="Open Sans" panose="020B0606030504020204" pitchFamily="34" charset="0"/>
                  <a:ea typeface="Open Sans" panose="020B0606030504020204" pitchFamily="34" charset="0"/>
                  <a:cs typeface="Open Sans" panose="020B0606030504020204" pitchFamily="34" charset="0"/>
                </a:rPr>
                <a:t>Baseline</a:t>
              </a:r>
            </a:p>
            <a:p>
              <a:pPr algn="ctr"/>
              <a:r>
                <a:rPr lang="en-US" sz="750" cap="all" dirty="0">
                  <a:latin typeface="Open Sans" panose="020B0606030504020204" pitchFamily="34" charset="0"/>
                  <a:ea typeface="Open Sans" panose="020B0606030504020204" pitchFamily="34" charset="0"/>
                  <a:cs typeface="Open Sans" panose="020B0606030504020204" pitchFamily="34" charset="0"/>
                </a:rPr>
                <a:t>Design</a:t>
              </a:r>
            </a:p>
          </p:txBody>
        </p:sp>
        <p:sp>
          <p:nvSpPr>
            <p:cNvPr id="19" name="TextBox 18">
              <a:extLst>
                <a:ext uri="{FF2B5EF4-FFF2-40B4-BE49-F238E27FC236}">
                  <a16:creationId xmlns:a16="http://schemas.microsoft.com/office/drawing/2014/main" id="{CF0DA5F7-18A6-443B-8567-77AE0CD679D4}"/>
                </a:ext>
              </a:extLst>
            </p:cNvPr>
            <p:cNvSpPr txBox="1"/>
            <p:nvPr/>
          </p:nvSpPr>
          <p:spPr>
            <a:xfrm>
              <a:off x="1598755" y="3886170"/>
              <a:ext cx="963470" cy="323165"/>
            </a:xfrm>
            <a:prstGeom prst="rect">
              <a:avLst/>
            </a:prstGeom>
            <a:solidFill>
              <a:schemeClr val="bg1"/>
            </a:solidFill>
          </p:spPr>
          <p:txBody>
            <a:bodyPr wrap="square" lIns="0" rIns="0" rtlCol="0">
              <a:spAutoFit/>
            </a:bodyPr>
            <a:lstStyle/>
            <a:p>
              <a:pPr algn="ctr"/>
              <a:r>
                <a:rPr lang="en-US" sz="750" cap="all" dirty="0">
                  <a:latin typeface="Open Sans" panose="020B0606030504020204" pitchFamily="34" charset="0"/>
                  <a:ea typeface="Open Sans" panose="020B0606030504020204" pitchFamily="34" charset="0"/>
                  <a:cs typeface="Open Sans" panose="020B0606030504020204" pitchFamily="34" charset="0"/>
                </a:rPr>
                <a:t>Recommended</a:t>
              </a:r>
            </a:p>
            <a:p>
              <a:pPr algn="ctr"/>
              <a:r>
                <a:rPr lang="en-US" sz="750" cap="all" dirty="0">
                  <a:latin typeface="Open Sans" panose="020B0606030504020204" pitchFamily="34" charset="0"/>
                  <a:ea typeface="Open Sans" panose="020B0606030504020204" pitchFamily="34" charset="0"/>
                  <a:cs typeface="Open Sans" panose="020B0606030504020204" pitchFamily="34" charset="0"/>
                </a:rPr>
                <a:t>Envelope</a:t>
              </a:r>
            </a:p>
          </p:txBody>
        </p:sp>
      </p:grpSp>
      <p:sp>
        <p:nvSpPr>
          <p:cNvPr id="30" name="TextBox 29">
            <a:extLst>
              <a:ext uri="{FF2B5EF4-FFF2-40B4-BE49-F238E27FC236}">
                <a16:creationId xmlns:a16="http://schemas.microsoft.com/office/drawing/2014/main" id="{80F19019-8B62-4A70-9189-564B8B98AE24}"/>
              </a:ext>
            </a:extLst>
          </p:cNvPr>
          <p:cNvSpPr txBox="1"/>
          <p:nvPr/>
        </p:nvSpPr>
        <p:spPr>
          <a:xfrm>
            <a:off x="625584" y="4610965"/>
            <a:ext cx="3959225" cy="1979324"/>
          </a:xfrm>
          <a:prstGeom prst="rect">
            <a:avLst/>
          </a:prstGeom>
          <a:solidFill>
            <a:schemeClr val="bg1"/>
          </a:solidFill>
          <a:ln>
            <a:solidFill>
              <a:srgbClr val="0070C0"/>
            </a:solidFill>
          </a:ln>
        </p:spPr>
        <p:txBody>
          <a:bodyPr wrap="square" rtlCol="0">
            <a:spAutoFit/>
          </a:bodyPr>
          <a:lstStyle/>
          <a:p>
            <a:pPr>
              <a:lnSpc>
                <a:spcPct val="130000"/>
              </a:lnSpc>
            </a:pPr>
            <a:r>
              <a:rPr lang="en-US" sz="1600" u="sng" dirty="0">
                <a:latin typeface="Open Sans" panose="020B0606030504020204" pitchFamily="34" charset="0"/>
                <a:ea typeface="Open Sans" panose="020B0606030504020204" pitchFamily="34" charset="0"/>
                <a:cs typeface="Open Sans" panose="020B0606030504020204" pitchFamily="34" charset="0"/>
              </a:rPr>
              <a:t>Recommended Envelope</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R17 Walls | R35 Roof</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U-0.4 | SHGC-0.25</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~32% WWR (30% E/W, 40% N/S)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Minimum 1’ overhangs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Infiltration &lt; 0.1 cfm/sf façade @ 75 pa</a:t>
            </a:r>
            <a:endParaRPr lang="en-US" sz="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441C69CC-C1A0-4DC0-AA4A-04F35A1DE495}"/>
              </a:ext>
            </a:extLst>
          </p:cNvPr>
          <p:cNvSpPr>
            <a:spLocks noGrp="1"/>
          </p:cNvSpPr>
          <p:nvPr>
            <p:ph type="title"/>
          </p:nvPr>
        </p:nvSpPr>
        <p:spPr/>
        <p:txBody>
          <a:bodyPr/>
          <a:lstStyle/>
          <a:p>
            <a:r>
              <a:rPr lang="en-US" dirty="0"/>
              <a:t>High Performance Envelope</a:t>
            </a:r>
          </a:p>
        </p:txBody>
      </p:sp>
    </p:spTree>
    <p:extLst>
      <p:ext uri="{BB962C8B-B14F-4D97-AF65-F5344CB8AC3E}">
        <p14:creationId xmlns:p14="http://schemas.microsoft.com/office/powerpoint/2010/main" val="4265827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555CD-180B-4337-9F0B-AC98BFFB31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1" b="4260"/>
          <a:stretch/>
        </p:blipFill>
        <p:spPr>
          <a:xfrm>
            <a:off x="3617587" y="1049215"/>
            <a:ext cx="7014226" cy="5486400"/>
          </a:xfrm>
          <a:prstGeom prst="rect">
            <a:avLst/>
          </a:prstGeom>
        </p:spPr>
      </p:pic>
      <p:pic>
        <p:nvPicPr>
          <p:cNvPr id="8" name="Picture 7">
            <a:extLst>
              <a:ext uri="{FF2B5EF4-FFF2-40B4-BE49-F238E27FC236}">
                <a16:creationId xmlns:a16="http://schemas.microsoft.com/office/drawing/2014/main" id="{27DE1735-02CA-4816-ACB8-6DA07218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41" b="4260"/>
          <a:stretch/>
        </p:blipFill>
        <p:spPr>
          <a:xfrm>
            <a:off x="3617587" y="1049215"/>
            <a:ext cx="7014226" cy="5486400"/>
          </a:xfrm>
          <a:prstGeom prst="rect">
            <a:avLst/>
          </a:prstGeom>
        </p:spPr>
      </p:pic>
      <p:pic>
        <p:nvPicPr>
          <p:cNvPr id="4" name="Picture 3">
            <a:extLst>
              <a:ext uri="{FF2B5EF4-FFF2-40B4-BE49-F238E27FC236}">
                <a16:creationId xmlns:a16="http://schemas.microsoft.com/office/drawing/2014/main" id="{53EA3067-F583-4632-A20E-84082DFCB1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41" b="4259"/>
          <a:stretch/>
        </p:blipFill>
        <p:spPr>
          <a:xfrm>
            <a:off x="3617587" y="1049215"/>
            <a:ext cx="7014226" cy="5486400"/>
          </a:xfrm>
          <a:prstGeom prst="rect">
            <a:avLst/>
          </a:prstGeom>
        </p:spPr>
      </p:pic>
      <p:pic>
        <p:nvPicPr>
          <p:cNvPr id="3" name="Picture 2">
            <a:extLst>
              <a:ext uri="{FF2B5EF4-FFF2-40B4-BE49-F238E27FC236}">
                <a16:creationId xmlns:a16="http://schemas.microsoft.com/office/drawing/2014/main" id="{90E9E372-179D-457C-BBF4-B0049926E1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34" b="4999"/>
          <a:stretch/>
        </p:blipFill>
        <p:spPr>
          <a:xfrm>
            <a:off x="3610163" y="1049215"/>
            <a:ext cx="7014226" cy="5429250"/>
          </a:xfrm>
          <a:prstGeom prst="rect">
            <a:avLst/>
          </a:prstGeom>
        </p:spPr>
      </p:pic>
      <p:sp>
        <p:nvSpPr>
          <p:cNvPr id="24" name="TextBox 23">
            <a:extLst>
              <a:ext uri="{FF2B5EF4-FFF2-40B4-BE49-F238E27FC236}">
                <a16:creationId xmlns:a16="http://schemas.microsoft.com/office/drawing/2014/main" id="{B65628BB-F6B2-4E1F-AD69-C1ED6CD82389}"/>
              </a:ext>
            </a:extLst>
          </p:cNvPr>
          <p:cNvSpPr txBox="1"/>
          <p:nvPr/>
        </p:nvSpPr>
        <p:spPr>
          <a:xfrm>
            <a:off x="242314" y="876949"/>
            <a:ext cx="3317301" cy="6153031"/>
          </a:xfrm>
          <a:prstGeom prst="rect">
            <a:avLst/>
          </a:prstGeom>
          <a:noFill/>
        </p:spPr>
        <p:txBody>
          <a:bodyPr wrap="square" rtlCol="0">
            <a:spAutoFit/>
          </a:bodyPr>
          <a:lstStyle/>
          <a:p>
            <a:pPr>
              <a:lnSpc>
                <a:spcPct val="130000"/>
              </a:lnSpc>
            </a:pPr>
            <a:r>
              <a:rPr lang="en-US" sz="1400" b="1" dirty="0">
                <a:latin typeface="Open Sans" panose="020B0606030504020204" pitchFamily="34" charset="0"/>
                <a:ea typeface="Open Sans" panose="020B0606030504020204" pitchFamily="34" charset="0"/>
                <a:cs typeface="Open Sans" panose="020B0606030504020204" pitchFamily="34" charset="0"/>
              </a:rPr>
              <a:t>Skylights</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Doubles the daylit floor area on the upper floor</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Provides useful daylight illuminance to 70% of work areas</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Offers significant opportunity for electric light dimming.</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The 18 skylights shown at right (in blue) provided the best impact according to ASHARE’s consultant </a:t>
            </a:r>
          </a:p>
          <a:p>
            <a:pPr>
              <a:lnSpc>
                <a:spcPct val="13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400" b="1" dirty="0">
                <a:latin typeface="Open Sans" panose="020B0606030504020204" pitchFamily="34" charset="0"/>
                <a:ea typeface="Open Sans" panose="020B0606030504020204" pitchFamily="34" charset="0"/>
                <a:cs typeface="Open Sans" panose="020B0606030504020204" pitchFamily="34" charset="0"/>
              </a:rPr>
              <a:t>Raised Windows</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Raising the window height increases the daylit floor area percentage from 36-46%.</a:t>
            </a:r>
          </a:p>
          <a:p>
            <a:pPr marL="171450" indent="-171450">
              <a:lnSpc>
                <a:spcPct val="130000"/>
              </a:lnSpc>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400" b="1" dirty="0">
                <a:latin typeface="Open Sans" panose="020B0606030504020204" pitchFamily="34" charset="0"/>
                <a:ea typeface="Open Sans" panose="020B0606030504020204" pitchFamily="34" charset="0"/>
                <a:cs typeface="Open Sans" panose="020B0606030504020204" pitchFamily="34" charset="0"/>
              </a:rPr>
              <a:t>Interior Desk Layout</a:t>
            </a:r>
          </a:p>
          <a:p>
            <a:pPr marL="171450" indent="-171450">
              <a:lnSpc>
                <a:spcPct val="13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Tall and/or opaque desk partitions running parallel to the façade must be avoided in order to maintain side-lighting benefits. </a:t>
            </a:r>
          </a:p>
          <a:p>
            <a:pPr>
              <a:lnSpc>
                <a:spcPct val="130000"/>
              </a:lnSpc>
            </a:pPr>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B3439788-BD13-4D26-8CE1-9F90899EC45C}"/>
              </a:ext>
            </a:extLst>
          </p:cNvPr>
          <p:cNvCxnSpPr/>
          <p:nvPr/>
        </p:nvCxnSpPr>
        <p:spPr>
          <a:xfrm flipH="1">
            <a:off x="4143375" y="1735015"/>
            <a:ext cx="495300" cy="590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8643F5-DCA2-4324-9D18-5D311A955D0B}"/>
              </a:ext>
            </a:extLst>
          </p:cNvPr>
          <p:cNvSpPr txBox="1"/>
          <p:nvPr/>
        </p:nvSpPr>
        <p:spPr>
          <a:xfrm>
            <a:off x="4638674" y="1606814"/>
            <a:ext cx="2085975" cy="307777"/>
          </a:xfrm>
          <a:prstGeom prst="rect">
            <a:avLst/>
          </a:prstGeom>
          <a:noFill/>
        </p:spPr>
        <p:txBody>
          <a:bodyPr wrap="square" rtlCol="0">
            <a:spAutoFit/>
          </a:bodyPr>
          <a:lstStyle/>
          <a:p>
            <a:r>
              <a:rPr lang="en-US" sz="700" dirty="0"/>
              <a:t>MAINTAIN LOW (&lt;3.5’), GLAZED, OR NO PARTITIONS PARALLEL TO THE FACADE</a:t>
            </a:r>
          </a:p>
        </p:txBody>
      </p:sp>
      <p:cxnSp>
        <p:nvCxnSpPr>
          <p:cNvPr id="28" name="Straight Arrow Connector 27">
            <a:extLst>
              <a:ext uri="{FF2B5EF4-FFF2-40B4-BE49-F238E27FC236}">
                <a16:creationId xmlns:a16="http://schemas.microsoft.com/office/drawing/2014/main" id="{8DE3E73A-BB76-40C7-9576-6931D01980DC}"/>
              </a:ext>
            </a:extLst>
          </p:cNvPr>
          <p:cNvCxnSpPr>
            <a:cxnSpLocks/>
          </p:cNvCxnSpPr>
          <p:nvPr/>
        </p:nvCxnSpPr>
        <p:spPr>
          <a:xfrm flipH="1" flipV="1">
            <a:off x="4333875" y="5106865"/>
            <a:ext cx="304800" cy="561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32BACC6-7D61-430B-BF99-D1DF9BF7800F}"/>
              </a:ext>
            </a:extLst>
          </p:cNvPr>
          <p:cNvSpPr txBox="1"/>
          <p:nvPr/>
        </p:nvSpPr>
        <p:spPr>
          <a:xfrm>
            <a:off x="4638675" y="5668751"/>
            <a:ext cx="1543050" cy="630942"/>
          </a:xfrm>
          <a:prstGeom prst="rect">
            <a:avLst/>
          </a:prstGeom>
          <a:noFill/>
        </p:spPr>
        <p:txBody>
          <a:bodyPr wrap="square" rtlCol="0">
            <a:spAutoFit/>
          </a:bodyPr>
          <a:lstStyle/>
          <a:p>
            <a:r>
              <a:rPr lang="en-US" sz="700" dirty="0"/>
              <a:t>SOLID PARTITIONS, IF NECESSARY, SHOULD BE PLACED PERPENDICULAR TO THE FAÇADE TO MAINTAIN SIDELIGHTING BENEFITS AND DAYLIGHT DISTRIBUTION</a:t>
            </a:r>
          </a:p>
        </p:txBody>
      </p:sp>
      <p:sp>
        <p:nvSpPr>
          <p:cNvPr id="34" name="TextBox 33">
            <a:extLst>
              <a:ext uri="{FF2B5EF4-FFF2-40B4-BE49-F238E27FC236}">
                <a16:creationId xmlns:a16="http://schemas.microsoft.com/office/drawing/2014/main" id="{03FCCC96-A36B-469F-94F1-D3A515E0B7A3}"/>
              </a:ext>
            </a:extLst>
          </p:cNvPr>
          <p:cNvSpPr txBox="1"/>
          <p:nvPr/>
        </p:nvSpPr>
        <p:spPr>
          <a:xfrm>
            <a:off x="10448925" y="2030290"/>
            <a:ext cx="1114425" cy="415498"/>
          </a:xfrm>
          <a:prstGeom prst="rect">
            <a:avLst/>
          </a:prstGeom>
          <a:noFill/>
        </p:spPr>
        <p:txBody>
          <a:bodyPr wrap="square" rtlCol="0">
            <a:spAutoFit/>
          </a:bodyPr>
          <a:lstStyle/>
          <a:p>
            <a:r>
              <a:rPr lang="en-US" sz="700" dirty="0"/>
              <a:t>AT A MINIMUM, THESE 18 SKYLIGHTS SHOULD BE RETAINED. </a:t>
            </a:r>
          </a:p>
        </p:txBody>
      </p:sp>
      <p:sp>
        <p:nvSpPr>
          <p:cNvPr id="15" name="Freeform: Shape 14">
            <a:extLst>
              <a:ext uri="{FF2B5EF4-FFF2-40B4-BE49-F238E27FC236}">
                <a16:creationId xmlns:a16="http://schemas.microsoft.com/office/drawing/2014/main" id="{0F2676D6-DCB2-450E-AA4A-C20ACC4CDEC5}"/>
              </a:ext>
            </a:extLst>
          </p:cNvPr>
          <p:cNvSpPr/>
          <p:nvPr/>
        </p:nvSpPr>
        <p:spPr>
          <a:xfrm>
            <a:off x="9601200" y="2144590"/>
            <a:ext cx="895350" cy="85725"/>
          </a:xfrm>
          <a:custGeom>
            <a:avLst/>
            <a:gdLst>
              <a:gd name="connsiteX0" fmla="*/ 895350 w 895350"/>
              <a:gd name="connsiteY0" fmla="*/ 0 h 85725"/>
              <a:gd name="connsiteX1" fmla="*/ 0 w 895350"/>
              <a:gd name="connsiteY1" fmla="*/ 85725 h 85725"/>
            </a:gdLst>
            <a:ahLst/>
            <a:cxnLst>
              <a:cxn ang="0">
                <a:pos x="connsiteX0" y="connsiteY0"/>
              </a:cxn>
              <a:cxn ang="0">
                <a:pos x="connsiteX1" y="connsiteY1"/>
              </a:cxn>
            </a:cxnLst>
            <a:rect l="l" t="t" r="r" b="b"/>
            <a:pathLst>
              <a:path w="895350" h="85725">
                <a:moveTo>
                  <a:pt x="895350" y="0"/>
                </a:moveTo>
                <a:lnTo>
                  <a:pt x="0" y="85725"/>
                </a:ln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51353D5-416E-494F-87CF-4C129B26A032}"/>
              </a:ext>
            </a:extLst>
          </p:cNvPr>
          <p:cNvCxnSpPr>
            <a:cxnSpLocks/>
          </p:cNvCxnSpPr>
          <p:nvPr/>
        </p:nvCxnSpPr>
        <p:spPr>
          <a:xfrm flipH="1" flipV="1">
            <a:off x="9601201" y="1735015"/>
            <a:ext cx="902773" cy="409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73B2F8A-6B1F-4A86-B812-47D137BB1EBD}"/>
              </a:ext>
            </a:extLst>
          </p:cNvPr>
          <p:cNvSpPr txBox="1"/>
          <p:nvPr/>
        </p:nvSpPr>
        <p:spPr>
          <a:xfrm>
            <a:off x="6818944" y="4174754"/>
            <a:ext cx="658181" cy="846386"/>
          </a:xfrm>
          <a:prstGeom prst="rect">
            <a:avLst/>
          </a:prstGeom>
          <a:noFill/>
        </p:spPr>
        <p:txBody>
          <a:bodyPr wrap="square" rtlCol="0">
            <a:spAutoFit/>
          </a:bodyPr>
          <a:lstStyle/>
          <a:p>
            <a:r>
              <a:rPr lang="en-US" sz="700" dirty="0"/>
              <a:t>CONSIDER ADDING WINDOWS FOR BORROWED LIGHT FROM ATRIUM</a:t>
            </a:r>
          </a:p>
        </p:txBody>
      </p:sp>
      <p:cxnSp>
        <p:nvCxnSpPr>
          <p:cNvPr id="22" name="Straight Arrow Connector 21">
            <a:extLst>
              <a:ext uri="{FF2B5EF4-FFF2-40B4-BE49-F238E27FC236}">
                <a16:creationId xmlns:a16="http://schemas.microsoft.com/office/drawing/2014/main" id="{C5B1D9DB-8C4F-4124-93AD-92CA1D116ED3}"/>
              </a:ext>
            </a:extLst>
          </p:cNvPr>
          <p:cNvCxnSpPr>
            <a:cxnSpLocks/>
          </p:cNvCxnSpPr>
          <p:nvPr/>
        </p:nvCxnSpPr>
        <p:spPr>
          <a:xfrm flipH="1">
            <a:off x="6818944" y="4097215"/>
            <a:ext cx="65818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3AB3A05-5812-4ABF-B616-A68C0A628DD2}"/>
              </a:ext>
            </a:extLst>
          </p:cNvPr>
          <p:cNvSpPr>
            <a:spLocks noGrp="1"/>
          </p:cNvSpPr>
          <p:nvPr>
            <p:ph type="title"/>
          </p:nvPr>
        </p:nvSpPr>
        <p:spPr/>
        <p:txBody>
          <a:bodyPr/>
          <a:lstStyle/>
          <a:p>
            <a:r>
              <a:rPr lang="en-US" dirty="0"/>
              <a:t>Daylight Strategies</a:t>
            </a:r>
          </a:p>
        </p:txBody>
      </p:sp>
    </p:spTree>
    <p:extLst>
      <p:ext uri="{BB962C8B-B14F-4D97-AF65-F5344CB8AC3E}">
        <p14:creationId xmlns:p14="http://schemas.microsoft.com/office/powerpoint/2010/main" val="283448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70C22B4-B273-40D0-816E-321B7BA03DBD}"/>
              </a:ext>
            </a:extLst>
          </p:cNvPr>
          <p:cNvSpPr txBox="1"/>
          <p:nvPr/>
        </p:nvSpPr>
        <p:spPr>
          <a:xfrm>
            <a:off x="400425" y="1571992"/>
            <a:ext cx="2993405" cy="1871859"/>
          </a:xfrm>
          <a:prstGeom prst="rect">
            <a:avLst/>
          </a:prstGeom>
          <a:noFill/>
        </p:spPr>
        <p:txBody>
          <a:bodyPr wrap="square" rtlCol="0">
            <a:spAutoFit/>
          </a:bodyPr>
          <a:lstStyle/>
          <a:p>
            <a:pPr algn="ctr">
              <a:lnSpc>
                <a:spcPct val="130000"/>
              </a:lnSpc>
            </a:pPr>
            <a:r>
              <a:rPr lang="en-US" sz="2400" dirty="0">
                <a:latin typeface="Open Sans bold" panose="020B0806030504020204" pitchFamily="34" charset="0"/>
                <a:ea typeface="Open Sans bold" panose="020B0806030504020204" pitchFamily="34" charset="0"/>
                <a:cs typeface="Open Sans bold" panose="020B0806030504020204" pitchFamily="34" charset="0"/>
              </a:rPr>
              <a:t>57% </a:t>
            </a:r>
          </a:p>
          <a:p>
            <a:pPr algn="ctr">
              <a:lnSpc>
                <a:spcPct val="130000"/>
              </a:lnSpc>
            </a:pP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Percentage of regularly occupied work spaces on the upper level with useful daylight illuminance (&gt;300 lux) at the work plane</a:t>
            </a:r>
            <a:endParaRPr lang="en-US" sz="1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C12576CD-B351-2C45-A0EA-6A2F1F0E90B2}"/>
              </a:ext>
            </a:extLst>
          </p:cNvPr>
          <p:cNvGrpSpPr/>
          <p:nvPr/>
        </p:nvGrpSpPr>
        <p:grpSpPr>
          <a:xfrm>
            <a:off x="3607127" y="840890"/>
            <a:ext cx="6737023" cy="5407510"/>
            <a:chOff x="3607127" y="618391"/>
            <a:chExt cx="7014226" cy="5630009"/>
          </a:xfrm>
        </p:grpSpPr>
        <p:pic>
          <p:nvPicPr>
            <p:cNvPr id="29" name="Picture 28">
              <a:extLst>
                <a:ext uri="{FF2B5EF4-FFF2-40B4-BE49-F238E27FC236}">
                  <a16:creationId xmlns:a16="http://schemas.microsoft.com/office/drawing/2014/main" id="{C2BB8786-A092-4A3D-948A-04A338BB4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99" b="4463"/>
            <a:stretch/>
          </p:blipFill>
          <p:spPr>
            <a:xfrm>
              <a:off x="3607127" y="618391"/>
              <a:ext cx="7014226" cy="5454651"/>
            </a:xfrm>
            <a:prstGeom prst="rect">
              <a:avLst/>
            </a:prstGeom>
          </p:spPr>
        </p:pic>
        <p:grpSp>
          <p:nvGrpSpPr>
            <p:cNvPr id="47" name="Group 46">
              <a:extLst>
                <a:ext uri="{FF2B5EF4-FFF2-40B4-BE49-F238E27FC236}">
                  <a16:creationId xmlns:a16="http://schemas.microsoft.com/office/drawing/2014/main" id="{FCCE73F9-DA67-41CA-9384-D61F5214EEE2}"/>
                </a:ext>
              </a:extLst>
            </p:cNvPr>
            <p:cNvGrpSpPr/>
            <p:nvPr/>
          </p:nvGrpSpPr>
          <p:grpSpPr>
            <a:xfrm>
              <a:off x="3917752" y="5296807"/>
              <a:ext cx="2615144" cy="951593"/>
              <a:chOff x="3717727" y="469636"/>
              <a:chExt cx="2615144" cy="951593"/>
            </a:xfrm>
          </p:grpSpPr>
          <p:grpSp>
            <p:nvGrpSpPr>
              <p:cNvPr id="48" name="Group 47">
                <a:extLst>
                  <a:ext uri="{FF2B5EF4-FFF2-40B4-BE49-F238E27FC236}">
                    <a16:creationId xmlns:a16="http://schemas.microsoft.com/office/drawing/2014/main" id="{5F6A49C0-017F-4701-929D-0603C7243CA5}"/>
                  </a:ext>
                </a:extLst>
              </p:cNvPr>
              <p:cNvGrpSpPr/>
              <p:nvPr/>
            </p:nvGrpSpPr>
            <p:grpSpPr>
              <a:xfrm>
                <a:off x="3867150" y="828675"/>
                <a:ext cx="2071120" cy="195263"/>
                <a:chOff x="3867150" y="828675"/>
                <a:chExt cx="2071120" cy="195263"/>
              </a:xfrm>
            </p:grpSpPr>
            <p:pic>
              <p:nvPicPr>
                <p:cNvPr id="56" name="Picture 55">
                  <a:extLst>
                    <a:ext uri="{FF2B5EF4-FFF2-40B4-BE49-F238E27FC236}">
                      <a16:creationId xmlns:a16="http://schemas.microsoft.com/office/drawing/2014/main" id="{34814FEA-8F0C-43BD-B2D0-BB499C88F5B1}"/>
                    </a:ext>
                  </a:extLst>
                </p:cNvPr>
                <p:cNvPicPr>
                  <a:picLocks noChangeAspect="1"/>
                </p:cNvPicPr>
                <p:nvPr/>
              </p:nvPicPr>
              <p:blipFill rotWithShape="1">
                <a:blip r:embed="rId4"/>
                <a:srcRect l="-1" t="40517" r="736" b="-910"/>
                <a:stretch/>
              </p:blipFill>
              <p:spPr>
                <a:xfrm>
                  <a:off x="3869620" y="895349"/>
                  <a:ext cx="2068650" cy="128107"/>
                </a:xfrm>
                <a:prstGeom prst="rect">
                  <a:avLst/>
                </a:prstGeom>
              </p:spPr>
            </p:pic>
            <p:cxnSp>
              <p:nvCxnSpPr>
                <p:cNvPr id="57" name="Straight Connector 56">
                  <a:extLst>
                    <a:ext uri="{FF2B5EF4-FFF2-40B4-BE49-F238E27FC236}">
                      <a16:creationId xmlns:a16="http://schemas.microsoft.com/office/drawing/2014/main" id="{E75DBDDB-24E4-40D4-BC60-4A7375CB6FA8}"/>
                    </a:ext>
                  </a:extLst>
                </p:cNvPr>
                <p:cNvCxnSpPr>
                  <a:cxnSpLocks/>
                </p:cNvCxnSpPr>
                <p:nvPr/>
              </p:nvCxnSpPr>
              <p:spPr>
                <a:xfrm flipV="1">
                  <a:off x="3867150" y="828675"/>
                  <a:ext cx="0" cy="195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9A71666-E348-4380-9FB2-F80F49825E81}"/>
                    </a:ext>
                  </a:extLst>
                </p:cNvPr>
                <p:cNvCxnSpPr>
                  <a:cxnSpLocks/>
                </p:cNvCxnSpPr>
                <p:nvPr/>
              </p:nvCxnSpPr>
              <p:spPr>
                <a:xfrm flipV="1">
                  <a:off x="532447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A3A3B6-13F5-4685-A791-3576BD4D23DD}"/>
                    </a:ext>
                  </a:extLst>
                </p:cNvPr>
                <p:cNvCxnSpPr>
                  <a:cxnSpLocks/>
                </p:cNvCxnSpPr>
                <p:nvPr/>
              </p:nvCxnSpPr>
              <p:spPr>
                <a:xfrm flipV="1">
                  <a:off x="553402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756A7B-1819-4E47-9CA2-06006BC3A2C8}"/>
                    </a:ext>
                  </a:extLst>
                </p:cNvPr>
                <p:cNvCxnSpPr>
                  <a:cxnSpLocks/>
                </p:cNvCxnSpPr>
                <p:nvPr/>
              </p:nvCxnSpPr>
              <p:spPr>
                <a:xfrm flipV="1">
                  <a:off x="5938269"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66DF8EC-DC44-4F38-BBA6-F6C813A921DD}"/>
                  </a:ext>
                </a:extLst>
              </p:cNvPr>
              <p:cNvSpPr txBox="1"/>
              <p:nvPr/>
            </p:nvSpPr>
            <p:spPr>
              <a:xfrm>
                <a:off x="3717727" y="469636"/>
                <a:ext cx="2515521" cy="215444"/>
              </a:xfrm>
              <a:prstGeom prst="rect">
                <a:avLst/>
              </a:prstGeom>
              <a:noFill/>
            </p:spPr>
            <p:txBody>
              <a:bodyPr wrap="square" rtlCol="0">
                <a:spAutoFit/>
              </a:bodyPr>
              <a:lstStyle/>
              <a:p>
                <a:r>
                  <a:rPr lang="en-US" sz="800" b="1" dirty="0"/>
                  <a:t>Illuminance</a:t>
                </a:r>
                <a:r>
                  <a:rPr lang="en-US" sz="800" dirty="0"/>
                  <a:t> (lux) (9/21, noon - Uniform Sky )</a:t>
                </a:r>
              </a:p>
            </p:txBody>
          </p:sp>
          <p:sp>
            <p:nvSpPr>
              <p:cNvPr id="50" name="TextBox 49">
                <a:extLst>
                  <a:ext uri="{FF2B5EF4-FFF2-40B4-BE49-F238E27FC236}">
                    <a16:creationId xmlns:a16="http://schemas.microsoft.com/office/drawing/2014/main" id="{A4AD5762-75AC-434F-8486-3B03D9E5E40E}"/>
                  </a:ext>
                </a:extLst>
              </p:cNvPr>
              <p:cNvSpPr txBox="1"/>
              <p:nvPr/>
            </p:nvSpPr>
            <p:spPr>
              <a:xfrm>
                <a:off x="3738207" y="648887"/>
                <a:ext cx="549948" cy="215444"/>
              </a:xfrm>
              <a:prstGeom prst="rect">
                <a:avLst/>
              </a:prstGeom>
              <a:noFill/>
            </p:spPr>
            <p:txBody>
              <a:bodyPr wrap="square" rtlCol="0">
                <a:spAutoFit/>
              </a:bodyPr>
              <a:lstStyle/>
              <a:p>
                <a:r>
                  <a:rPr lang="en-US" sz="800" dirty="0"/>
                  <a:t>1000</a:t>
                </a:r>
              </a:p>
            </p:txBody>
          </p:sp>
          <p:sp>
            <p:nvSpPr>
              <p:cNvPr id="51" name="TextBox 50">
                <a:extLst>
                  <a:ext uri="{FF2B5EF4-FFF2-40B4-BE49-F238E27FC236}">
                    <a16:creationId xmlns:a16="http://schemas.microsoft.com/office/drawing/2014/main" id="{50431354-D923-4BA9-9C1B-1422D1FA1520}"/>
                  </a:ext>
                </a:extLst>
              </p:cNvPr>
              <p:cNvSpPr txBox="1"/>
              <p:nvPr/>
            </p:nvSpPr>
            <p:spPr>
              <a:xfrm>
                <a:off x="5132181" y="629243"/>
                <a:ext cx="549948" cy="215444"/>
              </a:xfrm>
              <a:prstGeom prst="rect">
                <a:avLst/>
              </a:prstGeom>
              <a:noFill/>
            </p:spPr>
            <p:txBody>
              <a:bodyPr wrap="square" rtlCol="0">
                <a:spAutoFit/>
              </a:bodyPr>
              <a:lstStyle/>
              <a:p>
                <a:r>
                  <a:rPr lang="en-US" sz="800" dirty="0"/>
                  <a:t>300</a:t>
                </a:r>
              </a:p>
            </p:txBody>
          </p:sp>
          <p:sp>
            <p:nvSpPr>
              <p:cNvPr id="52" name="TextBox 51">
                <a:extLst>
                  <a:ext uri="{FF2B5EF4-FFF2-40B4-BE49-F238E27FC236}">
                    <a16:creationId xmlns:a16="http://schemas.microsoft.com/office/drawing/2014/main" id="{9F65796E-7E91-4041-9B6D-E546EEB62A63}"/>
                  </a:ext>
                </a:extLst>
              </p:cNvPr>
              <p:cNvSpPr txBox="1"/>
              <p:nvPr/>
            </p:nvSpPr>
            <p:spPr>
              <a:xfrm>
                <a:off x="5367583" y="629243"/>
                <a:ext cx="549948" cy="215444"/>
              </a:xfrm>
              <a:prstGeom prst="rect">
                <a:avLst/>
              </a:prstGeom>
              <a:noFill/>
            </p:spPr>
            <p:txBody>
              <a:bodyPr wrap="square" rtlCol="0">
                <a:spAutoFit/>
              </a:bodyPr>
              <a:lstStyle/>
              <a:p>
                <a:r>
                  <a:rPr lang="en-US" sz="800" dirty="0"/>
                  <a:t>200</a:t>
                </a:r>
              </a:p>
            </p:txBody>
          </p:sp>
          <p:sp>
            <p:nvSpPr>
              <p:cNvPr id="53" name="TextBox 52">
                <a:extLst>
                  <a:ext uri="{FF2B5EF4-FFF2-40B4-BE49-F238E27FC236}">
                    <a16:creationId xmlns:a16="http://schemas.microsoft.com/office/drawing/2014/main" id="{1D146311-6C3D-40B9-9531-3C14E43A31D0}"/>
                  </a:ext>
                </a:extLst>
              </p:cNvPr>
              <p:cNvSpPr txBox="1"/>
              <p:nvPr/>
            </p:nvSpPr>
            <p:spPr>
              <a:xfrm>
                <a:off x="5782923" y="629243"/>
                <a:ext cx="549948" cy="246221"/>
              </a:xfrm>
              <a:prstGeom prst="rect">
                <a:avLst/>
              </a:prstGeom>
              <a:noFill/>
            </p:spPr>
            <p:txBody>
              <a:bodyPr wrap="square" rtlCol="0">
                <a:spAutoFit/>
              </a:bodyPr>
              <a:lstStyle/>
              <a:p>
                <a:r>
                  <a:rPr lang="en-US" sz="1000" dirty="0"/>
                  <a:t>0</a:t>
                </a:r>
              </a:p>
            </p:txBody>
          </p:sp>
          <p:sp>
            <p:nvSpPr>
              <p:cNvPr id="54" name="TextBox 53">
                <a:extLst>
                  <a:ext uri="{FF2B5EF4-FFF2-40B4-BE49-F238E27FC236}">
                    <a16:creationId xmlns:a16="http://schemas.microsoft.com/office/drawing/2014/main" id="{AD44B1F4-3E82-4D22-A8BB-0FA14C1455AA}"/>
                  </a:ext>
                </a:extLst>
              </p:cNvPr>
              <p:cNvSpPr txBox="1"/>
              <p:nvPr/>
            </p:nvSpPr>
            <p:spPr>
              <a:xfrm>
                <a:off x="3824536" y="1082675"/>
                <a:ext cx="1543043" cy="338554"/>
              </a:xfrm>
              <a:prstGeom prst="rect">
                <a:avLst/>
              </a:prstGeom>
              <a:noFill/>
            </p:spPr>
            <p:txBody>
              <a:bodyPr wrap="square" rtlCol="0">
                <a:spAutoFit/>
              </a:bodyPr>
              <a:lstStyle/>
              <a:p>
                <a:pPr algn="ctr"/>
                <a:r>
                  <a:rPr lang="en-US" sz="800" dirty="0"/>
                  <a:t>Useful Daylight Illuminance (&gt;300 lux, not to exceed 4,000)</a:t>
                </a:r>
              </a:p>
            </p:txBody>
          </p:sp>
          <p:sp>
            <p:nvSpPr>
              <p:cNvPr id="55" name="Freeform: Shape 54">
                <a:extLst>
                  <a:ext uri="{FF2B5EF4-FFF2-40B4-BE49-F238E27FC236}">
                    <a16:creationId xmlns:a16="http://schemas.microsoft.com/office/drawing/2014/main" id="{5CCBBE67-9AA8-4923-B95C-120C99108C2A}"/>
                  </a:ext>
                </a:extLst>
              </p:cNvPr>
              <p:cNvSpPr/>
              <p:nvPr/>
            </p:nvSpPr>
            <p:spPr>
              <a:xfrm>
                <a:off x="3876675" y="1047750"/>
                <a:ext cx="1450975" cy="69850"/>
              </a:xfrm>
              <a:custGeom>
                <a:avLst/>
                <a:gdLst>
                  <a:gd name="connsiteX0" fmla="*/ 1457325 w 1457325"/>
                  <a:gd name="connsiteY0" fmla="*/ 0 h 66675"/>
                  <a:gd name="connsiteX1" fmla="*/ 1457325 w 1457325"/>
                  <a:gd name="connsiteY1" fmla="*/ 66675 h 66675"/>
                  <a:gd name="connsiteX2" fmla="*/ 0 w 1457325"/>
                  <a:gd name="connsiteY2" fmla="*/ 66675 h 66675"/>
                </a:gdLst>
                <a:ahLst/>
                <a:cxnLst>
                  <a:cxn ang="0">
                    <a:pos x="connsiteX0" y="connsiteY0"/>
                  </a:cxn>
                  <a:cxn ang="0">
                    <a:pos x="connsiteX1" y="connsiteY1"/>
                  </a:cxn>
                  <a:cxn ang="0">
                    <a:pos x="connsiteX2" y="connsiteY2"/>
                  </a:cxn>
                </a:cxnLst>
                <a:rect l="l" t="t" r="r" b="b"/>
                <a:pathLst>
                  <a:path w="1457325" h="66675">
                    <a:moveTo>
                      <a:pt x="1457325" y="0"/>
                    </a:moveTo>
                    <a:lnTo>
                      <a:pt x="1457325" y="66675"/>
                    </a:lnTo>
                    <a:lnTo>
                      <a:pt x="0" y="666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Graphic 60">
              <a:extLst>
                <a:ext uri="{FF2B5EF4-FFF2-40B4-BE49-F238E27FC236}">
                  <a16:creationId xmlns:a16="http://schemas.microsoft.com/office/drawing/2014/main" id="{C131E3ED-F5A9-48D9-BCFB-3383F9DD4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8233" y="736834"/>
              <a:ext cx="6304306" cy="5113794"/>
            </a:xfrm>
            <a:prstGeom prst="rect">
              <a:avLst/>
            </a:prstGeom>
          </p:spPr>
        </p:pic>
      </p:grpSp>
      <p:sp>
        <p:nvSpPr>
          <p:cNvPr id="3" name="Title 2">
            <a:extLst>
              <a:ext uri="{FF2B5EF4-FFF2-40B4-BE49-F238E27FC236}">
                <a16:creationId xmlns:a16="http://schemas.microsoft.com/office/drawing/2014/main" id="{7D66CB43-CC1C-441A-80CE-45829E28F57B}"/>
              </a:ext>
            </a:extLst>
          </p:cNvPr>
          <p:cNvSpPr>
            <a:spLocks noGrp="1"/>
          </p:cNvSpPr>
          <p:nvPr>
            <p:ph type="title"/>
          </p:nvPr>
        </p:nvSpPr>
        <p:spPr/>
        <p:txBody>
          <a:bodyPr/>
          <a:lstStyle/>
          <a:p>
            <a:r>
              <a:rPr lang="en-US" dirty="0"/>
              <a:t>Daylight Strategies – 18 Skylights</a:t>
            </a:r>
          </a:p>
        </p:txBody>
      </p:sp>
    </p:spTree>
    <p:extLst>
      <p:ext uri="{BB962C8B-B14F-4D97-AF65-F5344CB8AC3E}">
        <p14:creationId xmlns:p14="http://schemas.microsoft.com/office/powerpoint/2010/main" val="3096685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 name="image10.png"/>
          <p:cNvPicPr>
            <a:picLocks noChangeAspect="1"/>
          </p:cNvPicPr>
          <p:nvPr/>
        </p:nvPicPr>
        <p:blipFill>
          <a:blip r:embed="rId3"/>
          <a:stretch>
            <a:fillRect/>
          </a:stretch>
        </p:blipFill>
        <p:spPr>
          <a:xfrm>
            <a:off x="270105" y="908292"/>
            <a:ext cx="11612354" cy="5813182"/>
          </a:xfrm>
          <a:prstGeom prst="rect">
            <a:avLst/>
          </a:prstGeom>
          <a:ln w="12700">
            <a:miter lim="400000"/>
          </a:ln>
        </p:spPr>
      </p:pic>
      <p:sp>
        <p:nvSpPr>
          <p:cNvPr id="10" name="Title 9">
            <a:extLst>
              <a:ext uri="{FF2B5EF4-FFF2-40B4-BE49-F238E27FC236}">
                <a16:creationId xmlns:a16="http://schemas.microsoft.com/office/drawing/2014/main" id="{AE765604-0D02-4FC4-9177-EDFA6CFDCBCA}"/>
              </a:ext>
            </a:extLst>
          </p:cNvPr>
          <p:cNvSpPr>
            <a:spLocks noGrp="1"/>
          </p:cNvSpPr>
          <p:nvPr>
            <p:ph type="title"/>
          </p:nvPr>
        </p:nvSpPr>
        <p:spPr/>
        <p:txBody>
          <a:bodyPr/>
          <a:lstStyle/>
          <a:p>
            <a:r>
              <a:rPr lang="en-US" dirty="0"/>
              <a:t>Path to Net Zero Energy (NZE) – HVAC Systems</a:t>
            </a:r>
          </a:p>
        </p:txBody>
      </p:sp>
      <p:sp>
        <p:nvSpPr>
          <p:cNvPr id="2" name="Rectangle 1">
            <a:extLst>
              <a:ext uri="{FF2B5EF4-FFF2-40B4-BE49-F238E27FC236}">
                <a16:creationId xmlns:a16="http://schemas.microsoft.com/office/drawing/2014/main" id="{09BBC5A9-5E6F-4F31-BA2A-4AA68637C7EF}"/>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26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FE3FBBD-D6EE-4AB5-9C21-77F00B8D49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98" b="7807"/>
          <a:stretch/>
        </p:blipFill>
        <p:spPr>
          <a:xfrm>
            <a:off x="-2032000" y="0"/>
            <a:ext cx="14224000" cy="6857999"/>
          </a:xfrm>
          <a:prstGeom prst="rect">
            <a:avLst/>
          </a:prstGeom>
        </p:spPr>
      </p:pic>
      <p:sp>
        <p:nvSpPr>
          <p:cNvPr id="40" name="TextBox 1">
            <a:extLst>
              <a:ext uri="{FF2B5EF4-FFF2-40B4-BE49-F238E27FC236}">
                <a16:creationId xmlns:a16="http://schemas.microsoft.com/office/drawing/2014/main" id="{878E8979-4A3C-49C2-B901-92CBBA0E1208}"/>
              </a:ext>
            </a:extLst>
          </p:cNvPr>
          <p:cNvSpPr txBox="1"/>
          <p:nvPr/>
        </p:nvSpPr>
        <p:spPr>
          <a:xfrm>
            <a:off x="7613971" y="493369"/>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TZHP</a:t>
            </a:r>
          </a:p>
        </p:txBody>
      </p:sp>
      <p:sp>
        <p:nvSpPr>
          <p:cNvPr id="42" name="TextBox 1">
            <a:extLst>
              <a:ext uri="{FF2B5EF4-FFF2-40B4-BE49-F238E27FC236}">
                <a16:creationId xmlns:a16="http://schemas.microsoft.com/office/drawing/2014/main" id="{1DBE9C56-2EB4-4FFB-93A4-68726BC792CE}"/>
              </a:ext>
            </a:extLst>
          </p:cNvPr>
          <p:cNvSpPr txBox="1"/>
          <p:nvPr/>
        </p:nvSpPr>
        <p:spPr>
          <a:xfrm>
            <a:off x="8862590" y="809624"/>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Ceiling fans (bidirectional)</a:t>
            </a:r>
          </a:p>
        </p:txBody>
      </p:sp>
      <p:sp>
        <p:nvSpPr>
          <p:cNvPr id="43" name="TextBox 1">
            <a:extLst>
              <a:ext uri="{FF2B5EF4-FFF2-40B4-BE49-F238E27FC236}">
                <a16:creationId xmlns:a16="http://schemas.microsoft.com/office/drawing/2014/main" id="{F2CC0D52-6860-44BF-A9D4-2AEFC1B7CFC2}"/>
              </a:ext>
            </a:extLst>
          </p:cNvPr>
          <p:cNvSpPr txBox="1"/>
          <p:nvPr/>
        </p:nvSpPr>
        <p:spPr>
          <a:xfrm>
            <a:off x="9719840" y="2339288"/>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Overhead air distribution</a:t>
            </a:r>
          </a:p>
        </p:txBody>
      </p:sp>
      <p:sp>
        <p:nvSpPr>
          <p:cNvPr id="48" name="TextBox 1">
            <a:extLst>
              <a:ext uri="{FF2B5EF4-FFF2-40B4-BE49-F238E27FC236}">
                <a16:creationId xmlns:a16="http://schemas.microsoft.com/office/drawing/2014/main" id="{B95BCB05-5822-49CA-9D73-31EE2E8091A5}"/>
              </a:ext>
            </a:extLst>
          </p:cNvPr>
          <p:cNvSpPr txBox="1"/>
          <p:nvPr/>
        </p:nvSpPr>
        <p:spPr>
          <a:xfrm>
            <a:off x="3200400" y="2316440"/>
            <a:ext cx="142440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Operable windows for natural ventilation</a:t>
            </a:r>
          </a:p>
        </p:txBody>
      </p:sp>
      <p:pic>
        <p:nvPicPr>
          <p:cNvPr id="49" name="Picture 48">
            <a:extLst>
              <a:ext uri="{FF2B5EF4-FFF2-40B4-BE49-F238E27FC236}">
                <a16:creationId xmlns:a16="http://schemas.microsoft.com/office/drawing/2014/main" id="{2269C650-941C-4D2D-B3DB-CC00BB707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60" t="25819" r="48233" b="53984"/>
          <a:stretch/>
        </p:blipFill>
        <p:spPr>
          <a:xfrm>
            <a:off x="3200400" y="1924050"/>
            <a:ext cx="2285999" cy="1504949"/>
          </a:xfrm>
          <a:prstGeom prst="rect">
            <a:avLst/>
          </a:prstGeom>
        </p:spPr>
      </p:pic>
      <p:pic>
        <p:nvPicPr>
          <p:cNvPr id="51" name="Picture 50">
            <a:extLst>
              <a:ext uri="{FF2B5EF4-FFF2-40B4-BE49-F238E27FC236}">
                <a16:creationId xmlns:a16="http://schemas.microsoft.com/office/drawing/2014/main" id="{FF38E9A0-AA61-4C74-B285-D710BB34BA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16" t="55092" r="48233" b="19855"/>
          <a:stretch/>
        </p:blipFill>
        <p:spPr>
          <a:xfrm>
            <a:off x="-95250" y="4105275"/>
            <a:ext cx="5581649" cy="1866901"/>
          </a:xfrm>
          <a:prstGeom prst="rect">
            <a:avLst/>
          </a:prstGeom>
        </p:spPr>
      </p:pic>
      <p:sp>
        <p:nvSpPr>
          <p:cNvPr id="12" name="TextBox 11">
            <a:extLst>
              <a:ext uri="{FF2B5EF4-FFF2-40B4-BE49-F238E27FC236}">
                <a16:creationId xmlns:a16="http://schemas.microsoft.com/office/drawing/2014/main" id="{5903AEBB-8731-42F3-9891-19BCEB5ADC12}"/>
              </a:ext>
            </a:extLst>
          </p:cNvPr>
          <p:cNvSpPr txBox="1"/>
          <p:nvPr/>
        </p:nvSpPr>
        <p:spPr>
          <a:xfrm>
            <a:off x="209549" y="1028083"/>
            <a:ext cx="4302203" cy="4942892"/>
          </a:xfrm>
          <a:prstGeom prst="rect">
            <a:avLst/>
          </a:prstGeom>
          <a:noFill/>
        </p:spPr>
        <p:txBody>
          <a:bodyPr wrap="square" rtlCol="0">
            <a:spAutoFit/>
          </a:bodyPr>
          <a:lstStyle/>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System Type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Rooftop Packaged Thermodynamically Zoned ASHPs with DOAS, enthalpy heat recovery, DCV, and a desiccant wheel </a:t>
            </a:r>
          </a:p>
          <a:p>
            <a:pPr marL="228600" indent="-228600">
              <a:lnSpc>
                <a:spcPct val="130000"/>
              </a:lnSpc>
              <a:buFont typeface="+mj-lt"/>
              <a:buAutoNum type="arabicPeriod"/>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Air Distribution Options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Overhead, Mixed Air</a:t>
            </a:r>
          </a:p>
          <a:p>
            <a:pPr>
              <a:lnSpc>
                <a:spcPct val="13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Mixed-Mode Ventilation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Operable windows and atrium exhaust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Ceiling fans with reverse control</a:t>
            </a:r>
          </a:p>
          <a:p>
            <a:pPr>
              <a:lnSpc>
                <a:spcPct val="13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Night-Flush / Airside Economizer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Fan-assisted night flush</a:t>
            </a:r>
            <a:endParaRPr lang="en-US" sz="2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DCC509A-8ABF-4820-87A8-FF80DFF8FFB6}"/>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14AFD0-2959-4A60-917E-50AEF6C1B3CB}"/>
              </a:ext>
            </a:extLst>
          </p:cNvPr>
          <p:cNvSpPr>
            <a:spLocks noGrp="1"/>
          </p:cNvSpPr>
          <p:nvPr>
            <p:ph type="title"/>
          </p:nvPr>
        </p:nvSpPr>
        <p:spPr/>
        <p:txBody>
          <a:bodyPr/>
          <a:lstStyle/>
          <a:p>
            <a:r>
              <a:rPr lang="en-US" dirty="0"/>
              <a:t>HVAC Option 1:  All-Air Heat Pump System</a:t>
            </a:r>
          </a:p>
        </p:txBody>
      </p:sp>
    </p:spTree>
    <p:extLst>
      <p:ext uri="{BB962C8B-B14F-4D97-AF65-F5344CB8AC3E}">
        <p14:creationId xmlns:p14="http://schemas.microsoft.com/office/powerpoint/2010/main" val="3410139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10;&#10;Description automatically generated">
            <a:extLst>
              <a:ext uri="{FF2B5EF4-FFF2-40B4-BE49-F238E27FC236}">
                <a16:creationId xmlns:a16="http://schemas.microsoft.com/office/drawing/2014/main" id="{DEBF0E0A-F9B2-4099-A7C2-DF816BF17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74" r="2096" b="7949"/>
          <a:stretch/>
        </p:blipFill>
        <p:spPr>
          <a:xfrm>
            <a:off x="-2044700" y="732309"/>
            <a:ext cx="14236700" cy="6125690"/>
          </a:xfrm>
          <a:prstGeom prst="rect">
            <a:avLst/>
          </a:prstGeom>
        </p:spPr>
      </p:pic>
      <p:sp>
        <p:nvSpPr>
          <p:cNvPr id="5" name="Rectangle 4">
            <a:extLst>
              <a:ext uri="{FF2B5EF4-FFF2-40B4-BE49-F238E27FC236}">
                <a16:creationId xmlns:a16="http://schemas.microsoft.com/office/drawing/2014/main" id="{8FA50475-3E58-4C3F-A483-4E6AC59BE056}"/>
              </a:ext>
            </a:extLst>
          </p:cNvPr>
          <p:cNvSpPr/>
          <p:nvPr/>
        </p:nvSpPr>
        <p:spPr>
          <a:xfrm>
            <a:off x="1282390" y="4137102"/>
            <a:ext cx="2587083" cy="13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8EFCD2-E995-44BF-A3A2-5F0E87D3B575}"/>
              </a:ext>
            </a:extLst>
          </p:cNvPr>
          <p:cNvSpPr/>
          <p:nvPr/>
        </p:nvSpPr>
        <p:spPr>
          <a:xfrm>
            <a:off x="195801" y="5500698"/>
            <a:ext cx="4405936" cy="135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
            <a:extLst>
              <a:ext uri="{FF2B5EF4-FFF2-40B4-BE49-F238E27FC236}">
                <a16:creationId xmlns:a16="http://schemas.microsoft.com/office/drawing/2014/main" id="{A1EEE4D1-2AC9-4C9D-9EAE-89B204A87A8A}"/>
              </a:ext>
            </a:extLst>
          </p:cNvPr>
          <p:cNvSpPr txBox="1"/>
          <p:nvPr/>
        </p:nvSpPr>
        <p:spPr>
          <a:xfrm>
            <a:off x="7190529" y="809283"/>
            <a:ext cx="1172419" cy="2346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DOAS</a:t>
            </a:r>
          </a:p>
        </p:txBody>
      </p:sp>
      <p:sp>
        <p:nvSpPr>
          <p:cNvPr id="15" name="TextBox 1">
            <a:extLst>
              <a:ext uri="{FF2B5EF4-FFF2-40B4-BE49-F238E27FC236}">
                <a16:creationId xmlns:a16="http://schemas.microsoft.com/office/drawing/2014/main" id="{10816DE7-4DB8-41E5-A3BB-063C1B2DB907}"/>
              </a:ext>
            </a:extLst>
          </p:cNvPr>
          <p:cNvSpPr txBox="1"/>
          <p:nvPr/>
        </p:nvSpPr>
        <p:spPr>
          <a:xfrm>
            <a:off x="9623746" y="2392640"/>
            <a:ext cx="1495425"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Radiant Sails</a:t>
            </a:r>
          </a:p>
        </p:txBody>
      </p:sp>
      <p:sp>
        <p:nvSpPr>
          <p:cNvPr id="16" name="TextBox 1">
            <a:extLst>
              <a:ext uri="{FF2B5EF4-FFF2-40B4-BE49-F238E27FC236}">
                <a16:creationId xmlns:a16="http://schemas.microsoft.com/office/drawing/2014/main" id="{BF881D5F-6BC9-48BF-8E18-101EFAC8BD71}"/>
              </a:ext>
            </a:extLst>
          </p:cNvPr>
          <p:cNvSpPr txBox="1"/>
          <p:nvPr/>
        </p:nvSpPr>
        <p:spPr>
          <a:xfrm>
            <a:off x="8931708" y="942633"/>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Ceiling fans (bidirectional)</a:t>
            </a:r>
          </a:p>
        </p:txBody>
      </p:sp>
      <p:sp>
        <p:nvSpPr>
          <p:cNvPr id="17" name="TextBox 1">
            <a:extLst>
              <a:ext uri="{FF2B5EF4-FFF2-40B4-BE49-F238E27FC236}">
                <a16:creationId xmlns:a16="http://schemas.microsoft.com/office/drawing/2014/main" id="{F1B6F8AF-FD55-4802-A846-C893020308E0}"/>
              </a:ext>
            </a:extLst>
          </p:cNvPr>
          <p:cNvSpPr txBox="1"/>
          <p:nvPr/>
        </p:nvSpPr>
        <p:spPr>
          <a:xfrm>
            <a:off x="7033790" y="4383365"/>
            <a:ext cx="1495425"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FCU</a:t>
            </a:r>
          </a:p>
        </p:txBody>
      </p:sp>
      <p:sp>
        <p:nvSpPr>
          <p:cNvPr id="3" name="Rectangle 2">
            <a:extLst>
              <a:ext uri="{FF2B5EF4-FFF2-40B4-BE49-F238E27FC236}">
                <a16:creationId xmlns:a16="http://schemas.microsoft.com/office/drawing/2014/main" id="{4227B667-82B0-43D2-9E79-B120431996A3}"/>
              </a:ext>
            </a:extLst>
          </p:cNvPr>
          <p:cNvSpPr/>
          <p:nvPr/>
        </p:nvSpPr>
        <p:spPr>
          <a:xfrm>
            <a:off x="5614565" y="903281"/>
            <a:ext cx="521440" cy="26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a16="http://schemas.microsoft.com/office/drawing/2014/main" id="{66DFDE4C-2E6B-4FAC-8C26-A5EFCEF70F9B}"/>
              </a:ext>
            </a:extLst>
          </p:cNvPr>
          <p:cNvSpPr txBox="1"/>
          <p:nvPr/>
        </p:nvSpPr>
        <p:spPr>
          <a:xfrm>
            <a:off x="4923581" y="889599"/>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DOAS distribution</a:t>
            </a:r>
          </a:p>
        </p:txBody>
      </p:sp>
      <p:sp>
        <p:nvSpPr>
          <p:cNvPr id="27" name="Rectangle 26">
            <a:extLst>
              <a:ext uri="{FF2B5EF4-FFF2-40B4-BE49-F238E27FC236}">
                <a16:creationId xmlns:a16="http://schemas.microsoft.com/office/drawing/2014/main" id="{B465A61D-E70F-49E1-B7C7-F6EC5E0D4E70}"/>
              </a:ext>
            </a:extLst>
          </p:cNvPr>
          <p:cNvSpPr/>
          <p:nvPr/>
        </p:nvSpPr>
        <p:spPr>
          <a:xfrm>
            <a:off x="2512617" y="4713566"/>
            <a:ext cx="521440" cy="780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
            <a:extLst>
              <a:ext uri="{FF2B5EF4-FFF2-40B4-BE49-F238E27FC236}">
                <a16:creationId xmlns:a16="http://schemas.microsoft.com/office/drawing/2014/main" id="{9A05C382-FA49-4ADD-90A9-083B12DF9A8B}"/>
              </a:ext>
            </a:extLst>
          </p:cNvPr>
          <p:cNvSpPr txBox="1"/>
          <p:nvPr/>
        </p:nvSpPr>
        <p:spPr>
          <a:xfrm>
            <a:off x="4361444" y="3936414"/>
            <a:ext cx="1424409" cy="4469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n-US" sz="900" dirty="0">
                <a:latin typeface="Open Sans" panose="020B0606030504020204" pitchFamily="34" charset="0"/>
                <a:ea typeface="Open Sans" panose="020B0606030504020204" pitchFamily="34" charset="0"/>
                <a:cs typeface="Open Sans" panose="020B0606030504020204" pitchFamily="34" charset="0"/>
              </a:rPr>
              <a:t>Air-Cooled </a:t>
            </a:r>
          </a:p>
        </p:txBody>
      </p:sp>
      <p:sp>
        <p:nvSpPr>
          <p:cNvPr id="2" name="Rectangle 1">
            <a:extLst>
              <a:ext uri="{FF2B5EF4-FFF2-40B4-BE49-F238E27FC236}">
                <a16:creationId xmlns:a16="http://schemas.microsoft.com/office/drawing/2014/main" id="{20F3FE47-511E-429A-A421-69D255962018}"/>
              </a:ext>
            </a:extLst>
          </p:cNvPr>
          <p:cNvSpPr/>
          <p:nvPr/>
        </p:nvSpPr>
        <p:spPr>
          <a:xfrm>
            <a:off x="1055188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5CAD60-A95C-49D4-8ADA-4B4FB456E8A1}"/>
              </a:ext>
            </a:extLst>
          </p:cNvPr>
          <p:cNvSpPr>
            <a:spLocks noGrp="1"/>
          </p:cNvSpPr>
          <p:nvPr>
            <p:ph type="title"/>
          </p:nvPr>
        </p:nvSpPr>
        <p:spPr/>
        <p:txBody>
          <a:bodyPr/>
          <a:lstStyle/>
          <a:p>
            <a:r>
              <a:rPr lang="en-US" dirty="0"/>
              <a:t>HVAC Option 2:  Hydronic Systems</a:t>
            </a:r>
          </a:p>
        </p:txBody>
      </p:sp>
      <p:cxnSp>
        <p:nvCxnSpPr>
          <p:cNvPr id="8" name="Straight Connector 7">
            <a:extLst>
              <a:ext uri="{FF2B5EF4-FFF2-40B4-BE49-F238E27FC236}">
                <a16:creationId xmlns:a16="http://schemas.microsoft.com/office/drawing/2014/main" id="{FC9F3A35-5DA6-41EC-B151-4928B441E50F}"/>
              </a:ext>
            </a:extLst>
          </p:cNvPr>
          <p:cNvCxnSpPr>
            <a:cxnSpLocks/>
            <a:stCxn id="12" idx="1"/>
          </p:cNvCxnSpPr>
          <p:nvPr/>
        </p:nvCxnSpPr>
        <p:spPr>
          <a:xfrm flipH="1">
            <a:off x="7065169" y="926618"/>
            <a:ext cx="12536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D945FFD-C0E1-4427-86BB-D139CCFD1D9C}"/>
              </a:ext>
            </a:extLst>
          </p:cNvPr>
          <p:cNvCxnSpPr>
            <a:cxnSpLocks/>
            <a:stCxn id="16" idx="1"/>
          </p:cNvCxnSpPr>
          <p:nvPr/>
        </p:nvCxnSpPr>
        <p:spPr>
          <a:xfrm flipH="1">
            <a:off x="8529215" y="1100761"/>
            <a:ext cx="402493" cy="8732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866917E-1AFC-468A-9166-D5DB0963827B}"/>
              </a:ext>
            </a:extLst>
          </p:cNvPr>
          <p:cNvCxnSpPr/>
          <p:nvPr/>
        </p:nvCxnSpPr>
        <p:spPr>
          <a:xfrm>
            <a:off x="6050757" y="1019647"/>
            <a:ext cx="95250" cy="0"/>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1F6F5724-5332-468F-ADEC-D4079EAF1E5B}"/>
              </a:ext>
            </a:extLst>
          </p:cNvPr>
          <p:cNvSpPr txBox="1"/>
          <p:nvPr/>
        </p:nvSpPr>
        <p:spPr>
          <a:xfrm>
            <a:off x="210311" y="1024128"/>
            <a:ext cx="4795923" cy="5127558"/>
          </a:xfrm>
          <a:prstGeom prst="rect">
            <a:avLst/>
          </a:prstGeom>
          <a:noFill/>
        </p:spPr>
        <p:txBody>
          <a:bodyPr wrap="square" rtlCol="0">
            <a:spAutoFit/>
          </a:bodyPr>
          <a:lstStyle/>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DOAS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With enthalpy heat recovery and DCV</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Option 1A: Add desiccant wheel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Option 1B: Add DX Trim Coil</a:t>
            </a:r>
          </a:p>
          <a:p>
            <a:pPr>
              <a:lnSpc>
                <a:spcPct val="13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CW Terminal Unit Options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Radiant Ceiling Panels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Sensible Fan Terminal Units</a:t>
            </a:r>
          </a:p>
          <a:p>
            <a:pPr marL="685800" lvl="1" indent="-228600">
              <a:lnSpc>
                <a:spcPct val="130000"/>
              </a:lnSpc>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Heat Pump Options</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Air-Cooled HP</a:t>
            </a:r>
          </a:p>
          <a:p>
            <a:pPr marL="685800" lvl="1" indent="-228600">
              <a:lnSpc>
                <a:spcPct val="130000"/>
              </a:lnSpc>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600" dirty="0">
                <a:latin typeface="Open Sans" panose="020B0606030504020204" pitchFamily="34" charset="0"/>
                <a:ea typeface="Open Sans" panose="020B0606030504020204" pitchFamily="34" charset="0"/>
                <a:cs typeface="Open Sans" panose="020B0606030504020204" pitchFamily="34" charset="0"/>
              </a:rPr>
              <a:t>Night-Flush &amp; Mixed-Mode Ventilation </a:t>
            </a:r>
          </a:p>
          <a:p>
            <a:pPr>
              <a:lnSpc>
                <a:spcPct val="130000"/>
              </a:lnSpc>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See Previous</a:t>
            </a:r>
          </a:p>
          <a:p>
            <a:pPr marL="228600" indent="-228600">
              <a:buFont typeface="+mj-lt"/>
              <a:buAutoNum type="arabicPeriod"/>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228600" indent="-228600">
              <a:buFont typeface="+mj-lt"/>
              <a:buAutoNum type="arabicPeriod"/>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0422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3C3C-23A1-4306-A5A6-72D2A3466DA7}"/>
              </a:ext>
            </a:extLst>
          </p:cNvPr>
          <p:cNvPicPr>
            <a:picLocks noChangeAspect="1"/>
          </p:cNvPicPr>
          <p:nvPr/>
        </p:nvPicPr>
        <p:blipFill>
          <a:blip r:embed="rId2"/>
          <a:stretch>
            <a:fillRect/>
          </a:stretch>
        </p:blipFill>
        <p:spPr>
          <a:xfrm>
            <a:off x="0" y="1378103"/>
            <a:ext cx="9144000" cy="4101794"/>
          </a:xfrm>
          <a:prstGeom prst="rect">
            <a:avLst/>
          </a:prstGeom>
        </p:spPr>
      </p:pic>
      <p:sp>
        <p:nvSpPr>
          <p:cNvPr id="4" name="Rectangle 3">
            <a:extLst>
              <a:ext uri="{FF2B5EF4-FFF2-40B4-BE49-F238E27FC236}">
                <a16:creationId xmlns:a16="http://schemas.microsoft.com/office/drawing/2014/main" id="{B8D734FE-CC05-4B13-967A-84877112EBE1}"/>
              </a:ext>
            </a:extLst>
          </p:cNvPr>
          <p:cNvSpPr/>
          <p:nvPr/>
        </p:nvSpPr>
        <p:spPr>
          <a:xfrm>
            <a:off x="6255524" y="3546473"/>
            <a:ext cx="2221906" cy="27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92EC3B2-674A-45DD-9C87-9CAC727F6D38}"/>
              </a:ext>
            </a:extLst>
          </p:cNvPr>
          <p:cNvSpPr/>
          <p:nvPr/>
        </p:nvSpPr>
        <p:spPr>
          <a:xfrm>
            <a:off x="3662870" y="4833977"/>
            <a:ext cx="2125766" cy="336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0678C0F-3A1E-427F-BF26-9354F8D7AAA4}"/>
              </a:ext>
            </a:extLst>
          </p:cNvPr>
          <p:cNvSpPr/>
          <p:nvPr/>
        </p:nvSpPr>
        <p:spPr>
          <a:xfrm>
            <a:off x="6403366" y="4833977"/>
            <a:ext cx="2125766" cy="336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5F1EE41-BDE3-40FE-9FF5-5B7327E87588}"/>
              </a:ext>
            </a:extLst>
          </p:cNvPr>
          <p:cNvSpPr txBox="1"/>
          <p:nvPr/>
        </p:nvSpPr>
        <p:spPr>
          <a:xfrm>
            <a:off x="8861988" y="2106850"/>
            <a:ext cx="3182171" cy="1049583"/>
          </a:xfrm>
          <a:prstGeom prst="rect">
            <a:avLst/>
          </a:prstGeom>
          <a:noFill/>
        </p:spPr>
        <p:txBody>
          <a:bodyPr wrap="square" rtlCol="0">
            <a:spAutoFit/>
          </a:bodyPr>
          <a:lstStyle/>
          <a:p>
            <a:pPr>
              <a:spcAft>
                <a:spcPts val="1200"/>
              </a:spcAft>
            </a:pPr>
            <a:r>
              <a:rPr lang="en-US" sz="1200" b="1" dirty="0">
                <a:latin typeface="Open Sans" panose="020B0606030504020204" pitchFamily="34" charset="0"/>
                <a:ea typeface="Open Sans" panose="020B0606030504020204" pitchFamily="34" charset="0"/>
                <a:cs typeface="Open Sans" panose="020B0606030504020204" pitchFamily="34" charset="0"/>
              </a:rPr>
              <a:t>Path to NZE Recap</a:t>
            </a:r>
          </a:p>
          <a:p>
            <a:pPr>
              <a:lnSpc>
                <a:spcPct val="114000"/>
              </a:lnSpc>
            </a:pPr>
            <a:r>
              <a:rPr lang="en-CA" sz="1200" dirty="0">
                <a:latin typeface="Open Sans" panose="020B0606030504020204" pitchFamily="34" charset="0"/>
                <a:ea typeface="Open Sans" panose="020B0606030504020204" pitchFamily="34" charset="0"/>
                <a:cs typeface="Open Sans" panose="020B0606030504020204" pitchFamily="34" charset="0"/>
              </a:rPr>
              <a:t>NZE Target </a:t>
            </a:r>
            <a:r>
              <a:rPr lang="en-CA" sz="1200" b="1" dirty="0">
                <a:latin typeface="Open Sans" panose="020B0606030504020204" pitchFamily="34" charset="0"/>
                <a:ea typeface="Open Sans" panose="020B0606030504020204" pitchFamily="34" charset="0"/>
                <a:cs typeface="Open Sans" panose="020B0606030504020204" pitchFamily="34" charset="0"/>
              </a:rPr>
              <a:t>21.4</a:t>
            </a:r>
            <a:r>
              <a:rPr lang="en-CA" sz="1200" dirty="0">
                <a:latin typeface="Open Sans" panose="020B0606030504020204" pitchFamily="34" charset="0"/>
                <a:ea typeface="Open Sans" panose="020B0606030504020204" pitchFamily="34" charset="0"/>
                <a:cs typeface="Open Sans" panose="020B0606030504020204" pitchFamily="34" charset="0"/>
              </a:rPr>
              <a:t> </a:t>
            </a:r>
            <a:r>
              <a:rPr lang="en-CA" sz="1200" dirty="0" err="1">
                <a:latin typeface="Open Sans" panose="020B0606030504020204" pitchFamily="34" charset="0"/>
                <a:ea typeface="Open Sans" panose="020B0606030504020204" pitchFamily="34" charset="0"/>
                <a:cs typeface="Open Sans" panose="020B0606030504020204" pitchFamily="34" charset="0"/>
              </a:rPr>
              <a:t>kBTU</a:t>
            </a:r>
            <a:r>
              <a:rPr lang="en-CA" sz="1200" dirty="0">
                <a:latin typeface="Open Sans" panose="020B0606030504020204" pitchFamily="34" charset="0"/>
                <a:ea typeface="Open Sans" panose="020B0606030504020204" pitchFamily="34" charset="0"/>
                <a:cs typeface="Open Sans" panose="020B0606030504020204" pitchFamily="34" charset="0"/>
              </a:rPr>
              <a:t>/ft</a:t>
            </a:r>
            <a:r>
              <a:rPr lang="en-CA" sz="1200" baseline="30000" dirty="0">
                <a:latin typeface="Open Sans" panose="020B0606030504020204" pitchFamily="34" charset="0"/>
                <a:ea typeface="Open Sans" panose="020B0606030504020204" pitchFamily="34" charset="0"/>
                <a:cs typeface="Open Sans" panose="020B0606030504020204" pitchFamily="34" charset="0"/>
              </a:rPr>
              <a:t>2</a:t>
            </a:r>
            <a:r>
              <a:rPr lang="en-CA" sz="1200" dirty="0">
                <a:latin typeface="Open Sans" panose="020B0606030504020204" pitchFamily="34" charset="0"/>
                <a:ea typeface="Open Sans" panose="020B0606030504020204" pitchFamily="34" charset="0"/>
                <a:cs typeface="Open Sans" panose="020B0606030504020204" pitchFamily="34" charset="0"/>
              </a:rPr>
              <a:t>/</a:t>
            </a:r>
            <a:r>
              <a:rPr lang="en-CA" sz="1200" dirty="0" err="1">
                <a:latin typeface="Open Sans" panose="020B0606030504020204" pitchFamily="34" charset="0"/>
                <a:ea typeface="Open Sans" panose="020B0606030504020204" pitchFamily="34" charset="0"/>
                <a:cs typeface="Open Sans" panose="020B0606030504020204" pitchFamily="34" charset="0"/>
              </a:rPr>
              <a:t>yr</a:t>
            </a:r>
            <a:r>
              <a:rPr lang="en-CA" sz="1200" dirty="0">
                <a:latin typeface="Open Sans" panose="020B0606030504020204" pitchFamily="34" charset="0"/>
                <a:ea typeface="Open Sans" panose="020B0606030504020204" pitchFamily="34" charset="0"/>
                <a:cs typeface="Open Sans" panose="020B0606030504020204" pitchFamily="34" charset="0"/>
              </a:rPr>
              <a:t> </a:t>
            </a:r>
          </a:p>
          <a:p>
            <a:pPr>
              <a:lnSpc>
                <a:spcPct val="114000"/>
              </a:lnSpc>
            </a:pPr>
            <a:endParaRPr lang="en-CA" sz="12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CA" sz="1200" dirty="0">
                <a:latin typeface="Open Sans" panose="020B0606030504020204" pitchFamily="34" charset="0"/>
                <a:ea typeface="Open Sans" panose="020B0606030504020204" pitchFamily="34" charset="0"/>
                <a:cs typeface="Open Sans" panose="020B0606030504020204" pitchFamily="34" charset="0"/>
              </a:rPr>
              <a:t>Stretch Target </a:t>
            </a:r>
            <a:r>
              <a:rPr lang="en-CA" sz="1200" b="1" dirty="0">
                <a:latin typeface="Open Sans" panose="020B0606030504020204" pitchFamily="34" charset="0"/>
                <a:ea typeface="Open Sans" panose="020B0606030504020204" pitchFamily="34" charset="0"/>
                <a:cs typeface="Open Sans" panose="020B0606030504020204" pitchFamily="34" charset="0"/>
              </a:rPr>
              <a:t>15.0</a:t>
            </a:r>
            <a:r>
              <a:rPr lang="en-CA" sz="1200" dirty="0">
                <a:latin typeface="Open Sans" panose="020B0606030504020204" pitchFamily="34" charset="0"/>
                <a:ea typeface="Open Sans" panose="020B0606030504020204" pitchFamily="34" charset="0"/>
                <a:cs typeface="Open Sans" panose="020B0606030504020204" pitchFamily="34" charset="0"/>
              </a:rPr>
              <a:t> </a:t>
            </a:r>
            <a:r>
              <a:rPr lang="en-CA" sz="1200" dirty="0" err="1">
                <a:latin typeface="Open Sans" panose="020B0606030504020204" pitchFamily="34" charset="0"/>
                <a:ea typeface="Open Sans" panose="020B0606030504020204" pitchFamily="34" charset="0"/>
                <a:cs typeface="Open Sans" panose="020B0606030504020204" pitchFamily="34" charset="0"/>
              </a:rPr>
              <a:t>kBTU</a:t>
            </a:r>
            <a:r>
              <a:rPr lang="en-CA" sz="1200" dirty="0">
                <a:latin typeface="Open Sans" panose="020B0606030504020204" pitchFamily="34" charset="0"/>
                <a:ea typeface="Open Sans" panose="020B0606030504020204" pitchFamily="34" charset="0"/>
                <a:cs typeface="Open Sans" panose="020B0606030504020204" pitchFamily="34" charset="0"/>
              </a:rPr>
              <a:t>/ft</a:t>
            </a:r>
            <a:r>
              <a:rPr lang="en-CA" sz="1200" baseline="30000" dirty="0">
                <a:latin typeface="Open Sans" panose="020B0606030504020204" pitchFamily="34" charset="0"/>
                <a:ea typeface="Open Sans" panose="020B0606030504020204" pitchFamily="34" charset="0"/>
                <a:cs typeface="Open Sans" panose="020B0606030504020204" pitchFamily="34" charset="0"/>
              </a:rPr>
              <a:t>2</a:t>
            </a:r>
            <a:r>
              <a:rPr lang="en-CA" sz="1200" dirty="0">
                <a:latin typeface="Open Sans" panose="020B0606030504020204" pitchFamily="34" charset="0"/>
                <a:ea typeface="Open Sans" panose="020B0606030504020204" pitchFamily="34" charset="0"/>
                <a:cs typeface="Open Sans" panose="020B0606030504020204" pitchFamily="34" charset="0"/>
              </a:rPr>
              <a:t>/</a:t>
            </a:r>
            <a:r>
              <a:rPr lang="en-CA" sz="1200" dirty="0" err="1">
                <a:latin typeface="Open Sans" panose="020B0606030504020204" pitchFamily="34" charset="0"/>
                <a:ea typeface="Open Sans" panose="020B0606030504020204" pitchFamily="34" charset="0"/>
                <a:cs typeface="Open Sans" panose="020B0606030504020204" pitchFamily="34" charset="0"/>
              </a:rPr>
              <a:t>yr</a:t>
            </a:r>
            <a:r>
              <a:rPr lang="en-CA" sz="1200" dirty="0">
                <a:latin typeface="Open Sans" panose="020B0606030504020204" pitchFamily="34" charset="0"/>
                <a:ea typeface="Open Sans" panose="020B0606030504020204" pitchFamily="34" charset="0"/>
                <a:cs typeface="Open Sans" panose="020B0606030504020204" pitchFamily="34" charset="0"/>
              </a:rPr>
              <a:t> </a:t>
            </a:r>
          </a:p>
        </p:txBody>
      </p:sp>
      <p:grpSp>
        <p:nvGrpSpPr>
          <p:cNvPr id="9" name="Group 8">
            <a:extLst>
              <a:ext uri="{FF2B5EF4-FFF2-40B4-BE49-F238E27FC236}">
                <a16:creationId xmlns:a16="http://schemas.microsoft.com/office/drawing/2014/main" id="{2307C6F9-F375-4C16-9BEF-DAF9E0A43292}"/>
              </a:ext>
            </a:extLst>
          </p:cNvPr>
          <p:cNvGrpSpPr/>
          <p:nvPr/>
        </p:nvGrpSpPr>
        <p:grpSpPr>
          <a:xfrm>
            <a:off x="2910980" y="5146511"/>
            <a:ext cx="2852258" cy="230832"/>
            <a:chOff x="2910980" y="5146511"/>
            <a:chExt cx="2852258" cy="230832"/>
          </a:xfrm>
        </p:grpSpPr>
        <p:sp>
          <p:nvSpPr>
            <p:cNvPr id="11" name="Freeform: Shape 10">
              <a:extLst>
                <a:ext uri="{FF2B5EF4-FFF2-40B4-BE49-F238E27FC236}">
                  <a16:creationId xmlns:a16="http://schemas.microsoft.com/office/drawing/2014/main" id="{048DEB8A-74B5-494C-80D8-E6AAE7450C9F}"/>
                </a:ext>
              </a:extLst>
            </p:cNvPr>
            <p:cNvSpPr/>
            <p:nvPr/>
          </p:nvSpPr>
          <p:spPr>
            <a:xfrm>
              <a:off x="2910980" y="5184396"/>
              <a:ext cx="2852257" cy="159391"/>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18BD2C-A7D7-422A-8B2E-4C66516DDF64}"/>
                </a:ext>
              </a:extLst>
            </p:cNvPr>
            <p:cNvSpPr txBox="1"/>
            <p:nvPr/>
          </p:nvSpPr>
          <p:spPr>
            <a:xfrm>
              <a:off x="2996438" y="5146511"/>
              <a:ext cx="2766800" cy="230832"/>
            </a:xfrm>
            <a:prstGeom prst="rect">
              <a:avLst/>
            </a:prstGeom>
            <a:noFill/>
          </p:spPr>
          <p:txBody>
            <a:bodyPr wrap="square" rtlCol="0">
              <a:spAutoFit/>
            </a:bodyPr>
            <a:lstStyle/>
            <a:p>
              <a:pPr algn="ctr"/>
              <a:r>
                <a:rPr lang="en-US" sz="900" b="1" dirty="0">
                  <a:solidFill>
                    <a:schemeClr val="bg1">
                      <a:lumMod val="65000"/>
                    </a:schemeClr>
                  </a:solidFill>
                  <a:latin typeface="Open Sans bold" panose="020B0806030504020204" pitchFamily="34" charset="0"/>
                  <a:ea typeface="Open Sans bold" panose="020B0806030504020204" pitchFamily="34" charset="0"/>
                  <a:cs typeface="Open Sans bold" panose="020B0806030504020204" pitchFamily="34" charset="0"/>
                </a:rPr>
                <a:t>Option 1</a:t>
              </a:r>
              <a:r>
                <a:rPr lang="en-US" sz="900" dirty="0">
                  <a:solidFill>
                    <a:schemeClr val="bg1">
                      <a:lumMod val="65000"/>
                    </a:schemeClr>
                  </a:solidFill>
                  <a:latin typeface="Open Sans bold" panose="020B0806030504020204" pitchFamily="34" charset="0"/>
                  <a:ea typeface="Open Sans bold" panose="020B0806030504020204" pitchFamily="34" charset="0"/>
                  <a:cs typeface="Open Sans bold" panose="020B0806030504020204" pitchFamily="34" charset="0"/>
                </a:rPr>
                <a:t>: </a:t>
              </a:r>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All-Air Heat Pump System </a:t>
              </a:r>
            </a:p>
          </p:txBody>
        </p:sp>
      </p:grpSp>
      <p:grpSp>
        <p:nvGrpSpPr>
          <p:cNvPr id="14" name="Group 13">
            <a:extLst>
              <a:ext uri="{FF2B5EF4-FFF2-40B4-BE49-F238E27FC236}">
                <a16:creationId xmlns:a16="http://schemas.microsoft.com/office/drawing/2014/main" id="{56F6FD45-EF41-47DC-B488-4577150D950C}"/>
              </a:ext>
            </a:extLst>
          </p:cNvPr>
          <p:cNvGrpSpPr/>
          <p:nvPr/>
        </p:nvGrpSpPr>
        <p:grpSpPr>
          <a:xfrm>
            <a:off x="5821960" y="5141095"/>
            <a:ext cx="2852257" cy="230832"/>
            <a:chOff x="5821960" y="5141095"/>
            <a:chExt cx="2852257" cy="230832"/>
          </a:xfrm>
        </p:grpSpPr>
        <p:sp>
          <p:nvSpPr>
            <p:cNvPr id="15" name="Freeform: Shape 14">
              <a:extLst>
                <a:ext uri="{FF2B5EF4-FFF2-40B4-BE49-F238E27FC236}">
                  <a16:creationId xmlns:a16="http://schemas.microsoft.com/office/drawing/2014/main" id="{7127FF3D-F36A-40AC-92C4-A81143CDEED5}"/>
                </a:ext>
              </a:extLst>
            </p:cNvPr>
            <p:cNvSpPr/>
            <p:nvPr/>
          </p:nvSpPr>
          <p:spPr>
            <a:xfrm>
              <a:off x="5821960" y="5184396"/>
              <a:ext cx="2852257" cy="159391"/>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7AEE7F-8147-4E5D-8149-055484B8DA7A}"/>
                </a:ext>
              </a:extLst>
            </p:cNvPr>
            <p:cNvSpPr txBox="1"/>
            <p:nvPr/>
          </p:nvSpPr>
          <p:spPr>
            <a:xfrm>
              <a:off x="5896597" y="5141095"/>
              <a:ext cx="2742847" cy="230832"/>
            </a:xfrm>
            <a:prstGeom prst="rect">
              <a:avLst/>
            </a:prstGeom>
            <a:noFill/>
          </p:spPr>
          <p:txBody>
            <a:bodyPr wrap="square" rtlCol="0">
              <a:spAutoFit/>
            </a:bodyPr>
            <a:lstStyle/>
            <a:p>
              <a:pPr algn="ctr"/>
              <a:r>
                <a:rPr lang="en-US" sz="900" b="1" dirty="0">
                  <a:solidFill>
                    <a:schemeClr val="tx1">
                      <a:lumMod val="50000"/>
                      <a:lumOff val="50000"/>
                    </a:schemeClr>
                  </a:solidFill>
                  <a:latin typeface="Open Sans bold" panose="020B0806030504020204" pitchFamily="34" charset="0"/>
                  <a:ea typeface="Open Sans bold" panose="020B0806030504020204" pitchFamily="34" charset="0"/>
                  <a:cs typeface="Open Sans bold" panose="020B0806030504020204" pitchFamily="34" charset="0"/>
                </a:rPr>
                <a:t>Option 2</a:t>
              </a:r>
              <a:r>
                <a:rPr lang="en-US" sz="900" dirty="0">
                  <a:solidFill>
                    <a:schemeClr val="tx1">
                      <a:lumMod val="50000"/>
                      <a:lumOff val="50000"/>
                    </a:schemeClr>
                  </a:solidFill>
                  <a:latin typeface="Open Sans bold" panose="020B0806030504020204" pitchFamily="34" charset="0"/>
                  <a:ea typeface="Open Sans bold" panose="020B0806030504020204" pitchFamily="34" charset="0"/>
                  <a:cs typeface="Open Sans bold" panose="020B0806030504020204" pitchFamily="34" charset="0"/>
                </a:rPr>
                <a:t>: </a:t>
              </a:r>
              <a:r>
                <a:rPr lang="en-US" sz="900" dirty="0">
                  <a:solidFill>
                    <a:schemeClr val="tx1">
                      <a:lumMod val="50000"/>
                      <a:lumOff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Hydronic System </a:t>
              </a:r>
            </a:p>
          </p:txBody>
        </p:sp>
      </p:grpSp>
      <p:sp>
        <p:nvSpPr>
          <p:cNvPr id="2" name="Title 1">
            <a:extLst>
              <a:ext uri="{FF2B5EF4-FFF2-40B4-BE49-F238E27FC236}">
                <a16:creationId xmlns:a16="http://schemas.microsoft.com/office/drawing/2014/main" id="{F37DC55B-34A4-4074-BE06-A1D50BA089FC}"/>
              </a:ext>
            </a:extLst>
          </p:cNvPr>
          <p:cNvSpPr>
            <a:spLocks noGrp="1"/>
          </p:cNvSpPr>
          <p:nvPr>
            <p:ph type="title"/>
          </p:nvPr>
        </p:nvSpPr>
        <p:spPr/>
        <p:txBody>
          <a:bodyPr/>
          <a:lstStyle/>
          <a:p>
            <a:r>
              <a:rPr lang="en-US" dirty="0"/>
              <a:t>All-Air Heat Pump vs Hydronic System</a:t>
            </a:r>
          </a:p>
        </p:txBody>
      </p:sp>
    </p:spTree>
    <p:extLst>
      <p:ext uri="{BB962C8B-B14F-4D97-AF65-F5344CB8AC3E}">
        <p14:creationId xmlns:p14="http://schemas.microsoft.com/office/powerpoint/2010/main" val="2961588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title"/>
          </p:nvPr>
        </p:nvSpPr>
        <p:spPr>
          <a:xfrm>
            <a:off x="199833" y="141575"/>
            <a:ext cx="11637939" cy="636901"/>
          </a:xfrm>
        </p:spPr>
        <p:txBody>
          <a:bodyPr/>
          <a:lstStyle/>
          <a:p>
            <a:r>
              <a:rPr lang="en-US" sz="4400" dirty="0">
                <a:solidFill>
                  <a:schemeClr val="bg1"/>
                </a:solidFill>
              </a:rPr>
              <a:t> Legacy ASHRAE Headquarters</a:t>
            </a:r>
          </a:p>
        </p:txBody>
      </p:sp>
      <p:sp>
        <p:nvSpPr>
          <p:cNvPr id="7" name="TextBox 6">
            <a:extLst>
              <a:ext uri="{FF2B5EF4-FFF2-40B4-BE49-F238E27FC236}">
                <a16:creationId xmlns:a16="http://schemas.microsoft.com/office/drawing/2014/main" id="{60CCA195-7724-493E-A70F-3B93490D8F96}"/>
              </a:ext>
            </a:extLst>
          </p:cNvPr>
          <p:cNvSpPr txBox="1"/>
          <p:nvPr/>
        </p:nvSpPr>
        <p:spPr>
          <a:xfrm>
            <a:off x="199834" y="5146765"/>
            <a:ext cx="9243692"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1791 Tullie Circle NE, Atlanta, GA</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35,000 sq. ft. building – 2 stories with learning center on 1</a:t>
            </a:r>
            <a:r>
              <a:rPr lang="en-US" sz="2400" i="1" baseline="30000" dirty="0">
                <a:solidFill>
                  <a:prstClr val="black"/>
                </a:solidFill>
                <a:latin typeface="Calibri" panose="020F0502020204030204"/>
              </a:rPr>
              <a:t>st</a:t>
            </a:r>
            <a:r>
              <a:rPr lang="en-US" sz="2400" i="1" dirty="0">
                <a:solidFill>
                  <a:prstClr val="black"/>
                </a:solidFill>
                <a:latin typeface="Calibri" panose="020F0502020204030204"/>
              </a:rPr>
              <a:t> level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Renovated in 2010 to LEED Platinum level </a:t>
            </a:r>
          </a:p>
        </p:txBody>
      </p:sp>
      <p:pic>
        <p:nvPicPr>
          <p:cNvPr id="4" name="Picture 3" descr="A sign on the side of the road&#10;&#10;Description automatically generated">
            <a:extLst>
              <a:ext uri="{FF2B5EF4-FFF2-40B4-BE49-F238E27FC236}">
                <a16:creationId xmlns:a16="http://schemas.microsoft.com/office/drawing/2014/main" id="{5BF6A61F-DF08-4970-BB43-D783AC90D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30" y="914400"/>
            <a:ext cx="5556170" cy="4232365"/>
          </a:xfrm>
          <a:prstGeom prst="rect">
            <a:avLst/>
          </a:prstGeom>
        </p:spPr>
      </p:pic>
      <p:pic>
        <p:nvPicPr>
          <p:cNvPr id="8" name="Picture 7" descr="An empty road with a building in the background&#10;&#10;Description automatically generated">
            <a:extLst>
              <a:ext uri="{FF2B5EF4-FFF2-40B4-BE49-F238E27FC236}">
                <a16:creationId xmlns:a16="http://schemas.microsoft.com/office/drawing/2014/main" id="{9835E84D-5FF5-481D-9BFF-AEDC49F9B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426" y="914400"/>
            <a:ext cx="5505070" cy="4232365"/>
          </a:xfrm>
          <a:prstGeom prst="rect">
            <a:avLst/>
          </a:prstGeom>
        </p:spPr>
      </p:pic>
    </p:spTree>
    <p:extLst>
      <p:ext uri="{BB962C8B-B14F-4D97-AF65-F5344CB8AC3E}">
        <p14:creationId xmlns:p14="http://schemas.microsoft.com/office/powerpoint/2010/main" val="9468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962BC-B81B-470B-83CE-D43DA2E3341D}"/>
              </a:ext>
            </a:extLst>
          </p:cNvPr>
          <p:cNvPicPr>
            <a:picLocks noChangeAspect="1"/>
          </p:cNvPicPr>
          <p:nvPr/>
        </p:nvPicPr>
        <p:blipFill>
          <a:blip r:embed="rId2"/>
          <a:stretch>
            <a:fillRect/>
          </a:stretch>
        </p:blipFill>
        <p:spPr>
          <a:xfrm>
            <a:off x="428823" y="61240"/>
            <a:ext cx="10413819" cy="6188486"/>
          </a:xfrm>
          <a:prstGeom prst="rect">
            <a:avLst/>
          </a:prstGeom>
        </p:spPr>
      </p:pic>
      <p:sp>
        <p:nvSpPr>
          <p:cNvPr id="2" name="Text Placeholder 1">
            <a:extLst>
              <a:ext uri="{FF2B5EF4-FFF2-40B4-BE49-F238E27FC236}">
                <a16:creationId xmlns:a16="http://schemas.microsoft.com/office/drawing/2014/main" id="{4BD119BE-AA6C-4393-A63B-CE836475C3EE}"/>
              </a:ext>
            </a:extLst>
          </p:cNvPr>
          <p:cNvSpPr>
            <a:spLocks noGrp="1"/>
          </p:cNvSpPr>
          <p:nvPr>
            <p:ph type="body" sz="quarter" idx="1"/>
          </p:nvPr>
        </p:nvSpPr>
        <p:spPr/>
        <p:txBody>
          <a:bodyPr/>
          <a:lstStyle/>
          <a:p>
            <a:endParaRPr lang="en-CA"/>
          </a:p>
        </p:txBody>
      </p:sp>
    </p:spTree>
    <p:extLst>
      <p:ext uri="{BB962C8B-B14F-4D97-AF65-F5344CB8AC3E}">
        <p14:creationId xmlns:p14="http://schemas.microsoft.com/office/powerpoint/2010/main" val="133167201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193DF-FE6A-43D7-AC7D-5510535E2E2B}"/>
              </a:ext>
            </a:extLst>
          </p:cNvPr>
          <p:cNvPicPr>
            <a:picLocks noChangeAspect="1"/>
          </p:cNvPicPr>
          <p:nvPr/>
        </p:nvPicPr>
        <p:blipFill>
          <a:blip r:embed="rId2"/>
          <a:stretch>
            <a:fillRect/>
          </a:stretch>
        </p:blipFill>
        <p:spPr>
          <a:xfrm>
            <a:off x="68889" y="138737"/>
            <a:ext cx="11141239" cy="5530543"/>
          </a:xfrm>
          <a:prstGeom prst="rect">
            <a:avLst/>
          </a:prstGeom>
        </p:spPr>
      </p:pic>
      <p:sp>
        <p:nvSpPr>
          <p:cNvPr id="2" name="Text Placeholder 1">
            <a:extLst>
              <a:ext uri="{FF2B5EF4-FFF2-40B4-BE49-F238E27FC236}">
                <a16:creationId xmlns:a16="http://schemas.microsoft.com/office/drawing/2014/main" id="{2088A037-7180-4F6B-B18B-D0043CE64687}"/>
              </a:ext>
            </a:extLst>
          </p:cNvPr>
          <p:cNvSpPr>
            <a:spLocks noGrp="1"/>
          </p:cNvSpPr>
          <p:nvPr>
            <p:ph type="body" sz="quarter" idx="1"/>
          </p:nvPr>
        </p:nvSpPr>
        <p:spPr/>
        <p:txBody>
          <a:bodyPr/>
          <a:lstStyle/>
          <a:p>
            <a:endParaRPr lang="en-CA"/>
          </a:p>
        </p:txBody>
      </p:sp>
    </p:spTree>
    <p:extLst>
      <p:ext uri="{BB962C8B-B14F-4D97-AF65-F5344CB8AC3E}">
        <p14:creationId xmlns:p14="http://schemas.microsoft.com/office/powerpoint/2010/main" val="4277698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EDE82-9619-4D44-BDF1-A7201703CB5B}"/>
              </a:ext>
            </a:extLst>
          </p:cNvPr>
          <p:cNvPicPr>
            <a:picLocks noChangeAspect="1"/>
          </p:cNvPicPr>
          <p:nvPr/>
        </p:nvPicPr>
        <p:blipFill>
          <a:blip r:embed="rId2"/>
          <a:stretch>
            <a:fillRect/>
          </a:stretch>
        </p:blipFill>
        <p:spPr>
          <a:xfrm>
            <a:off x="2430300" y="1114422"/>
            <a:ext cx="6790196" cy="5445692"/>
          </a:xfrm>
          <a:prstGeom prst="rect">
            <a:avLst/>
          </a:prstGeom>
        </p:spPr>
      </p:pic>
      <p:sp>
        <p:nvSpPr>
          <p:cNvPr id="8" name="Rectangle 7">
            <a:extLst>
              <a:ext uri="{FF2B5EF4-FFF2-40B4-BE49-F238E27FC236}">
                <a16:creationId xmlns:a16="http://schemas.microsoft.com/office/drawing/2014/main" id="{A0BF0286-364F-4A9C-A798-8509F4F69905}"/>
              </a:ext>
            </a:extLst>
          </p:cNvPr>
          <p:cNvSpPr/>
          <p:nvPr/>
        </p:nvSpPr>
        <p:spPr>
          <a:xfrm>
            <a:off x="8991601" y="4623694"/>
            <a:ext cx="247266" cy="3810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F9CCE-8067-4BE7-A901-65BB77576753}"/>
              </a:ext>
            </a:extLst>
          </p:cNvPr>
          <p:cNvSpPr/>
          <p:nvPr/>
        </p:nvSpPr>
        <p:spPr>
          <a:xfrm>
            <a:off x="8991600" y="4051961"/>
            <a:ext cx="247266"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5AC0BD-7748-49C8-B083-29B8B1C7DFB6}"/>
              </a:ext>
            </a:extLst>
          </p:cNvPr>
          <p:cNvSpPr/>
          <p:nvPr/>
        </p:nvSpPr>
        <p:spPr>
          <a:xfrm>
            <a:off x="3288099" y="4063889"/>
            <a:ext cx="2274501"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D9B0DF-7ACD-4627-8415-22DC35838773}"/>
              </a:ext>
            </a:extLst>
          </p:cNvPr>
          <p:cNvSpPr/>
          <p:nvPr/>
        </p:nvSpPr>
        <p:spPr>
          <a:xfrm>
            <a:off x="3274847" y="3503482"/>
            <a:ext cx="2274501"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477783-9ECE-40D8-9071-B57ED8093E1A}"/>
              </a:ext>
            </a:extLst>
          </p:cNvPr>
          <p:cNvSpPr/>
          <p:nvPr/>
        </p:nvSpPr>
        <p:spPr>
          <a:xfrm>
            <a:off x="3294491" y="2923309"/>
            <a:ext cx="2268110"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60969E-9845-42E3-A852-6D59DD4A87E6}"/>
              </a:ext>
            </a:extLst>
          </p:cNvPr>
          <p:cNvSpPr/>
          <p:nvPr/>
        </p:nvSpPr>
        <p:spPr>
          <a:xfrm>
            <a:off x="6146958" y="2922986"/>
            <a:ext cx="2292872"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DDE8FE-7F61-490E-909A-AD80CCDEAF0C}"/>
              </a:ext>
            </a:extLst>
          </p:cNvPr>
          <p:cNvSpPr/>
          <p:nvPr/>
        </p:nvSpPr>
        <p:spPr>
          <a:xfrm>
            <a:off x="6165328" y="3497027"/>
            <a:ext cx="2274502"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52E6C-C062-4310-BBE2-D4039DA0FAAB}"/>
              </a:ext>
            </a:extLst>
          </p:cNvPr>
          <p:cNvSpPr/>
          <p:nvPr/>
        </p:nvSpPr>
        <p:spPr>
          <a:xfrm>
            <a:off x="8991600" y="3485647"/>
            <a:ext cx="247266"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B3ABF-7D18-4044-83D4-A2D58A413174}"/>
              </a:ext>
            </a:extLst>
          </p:cNvPr>
          <p:cNvSpPr/>
          <p:nvPr/>
        </p:nvSpPr>
        <p:spPr>
          <a:xfrm>
            <a:off x="9010873" y="2923536"/>
            <a:ext cx="247266"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8D8CD7-0050-477C-911E-597F394B1DD3}"/>
              </a:ext>
            </a:extLst>
          </p:cNvPr>
          <p:cNvSpPr/>
          <p:nvPr/>
        </p:nvSpPr>
        <p:spPr>
          <a:xfrm>
            <a:off x="8973230" y="4630751"/>
            <a:ext cx="247266"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C3C77E-8D2D-49CD-9E8A-88296F90FDD2}"/>
              </a:ext>
            </a:extLst>
          </p:cNvPr>
          <p:cNvSpPr/>
          <p:nvPr/>
        </p:nvSpPr>
        <p:spPr>
          <a:xfrm>
            <a:off x="6146958" y="4047985"/>
            <a:ext cx="2274502"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3E8862-B907-4F2E-8DF0-0B56DC1C36BA}"/>
              </a:ext>
            </a:extLst>
          </p:cNvPr>
          <p:cNvSpPr/>
          <p:nvPr/>
        </p:nvSpPr>
        <p:spPr>
          <a:xfrm>
            <a:off x="6188188" y="4063889"/>
            <a:ext cx="2264711"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F493D1-E3D9-4C48-8587-76BE90A2374E}"/>
              </a:ext>
            </a:extLst>
          </p:cNvPr>
          <p:cNvSpPr/>
          <p:nvPr/>
        </p:nvSpPr>
        <p:spPr>
          <a:xfrm>
            <a:off x="4813460" y="1582317"/>
            <a:ext cx="174048" cy="764604"/>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48BD7E-9DC8-44BD-9CDB-91EC42D00368}"/>
              </a:ext>
            </a:extLst>
          </p:cNvPr>
          <p:cNvSpPr/>
          <p:nvPr/>
        </p:nvSpPr>
        <p:spPr>
          <a:xfrm>
            <a:off x="4572000" y="1588924"/>
            <a:ext cx="174048" cy="764604"/>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4E6B34C4-8C51-478A-8C42-352CF9606E8A}"/>
              </a:ext>
            </a:extLst>
          </p:cNvPr>
          <p:cNvSpPr txBox="1">
            <a:spLocks/>
          </p:cNvSpPr>
          <p:nvPr/>
        </p:nvSpPr>
        <p:spPr>
          <a:xfrm>
            <a:off x="330200" y="124144"/>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Classroom HVAC</a:t>
            </a:r>
          </a:p>
        </p:txBody>
      </p:sp>
      <p:sp>
        <p:nvSpPr>
          <p:cNvPr id="20" name="Rectangle 19">
            <a:extLst>
              <a:ext uri="{FF2B5EF4-FFF2-40B4-BE49-F238E27FC236}">
                <a16:creationId xmlns:a16="http://schemas.microsoft.com/office/drawing/2014/main" id="{42366524-39A0-4CDB-9A4A-87097224FCE2}"/>
              </a:ext>
            </a:extLst>
          </p:cNvPr>
          <p:cNvSpPr/>
          <p:nvPr/>
        </p:nvSpPr>
        <p:spPr>
          <a:xfrm>
            <a:off x="3294491" y="4650798"/>
            <a:ext cx="2274501"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EDC172-AA15-47F7-8A43-2C18027EC814}"/>
              </a:ext>
            </a:extLst>
          </p:cNvPr>
          <p:cNvSpPr/>
          <p:nvPr/>
        </p:nvSpPr>
        <p:spPr>
          <a:xfrm>
            <a:off x="6153175" y="4629595"/>
            <a:ext cx="2264711" cy="381000"/>
          </a:xfrm>
          <a:prstGeom prst="rect">
            <a:avLst/>
          </a:prstGeom>
          <a:solidFill>
            <a:schemeClr val="tx2">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319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400" dirty="0">
                <a:solidFill>
                  <a:schemeClr val="bg1"/>
                </a:solidFill>
              </a:rPr>
              <a:t>Overhead Radiant Systems</a:t>
            </a:r>
          </a:p>
        </p:txBody>
      </p:sp>
      <p:pic>
        <p:nvPicPr>
          <p:cNvPr id="3" name="Picture 2" descr="C:\Users\tylerjd\Dropbox\IG_Work\Shades\20120523.Presentation\OpenOffice2.png">
            <a:extLst>
              <a:ext uri="{FF2B5EF4-FFF2-40B4-BE49-F238E27FC236}">
                <a16:creationId xmlns:a16="http://schemas.microsoft.com/office/drawing/2014/main" id="{CF9D60B2-8A42-4016-9C1C-1B9FA26FA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3" r="22221"/>
          <a:stretch/>
        </p:blipFill>
        <p:spPr bwMode="auto">
          <a:xfrm>
            <a:off x="655320" y="1246988"/>
            <a:ext cx="5178752" cy="48492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a:extLst>
              <a:ext uri="{FF2B5EF4-FFF2-40B4-BE49-F238E27FC236}">
                <a16:creationId xmlns:a16="http://schemas.microsoft.com/office/drawing/2014/main" id="{7E53C8F4-AD9F-42A7-93B2-603BD097DA67}"/>
              </a:ext>
            </a:extLst>
          </p:cNvPr>
          <p:cNvSpPr txBox="1">
            <a:spLocks/>
          </p:cNvSpPr>
          <p:nvPr/>
        </p:nvSpPr>
        <p:spPr>
          <a:xfrm>
            <a:off x="6096000" y="1492665"/>
            <a:ext cx="5440680" cy="6356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Radiant Panels form clouds above the occupied spaces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All heating and cooling in these spaces are provided by the panels.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Ventilation is cool/neutral temperature air delivered directly to the space and not directly responsible for temperature control within the zone.</a:t>
            </a:r>
          </a:p>
        </p:txBody>
      </p:sp>
    </p:spTree>
    <p:extLst>
      <p:ext uri="{BB962C8B-B14F-4D97-AF65-F5344CB8AC3E}">
        <p14:creationId xmlns:p14="http://schemas.microsoft.com/office/powerpoint/2010/main" val="297042453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000" dirty="0">
                <a:solidFill>
                  <a:schemeClr val="bg1"/>
                </a:solidFill>
              </a:rPr>
              <a:t>Open Office Overhead Radiant Systems</a:t>
            </a:r>
          </a:p>
        </p:txBody>
      </p:sp>
      <p:pic>
        <p:nvPicPr>
          <p:cNvPr id="5" name="Picture 2" descr="C:\Users\tdisney\Dropbox\IG_Work\Shades\Modeling\Blender\FlexRender36.png">
            <a:extLst>
              <a:ext uri="{FF2B5EF4-FFF2-40B4-BE49-F238E27FC236}">
                <a16:creationId xmlns:a16="http://schemas.microsoft.com/office/drawing/2014/main" id="{F26D317E-C63A-4797-AEFF-F79132870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769497"/>
            <a:ext cx="11905862" cy="602205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8089D4FF-2A30-409E-A597-9CA64C721101}"/>
              </a:ext>
            </a:extLst>
          </p:cNvPr>
          <p:cNvSpPr txBox="1">
            <a:spLocks/>
          </p:cNvSpPr>
          <p:nvPr/>
        </p:nvSpPr>
        <p:spPr>
          <a:xfrm>
            <a:off x="148116" y="3623829"/>
            <a:ext cx="9153539" cy="2822903"/>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Areas between the clouds are open to structure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Rigid piping in exposed areas for aesthetic reasons.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Insulation on supply piping only.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Duct distribution is only for ventilation quantities only (about 0.15 cfm/sf)</a:t>
            </a:r>
          </a:p>
          <a:p>
            <a:pPr marL="342900" lvl="0" indent="-342900" algn="l">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Constant volume a</a:t>
            </a:r>
            <a:r>
              <a:rPr lang="en-US" sz="2800" dirty="0" err="1">
                <a:solidFill>
                  <a:prstClr val="black"/>
                </a:solidFill>
              </a:rPr>
              <a:t>ir</a:t>
            </a:r>
            <a:r>
              <a:rPr lang="en-US" sz="2800" dirty="0">
                <a:solidFill>
                  <a:prstClr val="black"/>
                </a:solidFill>
              </a:rPr>
              <a:t> distribution with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Fabric Duct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Ceiling fans increase air mixing and induce capacity.</a:t>
            </a:r>
          </a:p>
        </p:txBody>
      </p:sp>
      <p:pic>
        <p:nvPicPr>
          <p:cNvPr id="8" name="Picture 7">
            <a:extLst>
              <a:ext uri="{FF2B5EF4-FFF2-40B4-BE49-F238E27FC236}">
                <a16:creationId xmlns:a16="http://schemas.microsoft.com/office/drawing/2014/main" id="{E24051D3-BAD3-49F4-B260-E4CA7D1B83E6}"/>
              </a:ext>
            </a:extLst>
          </p:cNvPr>
          <p:cNvPicPr>
            <a:picLocks noChangeAspect="1"/>
          </p:cNvPicPr>
          <p:nvPr/>
        </p:nvPicPr>
        <p:blipFill>
          <a:blip r:embed="rId4"/>
          <a:stretch>
            <a:fillRect/>
          </a:stretch>
        </p:blipFill>
        <p:spPr>
          <a:xfrm>
            <a:off x="9227090" y="3792654"/>
            <a:ext cx="2744086" cy="2914074"/>
          </a:xfrm>
          <a:prstGeom prst="rect">
            <a:avLst/>
          </a:prstGeom>
        </p:spPr>
      </p:pic>
    </p:spTree>
    <p:extLst>
      <p:ext uri="{BB962C8B-B14F-4D97-AF65-F5344CB8AC3E}">
        <p14:creationId xmlns:p14="http://schemas.microsoft.com/office/powerpoint/2010/main" val="160518320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400" dirty="0">
                <a:solidFill>
                  <a:schemeClr val="bg1"/>
                </a:solidFill>
              </a:rPr>
              <a:t>Overhead Radiant Systems</a:t>
            </a:r>
          </a:p>
        </p:txBody>
      </p:sp>
      <p:sp>
        <p:nvSpPr>
          <p:cNvPr id="6" name="Content Placeholder 1">
            <a:extLst>
              <a:ext uri="{FF2B5EF4-FFF2-40B4-BE49-F238E27FC236}">
                <a16:creationId xmlns:a16="http://schemas.microsoft.com/office/drawing/2014/main" id="{5543284D-5ADE-4862-B113-04D1E858A65D}"/>
              </a:ext>
            </a:extLst>
          </p:cNvPr>
          <p:cNvSpPr txBox="1">
            <a:spLocks/>
          </p:cNvSpPr>
          <p:nvPr/>
        </p:nvSpPr>
        <p:spPr>
          <a:xfrm>
            <a:off x="210901" y="5121697"/>
            <a:ext cx="11770195" cy="16225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Multi-pass single circuit coil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Panels piped in series (up to 64 square feet of active panel)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Quick disconnects for hoses allow for ease of installation and replacement</a:t>
            </a:r>
          </a:p>
          <a:p>
            <a:pPr lvl="0">
              <a:defRPr/>
            </a:pPr>
            <a:r>
              <a:rPr lang="en-US" sz="2400" dirty="0">
                <a:solidFill>
                  <a:prstClr val="black"/>
                </a:solidFill>
              </a:rPr>
              <a:t>PEX Piping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panels</a:t>
            </a:r>
          </a:p>
        </p:txBody>
      </p:sp>
      <p:pic>
        <p:nvPicPr>
          <p:cNvPr id="7" name="Picture 4">
            <a:extLst>
              <a:ext uri="{FF2B5EF4-FFF2-40B4-BE49-F238E27FC236}">
                <a16:creationId xmlns:a16="http://schemas.microsoft.com/office/drawing/2014/main" id="{E2543C59-772D-47C7-A301-0905C38BA7FA}"/>
              </a:ext>
            </a:extLst>
          </p:cNvPr>
          <p:cNvPicPr>
            <a:picLocks noChangeAspect="1" noChangeArrowheads="1"/>
          </p:cNvPicPr>
          <p:nvPr/>
        </p:nvPicPr>
        <p:blipFill>
          <a:blip r:embed="rId3"/>
          <a:srcRect l="5687" t="4008" r="4008" b="10309"/>
          <a:stretch>
            <a:fillRect/>
          </a:stretch>
        </p:blipFill>
        <p:spPr bwMode="auto">
          <a:xfrm>
            <a:off x="6305874" y="948759"/>
            <a:ext cx="5548148" cy="4023360"/>
          </a:xfrm>
          <a:prstGeom prst="rect">
            <a:avLst/>
          </a:prstGeom>
          <a:noFill/>
          <a:ln w="9525">
            <a:noFill/>
            <a:miter lim="800000"/>
            <a:headEnd/>
            <a:tailEnd/>
          </a:ln>
        </p:spPr>
      </p:pic>
      <p:pic>
        <p:nvPicPr>
          <p:cNvPr id="8" name="Picture 8">
            <a:extLst>
              <a:ext uri="{FF2B5EF4-FFF2-40B4-BE49-F238E27FC236}">
                <a16:creationId xmlns:a16="http://schemas.microsoft.com/office/drawing/2014/main" id="{FF2B8F44-20D9-48FF-8320-9A813AC5268B}"/>
              </a:ext>
            </a:extLst>
          </p:cNvPr>
          <p:cNvPicPr>
            <a:picLocks noChangeAspect="1" noChangeArrowheads="1"/>
          </p:cNvPicPr>
          <p:nvPr/>
        </p:nvPicPr>
        <p:blipFill>
          <a:blip r:embed="rId4"/>
          <a:srcRect/>
          <a:stretch>
            <a:fillRect/>
          </a:stretch>
        </p:blipFill>
        <p:spPr bwMode="auto">
          <a:xfrm>
            <a:off x="238925" y="948759"/>
            <a:ext cx="5857075" cy="4023360"/>
          </a:xfrm>
          <a:prstGeom prst="rect">
            <a:avLst/>
          </a:prstGeom>
          <a:noFill/>
          <a:ln w="9525">
            <a:noFill/>
            <a:miter lim="800000"/>
            <a:headEnd/>
            <a:tailEnd/>
          </a:ln>
        </p:spPr>
      </p:pic>
    </p:spTree>
    <p:extLst>
      <p:ext uri="{BB962C8B-B14F-4D97-AF65-F5344CB8AC3E}">
        <p14:creationId xmlns:p14="http://schemas.microsoft.com/office/powerpoint/2010/main" val="24179014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28DAEF-453B-4C87-BAC9-CFB2FD6130D1}"/>
              </a:ext>
            </a:extLst>
          </p:cNvPr>
          <p:cNvPicPr>
            <a:picLocks noChangeAspect="1"/>
          </p:cNvPicPr>
          <p:nvPr/>
        </p:nvPicPr>
        <p:blipFill>
          <a:blip r:embed="rId2"/>
          <a:stretch>
            <a:fillRect/>
          </a:stretch>
        </p:blipFill>
        <p:spPr>
          <a:xfrm>
            <a:off x="3833854" y="1139024"/>
            <a:ext cx="4377597" cy="5627414"/>
          </a:xfrm>
          <a:prstGeom prst="rect">
            <a:avLst/>
          </a:prstGeom>
        </p:spPr>
      </p:pic>
      <p:sp>
        <p:nvSpPr>
          <p:cNvPr id="4" name="Rectangle 3">
            <a:extLst>
              <a:ext uri="{FF2B5EF4-FFF2-40B4-BE49-F238E27FC236}">
                <a16:creationId xmlns:a16="http://schemas.microsoft.com/office/drawing/2014/main" id="{9FC9385D-8E6E-4D2B-94AA-693087EE9ACA}"/>
              </a:ext>
            </a:extLst>
          </p:cNvPr>
          <p:cNvSpPr/>
          <p:nvPr/>
        </p:nvSpPr>
        <p:spPr>
          <a:xfrm>
            <a:off x="4824455" y="3264607"/>
            <a:ext cx="228599" cy="28194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981FCA-F50F-4FF0-87D4-8F35B9BA2532}"/>
              </a:ext>
            </a:extLst>
          </p:cNvPr>
          <p:cNvSpPr/>
          <p:nvPr/>
        </p:nvSpPr>
        <p:spPr>
          <a:xfrm>
            <a:off x="5129254" y="3266333"/>
            <a:ext cx="457200" cy="28194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CC422B-D17D-4DA9-855F-8C04195E9DD5}"/>
              </a:ext>
            </a:extLst>
          </p:cNvPr>
          <p:cNvSpPr/>
          <p:nvPr/>
        </p:nvSpPr>
        <p:spPr>
          <a:xfrm>
            <a:off x="5654693" y="3264607"/>
            <a:ext cx="457200" cy="28194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651008-031B-4BCA-8DE0-F1CF5C25C9B2}"/>
              </a:ext>
            </a:extLst>
          </p:cNvPr>
          <p:cNvSpPr/>
          <p:nvPr/>
        </p:nvSpPr>
        <p:spPr>
          <a:xfrm>
            <a:off x="6144913" y="3264607"/>
            <a:ext cx="262681" cy="28194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12975F-54B6-4F16-AB32-4C356D194665}"/>
              </a:ext>
            </a:extLst>
          </p:cNvPr>
          <p:cNvSpPr/>
          <p:nvPr/>
        </p:nvSpPr>
        <p:spPr>
          <a:xfrm>
            <a:off x="6990575" y="5169606"/>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8EF6CA-7DE3-4894-9B44-8958293F0048}"/>
              </a:ext>
            </a:extLst>
          </p:cNvPr>
          <p:cNvSpPr/>
          <p:nvPr/>
        </p:nvSpPr>
        <p:spPr>
          <a:xfrm>
            <a:off x="7286276" y="5169607"/>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B95A1-0B81-4574-94E5-E3A4E3319FA7}"/>
              </a:ext>
            </a:extLst>
          </p:cNvPr>
          <p:cNvSpPr/>
          <p:nvPr/>
        </p:nvSpPr>
        <p:spPr>
          <a:xfrm>
            <a:off x="6958057" y="2912141"/>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0C05E5-E79C-4E77-A973-0F553B5CE1C6}"/>
              </a:ext>
            </a:extLst>
          </p:cNvPr>
          <p:cNvSpPr/>
          <p:nvPr/>
        </p:nvSpPr>
        <p:spPr>
          <a:xfrm>
            <a:off x="7253758" y="2912142"/>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E624BC-A1A5-4C11-8446-56E390B5A15C}"/>
              </a:ext>
            </a:extLst>
          </p:cNvPr>
          <p:cNvSpPr/>
          <p:nvPr/>
        </p:nvSpPr>
        <p:spPr>
          <a:xfrm>
            <a:off x="4813822" y="1283406"/>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D4799-6D58-4EF2-9DBB-2639AD60C56B}"/>
              </a:ext>
            </a:extLst>
          </p:cNvPr>
          <p:cNvSpPr/>
          <p:nvPr/>
        </p:nvSpPr>
        <p:spPr>
          <a:xfrm>
            <a:off x="5109523" y="1283407"/>
            <a:ext cx="476931"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02A6AB-E770-44C0-A5E5-2F8346E7C198}"/>
              </a:ext>
            </a:extLst>
          </p:cNvPr>
          <p:cNvSpPr/>
          <p:nvPr/>
        </p:nvSpPr>
        <p:spPr>
          <a:xfrm>
            <a:off x="5632581" y="1283405"/>
            <a:ext cx="476931"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09E04B-7962-4F6F-954D-639D1F5D7699}"/>
              </a:ext>
            </a:extLst>
          </p:cNvPr>
          <p:cNvSpPr/>
          <p:nvPr/>
        </p:nvSpPr>
        <p:spPr>
          <a:xfrm>
            <a:off x="6174233" y="1283404"/>
            <a:ext cx="228599" cy="914401"/>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E289D0-ECEE-410A-B9D2-47D56D5ACA42}"/>
              </a:ext>
            </a:extLst>
          </p:cNvPr>
          <p:cNvSpPr/>
          <p:nvPr/>
        </p:nvSpPr>
        <p:spPr>
          <a:xfrm>
            <a:off x="6972343" y="1142913"/>
            <a:ext cx="228599" cy="3810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3F9B99-1358-46E3-AFC1-72F221D0BAD5}"/>
              </a:ext>
            </a:extLst>
          </p:cNvPr>
          <p:cNvSpPr/>
          <p:nvPr/>
        </p:nvSpPr>
        <p:spPr>
          <a:xfrm>
            <a:off x="7270326" y="1142913"/>
            <a:ext cx="228599" cy="381000"/>
          </a:xfrm>
          <a:prstGeom prst="rect">
            <a:avLst/>
          </a:prstGeom>
          <a:solidFill>
            <a:schemeClr val="accent6">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43953D4-E083-431E-A837-0998998EC9CB}"/>
              </a:ext>
            </a:extLst>
          </p:cNvPr>
          <p:cNvSpPr txBox="1">
            <a:spLocks/>
          </p:cNvSpPr>
          <p:nvPr/>
        </p:nvSpPr>
        <p:spPr>
          <a:xfrm>
            <a:off x="369930" y="91562"/>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Open Office HVAC</a:t>
            </a:r>
          </a:p>
        </p:txBody>
      </p:sp>
    </p:spTree>
    <p:extLst>
      <p:ext uri="{BB962C8B-B14F-4D97-AF65-F5344CB8AC3E}">
        <p14:creationId xmlns:p14="http://schemas.microsoft.com/office/powerpoint/2010/main" val="1946219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0.png">
            <a:extLst>
              <a:ext uri="{FF2B5EF4-FFF2-40B4-BE49-F238E27FC236}">
                <a16:creationId xmlns:a16="http://schemas.microsoft.com/office/drawing/2014/main" id="{AA4D4A28-78CB-4A92-92A7-A63327B7D89C}"/>
              </a:ext>
            </a:extLst>
          </p:cNvPr>
          <p:cNvPicPr>
            <a:picLocks noChangeAspect="1"/>
          </p:cNvPicPr>
          <p:nvPr/>
        </p:nvPicPr>
        <p:blipFill>
          <a:blip r:embed="rId3"/>
          <a:stretch>
            <a:fillRect/>
          </a:stretch>
        </p:blipFill>
        <p:spPr>
          <a:xfrm>
            <a:off x="268449" y="908292"/>
            <a:ext cx="10452682" cy="5512163"/>
          </a:xfrm>
          <a:prstGeom prst="rect">
            <a:avLst/>
          </a:prstGeom>
          <a:ln w="12700">
            <a:miter lim="400000"/>
          </a:ln>
        </p:spPr>
      </p:pic>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n-US" sz="4400" dirty="0">
                <a:solidFill>
                  <a:schemeClr val="bg1"/>
                </a:solidFill>
              </a:rPr>
              <a:t>Path to Net Zero</a:t>
            </a:r>
          </a:p>
        </p:txBody>
      </p:sp>
      <p:sp>
        <p:nvSpPr>
          <p:cNvPr id="10" name="Shape 861">
            <a:extLst>
              <a:ext uri="{FF2B5EF4-FFF2-40B4-BE49-F238E27FC236}">
                <a16:creationId xmlns:a16="http://schemas.microsoft.com/office/drawing/2014/main" id="{32FD679A-71AD-4000-B767-FCA72CB3E15F}"/>
              </a:ext>
            </a:extLst>
          </p:cNvPr>
          <p:cNvSpPr/>
          <p:nvPr/>
        </p:nvSpPr>
        <p:spPr>
          <a:xfrm>
            <a:off x="6273676" y="3429000"/>
            <a:ext cx="237744" cy="713233"/>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FF0000"/>
          </a:solidFill>
          <a:ln w="12700">
            <a:solidFill>
              <a:srgbClr val="42719B"/>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80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6483554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A667E9-D802-4D41-9D49-EDABBC21186F}"/>
              </a:ext>
            </a:extLst>
          </p:cNvPr>
          <p:cNvSpPr>
            <a:spLocks noGrp="1"/>
          </p:cNvSpPr>
          <p:nvPr>
            <p:ph type="body" sz="quarter" idx="1"/>
          </p:nvPr>
        </p:nvSpPr>
        <p:spPr>
          <a:xfrm>
            <a:off x="628651" y="361508"/>
            <a:ext cx="3645638" cy="531628"/>
          </a:xfrm>
        </p:spPr>
        <p:txBody>
          <a:bodyPr/>
          <a:lstStyle/>
          <a:p>
            <a:r>
              <a:rPr lang="en-CA" dirty="0"/>
              <a:t>f</a:t>
            </a:r>
          </a:p>
        </p:txBody>
      </p:sp>
      <p:pic>
        <p:nvPicPr>
          <p:cNvPr id="3" name="Picture 2">
            <a:extLst>
              <a:ext uri="{FF2B5EF4-FFF2-40B4-BE49-F238E27FC236}">
                <a16:creationId xmlns:a16="http://schemas.microsoft.com/office/drawing/2014/main" id="{41F8C119-E53A-497A-8E63-307833DC02B1}"/>
              </a:ext>
            </a:extLst>
          </p:cNvPr>
          <p:cNvPicPr>
            <a:picLocks noChangeAspect="1"/>
          </p:cNvPicPr>
          <p:nvPr/>
        </p:nvPicPr>
        <p:blipFill>
          <a:blip r:embed="rId2"/>
          <a:stretch>
            <a:fillRect/>
          </a:stretch>
        </p:blipFill>
        <p:spPr>
          <a:xfrm>
            <a:off x="495515" y="63061"/>
            <a:ext cx="8121631" cy="6700345"/>
          </a:xfrm>
          <a:prstGeom prst="rect">
            <a:avLst/>
          </a:prstGeom>
        </p:spPr>
      </p:pic>
      <p:pic>
        <p:nvPicPr>
          <p:cNvPr id="7" name="Picture 6">
            <a:extLst>
              <a:ext uri="{FF2B5EF4-FFF2-40B4-BE49-F238E27FC236}">
                <a16:creationId xmlns:a16="http://schemas.microsoft.com/office/drawing/2014/main" id="{651184E0-5CCD-485F-B03A-92E043F8079E}"/>
              </a:ext>
            </a:extLst>
          </p:cNvPr>
          <p:cNvPicPr>
            <a:picLocks noChangeAspect="1"/>
          </p:cNvPicPr>
          <p:nvPr/>
        </p:nvPicPr>
        <p:blipFill>
          <a:blip r:embed="rId3"/>
          <a:stretch>
            <a:fillRect/>
          </a:stretch>
        </p:blipFill>
        <p:spPr>
          <a:xfrm>
            <a:off x="8772569" y="1149910"/>
            <a:ext cx="3486175" cy="3209948"/>
          </a:xfrm>
          <a:prstGeom prst="rect">
            <a:avLst/>
          </a:prstGeom>
        </p:spPr>
      </p:pic>
      <p:sp>
        <p:nvSpPr>
          <p:cNvPr id="10" name="Title 1">
            <a:extLst>
              <a:ext uri="{FF2B5EF4-FFF2-40B4-BE49-F238E27FC236}">
                <a16:creationId xmlns:a16="http://schemas.microsoft.com/office/drawing/2014/main" id="{ED3EDAE7-F6A2-4150-A7FC-4B3B3D5AAB5E}"/>
              </a:ext>
            </a:extLst>
          </p:cNvPr>
          <p:cNvSpPr txBox="1">
            <a:spLocks/>
          </p:cNvSpPr>
          <p:nvPr/>
        </p:nvSpPr>
        <p:spPr>
          <a:xfrm>
            <a:off x="276038" y="215153"/>
            <a:ext cx="6417609" cy="93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Upper Level</a:t>
            </a:r>
          </a:p>
        </p:txBody>
      </p:sp>
    </p:spTree>
    <p:extLst>
      <p:ext uri="{BB962C8B-B14F-4D97-AF65-F5344CB8AC3E}">
        <p14:creationId xmlns:p14="http://schemas.microsoft.com/office/powerpoint/2010/main" val="380695153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8B250E-A662-45A6-AAF5-891CD6FA7850}"/>
              </a:ext>
            </a:extLst>
          </p:cNvPr>
          <p:cNvPicPr>
            <a:picLocks noChangeAspect="1"/>
          </p:cNvPicPr>
          <p:nvPr/>
        </p:nvPicPr>
        <p:blipFill>
          <a:blip r:embed="rId2"/>
          <a:stretch>
            <a:fillRect/>
          </a:stretch>
        </p:blipFill>
        <p:spPr>
          <a:xfrm>
            <a:off x="-181166" y="989"/>
            <a:ext cx="8793538" cy="6857011"/>
          </a:xfrm>
          <a:prstGeom prst="rect">
            <a:avLst/>
          </a:prstGeom>
        </p:spPr>
      </p:pic>
      <p:sp>
        <p:nvSpPr>
          <p:cNvPr id="6" name="Text Placeholder 5">
            <a:extLst>
              <a:ext uri="{FF2B5EF4-FFF2-40B4-BE49-F238E27FC236}">
                <a16:creationId xmlns:a16="http://schemas.microsoft.com/office/drawing/2014/main" id="{2BA667E9-D802-4D41-9D49-EDABBC21186F}"/>
              </a:ext>
            </a:extLst>
          </p:cNvPr>
          <p:cNvSpPr>
            <a:spLocks noGrp="1"/>
          </p:cNvSpPr>
          <p:nvPr>
            <p:ph type="body" sz="quarter" idx="1"/>
          </p:nvPr>
        </p:nvSpPr>
        <p:spPr>
          <a:xfrm>
            <a:off x="628651" y="361508"/>
            <a:ext cx="3645638" cy="531628"/>
          </a:xfrm>
        </p:spPr>
        <p:txBody>
          <a:bodyPr/>
          <a:lstStyle/>
          <a:p>
            <a:r>
              <a:rPr lang="en-CA" dirty="0"/>
              <a:t>f</a:t>
            </a:r>
          </a:p>
        </p:txBody>
      </p:sp>
      <p:pic>
        <p:nvPicPr>
          <p:cNvPr id="8" name="Picture 7">
            <a:extLst>
              <a:ext uri="{FF2B5EF4-FFF2-40B4-BE49-F238E27FC236}">
                <a16:creationId xmlns:a16="http://schemas.microsoft.com/office/drawing/2014/main" id="{A769BCB6-5836-4134-9193-34EBD4EF2D09}"/>
              </a:ext>
            </a:extLst>
          </p:cNvPr>
          <p:cNvPicPr>
            <a:picLocks noChangeAspect="1"/>
          </p:cNvPicPr>
          <p:nvPr/>
        </p:nvPicPr>
        <p:blipFill>
          <a:blip r:embed="rId3"/>
          <a:stretch>
            <a:fillRect/>
          </a:stretch>
        </p:blipFill>
        <p:spPr>
          <a:xfrm>
            <a:off x="8739964" y="2667876"/>
            <a:ext cx="3274828" cy="2598791"/>
          </a:xfrm>
          <a:prstGeom prst="rect">
            <a:avLst/>
          </a:prstGeom>
        </p:spPr>
      </p:pic>
      <p:sp>
        <p:nvSpPr>
          <p:cNvPr id="11" name="Title 1">
            <a:extLst>
              <a:ext uri="{FF2B5EF4-FFF2-40B4-BE49-F238E27FC236}">
                <a16:creationId xmlns:a16="http://schemas.microsoft.com/office/drawing/2014/main" id="{99ACB2D7-82C0-4AF2-A4AE-6C45F8979B9D}"/>
              </a:ext>
            </a:extLst>
          </p:cNvPr>
          <p:cNvSpPr txBox="1">
            <a:spLocks/>
          </p:cNvSpPr>
          <p:nvPr/>
        </p:nvSpPr>
        <p:spPr>
          <a:xfrm>
            <a:off x="276038" y="215153"/>
            <a:ext cx="6417609" cy="93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Middle Level</a:t>
            </a:r>
          </a:p>
        </p:txBody>
      </p:sp>
    </p:spTree>
    <p:extLst>
      <p:ext uri="{BB962C8B-B14F-4D97-AF65-F5344CB8AC3E}">
        <p14:creationId xmlns:p14="http://schemas.microsoft.com/office/powerpoint/2010/main" val="2638849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30DA5E5-333A-4985-8EEC-A7C55EB7EA26}"/>
              </a:ext>
            </a:extLst>
          </p:cNvPr>
          <p:cNvPicPr>
            <a:picLocks noChangeAspect="1"/>
          </p:cNvPicPr>
          <p:nvPr/>
        </p:nvPicPr>
        <p:blipFill>
          <a:blip r:embed="rId3"/>
          <a:stretch>
            <a:fillRect/>
          </a:stretch>
        </p:blipFill>
        <p:spPr>
          <a:xfrm>
            <a:off x="5971505" y="3238774"/>
            <a:ext cx="5691761" cy="1377203"/>
          </a:xfrm>
          <a:prstGeom prst="rect">
            <a:avLst/>
          </a:prstGeom>
        </p:spPr>
      </p:pic>
      <p:pic>
        <p:nvPicPr>
          <p:cNvPr id="10" name="Picture 9">
            <a:extLst>
              <a:ext uri="{FF2B5EF4-FFF2-40B4-BE49-F238E27FC236}">
                <a16:creationId xmlns:a16="http://schemas.microsoft.com/office/drawing/2014/main" id="{C236FEFE-8BCE-45F5-9432-246A945BA9AB}"/>
              </a:ext>
            </a:extLst>
          </p:cNvPr>
          <p:cNvPicPr>
            <a:picLocks noChangeAspect="1"/>
          </p:cNvPicPr>
          <p:nvPr/>
        </p:nvPicPr>
        <p:blipFill>
          <a:blip r:embed="rId3"/>
          <a:stretch>
            <a:fillRect/>
          </a:stretch>
        </p:blipFill>
        <p:spPr>
          <a:xfrm>
            <a:off x="609600" y="5010149"/>
            <a:ext cx="3438525" cy="628651"/>
          </a:xfrm>
          <a:prstGeom prst="rect">
            <a:avLst/>
          </a:prstGeom>
        </p:spPr>
      </p:pic>
      <p:sp>
        <p:nvSpPr>
          <p:cNvPr id="9" name="Title 8">
            <a:extLst>
              <a:ext uri="{FF2B5EF4-FFF2-40B4-BE49-F238E27FC236}">
                <a16:creationId xmlns:a16="http://schemas.microsoft.com/office/drawing/2014/main" id="{6179AF76-DCED-4C33-BCBC-B3798B67DC81}"/>
              </a:ext>
            </a:extLst>
          </p:cNvPr>
          <p:cNvSpPr>
            <a:spLocks noGrp="1"/>
          </p:cNvSpPr>
          <p:nvPr>
            <p:ph type="ctrTitle"/>
          </p:nvPr>
        </p:nvSpPr>
        <p:spPr>
          <a:xfrm>
            <a:off x="704088" y="4501647"/>
            <a:ext cx="3648456" cy="1719072"/>
          </a:xfrm>
        </p:spPr>
        <p:txBody>
          <a:bodyPr vert="horz" lIns="91440" tIns="45720" rIns="91440" bIns="45720" rtlCol="0" anchor="ctr">
            <a:normAutofit/>
          </a:bodyPr>
          <a:lstStyle/>
          <a:p>
            <a:pPr algn="l"/>
            <a:r>
              <a:rPr lang="en-US" sz="3200" b="1" dirty="0"/>
              <a:t>What is our Story?</a:t>
            </a:r>
          </a:p>
        </p:txBody>
      </p:sp>
      <p:pic>
        <p:nvPicPr>
          <p:cNvPr id="4" name="Picture 3" descr="A picture containing implement, pencil&#10;&#10;Description automatically generated">
            <a:extLst>
              <a:ext uri="{FF2B5EF4-FFF2-40B4-BE49-F238E27FC236}">
                <a16:creationId xmlns:a16="http://schemas.microsoft.com/office/drawing/2014/main" id="{2CAAF825-FE10-486C-802A-6E6837D49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133350"/>
            <a:ext cx="5527599" cy="416519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E37EAEA-6F7F-4A48-A699-CD5F19EC3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496" y="927693"/>
            <a:ext cx="5267415" cy="2311081"/>
          </a:xfrm>
          <a:prstGeom prst="rect">
            <a:avLst/>
          </a:prstGeom>
        </p:spPr>
      </p:pic>
      <p:sp>
        <p:nvSpPr>
          <p:cNvPr id="7" name="TextBox 6">
            <a:extLst>
              <a:ext uri="{FF2B5EF4-FFF2-40B4-BE49-F238E27FC236}">
                <a16:creationId xmlns:a16="http://schemas.microsoft.com/office/drawing/2014/main" id="{60CCA195-7724-493E-A70F-3B93490D8F96}"/>
              </a:ext>
            </a:extLst>
          </p:cNvPr>
          <p:cNvSpPr txBox="1"/>
          <p:nvPr/>
        </p:nvSpPr>
        <p:spPr>
          <a:xfrm>
            <a:off x="5945379" y="3404467"/>
            <a:ext cx="5717887" cy="1534655"/>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lang="en-US" sz="2000" i="1" dirty="0">
                <a:solidFill>
                  <a:schemeClr val="bg1"/>
                </a:solidFill>
              </a:rPr>
              <a:t>Project Goal:</a:t>
            </a:r>
          </a:p>
          <a:p>
            <a:pPr marR="0" lvl="0" fontAlgn="auto">
              <a:lnSpc>
                <a:spcPct val="90000"/>
              </a:lnSpc>
              <a:spcBef>
                <a:spcPts val="0"/>
              </a:spcBef>
              <a:spcAft>
                <a:spcPts val="600"/>
              </a:spcAft>
              <a:buClrTx/>
              <a:buSzTx/>
              <a:tabLst/>
              <a:defRPr/>
            </a:pPr>
            <a:r>
              <a:rPr lang="en-US" sz="2000" i="1" dirty="0">
                <a:solidFill>
                  <a:schemeClr val="bg1"/>
                </a:solidFill>
              </a:rPr>
              <a:t>To renovate a 1970’s building into a high-performing net-zero-ready facility in a cost-effective method that can be replicated in the industry.</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cap="none" spc="0" normalizeH="0" baseline="0" noProof="0" dirty="0">
              <a:ln>
                <a:noFill/>
              </a:ln>
              <a:effectLst/>
              <a:uLnTx/>
              <a:uFillTx/>
            </a:endParaRPr>
          </a:p>
        </p:txBody>
      </p:sp>
      <p:sp>
        <p:nvSpPr>
          <p:cNvPr id="12" name="Title 1">
            <a:extLst>
              <a:ext uri="{FF2B5EF4-FFF2-40B4-BE49-F238E27FC236}">
                <a16:creationId xmlns:a16="http://schemas.microsoft.com/office/drawing/2014/main" id="{5BED4782-CBE4-4119-9238-FE4A0B65BD71}"/>
              </a:ext>
            </a:extLst>
          </p:cNvPr>
          <p:cNvSpPr txBox="1">
            <a:spLocks/>
          </p:cNvSpPr>
          <p:nvPr/>
        </p:nvSpPr>
        <p:spPr>
          <a:xfrm>
            <a:off x="8010524" y="-58737"/>
            <a:ext cx="3819525" cy="82073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bg1"/>
                </a:solidFill>
              </a:rPr>
              <a:t>Project Goal</a:t>
            </a:r>
          </a:p>
        </p:txBody>
      </p:sp>
      <p:sp>
        <p:nvSpPr>
          <p:cNvPr id="11" name="Rectangle 10">
            <a:extLst>
              <a:ext uri="{FF2B5EF4-FFF2-40B4-BE49-F238E27FC236}">
                <a16:creationId xmlns:a16="http://schemas.microsoft.com/office/drawing/2014/main" id="{31786008-03A5-42FB-BE8F-DE2EC93D98B9}"/>
              </a:ext>
            </a:extLst>
          </p:cNvPr>
          <p:cNvSpPr/>
          <p:nvPr/>
        </p:nvSpPr>
        <p:spPr>
          <a:xfrm>
            <a:off x="4142613" y="5010149"/>
            <a:ext cx="6684126" cy="1605568"/>
          </a:xfrm>
          <a:prstGeom prst="rect">
            <a:avLst/>
          </a:prstGeom>
        </p:spPr>
        <p:txBody>
          <a:bodyPr wrap="square">
            <a:spAutoFit/>
          </a:bodyPr>
          <a:lstStyle/>
          <a:p>
            <a:pPr>
              <a:spcBef>
                <a:spcPts val="1000"/>
              </a:spcBef>
              <a:defRPr b="1">
                <a:solidFill>
                  <a:srgbClr val="000000"/>
                </a:solidFill>
                <a:latin typeface="Arial"/>
                <a:ea typeface="Arial"/>
                <a:cs typeface="Arial"/>
                <a:sym typeface="Arial"/>
              </a:defRPr>
            </a:pPr>
            <a:r>
              <a:rPr lang="en-US" i="1" dirty="0">
                <a:solidFill>
                  <a:srgbClr val="000000"/>
                </a:solidFill>
                <a:latin typeface="Gotham Light" pitchFamily="50" charset="0"/>
                <a:ea typeface="Arial"/>
                <a:cs typeface="Gotham Light" pitchFamily="50" charset="0"/>
                <a:sym typeface="Arial"/>
              </a:rPr>
              <a:t>“Our organization relies on harvesting the technical knowledge, volunteer energy, and expertise of our members. We want this space to inspire visitors to participate and honor them for their volunteer service and commitment.”</a:t>
            </a:r>
          </a:p>
          <a:p>
            <a:pPr>
              <a:spcBef>
                <a:spcPts val="1000"/>
              </a:spcBef>
              <a:defRPr b="1">
                <a:solidFill>
                  <a:srgbClr val="000000"/>
                </a:solidFill>
                <a:latin typeface="Arial"/>
                <a:ea typeface="Arial"/>
                <a:cs typeface="Arial"/>
                <a:sym typeface="Arial"/>
              </a:defRPr>
            </a:pPr>
            <a:r>
              <a:rPr lang="en-US" b="1" dirty="0">
                <a:solidFill>
                  <a:srgbClr val="000000"/>
                </a:solidFill>
                <a:latin typeface="Gotham Light" pitchFamily="50" charset="0"/>
                <a:ea typeface="Arial"/>
                <a:cs typeface="Gotham Light" pitchFamily="50" charset="0"/>
                <a:sym typeface="Arial"/>
              </a:rPr>
              <a:t>– Jeff Littleton, Executive VP for ASHRAE </a:t>
            </a:r>
          </a:p>
        </p:txBody>
      </p:sp>
    </p:spTree>
    <p:extLst>
      <p:ext uri="{BB962C8B-B14F-4D97-AF65-F5344CB8AC3E}">
        <p14:creationId xmlns:p14="http://schemas.microsoft.com/office/powerpoint/2010/main" val="207297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6D9B7A-2D7E-490E-8CEB-354FCE952949}"/>
              </a:ext>
            </a:extLst>
          </p:cNvPr>
          <p:cNvSpPr>
            <a:spLocks noGrp="1"/>
          </p:cNvSpPr>
          <p:nvPr>
            <p:ph type="body" sz="quarter" idx="1"/>
          </p:nvPr>
        </p:nvSpPr>
        <p:spPr/>
        <p:txBody>
          <a:bodyPr/>
          <a:lstStyle/>
          <a:p>
            <a:endParaRPr lang="en-CA"/>
          </a:p>
        </p:txBody>
      </p:sp>
      <p:grpSp>
        <p:nvGrpSpPr>
          <p:cNvPr id="8" name="Group 7">
            <a:extLst>
              <a:ext uri="{FF2B5EF4-FFF2-40B4-BE49-F238E27FC236}">
                <a16:creationId xmlns:a16="http://schemas.microsoft.com/office/drawing/2014/main" id="{0330EAF9-D4E2-4E7D-B896-F1803DAEE892}"/>
              </a:ext>
            </a:extLst>
          </p:cNvPr>
          <p:cNvGrpSpPr/>
          <p:nvPr/>
        </p:nvGrpSpPr>
        <p:grpSpPr>
          <a:xfrm>
            <a:off x="0" y="1526415"/>
            <a:ext cx="10639503" cy="4819685"/>
            <a:chOff x="101483" y="319168"/>
            <a:chExt cx="10639503" cy="4819685"/>
          </a:xfrm>
        </p:grpSpPr>
        <p:grpSp>
          <p:nvGrpSpPr>
            <p:cNvPr id="6" name="Group 5">
              <a:extLst>
                <a:ext uri="{FF2B5EF4-FFF2-40B4-BE49-F238E27FC236}">
                  <a16:creationId xmlns:a16="http://schemas.microsoft.com/office/drawing/2014/main" id="{2C965CEC-7EAE-4A80-8350-843052BFA44D}"/>
                </a:ext>
              </a:extLst>
            </p:cNvPr>
            <p:cNvGrpSpPr/>
            <p:nvPr/>
          </p:nvGrpSpPr>
          <p:grpSpPr>
            <a:xfrm>
              <a:off x="101483" y="319168"/>
              <a:ext cx="10639503" cy="4819685"/>
              <a:chOff x="101483" y="319168"/>
              <a:chExt cx="10639503" cy="4819685"/>
            </a:xfrm>
          </p:grpSpPr>
          <p:pic>
            <p:nvPicPr>
              <p:cNvPr id="4" name="Picture 3">
                <a:extLst>
                  <a:ext uri="{FF2B5EF4-FFF2-40B4-BE49-F238E27FC236}">
                    <a16:creationId xmlns:a16="http://schemas.microsoft.com/office/drawing/2014/main" id="{7964B529-CE32-4854-A8EC-33AC0D3E7109}"/>
                  </a:ext>
                </a:extLst>
              </p:cNvPr>
              <p:cNvPicPr>
                <a:picLocks noChangeAspect="1"/>
              </p:cNvPicPr>
              <p:nvPr/>
            </p:nvPicPr>
            <p:blipFill>
              <a:blip r:embed="rId2"/>
              <a:stretch>
                <a:fillRect/>
              </a:stretch>
            </p:blipFill>
            <p:spPr>
              <a:xfrm>
                <a:off x="101483" y="319168"/>
                <a:ext cx="10639503" cy="4819685"/>
              </a:xfrm>
              <a:prstGeom prst="rect">
                <a:avLst/>
              </a:prstGeom>
            </p:spPr>
          </p:pic>
          <p:sp>
            <p:nvSpPr>
              <p:cNvPr id="5" name="Rectangle 4">
                <a:extLst>
                  <a:ext uri="{FF2B5EF4-FFF2-40B4-BE49-F238E27FC236}">
                    <a16:creationId xmlns:a16="http://schemas.microsoft.com/office/drawing/2014/main" id="{F6FEC9C0-1EED-4967-8DEB-43F12021D19D}"/>
                  </a:ext>
                </a:extLst>
              </p:cNvPr>
              <p:cNvSpPr/>
              <p:nvPr/>
            </p:nvSpPr>
            <p:spPr>
              <a:xfrm>
                <a:off x="4433263" y="4105341"/>
                <a:ext cx="1053137" cy="90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 name="Freeform: Shape 6">
              <a:extLst>
                <a:ext uri="{FF2B5EF4-FFF2-40B4-BE49-F238E27FC236}">
                  <a16:creationId xmlns:a16="http://schemas.microsoft.com/office/drawing/2014/main" id="{CCFA96F7-82D7-4367-A274-0A7425327AA7}"/>
                </a:ext>
              </a:extLst>
            </p:cNvPr>
            <p:cNvSpPr/>
            <p:nvPr/>
          </p:nvSpPr>
          <p:spPr>
            <a:xfrm>
              <a:off x="3688165" y="919494"/>
              <a:ext cx="2315291" cy="2498681"/>
            </a:xfrm>
            <a:custGeom>
              <a:avLst/>
              <a:gdLst>
                <a:gd name="connsiteX0" fmla="*/ 150277 w 2315291"/>
                <a:gd name="connsiteY0" fmla="*/ 0 h 2498681"/>
                <a:gd name="connsiteX1" fmla="*/ 1034112 w 2315291"/>
                <a:gd name="connsiteY1" fmla="*/ 0 h 2498681"/>
                <a:gd name="connsiteX2" fmla="*/ 1039207 w 2315291"/>
                <a:gd name="connsiteY2" fmla="*/ 1044301 h 2498681"/>
                <a:gd name="connsiteX3" fmla="*/ 2315291 w 2315291"/>
                <a:gd name="connsiteY3" fmla="*/ 1057036 h 2498681"/>
                <a:gd name="connsiteX4" fmla="*/ 2305103 w 2315291"/>
                <a:gd name="connsiteY4" fmla="*/ 2396798 h 2498681"/>
                <a:gd name="connsiteX5" fmla="*/ 1074866 w 2315291"/>
                <a:gd name="connsiteY5" fmla="*/ 2404439 h 2498681"/>
                <a:gd name="connsiteX6" fmla="*/ 1074866 w 2315291"/>
                <a:gd name="connsiteY6" fmla="*/ 2498681 h 2498681"/>
                <a:gd name="connsiteX7" fmla="*/ 0 w 2315291"/>
                <a:gd name="connsiteY7" fmla="*/ 2491040 h 2498681"/>
                <a:gd name="connsiteX8" fmla="*/ 10188 w 2315291"/>
                <a:gd name="connsiteY8" fmla="*/ 1270991 h 2498681"/>
                <a:gd name="connsiteX9" fmla="*/ 173201 w 2315291"/>
                <a:gd name="connsiteY9" fmla="*/ 1276085 h 2498681"/>
                <a:gd name="connsiteX10" fmla="*/ 150277 w 2315291"/>
                <a:gd name="connsiteY10" fmla="*/ 0 h 249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291" h="2498681">
                  <a:moveTo>
                    <a:pt x="150277" y="0"/>
                  </a:moveTo>
                  <a:lnTo>
                    <a:pt x="1034112" y="0"/>
                  </a:lnTo>
                  <a:cubicBezTo>
                    <a:pt x="1035810" y="348100"/>
                    <a:pt x="1037509" y="696201"/>
                    <a:pt x="1039207" y="1044301"/>
                  </a:cubicBezTo>
                  <a:lnTo>
                    <a:pt x="2315291" y="1057036"/>
                  </a:lnTo>
                  <a:lnTo>
                    <a:pt x="2305103" y="2396798"/>
                  </a:lnTo>
                  <a:lnTo>
                    <a:pt x="1074866" y="2404439"/>
                  </a:lnTo>
                  <a:lnTo>
                    <a:pt x="1074866" y="2498681"/>
                  </a:lnTo>
                  <a:lnTo>
                    <a:pt x="0" y="2491040"/>
                  </a:lnTo>
                  <a:lnTo>
                    <a:pt x="10188" y="1270991"/>
                  </a:lnTo>
                  <a:lnTo>
                    <a:pt x="173201" y="1276085"/>
                  </a:lnTo>
                  <a:lnTo>
                    <a:pt x="150277" y="0"/>
                  </a:lnTo>
                  <a:close/>
                </a:path>
              </a:pathLst>
            </a:custGeom>
            <a:solidFill>
              <a:srgbClr val="4472C4">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Title 1">
            <a:extLst>
              <a:ext uri="{FF2B5EF4-FFF2-40B4-BE49-F238E27FC236}">
                <a16:creationId xmlns:a16="http://schemas.microsoft.com/office/drawing/2014/main" id="{B9A4EA40-5130-4825-AD97-8A9039721B76}"/>
              </a:ext>
            </a:extLst>
          </p:cNvPr>
          <p:cNvSpPr txBox="1">
            <a:spLocks/>
          </p:cNvSpPr>
          <p:nvPr/>
        </p:nvSpPr>
        <p:spPr>
          <a:xfrm>
            <a:off x="276038" y="215153"/>
            <a:ext cx="6417609" cy="93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Lower Level</a:t>
            </a:r>
          </a:p>
        </p:txBody>
      </p:sp>
    </p:spTree>
    <p:extLst>
      <p:ext uri="{BB962C8B-B14F-4D97-AF65-F5344CB8AC3E}">
        <p14:creationId xmlns:p14="http://schemas.microsoft.com/office/powerpoint/2010/main" val="111070882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4DDF-07F5-4468-9568-FFC53ECC5626}"/>
              </a:ext>
            </a:extLst>
          </p:cNvPr>
          <p:cNvSpPr>
            <a:spLocks noGrp="1"/>
          </p:cNvSpPr>
          <p:nvPr>
            <p:ph type="title"/>
          </p:nvPr>
        </p:nvSpPr>
        <p:spPr/>
        <p:txBody>
          <a:bodyPr/>
          <a:lstStyle/>
          <a:p>
            <a:r>
              <a:rPr lang="en-US" dirty="0"/>
              <a:t>Construction Photos – January 2020</a:t>
            </a:r>
          </a:p>
        </p:txBody>
      </p:sp>
      <p:sp>
        <p:nvSpPr>
          <p:cNvPr id="3" name="Content Placeholder 2">
            <a:extLst>
              <a:ext uri="{FF2B5EF4-FFF2-40B4-BE49-F238E27FC236}">
                <a16:creationId xmlns:a16="http://schemas.microsoft.com/office/drawing/2014/main" id="{FC27F990-1291-4E53-BB71-B49D60935E32}"/>
              </a:ext>
            </a:extLst>
          </p:cNvPr>
          <p:cNvSpPr>
            <a:spLocks noGrp="1"/>
          </p:cNvSpPr>
          <p:nvPr>
            <p:ph idx="1"/>
          </p:nvPr>
        </p:nvSpPr>
        <p:spPr/>
        <p:txBody>
          <a:bodyPr/>
          <a:lstStyle/>
          <a:p>
            <a:endParaRPr lang="en-US" dirty="0"/>
          </a:p>
          <a:p>
            <a:endParaRPr lang="en-US" dirty="0"/>
          </a:p>
        </p:txBody>
      </p:sp>
      <p:pic>
        <p:nvPicPr>
          <p:cNvPr id="5" name="Picture 4" descr="A gate in a room&#10;&#10;Description automatically generated">
            <a:extLst>
              <a:ext uri="{FF2B5EF4-FFF2-40B4-BE49-F238E27FC236}">
                <a16:creationId xmlns:a16="http://schemas.microsoft.com/office/drawing/2014/main" id="{C477093F-0B0E-48C6-A32C-3D1EC4A73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8" y="948770"/>
            <a:ext cx="5724525" cy="4293394"/>
          </a:xfrm>
          <a:prstGeom prst="rect">
            <a:avLst/>
          </a:prstGeom>
        </p:spPr>
      </p:pic>
      <p:pic>
        <p:nvPicPr>
          <p:cNvPr id="7" name="Picture 6" descr="A picture containing building, indoor, floor, luggage&#10;&#10;Description automatically generated">
            <a:extLst>
              <a:ext uri="{FF2B5EF4-FFF2-40B4-BE49-F238E27FC236}">
                <a16:creationId xmlns:a16="http://schemas.microsoft.com/office/drawing/2014/main" id="{6BC620EA-0565-4BF8-B3D2-1502F27DB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948770"/>
            <a:ext cx="5724525" cy="4293394"/>
          </a:xfrm>
          <a:prstGeom prst="rect">
            <a:avLst/>
          </a:prstGeom>
        </p:spPr>
      </p:pic>
    </p:spTree>
    <p:extLst>
      <p:ext uri="{BB962C8B-B14F-4D97-AF65-F5344CB8AC3E}">
        <p14:creationId xmlns:p14="http://schemas.microsoft.com/office/powerpoint/2010/main" val="2480777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Picture 3" descr="A large brick building with grass in front of a house&#10;&#10;Description automatically generated">
            <a:extLst>
              <a:ext uri="{FF2B5EF4-FFF2-40B4-BE49-F238E27FC236}">
                <a16:creationId xmlns:a16="http://schemas.microsoft.com/office/drawing/2014/main" id="{8FD1AA42-3436-41F6-B4F2-0B9C5BBF5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037" y="752475"/>
            <a:ext cx="8128000" cy="6096000"/>
          </a:xfrm>
          <a:prstGeom prst="rect">
            <a:avLst/>
          </a:prstGeom>
        </p:spPr>
      </p:pic>
    </p:spTree>
    <p:extLst>
      <p:ext uri="{BB962C8B-B14F-4D97-AF65-F5344CB8AC3E}">
        <p14:creationId xmlns:p14="http://schemas.microsoft.com/office/powerpoint/2010/main" val="3150886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inside of a building&#10;&#10;Description automatically generated">
            <a:extLst>
              <a:ext uri="{FF2B5EF4-FFF2-40B4-BE49-F238E27FC236}">
                <a16:creationId xmlns:a16="http://schemas.microsoft.com/office/drawing/2014/main" id="{89D369C8-B5FC-478E-929C-D4E93F337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071" y="843097"/>
            <a:ext cx="7821637" cy="5866228"/>
          </a:xfrm>
        </p:spPr>
      </p:pic>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spTree>
    <p:extLst>
      <p:ext uri="{BB962C8B-B14F-4D97-AF65-F5344CB8AC3E}">
        <p14:creationId xmlns:p14="http://schemas.microsoft.com/office/powerpoint/2010/main" val="227150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large brick building with grass in front of a house&#10;&#10;Description automatically generated">
            <a:extLst>
              <a:ext uri="{FF2B5EF4-FFF2-40B4-BE49-F238E27FC236}">
                <a16:creationId xmlns:a16="http://schemas.microsoft.com/office/drawing/2014/main" id="{15780289-D4DA-483C-A71E-0589FFF8C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5834" y="867679"/>
            <a:ext cx="7805061" cy="5853796"/>
          </a:xfrm>
        </p:spPr>
      </p:pic>
    </p:spTree>
    <p:extLst>
      <p:ext uri="{BB962C8B-B14F-4D97-AF65-F5344CB8AC3E}">
        <p14:creationId xmlns:p14="http://schemas.microsoft.com/office/powerpoint/2010/main" val="1097987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large room with tables and chairs&#10;&#10;Description automatically generated">
            <a:extLst>
              <a:ext uri="{FF2B5EF4-FFF2-40B4-BE49-F238E27FC236}">
                <a16:creationId xmlns:a16="http://schemas.microsoft.com/office/drawing/2014/main" id="{6232618B-57A4-4EF7-B5EC-53DAAE6229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777" y="904348"/>
            <a:ext cx="7822188" cy="5866641"/>
          </a:xfrm>
        </p:spPr>
      </p:pic>
    </p:spTree>
    <p:extLst>
      <p:ext uri="{BB962C8B-B14F-4D97-AF65-F5344CB8AC3E}">
        <p14:creationId xmlns:p14="http://schemas.microsoft.com/office/powerpoint/2010/main" val="3915494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2" name="Picture 1" descr="A large empty room&#10;&#10;Description automatically generated">
            <a:extLst>
              <a:ext uri="{FF2B5EF4-FFF2-40B4-BE49-F238E27FC236}">
                <a16:creationId xmlns:a16="http://schemas.microsoft.com/office/drawing/2014/main" id="{3DBA3568-91A6-41C0-9C65-17E8CCAF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897" y="762000"/>
            <a:ext cx="8128000" cy="6096000"/>
          </a:xfrm>
          <a:prstGeom prst="rect">
            <a:avLst/>
          </a:prstGeom>
        </p:spPr>
      </p:pic>
    </p:spTree>
    <p:extLst>
      <p:ext uri="{BB962C8B-B14F-4D97-AF65-F5344CB8AC3E}">
        <p14:creationId xmlns:p14="http://schemas.microsoft.com/office/powerpoint/2010/main" val="2603914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large room&#10;&#10;Description automatically generated">
            <a:extLst>
              <a:ext uri="{FF2B5EF4-FFF2-40B4-BE49-F238E27FC236}">
                <a16:creationId xmlns:a16="http://schemas.microsoft.com/office/drawing/2014/main" id="{3F6595DC-AA46-4417-9C2B-AAC61F091B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8823" y="854833"/>
            <a:ext cx="7822189" cy="5866642"/>
          </a:xfrm>
        </p:spPr>
      </p:pic>
    </p:spTree>
    <p:extLst>
      <p:ext uri="{BB962C8B-B14F-4D97-AF65-F5344CB8AC3E}">
        <p14:creationId xmlns:p14="http://schemas.microsoft.com/office/powerpoint/2010/main" val="4009679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living room filled with furniture and a flat screen tv&#10;&#10;Description automatically generated">
            <a:extLst>
              <a:ext uri="{FF2B5EF4-FFF2-40B4-BE49-F238E27FC236}">
                <a16:creationId xmlns:a16="http://schemas.microsoft.com/office/drawing/2014/main" id="{79F64A07-DB99-4C66-8CD2-978FC281D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2850" y="904893"/>
            <a:ext cx="7755443" cy="5816582"/>
          </a:xfrm>
        </p:spPr>
      </p:pic>
    </p:spTree>
    <p:extLst>
      <p:ext uri="{BB962C8B-B14F-4D97-AF65-F5344CB8AC3E}">
        <p14:creationId xmlns:p14="http://schemas.microsoft.com/office/powerpoint/2010/main" val="3379423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picture containing floor, indoor, table, chair&#10;&#10;Description automatically generated">
            <a:extLst>
              <a:ext uri="{FF2B5EF4-FFF2-40B4-BE49-F238E27FC236}">
                <a16:creationId xmlns:a16="http://schemas.microsoft.com/office/drawing/2014/main" id="{8FF14B21-52F3-43CE-97A7-136A60F0E4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5848" y="864845"/>
            <a:ext cx="7808840" cy="5856630"/>
          </a:xfrm>
        </p:spPr>
      </p:pic>
    </p:spTree>
    <p:extLst>
      <p:ext uri="{BB962C8B-B14F-4D97-AF65-F5344CB8AC3E}">
        <p14:creationId xmlns:p14="http://schemas.microsoft.com/office/powerpoint/2010/main" val="402355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94D73-970D-42C8-9F37-5CA13A0EF008}"/>
              </a:ext>
            </a:extLst>
          </p:cNvPr>
          <p:cNvPicPr>
            <a:picLocks noChangeAspect="1"/>
          </p:cNvPicPr>
          <p:nvPr/>
        </p:nvPicPr>
        <p:blipFill rotWithShape="1">
          <a:blip r:embed="rId3"/>
          <a:srcRect t="16829" r="35375" b="17152"/>
          <a:stretch/>
        </p:blipFill>
        <p:spPr>
          <a:xfrm>
            <a:off x="156451" y="843834"/>
            <a:ext cx="7281841" cy="4959312"/>
          </a:xfrm>
          <a:prstGeom prst="rect">
            <a:avLst/>
          </a:prstGeom>
        </p:spPr>
      </p:pic>
      <p:sp>
        <p:nvSpPr>
          <p:cNvPr id="2" name="Rectangle 1">
            <a:extLst>
              <a:ext uri="{FF2B5EF4-FFF2-40B4-BE49-F238E27FC236}">
                <a16:creationId xmlns:a16="http://schemas.microsoft.com/office/drawing/2014/main" id="{1CD2F280-7DE9-0648-9337-34FE4CDE54E6}"/>
              </a:ext>
            </a:extLst>
          </p:cNvPr>
          <p:cNvSpPr/>
          <p:nvPr/>
        </p:nvSpPr>
        <p:spPr>
          <a:xfrm>
            <a:off x="3868615" y="899002"/>
            <a:ext cx="2227385" cy="43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59A60B-1007-E64C-8250-2069284D04F1}"/>
              </a:ext>
            </a:extLst>
          </p:cNvPr>
          <p:cNvSpPr txBox="1"/>
          <p:nvPr/>
        </p:nvSpPr>
        <p:spPr>
          <a:xfrm>
            <a:off x="527539" y="5908656"/>
            <a:ext cx="7526215" cy="400110"/>
          </a:xfrm>
          <a:prstGeom prst="rect">
            <a:avLst/>
          </a:prstGeom>
          <a:noFill/>
        </p:spPr>
        <p:txBody>
          <a:bodyPr wrap="square" rtlCol="0">
            <a:spAutoFit/>
          </a:bodyPr>
          <a:lstStyle/>
          <a:p>
            <a:r>
              <a:rPr lang="en-US" sz="2000" b="1" dirty="0">
                <a:latin typeface="Gotham Medium" pitchFamily="2" charset="-128"/>
                <a:ea typeface="Gotham Medium" pitchFamily="2" charset="-128"/>
                <a:cs typeface="Gotham Medium" pitchFamily="2" charset="-128"/>
              </a:rPr>
              <a:t>Gross Program Area:	       44,000 </a:t>
            </a:r>
            <a:r>
              <a:rPr lang="en-US" sz="2000" b="1" dirty="0" err="1">
                <a:latin typeface="Gotham Medium" pitchFamily="2" charset="-128"/>
                <a:ea typeface="Gotham Medium" pitchFamily="2" charset="-128"/>
                <a:cs typeface="Gotham Medium" pitchFamily="2" charset="-128"/>
              </a:rPr>
              <a:t>gsf</a:t>
            </a:r>
            <a:r>
              <a:rPr lang="en-US" sz="2000" b="1" dirty="0">
                <a:latin typeface="Gotham Medium" pitchFamily="2" charset="-128"/>
                <a:ea typeface="Gotham Medium" pitchFamily="2" charset="-128"/>
                <a:cs typeface="Gotham Medium" pitchFamily="2" charset="-128"/>
              </a:rPr>
              <a:t> (approx.)</a:t>
            </a:r>
          </a:p>
        </p:txBody>
      </p:sp>
      <p:sp>
        <p:nvSpPr>
          <p:cNvPr id="8" name="Title 1">
            <a:extLst>
              <a:ext uri="{FF2B5EF4-FFF2-40B4-BE49-F238E27FC236}">
                <a16:creationId xmlns:a16="http://schemas.microsoft.com/office/drawing/2014/main" id="{BB8E2E7D-6054-0944-BB19-8E41B17DB07D}"/>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Program Summary</a:t>
            </a:r>
          </a:p>
        </p:txBody>
      </p:sp>
    </p:spTree>
    <p:extLst>
      <p:ext uri="{BB962C8B-B14F-4D97-AF65-F5344CB8AC3E}">
        <p14:creationId xmlns:p14="http://schemas.microsoft.com/office/powerpoint/2010/main" val="1345848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F4FEA3-A517-4850-8E33-2BA1CB298FD9}"/>
              </a:ext>
            </a:extLst>
          </p:cNvPr>
          <p:cNvSpPr>
            <a:spLocks noGrp="1"/>
          </p:cNvSpPr>
          <p:nvPr>
            <p:ph type="title"/>
          </p:nvPr>
        </p:nvSpPr>
        <p:spPr>
          <a:xfrm>
            <a:off x="209550" y="136525"/>
            <a:ext cx="11610975" cy="615950"/>
          </a:xfrm>
        </p:spPr>
        <p:txBody>
          <a:bodyPr/>
          <a:lstStyle/>
          <a:p>
            <a:r>
              <a:rPr lang="en-US" dirty="0"/>
              <a:t>Move In Photos – Oct 2020</a:t>
            </a:r>
          </a:p>
        </p:txBody>
      </p:sp>
      <p:pic>
        <p:nvPicPr>
          <p:cNvPr id="4" name="Content Placeholder 3" descr="A tree in a fenced in area&#10;&#10;Description automatically generated">
            <a:extLst>
              <a:ext uri="{FF2B5EF4-FFF2-40B4-BE49-F238E27FC236}">
                <a16:creationId xmlns:a16="http://schemas.microsoft.com/office/drawing/2014/main" id="{40E3CBA2-E41C-44C8-8280-8167C7D70A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825" y="829805"/>
            <a:ext cx="7855560" cy="5891670"/>
          </a:xfrm>
        </p:spPr>
      </p:pic>
    </p:spTree>
    <p:extLst>
      <p:ext uri="{BB962C8B-B14F-4D97-AF65-F5344CB8AC3E}">
        <p14:creationId xmlns:p14="http://schemas.microsoft.com/office/powerpoint/2010/main" val="1664607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empty room&#10;&#10;Description automatically generated">
            <a:extLst>
              <a:ext uri="{FF2B5EF4-FFF2-40B4-BE49-F238E27FC236}">
                <a16:creationId xmlns:a16="http://schemas.microsoft.com/office/drawing/2014/main" id="{F78A59AE-D4FE-43DD-9FA4-7B7C13FA82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388" y="966883"/>
            <a:ext cx="7531468" cy="5648601"/>
          </a:xfrm>
          <a:prstGeom prst="rect">
            <a:avLst/>
          </a:prstGeom>
        </p:spPr>
      </p:pic>
      <p:sp>
        <p:nvSpPr>
          <p:cNvPr id="4" name="Title 1">
            <a:extLst>
              <a:ext uri="{FF2B5EF4-FFF2-40B4-BE49-F238E27FC236}">
                <a16:creationId xmlns:a16="http://schemas.microsoft.com/office/drawing/2014/main" id="{82A10B7E-3215-4A0B-9EA0-4572C301C5F8}"/>
              </a:ext>
            </a:extLst>
          </p:cNvPr>
          <p:cNvSpPr>
            <a:spLocks noGrp="1"/>
          </p:cNvSpPr>
          <p:nvPr>
            <p:ph type="title"/>
          </p:nvPr>
        </p:nvSpPr>
        <p:spPr>
          <a:xfrm>
            <a:off x="209550" y="136525"/>
            <a:ext cx="11610975" cy="615950"/>
          </a:xfrm>
        </p:spPr>
        <p:txBody>
          <a:bodyPr/>
          <a:lstStyle/>
          <a:p>
            <a:r>
              <a:rPr lang="en-US" dirty="0"/>
              <a:t>Construction Photos – August 2020</a:t>
            </a:r>
          </a:p>
        </p:txBody>
      </p:sp>
    </p:spTree>
    <p:extLst>
      <p:ext uri="{BB962C8B-B14F-4D97-AF65-F5344CB8AC3E}">
        <p14:creationId xmlns:p14="http://schemas.microsoft.com/office/powerpoint/2010/main" val="2474717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4DDF-07F5-4468-9568-FFC53ECC5626}"/>
              </a:ext>
            </a:extLst>
          </p:cNvPr>
          <p:cNvSpPr>
            <a:spLocks noGrp="1"/>
          </p:cNvSpPr>
          <p:nvPr>
            <p:ph type="title"/>
          </p:nvPr>
        </p:nvSpPr>
        <p:spPr/>
        <p:txBody>
          <a:bodyPr/>
          <a:lstStyle/>
          <a:p>
            <a:r>
              <a:rPr lang="en-US" dirty="0"/>
              <a:t>Construction Photos – July 2020</a:t>
            </a:r>
          </a:p>
        </p:txBody>
      </p:sp>
      <p:sp>
        <p:nvSpPr>
          <p:cNvPr id="3" name="Content Placeholder 2">
            <a:extLst>
              <a:ext uri="{FF2B5EF4-FFF2-40B4-BE49-F238E27FC236}">
                <a16:creationId xmlns:a16="http://schemas.microsoft.com/office/drawing/2014/main" id="{FC27F990-1291-4E53-BB71-B49D60935E32}"/>
              </a:ext>
            </a:extLst>
          </p:cNvPr>
          <p:cNvSpPr>
            <a:spLocks noGrp="1"/>
          </p:cNvSpPr>
          <p:nvPr>
            <p:ph idx="1"/>
          </p:nvPr>
        </p:nvSpPr>
        <p:spPr/>
        <p:txBody>
          <a:bodyPr/>
          <a:lstStyle/>
          <a:p>
            <a:endParaRPr lang="en-US" dirty="0"/>
          </a:p>
          <a:p>
            <a:endParaRPr lang="en-US" dirty="0"/>
          </a:p>
        </p:txBody>
      </p:sp>
      <p:pic>
        <p:nvPicPr>
          <p:cNvPr id="5" name="Picture 4" descr="A glass door&#10;&#10;Description automatically generated">
            <a:extLst>
              <a:ext uri="{FF2B5EF4-FFF2-40B4-BE49-F238E27FC236}">
                <a16:creationId xmlns:a16="http://schemas.microsoft.com/office/drawing/2014/main" id="{5833C603-E9B8-4640-B79E-261B74A2F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889002"/>
            <a:ext cx="4312752" cy="5750337"/>
          </a:xfrm>
          <a:prstGeom prst="rect">
            <a:avLst/>
          </a:prstGeom>
        </p:spPr>
      </p:pic>
      <p:pic>
        <p:nvPicPr>
          <p:cNvPr id="9" name="Picture 8" descr="A picture containing indoor, sitting, table, small&#10;&#10;Description automatically generated">
            <a:extLst>
              <a:ext uri="{FF2B5EF4-FFF2-40B4-BE49-F238E27FC236}">
                <a16:creationId xmlns:a16="http://schemas.microsoft.com/office/drawing/2014/main" id="{35FE85DB-3BAF-4293-B3BC-74A7123F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49226" y="1607794"/>
            <a:ext cx="5750337" cy="4312753"/>
          </a:xfrm>
          <a:prstGeom prst="rect">
            <a:avLst/>
          </a:prstGeom>
        </p:spPr>
      </p:pic>
    </p:spTree>
    <p:extLst>
      <p:ext uri="{BB962C8B-B14F-4D97-AF65-F5344CB8AC3E}">
        <p14:creationId xmlns:p14="http://schemas.microsoft.com/office/powerpoint/2010/main" val="3529322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4DDF-07F5-4468-9568-FFC53ECC5626}"/>
              </a:ext>
            </a:extLst>
          </p:cNvPr>
          <p:cNvSpPr>
            <a:spLocks noGrp="1"/>
          </p:cNvSpPr>
          <p:nvPr>
            <p:ph type="title"/>
          </p:nvPr>
        </p:nvSpPr>
        <p:spPr/>
        <p:txBody>
          <a:bodyPr/>
          <a:lstStyle/>
          <a:p>
            <a:r>
              <a:rPr lang="en-US" dirty="0"/>
              <a:t>Construction Photos – August 2020</a:t>
            </a:r>
          </a:p>
        </p:txBody>
      </p:sp>
      <p:sp>
        <p:nvSpPr>
          <p:cNvPr id="3" name="Content Placeholder 2">
            <a:extLst>
              <a:ext uri="{FF2B5EF4-FFF2-40B4-BE49-F238E27FC236}">
                <a16:creationId xmlns:a16="http://schemas.microsoft.com/office/drawing/2014/main" id="{FC27F990-1291-4E53-BB71-B49D60935E32}"/>
              </a:ext>
            </a:extLst>
          </p:cNvPr>
          <p:cNvSpPr>
            <a:spLocks noGrp="1"/>
          </p:cNvSpPr>
          <p:nvPr>
            <p:ph idx="1"/>
          </p:nvPr>
        </p:nvSpPr>
        <p:spPr/>
        <p:txBody>
          <a:bodyPr/>
          <a:lstStyle/>
          <a:p>
            <a:endParaRPr lang="en-US" dirty="0"/>
          </a:p>
          <a:p>
            <a:endParaRPr lang="en-US" dirty="0"/>
          </a:p>
        </p:txBody>
      </p:sp>
      <p:pic>
        <p:nvPicPr>
          <p:cNvPr id="5" name="Picture 4" descr="A house with trees in the background&#10;&#10;Description automatically generated">
            <a:extLst>
              <a:ext uri="{FF2B5EF4-FFF2-40B4-BE49-F238E27FC236}">
                <a16:creationId xmlns:a16="http://schemas.microsoft.com/office/drawing/2014/main" id="{674E211D-FB3B-4A8B-A4A7-156C839B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934277"/>
            <a:ext cx="4253121" cy="5670827"/>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C708EEC0-ED78-4E0B-9B73-497D6CCAF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307" y="934277"/>
            <a:ext cx="7240885" cy="5670826"/>
          </a:xfrm>
          <a:prstGeom prst="rect">
            <a:avLst/>
          </a:prstGeom>
        </p:spPr>
      </p:pic>
    </p:spTree>
    <p:extLst>
      <p:ext uri="{BB962C8B-B14F-4D97-AF65-F5344CB8AC3E}">
        <p14:creationId xmlns:p14="http://schemas.microsoft.com/office/powerpoint/2010/main" val="27409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4DDF-07F5-4468-9568-FFC53ECC5626}"/>
              </a:ext>
            </a:extLst>
          </p:cNvPr>
          <p:cNvSpPr>
            <a:spLocks noGrp="1"/>
          </p:cNvSpPr>
          <p:nvPr>
            <p:ph type="title"/>
          </p:nvPr>
        </p:nvSpPr>
        <p:spPr/>
        <p:txBody>
          <a:bodyPr/>
          <a:lstStyle/>
          <a:p>
            <a:r>
              <a:rPr lang="en-US" dirty="0"/>
              <a:t>Construction Photos – August 2020</a:t>
            </a:r>
          </a:p>
        </p:txBody>
      </p:sp>
      <p:sp>
        <p:nvSpPr>
          <p:cNvPr id="3" name="Content Placeholder 2">
            <a:extLst>
              <a:ext uri="{FF2B5EF4-FFF2-40B4-BE49-F238E27FC236}">
                <a16:creationId xmlns:a16="http://schemas.microsoft.com/office/drawing/2014/main" id="{FC27F990-1291-4E53-BB71-B49D60935E32}"/>
              </a:ext>
            </a:extLst>
          </p:cNvPr>
          <p:cNvSpPr>
            <a:spLocks noGrp="1"/>
          </p:cNvSpPr>
          <p:nvPr>
            <p:ph idx="1"/>
          </p:nvPr>
        </p:nvSpPr>
        <p:spPr/>
        <p:txBody>
          <a:bodyPr/>
          <a:lstStyle/>
          <a:p>
            <a:endParaRPr lang="en-US" dirty="0"/>
          </a:p>
          <a:p>
            <a:endParaRPr lang="en-US" dirty="0"/>
          </a:p>
        </p:txBody>
      </p:sp>
      <p:pic>
        <p:nvPicPr>
          <p:cNvPr id="13" name="Picture 12" descr="A path with trees on the side of a building&#10;&#10;Description automatically generated">
            <a:extLst>
              <a:ext uri="{FF2B5EF4-FFF2-40B4-BE49-F238E27FC236}">
                <a16:creationId xmlns:a16="http://schemas.microsoft.com/office/drawing/2014/main" id="{32C6519E-2014-48ED-900F-8E0BBFB09C81}"/>
              </a:ext>
            </a:extLst>
          </p:cNvPr>
          <p:cNvPicPr>
            <a:picLocks noChangeAspect="1"/>
          </p:cNvPicPr>
          <p:nvPr/>
        </p:nvPicPr>
        <p:blipFill rotWithShape="1">
          <a:blip r:embed="rId2">
            <a:extLst>
              <a:ext uri="{28A0092B-C50C-407E-A947-70E740481C1C}">
                <a14:useLocalDpi xmlns:a14="http://schemas.microsoft.com/office/drawing/2010/main" val="0"/>
              </a:ext>
            </a:extLst>
          </a:blip>
          <a:srcRect r="3839"/>
          <a:stretch/>
        </p:blipFill>
        <p:spPr>
          <a:xfrm>
            <a:off x="209548" y="982182"/>
            <a:ext cx="7201067" cy="5616452"/>
          </a:xfrm>
          <a:prstGeom prst="rect">
            <a:avLst/>
          </a:prstGeom>
        </p:spPr>
      </p:pic>
    </p:spTree>
    <p:extLst>
      <p:ext uri="{BB962C8B-B14F-4D97-AF65-F5344CB8AC3E}">
        <p14:creationId xmlns:p14="http://schemas.microsoft.com/office/powerpoint/2010/main" val="564707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03ED-8198-4EC6-BD76-CDB105C5C571}"/>
              </a:ext>
            </a:extLst>
          </p:cNvPr>
          <p:cNvSpPr>
            <a:spLocks noGrp="1"/>
          </p:cNvSpPr>
          <p:nvPr>
            <p:ph type="title"/>
          </p:nvPr>
        </p:nvSpPr>
        <p:spPr/>
        <p:txBody>
          <a:bodyPr/>
          <a:lstStyle/>
          <a:p>
            <a:r>
              <a:rPr lang="en-US" dirty="0"/>
              <a:t>Tree Cover</a:t>
            </a:r>
          </a:p>
        </p:txBody>
      </p:sp>
      <p:pic>
        <p:nvPicPr>
          <p:cNvPr id="693" name="image15.jpeg"/>
          <p:cNvPicPr>
            <a:picLocks noGrp="1" noChangeAspect="1"/>
          </p:cNvPicPr>
          <p:nvPr>
            <p:ph idx="1"/>
          </p:nvPr>
        </p:nvPicPr>
        <p:blipFill rotWithShape="1">
          <a:blip r:embed="rId3"/>
          <a:srcRect t="12445"/>
          <a:stretch/>
        </p:blipFill>
        <p:spPr>
          <a:xfrm>
            <a:off x="1426054" y="972456"/>
            <a:ext cx="9125832" cy="5881354"/>
          </a:xfrm>
          <a:prstGeom prst="rect">
            <a:avLst/>
          </a:prstGeom>
        </p:spPr>
      </p:pic>
      <p:pic>
        <p:nvPicPr>
          <p:cNvPr id="6" name="image15.jpeg">
            <a:extLst>
              <a:ext uri="{FF2B5EF4-FFF2-40B4-BE49-F238E27FC236}">
                <a16:creationId xmlns:a16="http://schemas.microsoft.com/office/drawing/2014/main" id="{922B9EC8-B16D-4E23-AEF3-F0510A0B99F2}"/>
              </a:ext>
            </a:extLst>
          </p:cNvPr>
          <p:cNvPicPr>
            <a:picLocks noChangeAspect="1"/>
          </p:cNvPicPr>
          <p:nvPr/>
        </p:nvPicPr>
        <p:blipFill rotWithShape="1">
          <a:blip r:embed="rId3"/>
          <a:srcRect l="2887" t="4558" r="76437" b="77508"/>
          <a:stretch/>
        </p:blipFill>
        <p:spPr>
          <a:xfrm>
            <a:off x="1640114" y="972456"/>
            <a:ext cx="1886857" cy="1204686"/>
          </a:xfrm>
          <a:prstGeom prst="rect">
            <a:avLst/>
          </a:prstGeom>
        </p:spPr>
      </p:pic>
      <p:sp>
        <p:nvSpPr>
          <p:cNvPr id="3" name="Rectangle 2">
            <a:extLst>
              <a:ext uri="{FF2B5EF4-FFF2-40B4-BE49-F238E27FC236}">
                <a16:creationId xmlns:a16="http://schemas.microsoft.com/office/drawing/2014/main" id="{7C384D53-5A63-4D95-8434-79DB63D3549D}"/>
              </a:ext>
            </a:extLst>
          </p:cNvPr>
          <p:cNvSpPr/>
          <p:nvPr/>
        </p:nvSpPr>
        <p:spPr>
          <a:xfrm rot="21071715">
            <a:off x="2199909" y="3003684"/>
            <a:ext cx="6705215" cy="158019"/>
          </a:xfrm>
          <a:prstGeom prst="rect">
            <a:avLst/>
          </a:prstGeom>
          <a:solidFill>
            <a:srgbClr val="4472C4">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43D3B058-9069-4D68-8AC9-7777307D7283}"/>
              </a:ext>
            </a:extLst>
          </p:cNvPr>
          <p:cNvSpPr txBox="1"/>
          <p:nvPr/>
        </p:nvSpPr>
        <p:spPr>
          <a:xfrm rot="21078125">
            <a:off x="4707172" y="2912896"/>
            <a:ext cx="2174682" cy="276999"/>
          </a:xfrm>
          <a:prstGeom prst="rect">
            <a:avLst/>
          </a:prstGeom>
          <a:noFill/>
        </p:spPr>
        <p:txBody>
          <a:bodyPr wrap="square" rtlCol="0">
            <a:spAutoFit/>
          </a:bodyPr>
          <a:lstStyle/>
          <a:p>
            <a:r>
              <a:rPr lang="en-CA" sz="1200" dirty="0"/>
              <a:t>Pipeline Right of Way</a:t>
            </a:r>
          </a:p>
        </p:txBody>
      </p:sp>
    </p:spTree>
    <p:extLst>
      <p:ext uri="{BB962C8B-B14F-4D97-AF65-F5344CB8AC3E}">
        <p14:creationId xmlns:p14="http://schemas.microsoft.com/office/powerpoint/2010/main" val="42139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81A72-94A9-4781-9E4D-BAC9CB6DE7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053" r="11263"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E84DDF-07F5-4468-9568-FFC53ECC5626}"/>
              </a:ext>
            </a:extLst>
          </p:cNvPr>
          <p:cNvSpPr>
            <a:spLocks noGrp="1"/>
          </p:cNvSpPr>
          <p:nvPr>
            <p:ph type="title"/>
          </p:nvPr>
        </p:nvSpPr>
        <p:spPr>
          <a:xfrm>
            <a:off x="6801436" y="1396289"/>
            <a:ext cx="4819952" cy="1325563"/>
          </a:xfrm>
        </p:spPr>
        <p:txBody>
          <a:bodyPr vert="horz" lIns="91440" tIns="45720" rIns="91440" bIns="45720" rtlCol="0" anchor="ctr">
            <a:normAutofit/>
          </a:bodyPr>
          <a:lstStyle/>
          <a:p>
            <a:r>
              <a:rPr lang="en-US">
                <a:solidFill>
                  <a:schemeClr val="tx1"/>
                </a:solidFill>
              </a:rPr>
              <a:t>Construction – Adding Solar PV</a:t>
            </a:r>
          </a:p>
        </p:txBody>
      </p:sp>
      <p:sp>
        <p:nvSpPr>
          <p:cNvPr id="8" name="TextBox 7">
            <a:extLst>
              <a:ext uri="{FF2B5EF4-FFF2-40B4-BE49-F238E27FC236}">
                <a16:creationId xmlns:a16="http://schemas.microsoft.com/office/drawing/2014/main" id="{9AB54AA9-EC6E-4228-811C-4CC53D8CFB3A}"/>
              </a:ext>
            </a:extLst>
          </p:cNvPr>
          <p:cNvSpPr txBox="1"/>
          <p:nvPr/>
        </p:nvSpPr>
        <p:spPr>
          <a:xfrm>
            <a:off x="6801435" y="2871982"/>
            <a:ext cx="4819951"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a:t>Capacity:</a:t>
            </a:r>
          </a:p>
          <a:p>
            <a:pPr marL="285750" indent="-228600">
              <a:lnSpc>
                <a:spcPct val="90000"/>
              </a:lnSpc>
              <a:spcAft>
                <a:spcPts val="600"/>
              </a:spcAft>
              <a:buFont typeface="Arial" panose="020B0604020202020204" pitchFamily="34" charset="0"/>
              <a:buChar char="•"/>
            </a:pPr>
            <a:r>
              <a:rPr lang="en-US"/>
              <a:t>250kW AC</a:t>
            </a:r>
          </a:p>
          <a:p>
            <a:pPr marL="285750" indent="-228600">
              <a:lnSpc>
                <a:spcPct val="90000"/>
              </a:lnSpc>
              <a:spcAft>
                <a:spcPts val="600"/>
              </a:spcAft>
              <a:buFont typeface="Arial" panose="020B0604020202020204" pitchFamily="34" charset="0"/>
              <a:buChar char="•"/>
            </a:pPr>
            <a:r>
              <a:rPr lang="en-US"/>
              <a:t>Capped by Georgia Power Net Metering</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Costs:</a:t>
            </a:r>
          </a:p>
          <a:p>
            <a:pPr marL="285750" indent="-228600">
              <a:lnSpc>
                <a:spcPct val="90000"/>
              </a:lnSpc>
              <a:spcAft>
                <a:spcPts val="600"/>
              </a:spcAft>
              <a:buFont typeface="Arial" panose="020B0604020202020204" pitchFamily="34" charset="0"/>
              <a:buChar char="•"/>
              <a:tabLst>
                <a:tab pos="2235200" algn="dec"/>
              </a:tabLst>
            </a:pPr>
            <a:r>
              <a:rPr lang="en-US"/>
              <a:t>PV	$500,000</a:t>
            </a:r>
          </a:p>
          <a:p>
            <a:pPr marL="285750" indent="-228600">
              <a:lnSpc>
                <a:spcPct val="90000"/>
              </a:lnSpc>
              <a:spcAft>
                <a:spcPts val="600"/>
              </a:spcAft>
              <a:buFont typeface="Arial" panose="020B0604020202020204" pitchFamily="34" charset="0"/>
              <a:buChar char="•"/>
              <a:tabLst>
                <a:tab pos="2235200" algn="dec"/>
              </a:tabLst>
            </a:pPr>
            <a:r>
              <a:rPr lang="en-US" u="sng"/>
              <a:t>Site	$50,000</a:t>
            </a:r>
          </a:p>
          <a:p>
            <a:pPr marL="285750" indent="-228600">
              <a:lnSpc>
                <a:spcPct val="90000"/>
              </a:lnSpc>
              <a:spcAft>
                <a:spcPts val="600"/>
              </a:spcAft>
              <a:buFont typeface="Arial" panose="020B0604020202020204" pitchFamily="34" charset="0"/>
              <a:buChar char="•"/>
              <a:tabLst>
                <a:tab pos="2235200" algn="dec"/>
              </a:tabLst>
            </a:pPr>
            <a:r>
              <a:rPr lang="en-US"/>
              <a:t>Total	$550,000</a:t>
            </a:r>
          </a:p>
        </p:txBody>
      </p:sp>
    </p:spTree>
    <p:extLst>
      <p:ext uri="{BB962C8B-B14F-4D97-AF65-F5344CB8AC3E}">
        <p14:creationId xmlns:p14="http://schemas.microsoft.com/office/powerpoint/2010/main" val="410499540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mail-m_-2484584233825404682Picture 5">
            <a:extLst>
              <a:ext uri="{FF2B5EF4-FFF2-40B4-BE49-F238E27FC236}">
                <a16:creationId xmlns:a16="http://schemas.microsoft.com/office/drawing/2014/main" id="{155D9CD7-B345-47CA-90FF-178A05B309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64" b="62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F3109E1-89C7-4060-AC47-D3BDE89363E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solidFill>
                  <a:schemeClr val="tx1"/>
                </a:solidFill>
              </a:rPr>
              <a:t>PV Installation</a:t>
            </a:r>
          </a:p>
        </p:txBody>
      </p:sp>
      <p:cxnSp>
        <p:nvCxnSpPr>
          <p:cNvPr id="78" name="Straight Connector 7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2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3134-9251-460F-A9C2-EF62601B3267}"/>
              </a:ext>
            </a:extLst>
          </p:cNvPr>
          <p:cNvSpPr>
            <a:spLocks noGrp="1"/>
          </p:cNvSpPr>
          <p:nvPr>
            <p:ph type="title"/>
          </p:nvPr>
        </p:nvSpPr>
        <p:spPr/>
        <p:txBody>
          <a:bodyPr/>
          <a:lstStyle/>
          <a:p>
            <a:r>
              <a:rPr lang="en-US" dirty="0"/>
              <a:t>Project Budget</a:t>
            </a:r>
          </a:p>
        </p:txBody>
      </p:sp>
      <p:graphicFrame>
        <p:nvGraphicFramePr>
          <p:cNvPr id="4" name="Table 4">
            <a:extLst>
              <a:ext uri="{FF2B5EF4-FFF2-40B4-BE49-F238E27FC236}">
                <a16:creationId xmlns:a16="http://schemas.microsoft.com/office/drawing/2014/main" id="{2E901EDB-017D-4763-9851-18AE39784DEA}"/>
              </a:ext>
            </a:extLst>
          </p:cNvPr>
          <p:cNvGraphicFramePr>
            <a:graphicFrameLocks noGrp="1"/>
          </p:cNvGraphicFramePr>
          <p:nvPr>
            <p:ph idx="1"/>
            <p:extLst>
              <p:ext uri="{D42A27DB-BD31-4B8C-83A1-F6EECF244321}">
                <p14:modId xmlns:p14="http://schemas.microsoft.com/office/powerpoint/2010/main" val="4045310701"/>
              </p:ext>
            </p:extLst>
          </p:nvPr>
        </p:nvGraphicFramePr>
        <p:xfrm>
          <a:off x="209548" y="743240"/>
          <a:ext cx="11610976" cy="4679552"/>
        </p:xfrm>
        <a:graphic>
          <a:graphicData uri="http://schemas.openxmlformats.org/drawingml/2006/table">
            <a:tbl>
              <a:tblPr firstRow="1" bandRow="1">
                <a:tableStyleId>{5C22544A-7EE6-4342-B048-85BDC9FD1C3A}</a:tableStyleId>
              </a:tblPr>
              <a:tblGrid>
                <a:gridCol w="3494566">
                  <a:extLst>
                    <a:ext uri="{9D8B030D-6E8A-4147-A177-3AD203B41FA5}">
                      <a16:colId xmlns:a16="http://schemas.microsoft.com/office/drawing/2014/main" val="1269456369"/>
                    </a:ext>
                  </a:extLst>
                </a:gridCol>
                <a:gridCol w="2705470">
                  <a:extLst>
                    <a:ext uri="{9D8B030D-6E8A-4147-A177-3AD203B41FA5}">
                      <a16:colId xmlns:a16="http://schemas.microsoft.com/office/drawing/2014/main" val="2425838857"/>
                    </a:ext>
                  </a:extLst>
                </a:gridCol>
                <a:gridCol w="2705470">
                  <a:extLst>
                    <a:ext uri="{9D8B030D-6E8A-4147-A177-3AD203B41FA5}">
                      <a16:colId xmlns:a16="http://schemas.microsoft.com/office/drawing/2014/main" val="2284550284"/>
                    </a:ext>
                  </a:extLst>
                </a:gridCol>
                <a:gridCol w="2705470">
                  <a:extLst>
                    <a:ext uri="{9D8B030D-6E8A-4147-A177-3AD203B41FA5}">
                      <a16:colId xmlns:a16="http://schemas.microsoft.com/office/drawing/2014/main" val="3298965202"/>
                    </a:ext>
                  </a:extLst>
                </a:gridCol>
              </a:tblGrid>
              <a:tr h="930940">
                <a:tc>
                  <a:txBody>
                    <a:bodyPr/>
                    <a:lstStyle/>
                    <a:p>
                      <a:endParaRPr lang="en-US" sz="2400" dirty="0"/>
                    </a:p>
                  </a:txBody>
                  <a:tcPr/>
                </a:tc>
                <a:tc>
                  <a:txBody>
                    <a:bodyPr/>
                    <a:lstStyle/>
                    <a:p>
                      <a:pPr algn="r"/>
                      <a:r>
                        <a:rPr lang="en-US" sz="2400" dirty="0"/>
                        <a:t>Pre-Design</a:t>
                      </a:r>
                    </a:p>
                    <a:p>
                      <a:pPr algn="r"/>
                      <a:r>
                        <a:rPr lang="en-US" sz="2400" dirty="0"/>
                        <a:t>November 2018</a:t>
                      </a:r>
                    </a:p>
                  </a:txBody>
                  <a:tcPr/>
                </a:tc>
                <a:tc>
                  <a:txBody>
                    <a:bodyPr/>
                    <a:lstStyle/>
                    <a:p>
                      <a:pPr algn="r"/>
                      <a:r>
                        <a:rPr lang="en-US" sz="2400" dirty="0"/>
                        <a:t>Mid-Design</a:t>
                      </a:r>
                    </a:p>
                    <a:p>
                      <a:pPr algn="r"/>
                      <a:r>
                        <a:rPr lang="en-US" sz="2400" dirty="0"/>
                        <a:t>July 2019</a:t>
                      </a:r>
                    </a:p>
                  </a:txBody>
                  <a:tcPr/>
                </a:tc>
                <a:tc>
                  <a:txBody>
                    <a:bodyPr/>
                    <a:lstStyle/>
                    <a:p>
                      <a:pPr algn="r"/>
                      <a:r>
                        <a:rPr lang="en-US" sz="2400" dirty="0"/>
                        <a:t>GMP</a:t>
                      </a:r>
                    </a:p>
                    <a:p>
                      <a:pPr algn="r"/>
                      <a:r>
                        <a:rPr lang="en-US" sz="2400" dirty="0"/>
                        <a:t>November 2019</a:t>
                      </a:r>
                    </a:p>
                  </a:txBody>
                  <a:tcPr/>
                </a:tc>
                <a:extLst>
                  <a:ext uri="{0D108BD9-81ED-4DB2-BD59-A6C34878D82A}">
                    <a16:rowId xmlns:a16="http://schemas.microsoft.com/office/drawing/2014/main" val="1433780696"/>
                  </a:ext>
                </a:extLst>
              </a:tr>
              <a:tr h="535516">
                <a:tc>
                  <a:txBody>
                    <a:bodyPr/>
                    <a:lstStyle/>
                    <a:p>
                      <a:r>
                        <a:rPr lang="en-US" sz="2400" dirty="0"/>
                        <a:t>Pre-Development Costs</a:t>
                      </a:r>
                    </a:p>
                  </a:txBody>
                  <a:tcPr/>
                </a:tc>
                <a:tc>
                  <a:txBody>
                    <a:bodyPr/>
                    <a:lstStyle/>
                    <a:p>
                      <a:pPr algn="r"/>
                      <a:r>
                        <a:rPr lang="en-US" sz="2400" dirty="0"/>
                        <a:t>$4,750,000</a:t>
                      </a:r>
                    </a:p>
                  </a:txBody>
                  <a:tcPr/>
                </a:tc>
                <a:tc>
                  <a:txBody>
                    <a:bodyPr/>
                    <a:lstStyle/>
                    <a:p>
                      <a:pPr algn="r"/>
                      <a:r>
                        <a:rPr lang="en-US" sz="2400" dirty="0"/>
                        <a:t>$4,750,000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t>$4,733,950</a:t>
                      </a:r>
                    </a:p>
                  </a:txBody>
                  <a:tcPr/>
                </a:tc>
                <a:extLst>
                  <a:ext uri="{0D108BD9-81ED-4DB2-BD59-A6C34878D82A}">
                    <a16:rowId xmlns:a16="http://schemas.microsoft.com/office/drawing/2014/main" val="2015753596"/>
                  </a:ext>
                </a:extLst>
              </a:tr>
              <a:tr h="535516">
                <a:tc>
                  <a:txBody>
                    <a:bodyPr/>
                    <a:lstStyle/>
                    <a:p>
                      <a:r>
                        <a:rPr lang="en-US" sz="2400" dirty="0"/>
                        <a:t>Consulting Services</a:t>
                      </a:r>
                    </a:p>
                  </a:txBody>
                  <a:tcPr/>
                </a:tc>
                <a:tc>
                  <a:txBody>
                    <a:bodyPr/>
                    <a:lstStyle/>
                    <a:p>
                      <a:pPr algn="r"/>
                      <a:r>
                        <a:rPr lang="en-US" sz="2400" dirty="0"/>
                        <a:t>$1,375,000</a:t>
                      </a:r>
                    </a:p>
                  </a:txBody>
                  <a:tcPr/>
                </a:tc>
                <a:tc>
                  <a:txBody>
                    <a:bodyPr/>
                    <a:lstStyle/>
                    <a:p>
                      <a:pPr algn="r"/>
                      <a:r>
                        <a:rPr lang="en-US" sz="2400" dirty="0"/>
                        <a:t>$1,375,000</a:t>
                      </a:r>
                    </a:p>
                  </a:txBody>
                  <a:tcPr/>
                </a:tc>
                <a:tc>
                  <a:txBody>
                    <a:bodyPr/>
                    <a:lstStyle/>
                    <a:p>
                      <a:pPr algn="r"/>
                      <a:r>
                        <a:rPr lang="en-US" sz="2400" dirty="0"/>
                        <a:t>$1,551,780</a:t>
                      </a:r>
                    </a:p>
                  </a:txBody>
                  <a:tcPr/>
                </a:tc>
                <a:extLst>
                  <a:ext uri="{0D108BD9-81ED-4DB2-BD59-A6C34878D82A}">
                    <a16:rowId xmlns:a16="http://schemas.microsoft.com/office/drawing/2014/main" val="3214392880"/>
                  </a:ext>
                </a:extLst>
              </a:tr>
              <a:tr h="535516">
                <a:tc>
                  <a:txBody>
                    <a:bodyPr/>
                    <a:lstStyle/>
                    <a:p>
                      <a:r>
                        <a:rPr lang="en-US" sz="2400" dirty="0"/>
                        <a:t>Construction*</a:t>
                      </a:r>
                    </a:p>
                  </a:txBody>
                  <a:tcPr/>
                </a:tc>
                <a:tc>
                  <a:txBody>
                    <a:bodyPr/>
                    <a:lstStyle/>
                    <a:p>
                      <a:pPr algn="r"/>
                      <a:r>
                        <a:rPr lang="en-US" sz="2400" dirty="0"/>
                        <a:t>$7,800,000</a:t>
                      </a:r>
                    </a:p>
                  </a:txBody>
                  <a:tcPr/>
                </a:tc>
                <a:tc>
                  <a:txBody>
                    <a:bodyPr/>
                    <a:lstStyle/>
                    <a:p>
                      <a:pPr algn="r"/>
                      <a:r>
                        <a:rPr lang="en-US" sz="2400" dirty="0"/>
                        <a:t>$10,155,000</a:t>
                      </a:r>
                    </a:p>
                  </a:txBody>
                  <a:tcPr/>
                </a:tc>
                <a:tc>
                  <a:txBody>
                    <a:bodyPr/>
                    <a:lstStyle/>
                    <a:p>
                      <a:pPr algn="r"/>
                      <a:r>
                        <a:rPr lang="en-US" sz="2400" dirty="0"/>
                        <a:t>$12,349,837</a:t>
                      </a:r>
                    </a:p>
                  </a:txBody>
                  <a:tcPr/>
                </a:tc>
                <a:extLst>
                  <a:ext uri="{0D108BD9-81ED-4DB2-BD59-A6C34878D82A}">
                    <a16:rowId xmlns:a16="http://schemas.microsoft.com/office/drawing/2014/main" val="3842227969"/>
                  </a:ext>
                </a:extLst>
              </a:tr>
              <a:tr h="535516">
                <a:tc>
                  <a:txBody>
                    <a:bodyPr/>
                    <a:lstStyle/>
                    <a:p>
                      <a:r>
                        <a:rPr lang="en-US" sz="2400" dirty="0"/>
                        <a:t>FF&amp;E</a:t>
                      </a:r>
                    </a:p>
                  </a:txBody>
                  <a:tcPr/>
                </a:tc>
                <a:tc>
                  <a:txBody>
                    <a:bodyPr/>
                    <a:lstStyle/>
                    <a:p>
                      <a:pPr algn="r"/>
                      <a:r>
                        <a:rPr lang="en-US" sz="2400" dirty="0"/>
                        <a:t>$675,000</a:t>
                      </a:r>
                    </a:p>
                  </a:txBody>
                  <a:tcPr/>
                </a:tc>
                <a:tc>
                  <a:txBody>
                    <a:bodyPr/>
                    <a:lstStyle/>
                    <a:p>
                      <a:pPr algn="r"/>
                      <a:r>
                        <a:rPr lang="en-US" sz="2400" dirty="0"/>
                        <a:t>$675,000</a:t>
                      </a:r>
                    </a:p>
                  </a:txBody>
                  <a:tcPr/>
                </a:tc>
                <a:tc>
                  <a:txBody>
                    <a:bodyPr/>
                    <a:lstStyle/>
                    <a:p>
                      <a:pPr algn="r"/>
                      <a:r>
                        <a:rPr lang="en-US" sz="2400" dirty="0"/>
                        <a:t>$904,682</a:t>
                      </a:r>
                    </a:p>
                  </a:txBody>
                  <a:tcPr/>
                </a:tc>
                <a:extLst>
                  <a:ext uri="{0D108BD9-81ED-4DB2-BD59-A6C34878D82A}">
                    <a16:rowId xmlns:a16="http://schemas.microsoft.com/office/drawing/2014/main" val="3775964309"/>
                  </a:ext>
                </a:extLst>
              </a:tr>
              <a:tr h="535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Admin &amp; </a:t>
                      </a:r>
                      <a:r>
                        <a:rPr lang="en-US" sz="2400" dirty="0" err="1"/>
                        <a:t>Misc</a:t>
                      </a:r>
                      <a:endParaRPr lang="en-US" sz="2400" dirty="0"/>
                    </a:p>
                  </a:txBody>
                  <a:tcPr/>
                </a:tc>
                <a:tc>
                  <a:txBody>
                    <a:bodyPr/>
                    <a:lstStyle/>
                    <a:p>
                      <a:pPr algn="r"/>
                      <a:r>
                        <a:rPr lang="en-US" sz="2400" dirty="0"/>
                        <a:t>$50,000</a:t>
                      </a:r>
                    </a:p>
                  </a:txBody>
                  <a:tcPr/>
                </a:tc>
                <a:tc>
                  <a:txBody>
                    <a:bodyPr/>
                    <a:lstStyle/>
                    <a:p>
                      <a:pPr algn="r"/>
                      <a:r>
                        <a:rPr lang="en-US" sz="2400" dirty="0"/>
                        <a:t>$50,000</a:t>
                      </a:r>
                    </a:p>
                  </a:txBody>
                  <a:tcPr/>
                </a:tc>
                <a:tc>
                  <a:txBody>
                    <a:bodyPr/>
                    <a:lstStyle/>
                    <a:p>
                      <a:pPr algn="r"/>
                      <a:r>
                        <a:rPr lang="en-US" sz="2400" dirty="0"/>
                        <a:t>$30,000</a:t>
                      </a:r>
                    </a:p>
                  </a:txBody>
                  <a:tcPr/>
                </a:tc>
                <a:extLst>
                  <a:ext uri="{0D108BD9-81ED-4DB2-BD59-A6C34878D82A}">
                    <a16:rowId xmlns:a16="http://schemas.microsoft.com/office/drawing/2014/main" val="4052799009"/>
                  </a:ext>
                </a:extLst>
              </a:tr>
              <a:tr h="535516">
                <a:tc>
                  <a:txBody>
                    <a:bodyPr/>
                    <a:lstStyle/>
                    <a:p>
                      <a:r>
                        <a:rPr lang="en-US" sz="2400" dirty="0"/>
                        <a:t>Contingency</a:t>
                      </a:r>
                    </a:p>
                  </a:txBody>
                  <a:tcPr/>
                </a:tc>
                <a:tc>
                  <a:txBody>
                    <a:bodyPr/>
                    <a:lstStyle/>
                    <a:p>
                      <a:pPr algn="r"/>
                      <a:r>
                        <a:rPr lang="en-US" sz="2400" u="dbl" baseline="0" dirty="0"/>
                        <a:t>$1,100,000</a:t>
                      </a:r>
                    </a:p>
                  </a:txBody>
                  <a:tcPr/>
                </a:tc>
                <a:tc>
                  <a:txBody>
                    <a:bodyPr/>
                    <a:lstStyle/>
                    <a:p>
                      <a:pPr algn="r"/>
                      <a:r>
                        <a:rPr lang="en-US" sz="2400" u="dbl" baseline="0" dirty="0"/>
                        <a:t>$1,100,000</a:t>
                      </a:r>
                    </a:p>
                  </a:txBody>
                  <a:tcPr/>
                </a:tc>
                <a:tc>
                  <a:txBody>
                    <a:bodyPr/>
                    <a:lstStyle/>
                    <a:p>
                      <a:pPr algn="r"/>
                      <a:r>
                        <a:rPr lang="en-US" sz="2400" u="dbl" baseline="0" dirty="0"/>
                        <a:t>$429,751</a:t>
                      </a:r>
                    </a:p>
                  </a:txBody>
                  <a:tcPr/>
                </a:tc>
                <a:extLst>
                  <a:ext uri="{0D108BD9-81ED-4DB2-BD59-A6C34878D82A}">
                    <a16:rowId xmlns:a16="http://schemas.microsoft.com/office/drawing/2014/main" val="3120068631"/>
                  </a:ext>
                </a:extLst>
              </a:tr>
              <a:tr h="535516">
                <a:tc>
                  <a:txBody>
                    <a:bodyPr/>
                    <a:lstStyle/>
                    <a:p>
                      <a:r>
                        <a:rPr lang="en-US" sz="2400" b="1" dirty="0"/>
                        <a:t>Total</a:t>
                      </a:r>
                    </a:p>
                  </a:txBody>
                  <a:tcPr/>
                </a:tc>
                <a:tc>
                  <a:txBody>
                    <a:bodyPr/>
                    <a:lstStyle/>
                    <a:p>
                      <a:pPr algn="r"/>
                      <a:r>
                        <a:rPr lang="en-US" sz="2400" b="1" dirty="0"/>
                        <a:t>$15,750,000</a:t>
                      </a:r>
                    </a:p>
                  </a:txBody>
                  <a:tcPr/>
                </a:tc>
                <a:tc>
                  <a:txBody>
                    <a:bodyPr/>
                    <a:lstStyle/>
                    <a:p>
                      <a:pPr algn="r"/>
                      <a:r>
                        <a:rPr lang="en-US" sz="2400" b="1" dirty="0"/>
                        <a:t>$18,105,000</a:t>
                      </a:r>
                    </a:p>
                  </a:txBody>
                  <a:tcPr/>
                </a:tc>
                <a:tc>
                  <a:txBody>
                    <a:bodyPr/>
                    <a:lstStyle/>
                    <a:p>
                      <a:pPr algn="r"/>
                      <a:r>
                        <a:rPr lang="en-US" sz="2400" b="1" dirty="0"/>
                        <a:t>$20,000,000</a:t>
                      </a:r>
                    </a:p>
                  </a:txBody>
                  <a:tcPr/>
                </a:tc>
                <a:extLst>
                  <a:ext uri="{0D108BD9-81ED-4DB2-BD59-A6C34878D82A}">
                    <a16:rowId xmlns:a16="http://schemas.microsoft.com/office/drawing/2014/main" val="1747260823"/>
                  </a:ext>
                </a:extLst>
              </a:tr>
            </a:tbl>
          </a:graphicData>
        </a:graphic>
      </p:graphicFrame>
      <p:sp>
        <p:nvSpPr>
          <p:cNvPr id="5" name="TextBox 4">
            <a:extLst>
              <a:ext uri="{FF2B5EF4-FFF2-40B4-BE49-F238E27FC236}">
                <a16:creationId xmlns:a16="http://schemas.microsoft.com/office/drawing/2014/main" id="{AB185F67-FFA1-42C1-9236-8545EB44D635}"/>
              </a:ext>
            </a:extLst>
          </p:cNvPr>
          <p:cNvSpPr txBox="1"/>
          <p:nvPr/>
        </p:nvSpPr>
        <p:spPr>
          <a:xfrm>
            <a:off x="209549" y="5567557"/>
            <a:ext cx="8540262" cy="1015663"/>
          </a:xfrm>
          <a:prstGeom prst="rect">
            <a:avLst/>
          </a:prstGeom>
          <a:noFill/>
        </p:spPr>
        <p:txBody>
          <a:bodyPr wrap="square" rtlCol="0">
            <a:spAutoFit/>
          </a:bodyPr>
          <a:lstStyle/>
          <a:p>
            <a:r>
              <a:rPr lang="en-US" sz="2000" dirty="0"/>
              <a:t>* Less donated equipment</a:t>
            </a:r>
          </a:p>
          <a:p>
            <a:pPr marL="285750" indent="-285750">
              <a:buFont typeface="Arial" panose="020B0604020202020204" pitchFamily="34" charset="0"/>
              <a:buChar char="•"/>
            </a:pPr>
            <a:endParaRPr lang="en-US" sz="2000" dirty="0"/>
          </a:p>
          <a:p>
            <a:r>
              <a:rPr lang="en-US" sz="2000" dirty="0"/>
              <a:t>    Note:  Solar PV not included in project scope</a:t>
            </a:r>
          </a:p>
        </p:txBody>
      </p:sp>
    </p:spTree>
    <p:extLst>
      <p:ext uri="{BB962C8B-B14F-4D97-AF65-F5344CB8AC3E}">
        <p14:creationId xmlns:p14="http://schemas.microsoft.com/office/powerpoint/2010/main" val="4051563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This is YOUR Building….. Visit When in Atlanta!</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BF6A61F-DF08-4970-BB43-D783AC90D44D}"/>
              </a:ext>
            </a:extLst>
          </p:cNvPr>
          <p:cNvPicPr>
            <a:picLocks noChangeAspect="1"/>
          </p:cNvPicPr>
          <p:nvPr/>
        </p:nvPicPr>
        <p:blipFill rotWithShape="1">
          <a:blip r:embed="rId3">
            <a:extLst>
              <a:ext uri="{28A0092B-C50C-407E-A947-70E740481C1C}">
                <a14:useLocalDpi xmlns:a14="http://schemas.microsoft.com/office/drawing/2010/main" val="0"/>
              </a:ext>
            </a:extLst>
          </a:blip>
          <a:srcRect l="40575" r="1663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38426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94D73-970D-42C8-9F37-5CA13A0EF008}"/>
              </a:ext>
            </a:extLst>
          </p:cNvPr>
          <p:cNvPicPr>
            <a:picLocks noChangeAspect="1"/>
          </p:cNvPicPr>
          <p:nvPr/>
        </p:nvPicPr>
        <p:blipFill rotWithShape="1">
          <a:blip r:embed="rId3"/>
          <a:srcRect t="16829" r="35375" b="17152"/>
          <a:stretch/>
        </p:blipFill>
        <p:spPr>
          <a:xfrm>
            <a:off x="156451" y="843834"/>
            <a:ext cx="7281841" cy="4959312"/>
          </a:xfrm>
          <a:prstGeom prst="rect">
            <a:avLst/>
          </a:prstGeom>
        </p:spPr>
      </p:pic>
      <p:sp>
        <p:nvSpPr>
          <p:cNvPr id="2" name="Rectangle 1">
            <a:extLst>
              <a:ext uri="{FF2B5EF4-FFF2-40B4-BE49-F238E27FC236}">
                <a16:creationId xmlns:a16="http://schemas.microsoft.com/office/drawing/2014/main" id="{1CD2F280-7DE9-0648-9337-34FE4CDE54E6}"/>
              </a:ext>
            </a:extLst>
          </p:cNvPr>
          <p:cNvSpPr/>
          <p:nvPr/>
        </p:nvSpPr>
        <p:spPr>
          <a:xfrm>
            <a:off x="3868615" y="899002"/>
            <a:ext cx="2227385" cy="43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59A60B-1007-E64C-8250-2069284D04F1}"/>
              </a:ext>
            </a:extLst>
          </p:cNvPr>
          <p:cNvSpPr txBox="1"/>
          <p:nvPr/>
        </p:nvSpPr>
        <p:spPr>
          <a:xfrm>
            <a:off x="527539" y="5958998"/>
            <a:ext cx="7526215" cy="400110"/>
          </a:xfrm>
          <a:prstGeom prst="rect">
            <a:avLst/>
          </a:prstGeom>
          <a:noFill/>
        </p:spPr>
        <p:txBody>
          <a:bodyPr wrap="square" rtlCol="0">
            <a:spAutoFit/>
          </a:bodyPr>
          <a:lstStyle/>
          <a:p>
            <a:r>
              <a:rPr lang="en-US" sz="2000" b="1" dirty="0">
                <a:latin typeface="Gotham Medium" pitchFamily="2" charset="-128"/>
                <a:ea typeface="Gotham Medium" pitchFamily="2" charset="-128"/>
                <a:cs typeface="Gotham Medium" pitchFamily="2" charset="-128"/>
              </a:rPr>
              <a:t>Gross Program Area:	       44,000 </a:t>
            </a:r>
            <a:r>
              <a:rPr lang="en-US" sz="2000" b="1" dirty="0" err="1">
                <a:latin typeface="Gotham Medium" pitchFamily="2" charset="-128"/>
                <a:ea typeface="Gotham Medium" pitchFamily="2" charset="-128"/>
                <a:cs typeface="Gotham Medium" pitchFamily="2" charset="-128"/>
              </a:rPr>
              <a:t>gsf</a:t>
            </a:r>
            <a:r>
              <a:rPr lang="en-US" sz="2000" b="1" dirty="0">
                <a:latin typeface="Gotham Medium" pitchFamily="2" charset="-128"/>
                <a:ea typeface="Gotham Medium" pitchFamily="2" charset="-128"/>
                <a:cs typeface="Gotham Medium" pitchFamily="2" charset="-128"/>
              </a:rPr>
              <a:t> (approx.)</a:t>
            </a:r>
          </a:p>
        </p:txBody>
      </p:sp>
      <p:sp>
        <p:nvSpPr>
          <p:cNvPr id="8" name="Title 1">
            <a:extLst>
              <a:ext uri="{FF2B5EF4-FFF2-40B4-BE49-F238E27FC236}">
                <a16:creationId xmlns:a16="http://schemas.microsoft.com/office/drawing/2014/main" id="{BB8E2E7D-6054-0944-BB19-8E41B17DB07D}"/>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Program Summary</a:t>
            </a:r>
          </a:p>
        </p:txBody>
      </p:sp>
      <p:pic>
        <p:nvPicPr>
          <p:cNvPr id="5" name="Picture 4" descr="A view of a city&#10;&#10;Description automatically generated">
            <a:extLst>
              <a:ext uri="{FF2B5EF4-FFF2-40B4-BE49-F238E27FC236}">
                <a16:creationId xmlns:a16="http://schemas.microsoft.com/office/drawing/2014/main" id="{F9770538-9B95-469E-A816-0A2CB56D3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658" y="875567"/>
            <a:ext cx="3807675" cy="4927579"/>
          </a:xfrm>
          <a:prstGeom prst="rect">
            <a:avLst/>
          </a:prstGeom>
        </p:spPr>
      </p:pic>
      <p:sp>
        <p:nvSpPr>
          <p:cNvPr id="7" name="Oval 6">
            <a:extLst>
              <a:ext uri="{FF2B5EF4-FFF2-40B4-BE49-F238E27FC236}">
                <a16:creationId xmlns:a16="http://schemas.microsoft.com/office/drawing/2014/main" id="{F1533EB6-93C5-4287-A940-B42F752733E1}"/>
              </a:ext>
            </a:extLst>
          </p:cNvPr>
          <p:cNvSpPr/>
          <p:nvPr/>
        </p:nvSpPr>
        <p:spPr>
          <a:xfrm>
            <a:off x="6545943" y="5297714"/>
            <a:ext cx="1507811" cy="6847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4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82CEA10-DFAF-4DEA-AFE4-98B8AF3CAE97}"/>
              </a:ext>
            </a:extLst>
          </p:cNvPr>
          <p:cNvSpPr/>
          <p:nvPr/>
        </p:nvSpPr>
        <p:spPr>
          <a:xfrm>
            <a:off x="10406743" y="5297714"/>
            <a:ext cx="1654628" cy="156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A4DC2-B8EE-4FF6-88CF-78A1CEE29E93}"/>
              </a:ext>
            </a:extLst>
          </p:cNvPr>
          <p:cNvSpPr>
            <a:spLocks noGrp="1"/>
          </p:cNvSpPr>
          <p:nvPr>
            <p:ph type="title"/>
          </p:nvPr>
        </p:nvSpPr>
        <p:spPr/>
        <p:txBody>
          <a:bodyPr/>
          <a:lstStyle/>
          <a:p>
            <a:r>
              <a:rPr lang="en-US" dirty="0"/>
              <a:t>Thank you to ASHRAE’s Team</a:t>
            </a:r>
          </a:p>
        </p:txBody>
      </p:sp>
      <p:pic>
        <p:nvPicPr>
          <p:cNvPr id="5" name="Content Placeholder 4">
            <a:extLst>
              <a:ext uri="{FF2B5EF4-FFF2-40B4-BE49-F238E27FC236}">
                <a16:creationId xmlns:a16="http://schemas.microsoft.com/office/drawing/2014/main" id="{0F540638-4B9E-41B2-BE3E-D8D5575908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6875" y="902041"/>
            <a:ext cx="1238250" cy="857250"/>
          </a:xfrm>
        </p:spPr>
      </p:pic>
      <p:pic>
        <p:nvPicPr>
          <p:cNvPr id="8" name="Picture 7">
            <a:extLst>
              <a:ext uri="{FF2B5EF4-FFF2-40B4-BE49-F238E27FC236}">
                <a16:creationId xmlns:a16="http://schemas.microsoft.com/office/drawing/2014/main" id="{0547D7AA-EEAD-4195-9BD5-4A6EBA841B5E}"/>
              </a:ext>
            </a:extLst>
          </p:cNvPr>
          <p:cNvPicPr>
            <a:picLocks noChangeAspect="1"/>
          </p:cNvPicPr>
          <p:nvPr/>
        </p:nvPicPr>
        <p:blipFill>
          <a:blip r:embed="rId3"/>
          <a:stretch>
            <a:fillRect/>
          </a:stretch>
        </p:blipFill>
        <p:spPr>
          <a:xfrm>
            <a:off x="4983166" y="2027107"/>
            <a:ext cx="2477903" cy="752452"/>
          </a:xfrm>
          <a:prstGeom prst="rect">
            <a:avLst/>
          </a:prstGeom>
        </p:spPr>
      </p:pic>
      <p:pic>
        <p:nvPicPr>
          <p:cNvPr id="12" name="Picture 11">
            <a:extLst>
              <a:ext uri="{FF2B5EF4-FFF2-40B4-BE49-F238E27FC236}">
                <a16:creationId xmlns:a16="http://schemas.microsoft.com/office/drawing/2014/main" id="{EFD8918C-2AEA-4DD9-99BF-256F40BF2B78}"/>
              </a:ext>
            </a:extLst>
          </p:cNvPr>
          <p:cNvPicPr>
            <a:picLocks noChangeAspect="1"/>
          </p:cNvPicPr>
          <p:nvPr/>
        </p:nvPicPr>
        <p:blipFill>
          <a:blip r:embed="rId4"/>
          <a:stretch>
            <a:fillRect/>
          </a:stretch>
        </p:blipFill>
        <p:spPr>
          <a:xfrm>
            <a:off x="601013" y="3977869"/>
            <a:ext cx="3423281" cy="945111"/>
          </a:xfrm>
          <a:prstGeom prst="rect">
            <a:avLst/>
          </a:prstGeom>
        </p:spPr>
      </p:pic>
      <p:pic>
        <p:nvPicPr>
          <p:cNvPr id="10" name="Picture 9">
            <a:extLst>
              <a:ext uri="{FF2B5EF4-FFF2-40B4-BE49-F238E27FC236}">
                <a16:creationId xmlns:a16="http://schemas.microsoft.com/office/drawing/2014/main" id="{34EEF00A-A47E-4953-A827-F34F249FCC9F}"/>
              </a:ext>
            </a:extLst>
          </p:cNvPr>
          <p:cNvPicPr>
            <a:picLocks noChangeAspect="1"/>
          </p:cNvPicPr>
          <p:nvPr/>
        </p:nvPicPr>
        <p:blipFill>
          <a:blip r:embed="rId5"/>
          <a:stretch>
            <a:fillRect/>
          </a:stretch>
        </p:blipFill>
        <p:spPr>
          <a:xfrm>
            <a:off x="357333" y="3412370"/>
            <a:ext cx="4223869" cy="382789"/>
          </a:xfrm>
          <a:prstGeom prst="rect">
            <a:avLst/>
          </a:prstGeom>
        </p:spPr>
      </p:pic>
      <p:pic>
        <p:nvPicPr>
          <p:cNvPr id="13" name="Picture 12">
            <a:extLst>
              <a:ext uri="{FF2B5EF4-FFF2-40B4-BE49-F238E27FC236}">
                <a16:creationId xmlns:a16="http://schemas.microsoft.com/office/drawing/2014/main" id="{9AA8093C-57CD-4864-967C-F76A29A7C5BC}"/>
              </a:ext>
            </a:extLst>
          </p:cNvPr>
          <p:cNvPicPr>
            <a:picLocks noChangeAspect="1"/>
          </p:cNvPicPr>
          <p:nvPr/>
        </p:nvPicPr>
        <p:blipFill>
          <a:blip r:embed="rId6"/>
          <a:stretch>
            <a:fillRect/>
          </a:stretch>
        </p:blipFill>
        <p:spPr>
          <a:xfrm>
            <a:off x="1054794" y="4922980"/>
            <a:ext cx="2051262" cy="113959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6F734DE0-B288-4225-9B1B-08BA068EC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368" y="2713428"/>
            <a:ext cx="3005299" cy="1690982"/>
          </a:xfrm>
          <a:prstGeom prst="rect">
            <a:avLst/>
          </a:prstGeom>
        </p:spPr>
      </p:pic>
      <p:pic>
        <p:nvPicPr>
          <p:cNvPr id="17" name="Picture 16" descr="A close up of a sign&#10;&#10;Description automatically generated">
            <a:extLst>
              <a:ext uri="{FF2B5EF4-FFF2-40B4-BE49-F238E27FC236}">
                <a16:creationId xmlns:a16="http://schemas.microsoft.com/office/drawing/2014/main" id="{CA2676E2-C9D7-48E8-BFDB-E603450D5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6378" y="3295790"/>
            <a:ext cx="2399535" cy="615950"/>
          </a:xfrm>
          <a:prstGeom prst="rect">
            <a:avLst/>
          </a:prstGeom>
        </p:spPr>
      </p:pic>
      <p:pic>
        <p:nvPicPr>
          <p:cNvPr id="19" name="Picture 18" descr="A close up of a sign&#10;&#10;Description automatically generated">
            <a:extLst>
              <a:ext uri="{FF2B5EF4-FFF2-40B4-BE49-F238E27FC236}">
                <a16:creationId xmlns:a16="http://schemas.microsoft.com/office/drawing/2014/main" id="{C4985AB2-CC98-4534-BA6F-0835B87161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3965" y="4253123"/>
            <a:ext cx="2756104" cy="628931"/>
          </a:xfrm>
          <a:prstGeom prst="rect">
            <a:avLst/>
          </a:prstGeom>
        </p:spPr>
      </p:pic>
      <p:pic>
        <p:nvPicPr>
          <p:cNvPr id="21" name="Picture 20" descr="A close up of a sign&#10;&#10;Description automatically generated">
            <a:extLst>
              <a:ext uri="{FF2B5EF4-FFF2-40B4-BE49-F238E27FC236}">
                <a16:creationId xmlns:a16="http://schemas.microsoft.com/office/drawing/2014/main" id="{BF308B37-AEDB-4A1A-9259-BEE2EC679A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6386" y="5095324"/>
            <a:ext cx="2051262" cy="1008537"/>
          </a:xfrm>
          <a:prstGeom prst="rect">
            <a:avLst/>
          </a:prstGeom>
        </p:spPr>
      </p:pic>
      <p:cxnSp>
        <p:nvCxnSpPr>
          <p:cNvPr id="24" name="Straight Connector 23">
            <a:extLst>
              <a:ext uri="{FF2B5EF4-FFF2-40B4-BE49-F238E27FC236}">
                <a16:creationId xmlns:a16="http://schemas.microsoft.com/office/drawing/2014/main" id="{BB8AF2ED-EFD9-450B-A5B0-B736077D9BAD}"/>
              </a:ext>
            </a:extLst>
          </p:cNvPr>
          <p:cNvCxnSpPr/>
          <p:nvPr/>
        </p:nvCxnSpPr>
        <p:spPr>
          <a:xfrm>
            <a:off x="6226628" y="1864979"/>
            <a:ext cx="0" cy="277076"/>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9F7C86FF-F426-49AE-87EE-3AE65F61D994}"/>
              </a:ext>
            </a:extLst>
          </p:cNvPr>
          <p:cNvCxnSpPr>
            <a:cxnSpLocks/>
          </p:cNvCxnSpPr>
          <p:nvPr/>
        </p:nvCxnSpPr>
        <p:spPr>
          <a:xfrm>
            <a:off x="6222118" y="2788819"/>
            <a:ext cx="0" cy="18588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85689965-0541-4279-A06B-C226C66D4A1D}"/>
              </a:ext>
            </a:extLst>
          </p:cNvPr>
          <p:cNvCxnSpPr>
            <a:cxnSpLocks/>
          </p:cNvCxnSpPr>
          <p:nvPr/>
        </p:nvCxnSpPr>
        <p:spPr>
          <a:xfrm flipH="1" flipV="1">
            <a:off x="6226628" y="2974699"/>
            <a:ext cx="4180115" cy="11003"/>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B1D660F3-8696-4D81-B4B4-875F5A7BA412}"/>
              </a:ext>
            </a:extLst>
          </p:cNvPr>
          <p:cNvCxnSpPr>
            <a:cxnSpLocks/>
          </p:cNvCxnSpPr>
          <p:nvPr/>
        </p:nvCxnSpPr>
        <p:spPr>
          <a:xfrm flipH="1">
            <a:off x="10406743" y="2974699"/>
            <a:ext cx="1" cy="21327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9086CE61-C21B-4852-B9CF-F547671F3192}"/>
              </a:ext>
            </a:extLst>
          </p:cNvPr>
          <p:cNvCxnSpPr>
            <a:cxnSpLocks/>
          </p:cNvCxnSpPr>
          <p:nvPr/>
        </p:nvCxnSpPr>
        <p:spPr>
          <a:xfrm flipV="1">
            <a:off x="2061027" y="2974699"/>
            <a:ext cx="1" cy="21327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A0EFA8E9-BECE-41A5-9200-4840CF2E6406}"/>
              </a:ext>
            </a:extLst>
          </p:cNvPr>
          <p:cNvCxnSpPr>
            <a:cxnSpLocks/>
          </p:cNvCxnSpPr>
          <p:nvPr/>
        </p:nvCxnSpPr>
        <p:spPr>
          <a:xfrm flipH="1">
            <a:off x="2060133" y="2974699"/>
            <a:ext cx="4161985" cy="11003"/>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45" name="Straight Connector 44">
            <a:extLst>
              <a:ext uri="{FF2B5EF4-FFF2-40B4-BE49-F238E27FC236}">
                <a16:creationId xmlns:a16="http://schemas.microsoft.com/office/drawing/2014/main" id="{C06644F6-5571-4E03-81BD-AE50B4ADAAC3}"/>
              </a:ext>
            </a:extLst>
          </p:cNvPr>
          <p:cNvCxnSpPr>
            <a:cxnSpLocks/>
          </p:cNvCxnSpPr>
          <p:nvPr/>
        </p:nvCxnSpPr>
        <p:spPr>
          <a:xfrm>
            <a:off x="6224840" y="2980200"/>
            <a:ext cx="0" cy="202267"/>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31DB773B-8B60-4502-8660-76667727B05E}"/>
              </a:ext>
            </a:extLst>
          </p:cNvPr>
          <p:cNvSpPr txBox="1"/>
          <p:nvPr/>
        </p:nvSpPr>
        <p:spPr>
          <a:xfrm>
            <a:off x="5196486" y="3982499"/>
            <a:ext cx="2051262" cy="276999"/>
          </a:xfrm>
          <a:prstGeom prst="rect">
            <a:avLst/>
          </a:prstGeom>
          <a:noFill/>
        </p:spPr>
        <p:txBody>
          <a:bodyPr wrap="square" rtlCol="0">
            <a:spAutoFit/>
          </a:bodyPr>
          <a:lstStyle/>
          <a:p>
            <a:pPr algn="ctr"/>
            <a:r>
              <a:rPr lang="en-US" sz="1200" dirty="0"/>
              <a:t>Commissioning Agent</a:t>
            </a:r>
          </a:p>
        </p:txBody>
      </p:sp>
      <p:sp>
        <p:nvSpPr>
          <p:cNvPr id="4" name="TextBox 3">
            <a:extLst>
              <a:ext uri="{FF2B5EF4-FFF2-40B4-BE49-F238E27FC236}">
                <a16:creationId xmlns:a16="http://schemas.microsoft.com/office/drawing/2014/main" id="{A3B7EA5A-AA8D-427E-AC2D-AE24F9140059}"/>
              </a:ext>
            </a:extLst>
          </p:cNvPr>
          <p:cNvSpPr txBox="1"/>
          <p:nvPr/>
        </p:nvSpPr>
        <p:spPr>
          <a:xfrm>
            <a:off x="1054794" y="5924070"/>
            <a:ext cx="2051262" cy="461665"/>
          </a:xfrm>
          <a:prstGeom prst="rect">
            <a:avLst/>
          </a:prstGeom>
          <a:noFill/>
        </p:spPr>
        <p:txBody>
          <a:bodyPr wrap="square" rtlCol="0">
            <a:spAutoFit/>
          </a:bodyPr>
          <a:lstStyle/>
          <a:p>
            <a:pPr algn="ctr"/>
            <a:r>
              <a:rPr lang="en-US" sz="1200" dirty="0"/>
              <a:t>Mechanical, Electrical, Plumbing &amp; Fire Protection</a:t>
            </a:r>
          </a:p>
        </p:txBody>
      </p:sp>
      <p:sp>
        <p:nvSpPr>
          <p:cNvPr id="6" name="TextBox 5">
            <a:extLst>
              <a:ext uri="{FF2B5EF4-FFF2-40B4-BE49-F238E27FC236}">
                <a16:creationId xmlns:a16="http://schemas.microsoft.com/office/drawing/2014/main" id="{DE23A068-AD9A-466F-A485-F89C2DDD6323}"/>
              </a:ext>
            </a:extLst>
          </p:cNvPr>
          <p:cNvSpPr txBox="1"/>
          <p:nvPr/>
        </p:nvSpPr>
        <p:spPr>
          <a:xfrm>
            <a:off x="9202985" y="3835664"/>
            <a:ext cx="2051262" cy="276999"/>
          </a:xfrm>
          <a:prstGeom prst="rect">
            <a:avLst/>
          </a:prstGeom>
          <a:noFill/>
        </p:spPr>
        <p:txBody>
          <a:bodyPr wrap="square" rtlCol="0">
            <a:spAutoFit/>
          </a:bodyPr>
          <a:lstStyle/>
          <a:p>
            <a:pPr algn="ctr"/>
            <a:r>
              <a:rPr lang="en-US" sz="1200" dirty="0"/>
              <a:t>Construction Manager</a:t>
            </a:r>
          </a:p>
        </p:txBody>
      </p:sp>
      <p:sp>
        <p:nvSpPr>
          <p:cNvPr id="9" name="TextBox 8">
            <a:extLst>
              <a:ext uri="{FF2B5EF4-FFF2-40B4-BE49-F238E27FC236}">
                <a16:creationId xmlns:a16="http://schemas.microsoft.com/office/drawing/2014/main" id="{0EBC1948-4CE1-4603-91F0-3CDA09EEF67A}"/>
              </a:ext>
            </a:extLst>
          </p:cNvPr>
          <p:cNvSpPr txBox="1"/>
          <p:nvPr/>
        </p:nvSpPr>
        <p:spPr>
          <a:xfrm>
            <a:off x="9306386" y="4784480"/>
            <a:ext cx="2051262" cy="276999"/>
          </a:xfrm>
          <a:prstGeom prst="rect">
            <a:avLst/>
          </a:prstGeom>
          <a:noFill/>
        </p:spPr>
        <p:txBody>
          <a:bodyPr wrap="square" rtlCol="0">
            <a:spAutoFit/>
          </a:bodyPr>
          <a:lstStyle/>
          <a:p>
            <a:pPr algn="ctr"/>
            <a:r>
              <a:rPr lang="en-US" sz="1200" dirty="0"/>
              <a:t>Mechanical Contractor</a:t>
            </a:r>
          </a:p>
        </p:txBody>
      </p:sp>
      <p:sp>
        <p:nvSpPr>
          <p:cNvPr id="11" name="TextBox 10">
            <a:extLst>
              <a:ext uri="{FF2B5EF4-FFF2-40B4-BE49-F238E27FC236}">
                <a16:creationId xmlns:a16="http://schemas.microsoft.com/office/drawing/2014/main" id="{542101D2-BCBE-4120-8356-78F2CC82195E}"/>
              </a:ext>
            </a:extLst>
          </p:cNvPr>
          <p:cNvSpPr txBox="1"/>
          <p:nvPr/>
        </p:nvSpPr>
        <p:spPr>
          <a:xfrm>
            <a:off x="9381112" y="6062570"/>
            <a:ext cx="2051262" cy="276999"/>
          </a:xfrm>
          <a:prstGeom prst="rect">
            <a:avLst/>
          </a:prstGeom>
          <a:noFill/>
        </p:spPr>
        <p:txBody>
          <a:bodyPr wrap="square" rtlCol="0">
            <a:spAutoFit/>
          </a:bodyPr>
          <a:lstStyle/>
          <a:p>
            <a:pPr algn="ctr"/>
            <a:r>
              <a:rPr lang="en-US" sz="1200" dirty="0"/>
              <a:t>Electrical Contractor</a:t>
            </a:r>
          </a:p>
        </p:txBody>
      </p:sp>
      <p:sp>
        <p:nvSpPr>
          <p:cNvPr id="14" name="TextBox 13">
            <a:extLst>
              <a:ext uri="{FF2B5EF4-FFF2-40B4-BE49-F238E27FC236}">
                <a16:creationId xmlns:a16="http://schemas.microsoft.com/office/drawing/2014/main" id="{908F703C-08EC-40C5-9977-D78674B4C34C}"/>
              </a:ext>
            </a:extLst>
          </p:cNvPr>
          <p:cNvSpPr txBox="1"/>
          <p:nvPr/>
        </p:nvSpPr>
        <p:spPr>
          <a:xfrm>
            <a:off x="1034502" y="3697165"/>
            <a:ext cx="2051262" cy="276999"/>
          </a:xfrm>
          <a:prstGeom prst="rect">
            <a:avLst/>
          </a:prstGeom>
          <a:noFill/>
        </p:spPr>
        <p:txBody>
          <a:bodyPr wrap="square" rtlCol="0">
            <a:spAutoFit/>
          </a:bodyPr>
          <a:lstStyle/>
          <a:p>
            <a:pPr algn="ctr"/>
            <a:r>
              <a:rPr lang="en-US" sz="1200" dirty="0"/>
              <a:t>Architect</a:t>
            </a:r>
          </a:p>
        </p:txBody>
      </p:sp>
      <p:sp>
        <p:nvSpPr>
          <p:cNvPr id="16" name="TextBox 15">
            <a:extLst>
              <a:ext uri="{FF2B5EF4-FFF2-40B4-BE49-F238E27FC236}">
                <a16:creationId xmlns:a16="http://schemas.microsoft.com/office/drawing/2014/main" id="{C805B112-FF18-4A3B-BD10-31DD713CC980}"/>
              </a:ext>
            </a:extLst>
          </p:cNvPr>
          <p:cNvSpPr txBox="1"/>
          <p:nvPr/>
        </p:nvSpPr>
        <p:spPr>
          <a:xfrm>
            <a:off x="1054794" y="4567588"/>
            <a:ext cx="2051262" cy="276999"/>
          </a:xfrm>
          <a:prstGeom prst="rect">
            <a:avLst/>
          </a:prstGeom>
          <a:noFill/>
        </p:spPr>
        <p:txBody>
          <a:bodyPr wrap="square" rtlCol="0">
            <a:spAutoFit/>
          </a:bodyPr>
          <a:lstStyle/>
          <a:p>
            <a:pPr algn="ctr"/>
            <a:r>
              <a:rPr lang="en-US" sz="1200" dirty="0"/>
              <a:t>Design Architect</a:t>
            </a:r>
          </a:p>
        </p:txBody>
      </p:sp>
      <p:sp>
        <p:nvSpPr>
          <p:cNvPr id="18" name="TextBox 17">
            <a:extLst>
              <a:ext uri="{FF2B5EF4-FFF2-40B4-BE49-F238E27FC236}">
                <a16:creationId xmlns:a16="http://schemas.microsoft.com/office/drawing/2014/main" id="{07A0E2BC-F1FD-4FA2-8C15-9A353453C1C0}"/>
              </a:ext>
            </a:extLst>
          </p:cNvPr>
          <p:cNvSpPr txBox="1"/>
          <p:nvPr/>
        </p:nvSpPr>
        <p:spPr>
          <a:xfrm>
            <a:off x="5230748" y="2485911"/>
            <a:ext cx="2051262" cy="276999"/>
          </a:xfrm>
          <a:prstGeom prst="rect">
            <a:avLst/>
          </a:prstGeom>
          <a:noFill/>
        </p:spPr>
        <p:txBody>
          <a:bodyPr wrap="square" rtlCol="0">
            <a:spAutoFit/>
          </a:bodyPr>
          <a:lstStyle/>
          <a:p>
            <a:pPr algn="ctr"/>
            <a:r>
              <a:rPr lang="en-US" sz="1200" dirty="0"/>
              <a:t>Project Manager</a:t>
            </a:r>
          </a:p>
        </p:txBody>
      </p:sp>
    </p:spTree>
    <p:extLst>
      <p:ext uri="{BB962C8B-B14F-4D97-AF65-F5344CB8AC3E}">
        <p14:creationId xmlns:p14="http://schemas.microsoft.com/office/powerpoint/2010/main" val="32706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title"/>
          </p:nvPr>
        </p:nvSpPr>
        <p:spPr>
          <a:xfrm>
            <a:off x="238504" y="148329"/>
            <a:ext cx="11586912" cy="595940"/>
          </a:xfrm>
        </p:spPr>
        <p:txBody>
          <a:bodyPr/>
          <a:lstStyle/>
          <a:p>
            <a:r>
              <a:rPr lang="en-US" sz="4400" dirty="0">
                <a:solidFill>
                  <a:schemeClr val="bg1"/>
                </a:solidFill>
              </a:rPr>
              <a:t>Thank You</a:t>
            </a:r>
          </a:p>
        </p:txBody>
      </p:sp>
      <p:pic>
        <p:nvPicPr>
          <p:cNvPr id="4" name="Picture 3">
            <a:extLst>
              <a:ext uri="{FF2B5EF4-FFF2-40B4-BE49-F238E27FC236}">
                <a16:creationId xmlns:a16="http://schemas.microsoft.com/office/drawing/2014/main" id="{5BF6A61F-DF08-4970-BB43-D783AC90D44D}"/>
              </a:ext>
            </a:extLst>
          </p:cNvPr>
          <p:cNvPicPr>
            <a:picLocks noChangeAspect="1"/>
          </p:cNvPicPr>
          <p:nvPr/>
        </p:nvPicPr>
        <p:blipFill rotWithShape="1">
          <a:blip r:embed="rId2">
            <a:extLst>
              <a:ext uri="{28A0092B-C50C-407E-A947-70E740481C1C}">
                <a14:useLocalDpi xmlns:a14="http://schemas.microsoft.com/office/drawing/2010/main" val="0"/>
              </a:ext>
            </a:extLst>
          </a:blip>
          <a:srcRect l="23939"/>
          <a:stretch/>
        </p:blipFill>
        <p:spPr>
          <a:xfrm>
            <a:off x="238503" y="897155"/>
            <a:ext cx="10610517" cy="5812516"/>
          </a:xfrm>
          <a:prstGeom prst="rect">
            <a:avLst/>
          </a:prstGeom>
        </p:spPr>
      </p:pic>
    </p:spTree>
    <p:extLst>
      <p:ext uri="{BB962C8B-B14F-4D97-AF65-F5344CB8AC3E}">
        <p14:creationId xmlns:p14="http://schemas.microsoft.com/office/powerpoint/2010/main" val="169780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BAC-0500-4490-B835-3F105B9FE896}"/>
              </a:ext>
            </a:extLst>
          </p:cNvPr>
          <p:cNvSpPr>
            <a:spLocks noGrp="1"/>
          </p:cNvSpPr>
          <p:nvPr>
            <p:ph type="ctrTitle"/>
          </p:nvPr>
        </p:nvSpPr>
        <p:spPr>
          <a:xfrm>
            <a:off x="199834" y="-58737"/>
            <a:ext cx="6581966" cy="877887"/>
          </a:xfrm>
        </p:spPr>
        <p:txBody>
          <a:bodyPr/>
          <a:lstStyle/>
          <a:p>
            <a:r>
              <a:rPr lang="en-US" sz="4400" dirty="0">
                <a:solidFill>
                  <a:schemeClr val="bg1"/>
                </a:solidFill>
              </a:rPr>
              <a:t>New ASHRAE Headquarters</a:t>
            </a:r>
          </a:p>
        </p:txBody>
      </p:sp>
      <p:sp>
        <p:nvSpPr>
          <p:cNvPr id="7" name="TextBox 6">
            <a:extLst>
              <a:ext uri="{FF2B5EF4-FFF2-40B4-BE49-F238E27FC236}">
                <a16:creationId xmlns:a16="http://schemas.microsoft.com/office/drawing/2014/main" id="{60CCA195-7724-493E-A70F-3B93490D8F96}"/>
              </a:ext>
            </a:extLst>
          </p:cNvPr>
          <p:cNvSpPr txBox="1"/>
          <p:nvPr/>
        </p:nvSpPr>
        <p:spPr>
          <a:xfrm>
            <a:off x="199834" y="5146765"/>
            <a:ext cx="9243692"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180 Technology Parkway, Peachtree Corners, GA</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66,000 sq. ft. building – 3 stories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Built in 1970’s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Purchased by ASHRAE in December 2018</a:t>
            </a:r>
          </a:p>
          <a:p>
            <a:pPr marR="0" lvl="0" algn="l" defTabSz="914400" rtl="0" eaLnBrk="1" fontAlgn="auto" latinLnBrk="0" hangingPunct="1">
              <a:lnSpc>
                <a:spcPct val="100000"/>
              </a:lnSpc>
              <a:spcBef>
                <a:spcPts val="0"/>
              </a:spcBef>
              <a:spcAft>
                <a:spcPts val="0"/>
              </a:spcAft>
              <a:buClrTx/>
              <a:buSzTx/>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7F3BC2-803C-4A5F-BB5D-AAA149D42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34" y="890177"/>
            <a:ext cx="11713606" cy="4256587"/>
          </a:xfrm>
          <a:prstGeom prst="rect">
            <a:avLst/>
          </a:prstGeom>
        </p:spPr>
      </p:pic>
    </p:spTree>
    <p:extLst>
      <p:ext uri="{BB962C8B-B14F-4D97-AF65-F5344CB8AC3E}">
        <p14:creationId xmlns:p14="http://schemas.microsoft.com/office/powerpoint/2010/main" val="273073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273DC7-7A85-49A5-A055-C0D029F6EE75}"/>
              </a:ext>
            </a:extLst>
          </p:cNvPr>
          <p:cNvSpPr/>
          <p:nvPr/>
        </p:nvSpPr>
        <p:spPr>
          <a:xfrm>
            <a:off x="10281424" y="5307980"/>
            <a:ext cx="191057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D4BCA6-3979-40C2-89E3-7462BD765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4646" y="1702069"/>
            <a:ext cx="3655878" cy="4731136"/>
          </a:xfrm>
          <a:prstGeom prst="rect">
            <a:avLst/>
          </a:prstGeom>
          <a:ln>
            <a:solidFill>
              <a:schemeClr val="tx1"/>
            </a:solidFill>
          </a:ln>
          <a:effectLst/>
        </p:spPr>
      </p:pic>
      <p:sp>
        <p:nvSpPr>
          <p:cNvPr id="2" name="Title 1">
            <a:extLst>
              <a:ext uri="{FF2B5EF4-FFF2-40B4-BE49-F238E27FC236}">
                <a16:creationId xmlns:a16="http://schemas.microsoft.com/office/drawing/2014/main" id="{5A7A366C-11FB-439D-AFC4-B1A8124787C9}"/>
              </a:ext>
            </a:extLst>
          </p:cNvPr>
          <p:cNvSpPr>
            <a:spLocks noGrp="1"/>
          </p:cNvSpPr>
          <p:nvPr>
            <p:ph type="title"/>
          </p:nvPr>
        </p:nvSpPr>
        <p:spPr/>
        <p:txBody>
          <a:bodyPr/>
          <a:lstStyle/>
          <a:p>
            <a:r>
              <a:rPr lang="en-US" dirty="0"/>
              <a:t>Owner’s Project Requirements</a:t>
            </a:r>
          </a:p>
        </p:txBody>
      </p:sp>
      <p:sp>
        <p:nvSpPr>
          <p:cNvPr id="8" name="Subtitle 2">
            <a:extLst>
              <a:ext uri="{FF2B5EF4-FFF2-40B4-BE49-F238E27FC236}">
                <a16:creationId xmlns:a16="http://schemas.microsoft.com/office/drawing/2014/main" id="{AFB65693-97F5-4A69-9AF0-1A28F7F33754}"/>
              </a:ext>
            </a:extLst>
          </p:cNvPr>
          <p:cNvSpPr>
            <a:spLocks noGrp="1"/>
          </p:cNvSpPr>
          <p:nvPr>
            <p:ph idx="1"/>
          </p:nvPr>
        </p:nvSpPr>
        <p:spPr>
          <a:xfrm>
            <a:off x="388257" y="1093674"/>
            <a:ext cx="10515600" cy="4351338"/>
          </a:xfrm>
        </p:spPr>
        <p:txBody>
          <a:bodyPr vert="horz" lIns="91440" tIns="45720" rIns="91440" bIns="45720" rtlCol="0">
            <a:normAutofit fontScale="85000" lnSpcReduction="20000"/>
          </a:bodyPr>
          <a:lstStyle/>
          <a:p>
            <a:pPr lvl="0" algn="l"/>
            <a:r>
              <a:rPr lang="en-US" sz="2800" dirty="0"/>
              <a:t>Owner’s Project Requirements (OPR) document establishes owner goals:</a:t>
            </a:r>
          </a:p>
          <a:p>
            <a:pPr lvl="0" algn="l"/>
            <a:endParaRPr lang="en-US" sz="1800" dirty="0"/>
          </a:p>
          <a:p>
            <a:pPr lvl="0" algn="l"/>
            <a:endParaRPr lang="en-US" sz="1800" dirty="0"/>
          </a:p>
          <a:p>
            <a:pPr lvl="0" algn="l"/>
            <a:r>
              <a:rPr lang="en-US" sz="2600" dirty="0"/>
              <a:t>Mission Critical Items:</a:t>
            </a:r>
          </a:p>
          <a:p>
            <a:pPr lvl="0" algn="l"/>
            <a:endParaRPr lang="en-US" sz="2000" dirty="0"/>
          </a:p>
          <a:p>
            <a:pPr marL="742950" lvl="1" indent="-285750" algn="l">
              <a:buFont typeface="Arial" panose="020B0604020202020204" pitchFamily="34" charset="0"/>
              <a:buChar char="•"/>
            </a:pPr>
            <a:r>
              <a:rPr lang="en-US" b="1" dirty="0"/>
              <a:t>SAFETY</a:t>
            </a:r>
            <a:r>
              <a:rPr lang="en-US" dirty="0"/>
              <a:t> – Safe work environment and construction</a:t>
            </a:r>
          </a:p>
          <a:p>
            <a:pPr lvl="1" algn="l"/>
            <a:endParaRPr lang="en-US" dirty="0"/>
          </a:p>
          <a:p>
            <a:pPr marL="742950" lvl="1" indent="-285750" algn="l">
              <a:buFont typeface="Arial" panose="020B0604020202020204" pitchFamily="34" charset="0"/>
              <a:buChar char="•"/>
            </a:pPr>
            <a:r>
              <a:rPr lang="en-US" b="1" dirty="0"/>
              <a:t>AFFORDABLE </a:t>
            </a:r>
            <a:r>
              <a:rPr lang="en-US" dirty="0"/>
              <a:t>– Constructed within the available budget</a:t>
            </a:r>
          </a:p>
          <a:p>
            <a:pPr lvl="1" algn="l"/>
            <a:endParaRPr lang="en-US" dirty="0"/>
          </a:p>
          <a:p>
            <a:pPr marL="742950" lvl="1" indent="-285750" algn="l">
              <a:buFont typeface="Arial" panose="020B0604020202020204" pitchFamily="34" charset="0"/>
              <a:buChar char="•"/>
            </a:pPr>
            <a:r>
              <a:rPr lang="en-US" b="1" dirty="0"/>
              <a:t>ASHRAE STANDARDS</a:t>
            </a:r>
            <a:r>
              <a:rPr lang="en-US" dirty="0"/>
              <a:t> – Exceed applicable ASHRAE Standards</a:t>
            </a:r>
          </a:p>
          <a:p>
            <a:pPr lvl="1" algn="l"/>
            <a:endParaRPr lang="en-US" dirty="0"/>
          </a:p>
          <a:p>
            <a:pPr marL="742950" lvl="1" indent="-285750" algn="l">
              <a:buFont typeface="Arial" panose="020B0604020202020204" pitchFamily="34" charset="0"/>
              <a:buChar char="•"/>
            </a:pPr>
            <a:r>
              <a:rPr lang="en-US" b="1" dirty="0"/>
              <a:t>ACCOUSTICS</a:t>
            </a:r>
            <a:r>
              <a:rPr lang="en-US" dirty="0"/>
              <a:t> – Exceed Acoustical levels for Office Environments</a:t>
            </a:r>
          </a:p>
          <a:p>
            <a:pPr marL="742950" lvl="1" indent="-285750" algn="l">
              <a:buFont typeface="Arial" panose="020B0604020202020204" pitchFamily="34" charset="0"/>
              <a:buChar char="•"/>
            </a:pPr>
            <a:endParaRPr lang="en-US" dirty="0"/>
          </a:p>
          <a:p>
            <a:pPr marL="742950" lvl="1" indent="-285750" algn="l">
              <a:buFont typeface="Arial" panose="020B0604020202020204" pitchFamily="34" charset="0"/>
              <a:buChar char="•"/>
            </a:pPr>
            <a:r>
              <a:rPr lang="en-US" b="1" dirty="0"/>
              <a:t>NET ZERO ENERGY READY </a:t>
            </a:r>
            <a:r>
              <a:rPr lang="en-US" dirty="0"/>
              <a:t>– Requires low EUI levels</a:t>
            </a:r>
            <a:endParaRPr lang="en-US" sz="1800" dirty="0"/>
          </a:p>
          <a:p>
            <a:pPr algn="l"/>
            <a:endParaRPr lang="en-US" sz="1800" dirty="0"/>
          </a:p>
          <a:p>
            <a:pPr indent="-228600" algn="l">
              <a:buFont typeface="Arial" panose="020B0604020202020204" pitchFamily="34" charset="0"/>
              <a:buChar char="•"/>
            </a:pPr>
            <a:endParaRPr lang="en-US" sz="1800" dirty="0"/>
          </a:p>
        </p:txBody>
      </p:sp>
    </p:spTree>
    <p:extLst>
      <p:ext uri="{BB962C8B-B14F-4D97-AF65-F5344CB8AC3E}">
        <p14:creationId xmlns:p14="http://schemas.microsoft.com/office/powerpoint/2010/main" val="22563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72540C-89A9-4889-B199-99A4055DD78C}"/>
              </a:ext>
            </a:extLst>
          </p:cNvPr>
          <p:cNvSpPr/>
          <p:nvPr/>
        </p:nvSpPr>
        <p:spPr>
          <a:xfrm>
            <a:off x="10671717" y="5218771"/>
            <a:ext cx="1427356" cy="149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1A797-72D5-442B-97B6-160996FFEA9E}"/>
              </a:ext>
            </a:extLst>
          </p:cNvPr>
          <p:cNvSpPr>
            <a:spLocks noGrp="1"/>
          </p:cNvSpPr>
          <p:nvPr>
            <p:ph type="title"/>
          </p:nvPr>
        </p:nvSpPr>
        <p:spPr/>
        <p:txBody>
          <a:bodyPr/>
          <a:lstStyle/>
          <a:p>
            <a:r>
              <a:rPr lang="en-US" dirty="0"/>
              <a:t>Owner’s Project Requirements (OPR)</a:t>
            </a:r>
          </a:p>
        </p:txBody>
      </p:sp>
      <p:sp>
        <p:nvSpPr>
          <p:cNvPr id="3" name="Rectangle 2">
            <a:extLst>
              <a:ext uri="{FF2B5EF4-FFF2-40B4-BE49-F238E27FC236}">
                <a16:creationId xmlns:a16="http://schemas.microsoft.com/office/drawing/2014/main" id="{AAD26167-89A3-4C86-AD17-5850655FB253}"/>
              </a:ext>
            </a:extLst>
          </p:cNvPr>
          <p:cNvSpPr/>
          <p:nvPr/>
        </p:nvSpPr>
        <p:spPr>
          <a:xfrm>
            <a:off x="219456" y="146305"/>
            <a:ext cx="11618976" cy="597408"/>
          </a:xfrm>
          <a:prstGeom prst="rect">
            <a:avLst/>
          </a:prstGeom>
        </p:spPr>
        <p:txBody>
          <a:bodyPr vert="horz" lIns="91440" tIns="45720" rIns="91440" bIns="45720" rtlCol="0" anchor="ctr">
            <a:normAutofit lnSpcReduction="10000"/>
          </a:bodyPr>
          <a:lstStyle/>
          <a:p>
            <a:pPr marL="0" marR="0" lvl="0" indent="0" fontAlgn="auto">
              <a:lnSpc>
                <a:spcPct val="90000"/>
              </a:lnSpc>
              <a:spcBef>
                <a:spcPct val="0"/>
              </a:spcBef>
              <a:spcAft>
                <a:spcPts val="600"/>
              </a:spcAft>
              <a:buClrTx/>
              <a:buSzTx/>
              <a:tabLst/>
              <a:defRPr/>
            </a:pPr>
            <a:endParaRPr kumimoji="0" lang="en-US" sz="3700" b="0" i="0" u="none" strike="noStrike" cap="none" spc="0" normalizeH="0" baseline="0" noProof="0" dirty="0">
              <a:ln w="0"/>
              <a:solidFill>
                <a:schemeClr val="bg1"/>
              </a:solidFill>
              <a:effectLst>
                <a:outerShdw blurRad="38100" dist="25400" dir="5400000" algn="ctr" rotWithShape="0">
                  <a:srgbClr val="6E747A">
                    <a:alpha val="43000"/>
                  </a:srgbClr>
                </a:outerShdw>
              </a:effectLst>
              <a:uLnTx/>
              <a:uFillTx/>
              <a:latin typeface="+mj-lt"/>
              <a:ea typeface="+mj-ea"/>
              <a:cs typeface="+mj-cs"/>
            </a:endParaRPr>
          </a:p>
        </p:txBody>
      </p:sp>
      <p:graphicFrame>
        <p:nvGraphicFramePr>
          <p:cNvPr id="4" name="Table 4">
            <a:extLst>
              <a:ext uri="{FF2B5EF4-FFF2-40B4-BE49-F238E27FC236}">
                <a16:creationId xmlns:a16="http://schemas.microsoft.com/office/drawing/2014/main" id="{8BCF27B5-BCFD-4BC8-8847-65F83BF0F4CD}"/>
              </a:ext>
            </a:extLst>
          </p:cNvPr>
          <p:cNvGraphicFramePr>
            <a:graphicFrameLocks noGrp="1"/>
          </p:cNvGraphicFramePr>
          <p:nvPr>
            <p:extLst>
              <p:ext uri="{D42A27DB-BD31-4B8C-83A1-F6EECF244321}">
                <p14:modId xmlns:p14="http://schemas.microsoft.com/office/powerpoint/2010/main" val="1522384346"/>
              </p:ext>
            </p:extLst>
          </p:nvPr>
        </p:nvGraphicFramePr>
        <p:xfrm>
          <a:off x="219456" y="973640"/>
          <a:ext cx="11500767" cy="5669280"/>
        </p:xfrm>
        <a:graphic>
          <a:graphicData uri="http://schemas.openxmlformats.org/drawingml/2006/table">
            <a:tbl>
              <a:tblPr firstRow="1" bandRow="1">
                <a:tableStyleId>{5C22544A-7EE6-4342-B048-85BDC9FD1C3A}</a:tableStyleId>
              </a:tblPr>
              <a:tblGrid>
                <a:gridCol w="3872992">
                  <a:extLst>
                    <a:ext uri="{9D8B030D-6E8A-4147-A177-3AD203B41FA5}">
                      <a16:colId xmlns:a16="http://schemas.microsoft.com/office/drawing/2014/main" val="3808775679"/>
                    </a:ext>
                  </a:extLst>
                </a:gridCol>
                <a:gridCol w="7627775">
                  <a:extLst>
                    <a:ext uri="{9D8B030D-6E8A-4147-A177-3AD203B41FA5}">
                      <a16:colId xmlns:a16="http://schemas.microsoft.com/office/drawing/2014/main" val="41242101"/>
                    </a:ext>
                  </a:extLst>
                </a:gridCol>
              </a:tblGrid>
              <a:tr h="370840">
                <a:tc>
                  <a:txBody>
                    <a:bodyPr/>
                    <a:lstStyle/>
                    <a:p>
                      <a:r>
                        <a:rPr lang="en-US" sz="2400" dirty="0"/>
                        <a:t>Item</a:t>
                      </a:r>
                    </a:p>
                  </a:txBody>
                  <a:tcPr/>
                </a:tc>
                <a:tc>
                  <a:txBody>
                    <a:bodyPr/>
                    <a:lstStyle/>
                    <a:p>
                      <a:r>
                        <a:rPr lang="en-US" sz="2400" dirty="0"/>
                        <a:t>OPR</a:t>
                      </a:r>
                    </a:p>
                  </a:txBody>
                  <a:tcPr/>
                </a:tc>
                <a:extLst>
                  <a:ext uri="{0D108BD9-81ED-4DB2-BD59-A6C34878D82A}">
                    <a16:rowId xmlns:a16="http://schemas.microsoft.com/office/drawing/2014/main" val="3910603854"/>
                  </a:ext>
                </a:extLst>
              </a:tr>
              <a:tr h="370840">
                <a:tc>
                  <a:txBody>
                    <a:bodyPr/>
                    <a:lstStyle/>
                    <a:p>
                      <a:r>
                        <a:rPr lang="en-US" sz="2400" dirty="0"/>
                        <a:t>ASHRAE 189.1-2017</a:t>
                      </a:r>
                    </a:p>
                  </a:txBody>
                  <a:tcPr/>
                </a:tc>
                <a:tc>
                  <a:txBody>
                    <a:bodyPr/>
                    <a:lstStyle/>
                    <a:p>
                      <a:pPr algn="l"/>
                      <a:r>
                        <a:rPr lang="en-US" sz="2400" dirty="0"/>
                        <a:t>Exceed Requirements</a:t>
                      </a:r>
                    </a:p>
                  </a:txBody>
                  <a:tcPr/>
                </a:tc>
                <a:extLst>
                  <a:ext uri="{0D108BD9-81ED-4DB2-BD59-A6C34878D82A}">
                    <a16:rowId xmlns:a16="http://schemas.microsoft.com/office/drawing/2014/main" val="4227205462"/>
                  </a:ext>
                </a:extLst>
              </a:tr>
              <a:tr h="370840">
                <a:tc>
                  <a:txBody>
                    <a:bodyPr/>
                    <a:lstStyle/>
                    <a:p>
                      <a:r>
                        <a:rPr lang="en-US" sz="2400" dirty="0"/>
                        <a:t>Demand Side Site Energy Consumption</a:t>
                      </a:r>
                    </a:p>
                  </a:txBody>
                  <a:tcPr/>
                </a:tc>
                <a:tc>
                  <a:txBody>
                    <a:bodyPr/>
                    <a:lstStyle/>
                    <a:p>
                      <a:pPr>
                        <a:tabLst>
                          <a:tab pos="111125" algn="dec"/>
                          <a:tab pos="457200" algn="l"/>
                        </a:tabLst>
                      </a:pPr>
                      <a:r>
                        <a:rPr lang="en-US" sz="2400" dirty="0"/>
                        <a:t>	21.4	</a:t>
                      </a:r>
                      <a:r>
                        <a:rPr lang="en-US" sz="2400" dirty="0" err="1"/>
                        <a:t>kBTU</a:t>
                      </a:r>
                      <a:r>
                        <a:rPr lang="en-US" sz="2400" dirty="0"/>
                        <a:t>/SF/year</a:t>
                      </a:r>
                    </a:p>
                    <a:p>
                      <a:pPr>
                        <a:tabLst>
                          <a:tab pos="111125" algn="dec"/>
                          <a:tab pos="457200" algn="l"/>
                        </a:tabLst>
                      </a:pPr>
                      <a:r>
                        <a:rPr lang="en-US" sz="2400" dirty="0"/>
                        <a:t>	15	</a:t>
                      </a:r>
                      <a:r>
                        <a:rPr lang="en-US" sz="2400" dirty="0" err="1"/>
                        <a:t>kBTU</a:t>
                      </a:r>
                      <a:r>
                        <a:rPr lang="en-US" sz="2400" dirty="0"/>
                        <a:t>/SF/year (stretch)</a:t>
                      </a:r>
                    </a:p>
                  </a:txBody>
                  <a:tcPr/>
                </a:tc>
                <a:extLst>
                  <a:ext uri="{0D108BD9-81ED-4DB2-BD59-A6C34878D82A}">
                    <a16:rowId xmlns:a16="http://schemas.microsoft.com/office/drawing/2014/main" val="629947383"/>
                  </a:ext>
                </a:extLst>
              </a:tr>
              <a:tr h="370840">
                <a:tc>
                  <a:txBody>
                    <a:bodyPr/>
                    <a:lstStyle/>
                    <a:p>
                      <a:r>
                        <a:rPr lang="en-US" sz="2400" dirty="0"/>
                        <a:t>Water Efficiency</a:t>
                      </a:r>
                    </a:p>
                  </a:txBody>
                  <a:tcPr/>
                </a:tc>
                <a:tc>
                  <a:txBody>
                    <a:bodyPr/>
                    <a:lstStyle/>
                    <a:p>
                      <a:r>
                        <a:rPr lang="en-US" sz="2400" dirty="0"/>
                        <a:t>Obtain 11 of 11 LEED Water Use Efficiency Points</a:t>
                      </a:r>
                    </a:p>
                  </a:txBody>
                  <a:tcPr/>
                </a:tc>
                <a:extLst>
                  <a:ext uri="{0D108BD9-81ED-4DB2-BD59-A6C34878D82A}">
                    <a16:rowId xmlns:a16="http://schemas.microsoft.com/office/drawing/2014/main" val="1799640332"/>
                  </a:ext>
                </a:extLst>
              </a:tr>
              <a:tr h="370840">
                <a:tc>
                  <a:txBody>
                    <a:bodyPr/>
                    <a:lstStyle/>
                    <a:p>
                      <a:r>
                        <a:rPr lang="en-US" sz="2400" dirty="0"/>
                        <a:t>Daytime Plug Load</a:t>
                      </a:r>
                    </a:p>
                  </a:txBody>
                  <a:tcPr/>
                </a:tc>
                <a:tc>
                  <a:txBody>
                    <a:bodyPr/>
                    <a:lstStyle/>
                    <a:p>
                      <a:r>
                        <a:rPr lang="en-US" sz="2400" dirty="0"/>
                        <a:t>0.04 W/SF</a:t>
                      </a:r>
                    </a:p>
                  </a:txBody>
                  <a:tcPr/>
                </a:tc>
                <a:extLst>
                  <a:ext uri="{0D108BD9-81ED-4DB2-BD59-A6C34878D82A}">
                    <a16:rowId xmlns:a16="http://schemas.microsoft.com/office/drawing/2014/main" val="2679791938"/>
                  </a:ext>
                </a:extLst>
              </a:tr>
              <a:tr h="370840">
                <a:tc>
                  <a:txBody>
                    <a:bodyPr/>
                    <a:lstStyle/>
                    <a:p>
                      <a:r>
                        <a:rPr lang="en-US" sz="2400" dirty="0"/>
                        <a:t>Acoustics</a:t>
                      </a:r>
                    </a:p>
                  </a:txBody>
                  <a:tcPr/>
                </a:tc>
                <a:tc>
                  <a:txBody>
                    <a:bodyPr/>
                    <a:lstStyle/>
                    <a:p>
                      <a:r>
                        <a:rPr lang="en-US" sz="2400" dirty="0"/>
                        <a:t>Exceed requirements by 3-5 NC/RNC</a:t>
                      </a:r>
                    </a:p>
                  </a:txBody>
                  <a:tcPr/>
                </a:tc>
                <a:extLst>
                  <a:ext uri="{0D108BD9-81ED-4DB2-BD59-A6C34878D82A}">
                    <a16:rowId xmlns:a16="http://schemas.microsoft.com/office/drawing/2014/main" val="2648134353"/>
                  </a:ext>
                </a:extLst>
              </a:tr>
              <a:tr h="370840">
                <a:tc>
                  <a:txBody>
                    <a:bodyPr/>
                    <a:lstStyle/>
                    <a:p>
                      <a:r>
                        <a:rPr lang="en-US" sz="2400" dirty="0"/>
                        <a:t>Outside Air Rate</a:t>
                      </a:r>
                    </a:p>
                  </a:txBody>
                  <a:tcPr/>
                </a:tc>
                <a:tc>
                  <a:txBody>
                    <a:bodyPr/>
                    <a:lstStyle/>
                    <a:p>
                      <a:r>
                        <a:rPr lang="en-US" sz="2400" dirty="0"/>
                        <a:t>1.3 times ASHRAE 62.1</a:t>
                      </a:r>
                    </a:p>
                  </a:txBody>
                  <a:tcPr/>
                </a:tc>
                <a:extLst>
                  <a:ext uri="{0D108BD9-81ED-4DB2-BD59-A6C34878D82A}">
                    <a16:rowId xmlns:a16="http://schemas.microsoft.com/office/drawing/2014/main" val="3213384413"/>
                  </a:ext>
                </a:extLst>
              </a:tr>
              <a:tr h="370840">
                <a:tc>
                  <a:txBody>
                    <a:bodyPr/>
                    <a:lstStyle/>
                    <a:p>
                      <a:r>
                        <a:rPr lang="en-US" sz="2400" dirty="0"/>
                        <a:t>Outside Air Control</a:t>
                      </a:r>
                    </a:p>
                  </a:txBody>
                  <a:tcPr/>
                </a:tc>
                <a:tc>
                  <a:txBody>
                    <a:bodyPr/>
                    <a:lstStyle/>
                    <a:p>
                      <a:r>
                        <a:rPr lang="en-US" sz="2400" dirty="0"/>
                        <a:t>Demand Control Ventilation (DCV) for high occupancy spaces</a:t>
                      </a:r>
                    </a:p>
                  </a:txBody>
                  <a:tcPr/>
                </a:tc>
                <a:extLst>
                  <a:ext uri="{0D108BD9-81ED-4DB2-BD59-A6C34878D82A}">
                    <a16:rowId xmlns:a16="http://schemas.microsoft.com/office/drawing/2014/main" val="3931627501"/>
                  </a:ext>
                </a:extLst>
              </a:tr>
              <a:tr h="370840">
                <a:tc>
                  <a:txBody>
                    <a:bodyPr/>
                    <a:lstStyle/>
                    <a:p>
                      <a:r>
                        <a:rPr lang="en-US" sz="2400" dirty="0"/>
                        <a:t>Daylighting</a:t>
                      </a:r>
                    </a:p>
                  </a:txBody>
                  <a:tcPr/>
                </a:tc>
                <a:tc>
                  <a:txBody>
                    <a:bodyPr/>
                    <a:lstStyle/>
                    <a:p>
                      <a:r>
                        <a:rPr lang="en-US" sz="2400" dirty="0"/>
                        <a:t>Majority of Occupants achieve generous daylighting 55% of the time</a:t>
                      </a:r>
                    </a:p>
                  </a:txBody>
                  <a:tcPr/>
                </a:tc>
                <a:extLst>
                  <a:ext uri="{0D108BD9-81ED-4DB2-BD59-A6C34878D82A}">
                    <a16:rowId xmlns:a16="http://schemas.microsoft.com/office/drawing/2014/main" val="2340943438"/>
                  </a:ext>
                </a:extLst>
              </a:tr>
              <a:tr h="370840">
                <a:tc>
                  <a:txBody>
                    <a:bodyPr/>
                    <a:lstStyle/>
                    <a:p>
                      <a:r>
                        <a:rPr lang="en-US" sz="2400" dirty="0"/>
                        <a:t>Resiliency</a:t>
                      </a:r>
                    </a:p>
                  </a:txBody>
                  <a:tcPr/>
                </a:tc>
                <a:tc>
                  <a:txBody>
                    <a:bodyPr/>
                    <a:lstStyle/>
                    <a:p>
                      <a:r>
                        <a:rPr lang="en-US" sz="2400" dirty="0"/>
                        <a:t>Achieve resiliency in OPR</a:t>
                      </a:r>
                    </a:p>
                  </a:txBody>
                  <a:tcPr/>
                </a:tc>
                <a:extLst>
                  <a:ext uri="{0D108BD9-81ED-4DB2-BD59-A6C34878D82A}">
                    <a16:rowId xmlns:a16="http://schemas.microsoft.com/office/drawing/2014/main" val="1562559888"/>
                  </a:ext>
                </a:extLst>
              </a:tr>
            </a:tbl>
          </a:graphicData>
        </a:graphic>
      </p:graphicFrame>
    </p:spTree>
    <p:extLst>
      <p:ext uri="{BB962C8B-B14F-4D97-AF65-F5344CB8AC3E}">
        <p14:creationId xmlns:p14="http://schemas.microsoft.com/office/powerpoint/2010/main" val="12968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4348</TotalTime>
  <Words>2467</Words>
  <Application>Microsoft Office PowerPoint</Application>
  <PresentationFormat>Widescreen</PresentationFormat>
  <Paragraphs>451</Paragraphs>
  <Slides>61</Slides>
  <Notes>32</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61</vt:i4>
      </vt:variant>
    </vt:vector>
  </HeadingPairs>
  <TitlesOfParts>
    <vt:vector size="75" baseType="lpstr">
      <vt:lpstr>Arial</vt:lpstr>
      <vt:lpstr>Calibri</vt:lpstr>
      <vt:lpstr>Calibri Light</vt:lpstr>
      <vt:lpstr>Gotham Light</vt:lpstr>
      <vt:lpstr>Gotham Medium</vt:lpstr>
      <vt:lpstr>Open Sans</vt:lpstr>
      <vt:lpstr>Open Sans bold</vt:lpstr>
      <vt:lpstr>Open Sans bold</vt:lpstr>
      <vt:lpstr>Open Sans Light</vt:lpstr>
      <vt:lpstr>Open Sans SemiBold</vt:lpstr>
      <vt:lpstr>Office Theme</vt:lpstr>
      <vt:lpstr>1_Custom Design</vt:lpstr>
      <vt:lpstr>2_Custom Design</vt:lpstr>
      <vt:lpstr>Custom Design</vt:lpstr>
      <vt:lpstr>The New ASHRAE Headquarters</vt:lpstr>
      <vt:lpstr>About</vt:lpstr>
      <vt:lpstr> Legacy ASHRAE Headquarters</vt:lpstr>
      <vt:lpstr>What is our Story?</vt:lpstr>
      <vt:lpstr>PowerPoint Presentation</vt:lpstr>
      <vt:lpstr>PowerPoint Presentation</vt:lpstr>
      <vt:lpstr>New ASHRAE Headquarters</vt:lpstr>
      <vt:lpstr>Owner’s Project Requirements</vt:lpstr>
      <vt:lpstr>Owner’s Project Requirements (OPR)</vt:lpstr>
      <vt:lpstr>Schedule Constraints</vt:lpstr>
      <vt:lpstr>How Do We Achieve Our Project Goals?</vt:lpstr>
      <vt:lpstr>Project Execution Method</vt:lpstr>
      <vt:lpstr>PowerPoint Presentation</vt:lpstr>
      <vt:lpstr>PowerPoint Presentation</vt:lpstr>
      <vt:lpstr>PowerPoint Presentation</vt:lpstr>
      <vt:lpstr>PowerPoint Presentation</vt:lpstr>
      <vt:lpstr>Climate Factors:  Atlanta, Georgia</vt:lpstr>
      <vt:lpstr>Primary Envelope Factors</vt:lpstr>
      <vt:lpstr>Envelope Sensitivity Analysis</vt:lpstr>
      <vt:lpstr>Daylight Patterns - Existing</vt:lpstr>
      <vt:lpstr>Daylight Patterns – WWR (40% N/S, 30% E/W) 25 Skylights</vt:lpstr>
      <vt:lpstr>Final Window Wall Ratios</vt:lpstr>
      <vt:lpstr>High Performance Envelope</vt:lpstr>
      <vt:lpstr>Daylight Strategies</vt:lpstr>
      <vt:lpstr>Daylight Strategies – 18 Skylights</vt:lpstr>
      <vt:lpstr>Path to Net Zero Energy (NZE) – HVAC Systems</vt:lpstr>
      <vt:lpstr>HVAC Option 1:  All-Air Heat Pump System</vt:lpstr>
      <vt:lpstr>HVAC Option 2:  Hydronic Systems</vt:lpstr>
      <vt:lpstr>All-Air Heat Pump vs Hydronic System</vt:lpstr>
      <vt:lpstr>PowerPoint Presentation</vt:lpstr>
      <vt:lpstr>PowerPoint Presentation</vt:lpstr>
      <vt:lpstr>PowerPoint Presentation</vt:lpstr>
      <vt:lpstr>Overhead Radiant Systems</vt:lpstr>
      <vt:lpstr>Open Office Overhead Radiant Systems</vt:lpstr>
      <vt:lpstr>Overhead Radiant Systems</vt:lpstr>
      <vt:lpstr>PowerPoint Presentation</vt:lpstr>
      <vt:lpstr>Path to Net Zero</vt:lpstr>
      <vt:lpstr>PowerPoint Presentation</vt:lpstr>
      <vt:lpstr>PowerPoint Presentation</vt:lpstr>
      <vt:lpstr>PowerPoint Presentation</vt:lpstr>
      <vt:lpstr>Construction Photos – January 2020</vt:lpstr>
      <vt:lpstr>Move In Photos – Oct 2020</vt:lpstr>
      <vt:lpstr>Move In Photos – Oct 2020</vt:lpstr>
      <vt:lpstr>Move In Photos – Oct 2020</vt:lpstr>
      <vt:lpstr>Move In Photos – Oct 2020</vt:lpstr>
      <vt:lpstr>Move In Photos – Oct 2020</vt:lpstr>
      <vt:lpstr>Move In Photos – Oct 2020</vt:lpstr>
      <vt:lpstr>Move In Photos – Oct 2020</vt:lpstr>
      <vt:lpstr>Move In Photos – Oct 2020</vt:lpstr>
      <vt:lpstr>Move In Photos – Oct 2020</vt:lpstr>
      <vt:lpstr>Construction Photos – August 2020</vt:lpstr>
      <vt:lpstr>Construction Photos – July 2020</vt:lpstr>
      <vt:lpstr>Construction Photos – August 2020</vt:lpstr>
      <vt:lpstr>Construction Photos – August 2020</vt:lpstr>
      <vt:lpstr>Tree Cover</vt:lpstr>
      <vt:lpstr>Construction – Adding Solar PV</vt:lpstr>
      <vt:lpstr>PV Installation</vt:lpstr>
      <vt:lpstr>Project Budget</vt:lpstr>
      <vt:lpstr>This is YOUR Building….. Visit When in Atlanta!</vt:lpstr>
      <vt:lpstr>Thank you to ASHRAE’s 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Ginger Scoggins</dc:creator>
  <cp:lastModifiedBy>Tim McGinn</cp:lastModifiedBy>
  <cp:revision>66</cp:revision>
  <cp:lastPrinted>2021-04-22T20:03:05Z</cp:lastPrinted>
  <dcterms:created xsi:type="dcterms:W3CDTF">2019-11-04T13:02:09Z</dcterms:created>
  <dcterms:modified xsi:type="dcterms:W3CDTF">2021-08-25T15:23:06Z</dcterms:modified>
</cp:coreProperties>
</file>