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7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05B5A-D5D4-4CAF-A9FC-18B8CDFA07C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16E3-EAC3-4121-8D1B-B0E192CDC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82AF3-B4D1-4C1B-AC6D-4EAEA9DC7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7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3DE1-8C12-EE8C-CF35-1B7F0F6D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CCCE9-BB30-3753-0236-A5E0F2E7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FD74-D360-989A-0C91-2899F91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5B9D8-000E-C251-17DF-F61B64CA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0288-5F25-2922-4488-73791618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B539-A3F8-CD35-9E68-B67CFD9F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8239C-BB33-9964-37F8-AF6367CE0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79C66-7C69-F72C-D904-0B323F77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921C-7464-85F0-EB89-D3D51CD6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6AD2F-48E4-E498-6421-20A12987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8A5B0-5CDA-4E33-1C9C-1EF0186A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5C42E-CDDA-AEFE-6A02-EE29EB7F6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C7A2-DE1D-D56E-DBA6-B8F392E9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F5D8-8C81-938A-6B7E-C685D3BD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5940E-EB0E-4145-D8F1-E2A7F94B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3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kzidenz Grotesk BE Medium" panose="02000803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kzidenz-grotesk"/>
              </a:defRPr>
            </a:lvl1pPr>
            <a:lvl2pPr>
              <a:defRPr>
                <a:latin typeface="Akzidenz Grotesk BE Regular" panose="02000503030000020003" pitchFamily="50" charset="0"/>
              </a:defRPr>
            </a:lvl2pPr>
            <a:lvl3pPr>
              <a:defRPr>
                <a:latin typeface="Akzidenz Grotesk BE Regular" panose="02000503030000020003" pitchFamily="50" charset="0"/>
              </a:defRPr>
            </a:lvl3pPr>
            <a:lvl4pPr>
              <a:defRPr>
                <a:latin typeface="Akzidenz Grotesk BE Regular" panose="02000503030000020003" pitchFamily="50" charset="0"/>
              </a:defRPr>
            </a:lvl4pPr>
            <a:lvl5pPr>
              <a:defRPr>
                <a:latin typeface="Akzidenz Grotesk BE Regular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86D-D596-43F8-8F7F-EC29E2E0A8B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8BEB063F-94D2-4C1E-B956-731A5A483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41" y="136525"/>
            <a:ext cx="1295988" cy="8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5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243B-C60A-466C-BD32-6D1FE395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13E48-1FD3-428C-A790-58711CA07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4CB93-20A9-4D72-8605-588209DCB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EB244-F392-465E-9F7F-EB8DC1A4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BA54-415D-438F-ABD0-A01F287E4AF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BDD02-6B98-448B-AED5-E375E1B7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2D16-A729-4722-92BD-9E4A35960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43C6-5138-4D96-A65B-5B91F73F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3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:a16="http://schemas.microsoft.com/office/drawing/2014/main" id="{45243FAC-1618-4F17-870E-2E34877CF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182" y="808185"/>
            <a:ext cx="19039941" cy="725523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6557BAC-5213-4134-A016-A12D891D733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34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6576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kzidenz Grotesk BE Regular" panose="02000503030000020003" pitchFamily="50" charset="0"/>
                <a:ea typeface="+mj-ea"/>
                <a:cs typeface="+mj-cs"/>
              </a:defRPr>
            </a:lvl1pPr>
          </a:lstStyle>
          <a:p>
            <a:endParaRPr lang="en-US" sz="2800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82B14DBF-5F95-4677-9235-178D2DEEFA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993907" y="199309"/>
            <a:ext cx="869088" cy="6015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BB6481-3ABA-479A-BC27-8D38A55E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05" y="216622"/>
            <a:ext cx="10515600" cy="60151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Akzidenz Grotesk BE Regular" panose="02000503030000020003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32F484-9A21-4CA7-8201-A46ACEEEC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997B865-7EFE-4C00-8EC6-42A6E991D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0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C4F-285D-4AC8-A247-4C0D2D09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30D2-9FE0-3A46-2F40-36942CD27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467-00B9-7428-8671-7306A3C3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400A-719B-2EEB-7140-7A6BB300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794E-D263-8B8C-26D4-5C343457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3E3D-2B15-C046-721A-B36D9827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0D92-F1D8-1A9C-E06C-0829E3EF0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B6C68-957E-7A70-4715-F0B0B0D1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E74EF-DDE6-F53E-71AB-07A167D5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BC01-3FF8-B70C-26D8-B4D326FE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996D-82DE-4D62-2BC8-46D74169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3CE9-9495-5726-56DD-9A8C89223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DFA90-785D-0E1D-C68B-311E87A12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F0F1-11EC-E6E5-07F0-C1767C87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E1E32-273D-A4B7-A045-6D5E2506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28A1B-6BC0-DC65-2AEE-DA060CC9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074F-B0A9-4422-2788-F1DD0B8A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E6737-B862-143E-462F-0222B96D4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BA766-740A-54C6-3E89-A0B736A2E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9146-474F-CD46-583F-44FE216B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F06D7-E81C-2AA0-CC6F-FF32D74F6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D16E7-61C4-473F-ADFA-DAA8B823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6EBDB-A0AB-23E3-CCF2-30818D6B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27F73-2B77-58B8-938A-62691B34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09E0-A503-A9F4-F3DA-369524B9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E9431-6FBC-0218-1C18-E4180FB3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D2446-F164-C8EE-A56E-3C9AB59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66CD0-1880-3C1F-D11E-270C5AE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E0F5-7883-C48E-66E1-38A4E23C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2F83F-E5F5-1CEC-6508-87C991B4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E73A3-C970-D174-F8F7-57F97A8A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D1F4-4151-D946-8A3B-7D378F89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7892-0351-BEE5-9127-75DD4BC8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8A6FC-E4DD-A66A-9420-6BC45F8FD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6EEC-90B6-0562-DF1E-92EFAC51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B3600-B194-FCA7-EC9D-0A81742C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7D4C0-8FB4-00E1-C8BB-56093DD1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6582-B6CB-8E26-3492-11254E61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12DAC-8FEA-C0E4-E1C9-3EA442579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6F6A8-E134-6DC8-0BB7-61FE3C70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809A7-BE1D-2D02-C1E1-7EC0C24E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5D4E-86BB-72B9-ED6B-5DEA6ABA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5580C-8736-A525-2762-638F0FC6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AC833-35D7-81E6-858F-106AC069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9E97-0448-6B55-5622-BB8EC5A0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76CB-739A-F130-1129-28242F090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FBE-ED14-465B-B0B8-D3805D1135F7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C909B-2A15-CB36-F518-1C7F9730F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A3284-9790-18E5-9180-8C58D162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0D1E-58CD-41A5-8626-F21468C67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386D-D596-43F8-8F7F-EC29E2E0A8B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DE4D-DC37-4180-B29E-77B367E2BC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764E-57C5-739F-BB11-597294840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07763-A518-411B-87F7-C4D2B64A6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D841007-EA33-F8A2-E177-55AAE57E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0"/>
          <a:stretch/>
        </p:blipFill>
        <p:spPr>
          <a:xfrm>
            <a:off x="47784" y="1"/>
            <a:ext cx="1209643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7EA5E-8FED-D682-71CB-849F33792303}"/>
              </a:ext>
            </a:extLst>
          </p:cNvPr>
          <p:cNvSpPr/>
          <p:nvPr/>
        </p:nvSpPr>
        <p:spPr>
          <a:xfrm>
            <a:off x="5543449" y="6041253"/>
            <a:ext cx="6616823" cy="81674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ashrae.org/2023annual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F2144-86CE-BD1C-A24E-766267285AA9}"/>
              </a:ext>
            </a:extLst>
          </p:cNvPr>
          <p:cNvSpPr/>
          <p:nvPr/>
        </p:nvSpPr>
        <p:spPr>
          <a:xfrm>
            <a:off x="834501" y="3018408"/>
            <a:ext cx="4660777" cy="3617650"/>
          </a:xfrm>
          <a:prstGeom prst="rect">
            <a:avLst/>
          </a:prstGeom>
          <a:solidFill>
            <a:srgbClr val="26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</a:rPr>
              <a:t>100 Sessions</a:t>
            </a:r>
            <a:r>
              <a:rPr lang="en-US" sz="2400" dirty="0">
                <a:effectLst/>
              </a:rPr>
              <a:t> in </a:t>
            </a:r>
            <a:r>
              <a:rPr lang="en-US" sz="2400" b="1" dirty="0">
                <a:effectLst/>
              </a:rPr>
              <a:t>7 Technical Tracks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Fundamentals &amp; Applications 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HVAC&amp;R Systems and Equipment Fundamentals &amp; Applications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Pathways to Net Zero and Decarbonization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Proofing the Built Environment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Automation and Control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 Development and Education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Summit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7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5D87-5365-4C6D-B2D1-CAB691C8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13" y="360151"/>
            <a:ext cx="10515600" cy="643543"/>
          </a:xfrm>
        </p:spPr>
        <p:txBody>
          <a:bodyPr/>
          <a:lstStyle/>
          <a:p>
            <a:r>
              <a:rPr lang="en-US" b="1">
                <a:latin typeface="Calibri  "/>
              </a:rPr>
              <a:t>ASHRAE Conferences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4F5FA2-5DF2-43EA-9B0F-F1189CC71E64}"/>
              </a:ext>
            </a:extLst>
          </p:cNvPr>
          <p:cNvSpPr txBox="1"/>
          <p:nvPr/>
        </p:nvSpPr>
        <p:spPr>
          <a:xfrm>
            <a:off x="0" y="6013127"/>
            <a:ext cx="12192000" cy="593376"/>
          </a:xfrm>
          <a:prstGeom prst="rect">
            <a:avLst/>
          </a:prstGeom>
          <a:solidFill>
            <a:srgbClr val="0099CC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     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ashrae.org/conferences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 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55CF91-F204-4677-CFF0-5AB49FA6DFEE}"/>
              </a:ext>
            </a:extLst>
          </p:cNvPr>
          <p:cNvGrpSpPr/>
          <p:nvPr/>
        </p:nvGrpSpPr>
        <p:grpSpPr>
          <a:xfrm>
            <a:off x="477827" y="2009079"/>
            <a:ext cx="7408177" cy="3045772"/>
            <a:chOff x="533995" y="2922665"/>
            <a:chExt cx="7408177" cy="23734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C8B84F-6E98-4DA3-9411-F7B882C260C0}"/>
                </a:ext>
              </a:extLst>
            </p:cNvPr>
            <p:cNvSpPr txBox="1"/>
            <p:nvPr/>
          </p:nvSpPr>
          <p:spPr>
            <a:xfrm>
              <a:off x="533995" y="4618623"/>
              <a:ext cx="727477" cy="573598"/>
            </a:xfrm>
            <a:prstGeom prst="rect">
              <a:avLst/>
            </a:prstGeom>
            <a:solidFill>
              <a:srgbClr val="0099CC"/>
            </a:solidFill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 "/>
                  <a:ea typeface="+mn-ea"/>
                  <a:cs typeface="+mn-cs"/>
                </a:rPr>
                <a:t>OCT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 "/>
                  <a:ea typeface="+mn-ea"/>
                  <a:cs typeface="+mn-cs"/>
                </a:rPr>
                <a:t>2023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DFB3E-356D-4A40-95DD-1B9E153B21A0}"/>
                </a:ext>
              </a:extLst>
            </p:cNvPr>
            <p:cNvSpPr/>
            <p:nvPr/>
          </p:nvSpPr>
          <p:spPr>
            <a:xfrm>
              <a:off x="1426158" y="2922665"/>
              <a:ext cx="65160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 "/>
                  <a:ea typeface="+mn-ea"/>
                  <a:cs typeface="+mn-cs"/>
                </a:rPr>
                <a:t>Developing Economies Conference 2023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 "/>
                  <a:ea typeface="+mn-ea"/>
                  <a:cs typeface="+mn-cs"/>
                </a:rPr>
                <a:t>May 11-12, 2023| Mumbai, India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EB3405-565C-4B6D-803D-077CFE1511FC}"/>
                </a:ext>
              </a:extLst>
            </p:cNvPr>
            <p:cNvSpPr/>
            <p:nvPr/>
          </p:nvSpPr>
          <p:spPr>
            <a:xfrm>
              <a:off x="1426158" y="4504623"/>
              <a:ext cx="6098529" cy="79145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2023 Decarbonization Conference for the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Built Environment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October 25-27, 2023| Washington, DC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pic>
        <p:nvPicPr>
          <p:cNvPr id="8" name="Picture 7" descr="A beach with palm trees and a buil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9719085-508C-D833-94CD-C1C20C89E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06" y="1434974"/>
            <a:ext cx="3684588" cy="3698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FE554-6E48-A72E-BB25-B87A4D1E0114}"/>
              </a:ext>
            </a:extLst>
          </p:cNvPr>
          <p:cNvSpPr txBox="1"/>
          <p:nvPr/>
        </p:nvSpPr>
        <p:spPr>
          <a:xfrm>
            <a:off x="6742625" y="5221528"/>
            <a:ext cx="5443944" cy="769441"/>
          </a:xfrm>
          <a:prstGeom prst="rect">
            <a:avLst/>
          </a:prstGeom>
          <a:solidFill>
            <a:srgbClr val="0099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ASHRAE Annual Conference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24-28, 2023 | Tampa, FL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5EBF3-B8A4-DCF5-2F94-A63C12BC102E}"/>
              </a:ext>
            </a:extLst>
          </p:cNvPr>
          <p:cNvSpPr/>
          <p:nvPr/>
        </p:nvSpPr>
        <p:spPr>
          <a:xfrm>
            <a:off x="1369991" y="3094077"/>
            <a:ext cx="6516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2023 Building Performance Analysis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September 11-13, 2023| Austin, TX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5B0B6-22A0-3476-A37B-04483FB000FB}"/>
              </a:ext>
            </a:extLst>
          </p:cNvPr>
          <p:cNvSpPr txBox="1"/>
          <p:nvPr/>
        </p:nvSpPr>
        <p:spPr>
          <a:xfrm>
            <a:off x="477825" y="3130500"/>
            <a:ext cx="727477" cy="736092"/>
          </a:xfrm>
          <a:prstGeom prst="rect">
            <a:avLst/>
          </a:prstGeom>
          <a:solidFill>
            <a:srgbClr val="0099CC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SEPT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2F491E-3256-F15E-BF8D-907C7A575331}"/>
              </a:ext>
            </a:extLst>
          </p:cNvPr>
          <p:cNvSpPr txBox="1"/>
          <p:nvPr/>
        </p:nvSpPr>
        <p:spPr>
          <a:xfrm>
            <a:off x="477826" y="2009079"/>
            <a:ext cx="727477" cy="736092"/>
          </a:xfrm>
          <a:prstGeom prst="rect">
            <a:avLst/>
          </a:prstGeom>
          <a:solidFill>
            <a:srgbClr val="0099CC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 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654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113</Words>
  <Application>Microsoft Office PowerPoint</Application>
  <PresentationFormat>Widescreen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Akzidenz Grotesk BE Medium</vt:lpstr>
      <vt:lpstr>Akzidenz Grotesk BE Regular</vt:lpstr>
      <vt:lpstr>akzidenz-grotesk</vt:lpstr>
      <vt:lpstr>Arial</vt:lpstr>
      <vt:lpstr>Calibri</vt:lpstr>
      <vt:lpstr>Calibri  </vt:lpstr>
      <vt:lpstr>Calibri Light</vt:lpstr>
      <vt:lpstr>Office Theme</vt:lpstr>
      <vt:lpstr>1_Office Theme</vt:lpstr>
      <vt:lpstr>PowerPoint Presentation</vt:lpstr>
      <vt:lpstr>ASHRAE Conferences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Anne</dc:creator>
  <cp:lastModifiedBy>Wilson, Anne</cp:lastModifiedBy>
  <cp:revision>2</cp:revision>
  <dcterms:created xsi:type="dcterms:W3CDTF">2023-03-16T15:24:05Z</dcterms:created>
  <dcterms:modified xsi:type="dcterms:W3CDTF">2023-03-23T14:23:49Z</dcterms:modified>
</cp:coreProperties>
</file>