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57" r:id="rId4"/>
    <p:sldId id="259" r:id="rId5"/>
    <p:sldId id="263" r:id="rId6"/>
    <p:sldId id="267" r:id="rId7"/>
    <p:sldId id="264" r:id="rId8"/>
    <p:sldId id="260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6866" autoAdjust="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11A56-913F-4697-97BE-A08D73FAD0EA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7649F-9661-45A9-BC75-FB05D218B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44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AB42E-FA25-4EB9-B9AE-346E6607333F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6850-ED56-4A8A-A413-29B8BC80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74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015104EA-C308-4D6F-A61C-7DF03EB6282D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0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F5147A77-38F9-45F0-9E97-560718AA49AB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01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4D3C32DF-7BF5-44B2-B299-7B8314ADB23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65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BAB4ED18-49F7-4A2A-A4DA-6D4EE1A4831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76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0D6A6E71-21D6-4B7C-82F1-6AD6A42C6FD1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7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F2CE71DA-82C7-4C6A-8921-28C1A7C29EDB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11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D5697A3F-74C6-445E-BBC3-519B0A299993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38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7C629BBF-F127-4225-968E-2A1C02BADCBE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12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B31FBD2C-F266-4BE3-9C21-663D960B41EA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C6850-ED56-4A8A-A413-29B8BC809E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5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2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1351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D8500-6CB3-490A-8B7B-BA730077FDF9}"/>
              </a:ext>
            </a:extLst>
          </p:cNvPr>
          <p:cNvSpPr txBox="1"/>
          <p:nvPr userDrawn="1"/>
        </p:nvSpPr>
        <p:spPr>
          <a:xfrm>
            <a:off x="76200" y="653153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2019 ASHRAE Building Performance Analysis Conference</a:t>
            </a:r>
          </a:p>
        </p:txBody>
      </p:sp>
    </p:spTree>
    <p:extLst>
      <p:ext uri="{BB962C8B-B14F-4D97-AF65-F5344CB8AC3E}">
        <p14:creationId xmlns:p14="http://schemas.microsoft.com/office/powerpoint/2010/main" val="256030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8668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8667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4186C6-D8C2-426B-883A-C93301886AEA}"/>
              </a:ext>
            </a:extLst>
          </p:cNvPr>
          <p:cNvSpPr txBox="1"/>
          <p:nvPr userDrawn="1"/>
        </p:nvSpPr>
        <p:spPr>
          <a:xfrm>
            <a:off x="0" y="648866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2019 ASHRAE Building Performance Analysis Conference</a:t>
            </a:r>
          </a:p>
        </p:txBody>
      </p:sp>
    </p:spTree>
    <p:extLst>
      <p:ext uri="{BB962C8B-B14F-4D97-AF65-F5344CB8AC3E}">
        <p14:creationId xmlns:p14="http://schemas.microsoft.com/office/powerpoint/2010/main" val="1372453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555956" y="140947"/>
            <a:ext cx="1200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baseline="0" dirty="0">
                <a:solidFill>
                  <a:schemeClr val="bg1"/>
                </a:solidFill>
              </a:rPr>
              <a:t>2021 Building Performance Analysis Conference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E061B2-4267-4761-9385-15B7919E56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22965"/>
            <a:ext cx="2438847" cy="10350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60C1907-E89B-44BC-ACFB-E57CC2D2DD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847" y="5822921"/>
            <a:ext cx="2438847" cy="10350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B38E7B6-0812-4E5A-A419-44991ED817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463" y="5822877"/>
            <a:ext cx="2438847" cy="103503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4294BEE-CB8F-4F0C-861D-809820F6CD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079" y="5822833"/>
            <a:ext cx="2438847" cy="103503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81E6AF0-8A17-48CB-A328-2E49E51CAA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154" y="5822966"/>
            <a:ext cx="2438847" cy="103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78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ized Acknowledg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2032001" y="1947497"/>
            <a:ext cx="7768492" cy="826476"/>
            <a:chOff x="0" y="0"/>
            <a:chExt cx="8128000" cy="151931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8128000" cy="151931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0" y="315175"/>
              <a:ext cx="8128000" cy="8680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dirty="0"/>
                <a:t>Content: If you want to thank others for their help, only their names and affiliations can be listed (John Doe – TCY HVAC)</a:t>
              </a:r>
            </a:p>
          </p:txBody>
        </p:sp>
      </p:grpSp>
      <p:grpSp>
        <p:nvGrpSpPr>
          <p:cNvPr id="9" name="Group 8"/>
          <p:cNvGrpSpPr/>
          <p:nvPr userDrawn="1"/>
        </p:nvGrpSpPr>
        <p:grpSpPr>
          <a:xfrm>
            <a:off x="2035969" y="2857014"/>
            <a:ext cx="2586968" cy="2205245"/>
            <a:chOff x="3968" y="1519310"/>
            <a:chExt cx="2706687" cy="3190552"/>
          </a:xfrm>
        </p:grpSpPr>
        <p:sp>
          <p:nvSpPr>
            <p:cNvPr id="10" name="Rectangle 9"/>
            <p:cNvSpPr/>
            <p:nvPr/>
          </p:nvSpPr>
          <p:spPr>
            <a:xfrm>
              <a:off x="3968" y="1519310"/>
              <a:ext cx="2706687" cy="319055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3968" y="1519310"/>
              <a:ext cx="2408080" cy="3190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dirty="0"/>
                <a:t>No images or logos are allowed</a:t>
              </a: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4742657" y="2857014"/>
            <a:ext cx="2586968" cy="2205245"/>
            <a:chOff x="2710656" y="1519310"/>
            <a:chExt cx="2706687" cy="3190552"/>
          </a:xfrm>
        </p:grpSpPr>
        <p:sp>
          <p:nvSpPr>
            <p:cNvPr id="13" name="Rectangle 12"/>
            <p:cNvSpPr/>
            <p:nvPr/>
          </p:nvSpPr>
          <p:spPr>
            <a:xfrm>
              <a:off x="2710656" y="1519310"/>
              <a:ext cx="2706687" cy="31905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2710656" y="1519310"/>
              <a:ext cx="2434017" cy="3190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dirty="0"/>
                <a:t>No emails or phone numbers are allowed</a:t>
              </a:r>
            </a:p>
          </p:txBody>
        </p:sp>
      </p:grpSp>
      <p:grpSp>
        <p:nvGrpSpPr>
          <p:cNvPr id="15" name="Group 14"/>
          <p:cNvGrpSpPr/>
          <p:nvPr userDrawn="1"/>
        </p:nvGrpSpPr>
        <p:grpSpPr>
          <a:xfrm>
            <a:off x="7449345" y="2857014"/>
            <a:ext cx="2351148" cy="2205245"/>
            <a:chOff x="5417343" y="1519310"/>
            <a:chExt cx="2706687" cy="3190552"/>
          </a:xfrm>
        </p:grpSpPr>
        <p:sp>
          <p:nvSpPr>
            <p:cNvPr id="16" name="Rectangle 15"/>
            <p:cNvSpPr/>
            <p:nvPr/>
          </p:nvSpPr>
          <p:spPr>
            <a:xfrm>
              <a:off x="5417343" y="1519310"/>
              <a:ext cx="2706687" cy="31905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5417343" y="1519310"/>
              <a:ext cx="2706687" cy="3190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dirty="0"/>
                <a:t>List all potential biases</a:t>
              </a:r>
            </a:p>
          </p:txBody>
        </p:sp>
      </p:grpSp>
      <p:sp>
        <p:nvSpPr>
          <p:cNvPr id="18" name="Rectangle 17"/>
          <p:cNvSpPr/>
          <p:nvPr userDrawn="1"/>
        </p:nvSpPr>
        <p:spPr>
          <a:xfrm>
            <a:off x="2032001" y="5062258"/>
            <a:ext cx="7768492" cy="265880"/>
          </a:xfrm>
          <a:prstGeom prst="rect">
            <a:avLst/>
          </a:prstGeom>
          <a:gradFill rotWithShape="0">
            <a:gsLst>
              <a:gs pos="19000">
                <a:schemeClr val="accent6">
                  <a:lumMod val="67000"/>
                </a:schemeClr>
              </a:gs>
              <a:gs pos="41000">
                <a:schemeClr val="accent6">
                  <a:lumMod val="97000"/>
                  <a:lumOff val="3000"/>
                </a:schemeClr>
              </a:gs>
              <a:gs pos="61000">
                <a:schemeClr val="accent6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Rectangle 18"/>
          <p:cNvSpPr/>
          <p:nvPr userDrawn="1"/>
        </p:nvSpPr>
        <p:spPr>
          <a:xfrm>
            <a:off x="231548" y="327751"/>
            <a:ext cx="3642664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00" b="1" dirty="0">
                <a:solidFill>
                  <a:schemeClr val="bg1"/>
                </a:solidFill>
              </a:rPr>
              <a:t>Acknowledgements</a:t>
            </a:r>
            <a:endParaRPr lang="en-US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917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ized Outline/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Isosceles Triangle 7"/>
          <p:cNvSpPr/>
          <p:nvPr userDrawn="1"/>
        </p:nvSpPr>
        <p:spPr>
          <a:xfrm flipV="1">
            <a:off x="1" y="0"/>
            <a:ext cx="5380892" cy="3165230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 userDrawn="1"/>
        </p:nvSpPr>
        <p:spPr>
          <a:xfrm rot="-2220000">
            <a:off x="-29249" y="664700"/>
            <a:ext cx="3681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Outline/Agenda</a:t>
            </a:r>
          </a:p>
        </p:txBody>
      </p:sp>
    </p:spTree>
    <p:extLst>
      <p:ext uri="{BB962C8B-B14F-4D97-AF65-F5344CB8AC3E}">
        <p14:creationId xmlns:p14="http://schemas.microsoft.com/office/powerpoint/2010/main" val="1507096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ized Bibliograph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2098431" cy="6858000"/>
          </a:xfrm>
          <a:prstGeom prst="rect">
            <a:avLst/>
          </a:prstGeom>
          <a:gradFill>
            <a:gsLst>
              <a:gs pos="12000">
                <a:schemeClr val="accent6">
                  <a:lumMod val="67000"/>
                </a:schemeClr>
              </a:gs>
              <a:gs pos="31000">
                <a:schemeClr val="accent6">
                  <a:lumMod val="97000"/>
                  <a:lumOff val="3000"/>
                </a:schemeClr>
              </a:gs>
              <a:gs pos="48000">
                <a:schemeClr val="accent6">
                  <a:lumMod val="60000"/>
                  <a:lumOff val="40000"/>
                </a:schemeClr>
              </a:gs>
            </a:gsLst>
            <a:lin ang="135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extBox 7"/>
          <p:cNvSpPr txBox="1"/>
          <p:nvPr userDrawn="1"/>
        </p:nvSpPr>
        <p:spPr>
          <a:xfrm>
            <a:off x="492371" y="857250"/>
            <a:ext cx="692497" cy="51435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3300" dirty="0">
                <a:solidFill>
                  <a:schemeClr val="bg2">
                    <a:lumMod val="25000"/>
                  </a:schemeClr>
                </a:solidFill>
              </a:rPr>
              <a:t>Bibliography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2450124" y="1191357"/>
            <a:ext cx="3810000" cy="27256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/>
              <a:t>If you are a Technical Paper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450124" y="2980592"/>
            <a:ext cx="3810000" cy="27256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dirty="0"/>
              <a:t>If you are a Conference Paper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47647" y="1860538"/>
            <a:ext cx="7620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350" dirty="0"/>
              <a:t>Author name(s). 2017. Paper title in sentence style—Only first words, important words, and acronyms capitalized. </a:t>
            </a:r>
            <a:r>
              <a:rPr lang="en-US" altLang="en-US" sz="1350" i="1" dirty="0"/>
              <a:t>ASHRAE Transactions </a:t>
            </a:r>
            <a:r>
              <a:rPr lang="en-US" altLang="en-US" sz="1350" dirty="0"/>
              <a:t>123 (2) (pending publication).</a:t>
            </a:r>
          </a:p>
          <a:p>
            <a:endParaRPr lang="en-US" sz="1350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930770" y="3472962"/>
            <a:ext cx="805375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350" dirty="0"/>
              <a:t>Author name(s). 2017. Example paper title written here. Presented at the 2017 ASHRAE Annual Conference, June 24-28.</a:t>
            </a:r>
          </a:p>
          <a:p>
            <a:endParaRPr lang="en-US" sz="135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450125" y="70338"/>
            <a:ext cx="896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**Text from this slide can be</a:t>
            </a:r>
            <a:r>
              <a:rPr lang="en-US" sz="1800" baseline="0" dirty="0"/>
              <a:t> edited in the Master Slide View only**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9094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9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8182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50" y="6488181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0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88182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88181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48800" y="6488182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4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81006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481006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1F00B5-3DF8-4530-8B96-CEE6CEF6C2B4}"/>
              </a:ext>
            </a:extLst>
          </p:cNvPr>
          <p:cNvSpPr txBox="1"/>
          <p:nvPr userDrawn="1"/>
        </p:nvSpPr>
        <p:spPr>
          <a:xfrm>
            <a:off x="76200" y="649598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2019 ASHRAE Building Performance Analysis Conference</a:t>
            </a:r>
          </a:p>
        </p:txBody>
      </p:sp>
    </p:spTree>
    <p:extLst>
      <p:ext uri="{BB962C8B-B14F-4D97-AF65-F5344CB8AC3E}">
        <p14:creationId xmlns:p14="http://schemas.microsoft.com/office/powerpoint/2010/main" val="387253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488668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488667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488667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AFCBC1-4599-4EA7-8A9C-8666A3B0AE95}"/>
              </a:ext>
            </a:extLst>
          </p:cNvPr>
          <p:cNvSpPr txBox="1"/>
          <p:nvPr userDrawn="1"/>
        </p:nvSpPr>
        <p:spPr>
          <a:xfrm>
            <a:off x="76200" y="648866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2019 ASHRAE Building Performance Analysis Conference</a:t>
            </a:r>
          </a:p>
        </p:txBody>
      </p:sp>
    </p:spTree>
    <p:extLst>
      <p:ext uri="{BB962C8B-B14F-4D97-AF65-F5344CB8AC3E}">
        <p14:creationId xmlns:p14="http://schemas.microsoft.com/office/powerpoint/2010/main" val="41278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88668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95915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48800" y="6480730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753BB9-44B9-499E-ABB6-C7F5D8528B96}"/>
              </a:ext>
            </a:extLst>
          </p:cNvPr>
          <p:cNvSpPr txBox="1"/>
          <p:nvPr userDrawn="1"/>
        </p:nvSpPr>
        <p:spPr>
          <a:xfrm>
            <a:off x="0" y="648866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2019 ASHRAE Building Performance Analysis Conference</a:t>
            </a:r>
          </a:p>
        </p:txBody>
      </p:sp>
    </p:spTree>
    <p:extLst>
      <p:ext uri="{BB962C8B-B14F-4D97-AF65-F5344CB8AC3E}">
        <p14:creationId xmlns:p14="http://schemas.microsoft.com/office/powerpoint/2010/main" val="19349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48800" y="6492874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8BADF1-5043-463E-8D1F-F4854AED84D3}"/>
              </a:ext>
            </a:extLst>
          </p:cNvPr>
          <p:cNvSpPr txBox="1"/>
          <p:nvPr userDrawn="1"/>
        </p:nvSpPr>
        <p:spPr>
          <a:xfrm>
            <a:off x="0" y="6532001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2019 ASHRAE Building Performance Analysis Conference</a:t>
            </a:r>
          </a:p>
        </p:txBody>
      </p:sp>
    </p:spTree>
    <p:extLst>
      <p:ext uri="{BB962C8B-B14F-4D97-AF65-F5344CB8AC3E}">
        <p14:creationId xmlns:p14="http://schemas.microsoft.com/office/powerpoint/2010/main" val="419550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6CFD68-5FCD-4E7C-BDBB-E67AAC160A7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8CD8110-9865-483F-9C26-9F36655F48CB}"/>
              </a:ext>
            </a:extLst>
          </p:cNvPr>
          <p:cNvSpPr/>
          <p:nvPr userDrawn="1"/>
        </p:nvSpPr>
        <p:spPr>
          <a:xfrm>
            <a:off x="0" y="848412"/>
            <a:ext cx="12192000" cy="235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86B307-303D-4481-BC72-65F829FC57B7}"/>
              </a:ext>
            </a:extLst>
          </p:cNvPr>
          <p:cNvSpPr/>
          <p:nvPr userDrawn="1"/>
        </p:nvSpPr>
        <p:spPr>
          <a:xfrm>
            <a:off x="0" y="6238516"/>
            <a:ext cx="12192000" cy="294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8359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65" r:id="rId13"/>
    <p:sldLayoutId id="2147483666" r:id="rId14"/>
    <p:sldLayoutId id="2147483667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ame@emailaddress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23798" y="1314949"/>
            <a:ext cx="4572000" cy="21544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b="1" dirty="0"/>
              <a:t>Overall Session Type, # and Title</a:t>
            </a:r>
            <a:br>
              <a:rPr lang="en-US" sz="900" b="1" dirty="0"/>
            </a:br>
            <a:r>
              <a:rPr lang="en-US" sz="4050" b="1" dirty="0"/>
              <a:t> </a:t>
            </a:r>
            <a:r>
              <a:rPr lang="en-US" sz="1350" b="1" dirty="0"/>
              <a:t>(i.e. Seminar 32 – Energy Efficient Design for Large Buildings) Use Font size 40</a:t>
            </a:r>
            <a:endParaRPr lang="en-US" sz="1350" dirty="0"/>
          </a:p>
        </p:txBody>
      </p:sp>
      <p:sp>
        <p:nvSpPr>
          <p:cNvPr id="10" name="Rectangle 9"/>
          <p:cNvSpPr/>
          <p:nvPr/>
        </p:nvSpPr>
        <p:spPr>
          <a:xfrm>
            <a:off x="3835174" y="364282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/>
              <a:t>Presentation Title</a:t>
            </a:r>
          </a:p>
          <a:p>
            <a:pPr algn="ctr"/>
            <a:r>
              <a:rPr lang="en-US" sz="3200" dirty="0"/>
              <a:t>(i.e. Opportunities for Savings in Large Hospitals) use Font Size 32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45558" y="2642555"/>
            <a:ext cx="228600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John Doe, Credentials</a:t>
            </a:r>
          </a:p>
          <a:p>
            <a:r>
              <a:rPr lang="en-US" sz="1350" dirty="0"/>
              <a:t>Company Name</a:t>
            </a:r>
          </a:p>
          <a:p>
            <a:r>
              <a:rPr lang="en-US" sz="1350" dirty="0"/>
              <a:t>jdoe@email.com</a:t>
            </a:r>
          </a:p>
          <a:p>
            <a:r>
              <a:rPr lang="en-US" sz="1350" dirty="0"/>
              <a:t>Office Number (if you want)</a:t>
            </a:r>
          </a:p>
          <a:p>
            <a:r>
              <a:rPr lang="en-US" sz="1350" dirty="0"/>
              <a:t>Cell Number (if you want)</a:t>
            </a:r>
          </a:p>
        </p:txBody>
      </p:sp>
      <p:sp>
        <p:nvSpPr>
          <p:cNvPr id="2" name="Oval 1"/>
          <p:cNvSpPr/>
          <p:nvPr/>
        </p:nvSpPr>
        <p:spPr>
          <a:xfrm>
            <a:off x="8694057" y="2672268"/>
            <a:ext cx="1603829" cy="9240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60971" y="2746077"/>
            <a:ext cx="127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Presenter Company Logo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0" y="0"/>
            <a:ext cx="8229600" cy="1028254"/>
          </a:xfrm>
        </p:spPr>
        <p:txBody>
          <a:bodyPr>
            <a:noAutofit/>
          </a:bodyPr>
          <a:lstStyle/>
          <a:p>
            <a:r>
              <a:rPr lang="en-US" sz="3300" b="1" dirty="0">
                <a:solidFill>
                  <a:schemeClr val="bg1"/>
                </a:solidFill>
                <a:latin typeface="+mn-lt"/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Name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name@emailaddress.com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(You may include names and email addresses of non-presenting authors on the last slide)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altLang="en-US" sz="1350" dirty="0"/>
              <a:t>Instruction – this slide cannot have logo or images.  Only what is shown.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112" y="130607"/>
            <a:ext cx="726688" cy="72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19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50318" y="0"/>
            <a:ext cx="7886700" cy="99417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+mn-lt"/>
              </a:rPr>
              <a:t>Learning Objectives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16882" y="2149078"/>
            <a:ext cx="1666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350" dirty="0"/>
              <a:t>Objective 1    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350" dirty="0"/>
              <a:t>Objective 2 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350" dirty="0"/>
              <a:t>Objective 3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350" dirty="0"/>
              <a:t>Objective 4</a:t>
            </a:r>
          </a:p>
        </p:txBody>
      </p:sp>
      <p:sp>
        <p:nvSpPr>
          <p:cNvPr id="7" name="Down Arrow 6"/>
          <p:cNvSpPr/>
          <p:nvPr/>
        </p:nvSpPr>
        <p:spPr>
          <a:xfrm>
            <a:off x="3642958" y="1313376"/>
            <a:ext cx="3476426" cy="289276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86515" y="1719944"/>
            <a:ext cx="1589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text must be included on  all presentations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502" y="4506686"/>
            <a:ext cx="5788654" cy="16399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225" y="87241"/>
            <a:ext cx="798405" cy="69212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195113" y="1354159"/>
            <a:ext cx="33966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These are the Overall Session Objectives that were submitted for CEU approval for the session.</a:t>
            </a:r>
          </a:p>
        </p:txBody>
      </p:sp>
    </p:spTree>
    <p:extLst>
      <p:ext uri="{BB962C8B-B14F-4D97-AF65-F5344CB8AC3E}">
        <p14:creationId xmlns:p14="http://schemas.microsoft.com/office/powerpoint/2010/main" val="299328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1206" y="82446"/>
            <a:ext cx="7886700" cy="916415"/>
          </a:xfrm>
        </p:spPr>
        <p:txBody>
          <a:bodyPr>
            <a:noAutofit/>
          </a:bodyPr>
          <a:lstStyle/>
          <a:p>
            <a:r>
              <a:rPr lang="en-US" sz="3300" b="1" dirty="0">
                <a:solidFill>
                  <a:schemeClr val="bg1"/>
                </a:solidFill>
                <a:latin typeface="+mn-lt"/>
              </a:rPr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/>
              <a:t>Content: If you want to thank others for their help, only their names and affiliations can be listed (John Doe – TCY HVAC)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No images or logos allowed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No emails or phone numbers allowed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List Potential Bias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29" y="1"/>
            <a:ext cx="858358" cy="85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830" y="72572"/>
            <a:ext cx="7628629" cy="875434"/>
          </a:xfrm>
        </p:spPr>
        <p:txBody>
          <a:bodyPr>
            <a:noAutofit/>
          </a:bodyPr>
          <a:lstStyle/>
          <a:p>
            <a:r>
              <a:rPr lang="en-US" sz="3300" b="1" dirty="0">
                <a:solidFill>
                  <a:schemeClr val="bg1"/>
                </a:solidFill>
                <a:latin typeface="+mn-lt"/>
              </a:rPr>
              <a:t>Outline/Agenda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81200" y="1325563"/>
            <a:ext cx="8229600" cy="5133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accordance with the Conferences &amp; Expositions Committee (CEC) Commercialism Policy, you may not: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Reference or display trade names, logos, or products of HVAC&amp;R related organizations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Infer that ASHRAE approves or endorses any product, software, or system for any reason.</a:t>
            </a:r>
          </a:p>
          <a:p>
            <a:pPr lvl="1"/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Presentations 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be submitted in advance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Presentations will be reviewed for commercialism. Once approved, no additional changes can be made.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Any changes requested must be made by the presenter.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Speakers who do not submit a presentation in advance or have a rejected presentation on file will not be allowed to present.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Review your e-mails for specific deadlines and upload instructions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571" y="-17537"/>
            <a:ext cx="771259" cy="76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0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81200" y="1325563"/>
            <a:ext cx="8229600" cy="5133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Hyperlinks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Research, programs, policy, legislation or name of organizations, software, government agencies and government-sponsored agencies may be referenced only in order to maintain presentation clarity and relevance. Modeling software products can be listed once and afterwards refer to generically (software 1, software 2)</a:t>
            </a:r>
          </a:p>
          <a:p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27E8AF6-AEB5-4E83-841A-327DDDBC1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B0FAF77-A5D4-412F-ACEE-32145AFC8CF1}"/>
              </a:ext>
            </a:extLst>
          </p:cNvPr>
          <p:cNvSpPr txBox="1">
            <a:spLocks/>
          </p:cNvSpPr>
          <p:nvPr/>
        </p:nvSpPr>
        <p:spPr>
          <a:xfrm>
            <a:off x="2366830" y="72572"/>
            <a:ext cx="7628629" cy="8754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bg1"/>
                </a:solidFill>
                <a:latin typeface="+mn-lt"/>
              </a:rPr>
              <a:t>Presentation Content</a:t>
            </a:r>
          </a:p>
        </p:txBody>
      </p:sp>
      <p:pic>
        <p:nvPicPr>
          <p:cNvPr id="7" name="Graphic 6" descr="Internet with solid fill">
            <a:extLst>
              <a:ext uri="{FF2B5EF4-FFF2-40B4-BE49-F238E27FC236}">
                <a16:creationId xmlns:a16="http://schemas.microsoft.com/office/drawing/2014/main" id="{F20F6738-C7C7-4295-A333-7B91AE71E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2430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8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6815107" y="4100404"/>
            <a:ext cx="3341687" cy="2133600"/>
            <a:chOff x="3962400" y="1219200"/>
            <a:chExt cx="4790130" cy="2905125"/>
          </a:xfrm>
        </p:grpSpPr>
        <p:pic>
          <p:nvPicPr>
            <p:cNvPr id="10" name="Picture 12" descr="http://www.epluses.com/images/Evapco_CT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400" y="1219200"/>
              <a:ext cx="4790130" cy="290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 rot="20718630">
              <a:off x="5791980" y="2057882"/>
              <a:ext cx="989884" cy="304779"/>
            </a:xfrm>
            <a:prstGeom prst="rect">
              <a:avLst/>
            </a:prstGeom>
            <a:solidFill>
              <a:schemeClr val="accent6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20718630">
              <a:off x="4208164" y="2526939"/>
              <a:ext cx="650821" cy="226962"/>
            </a:xfrm>
            <a:prstGeom prst="rect">
              <a:avLst/>
            </a:prstGeom>
            <a:solidFill>
              <a:schemeClr val="accent6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7" name="Straight Arrow Connector 6"/>
          <p:cNvCxnSpPr/>
          <p:nvPr/>
        </p:nvCxnSpPr>
        <p:spPr>
          <a:xfrm flipV="1">
            <a:off x="5699052" y="4884737"/>
            <a:ext cx="2383690" cy="123383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699052" y="5185229"/>
            <a:ext cx="1303140" cy="93333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67855" y="2890682"/>
            <a:ext cx="4572000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PowerPoint, click Insert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Shape  Choose Shape.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On the Format tab you can change the color of your shape.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You can also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Ctrl+Click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on your main image + covered shapes, right click, and select “group” so all pieces move and re-size together.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Covered logos here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97828" y="121459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accordance with CEC policy, any logos of HVAC&amp;R related organizations in images must be covered.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08FB89-9187-47EF-957D-81ECEA546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4A6D618-B9BA-470B-B85F-E0195D868C52}"/>
              </a:ext>
            </a:extLst>
          </p:cNvPr>
          <p:cNvSpPr txBox="1">
            <a:spLocks/>
          </p:cNvSpPr>
          <p:nvPr/>
        </p:nvSpPr>
        <p:spPr>
          <a:xfrm>
            <a:off x="2366830" y="72572"/>
            <a:ext cx="7628629" cy="8754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bg1"/>
                </a:solidFill>
                <a:latin typeface="+mn-lt"/>
              </a:rPr>
              <a:t>Presentation Content</a:t>
            </a:r>
          </a:p>
        </p:txBody>
      </p:sp>
      <p:pic>
        <p:nvPicPr>
          <p:cNvPr id="17" name="Graphic 16" descr="Internet with solid fill">
            <a:extLst>
              <a:ext uri="{FF2B5EF4-FFF2-40B4-BE49-F238E27FC236}">
                <a16:creationId xmlns:a16="http://schemas.microsoft.com/office/drawing/2014/main" id="{40316A52-C52A-4253-AB6C-415A3A4FCD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2430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96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81200" y="1325563"/>
            <a:ext cx="8229600" cy="5133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Timing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 mindful of the number of slides in your presentation.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Remember to keep time for Q&amp;A </a:t>
            </a:r>
          </a:p>
          <a:p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Slide design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Consider the amount of text on your slides. 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 smaller than size 20 will not be able to be seen by most audience members.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visuals instead of text when possible</a:t>
            </a:r>
          </a:p>
          <a:p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729AFE6-649A-4246-81C0-0A13ED27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806249D-D021-4183-A5D1-3D8A110F37E2}"/>
              </a:ext>
            </a:extLst>
          </p:cNvPr>
          <p:cNvSpPr txBox="1">
            <a:spLocks/>
          </p:cNvSpPr>
          <p:nvPr/>
        </p:nvSpPr>
        <p:spPr>
          <a:xfrm>
            <a:off x="2366830" y="72572"/>
            <a:ext cx="7628629" cy="8754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bg1"/>
                </a:solidFill>
                <a:latin typeface="+mn-lt"/>
              </a:rPr>
              <a:t>Presentation Content</a:t>
            </a:r>
          </a:p>
        </p:txBody>
      </p:sp>
      <p:pic>
        <p:nvPicPr>
          <p:cNvPr id="10" name="Graphic 9" descr="Internet with solid fill">
            <a:extLst>
              <a:ext uri="{FF2B5EF4-FFF2-40B4-BE49-F238E27FC236}">
                <a16:creationId xmlns:a16="http://schemas.microsoft.com/office/drawing/2014/main" id="{BC0E9532-10D8-4DC5-86C2-67F89CF4B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2430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521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687" y="102591"/>
            <a:ext cx="8338457" cy="859376"/>
          </a:xfrm>
        </p:spPr>
        <p:txBody>
          <a:bodyPr>
            <a:noAutofit/>
          </a:bodyPr>
          <a:lstStyle/>
          <a:p>
            <a:r>
              <a:rPr lang="en-US" sz="3300" b="1" dirty="0">
                <a:solidFill>
                  <a:schemeClr val="bg1"/>
                </a:solidFill>
                <a:latin typeface="+mn-lt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Conclusions can be listed here.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035" y="1"/>
            <a:ext cx="764975" cy="76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91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4609" y="192228"/>
            <a:ext cx="7886700" cy="55653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n-lt"/>
              </a:rPr>
              <a:t>Bibliography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Name, Author’s. 2021. Title of the presentation: (subtitle included if applicable). Presented at the 2021 Building Performance Analysis Conference, Denver, Colorado, November 10-12.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83209"/>
            <a:ext cx="2743200" cy="365125"/>
          </a:xfrm>
        </p:spPr>
        <p:txBody>
          <a:bodyPr/>
          <a:lstStyle/>
          <a:p>
            <a:fld id="{07DEDE4D-DC37-4180-B29E-77B367E2BC86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761" y="86548"/>
            <a:ext cx="812863" cy="81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5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3023</TotalTime>
  <Words>569</Words>
  <Application>Microsoft Office PowerPoint</Application>
  <PresentationFormat>Widescreen</PresentationFormat>
  <Paragraphs>89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Learning Objectives</vt:lpstr>
      <vt:lpstr>Acknowledgements</vt:lpstr>
      <vt:lpstr>Outline/Agenda</vt:lpstr>
      <vt:lpstr>PowerPoint Presentation</vt:lpstr>
      <vt:lpstr>PowerPoint Presentation</vt:lpstr>
      <vt:lpstr>PowerPoint Presentation</vt:lpstr>
      <vt:lpstr>Conclusions</vt:lpstr>
      <vt:lpstr>Bibliography </vt:lpstr>
      <vt:lpstr>QUESTIONS?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Preyor, Christopher</cp:lastModifiedBy>
  <cp:revision>63</cp:revision>
  <dcterms:created xsi:type="dcterms:W3CDTF">2017-02-06T18:00:44Z</dcterms:created>
  <dcterms:modified xsi:type="dcterms:W3CDTF">2021-06-15T20:43:41Z</dcterms:modified>
</cp:coreProperties>
</file>