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9" r:id="rId2"/>
    <p:sldId id="275" r:id="rId3"/>
    <p:sldId id="269" r:id="rId4"/>
    <p:sldId id="270" r:id="rId5"/>
    <p:sldId id="274" r:id="rId6"/>
    <p:sldId id="278" r:id="rId7"/>
    <p:sldId id="276" r:id="rId8"/>
    <p:sldId id="277"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94"/>
    <p:restoredTop sz="66079" autoAdjust="0"/>
  </p:normalViewPr>
  <p:slideViewPr>
    <p:cSldViewPr snapToGrid="0">
      <p:cViewPr varScale="1">
        <p:scale>
          <a:sx n="56" d="100"/>
          <a:sy n="56" d="100"/>
        </p:scale>
        <p:origin x="283"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8DA1E-2CB8-4AD9-987C-34D65AFF56B0}"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C267B-674E-4154-BA88-D632DA3C4070}" type="slidenum">
              <a:rPr lang="en-US" smtClean="0"/>
              <a:t>‹#›</a:t>
            </a:fld>
            <a:endParaRPr lang="en-US"/>
          </a:p>
        </p:txBody>
      </p:sp>
    </p:spTree>
    <p:extLst>
      <p:ext uri="{BB962C8B-B14F-4D97-AF65-F5344CB8AC3E}">
        <p14:creationId xmlns:p14="http://schemas.microsoft.com/office/powerpoint/2010/main" val="422738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1</a:t>
            </a:fld>
            <a:endParaRPr lang="en-US"/>
          </a:p>
        </p:txBody>
      </p:sp>
    </p:spTree>
    <p:extLst>
      <p:ext uri="{BB962C8B-B14F-4D97-AF65-F5344CB8AC3E}">
        <p14:creationId xmlns:p14="http://schemas.microsoft.com/office/powerpoint/2010/main" val="395156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innovation at ASHRAE Conferences is hybrid conference paper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start with short</a:t>
            </a:r>
            <a:r>
              <a:rPr lang="en-US" sz="1200" kern="1200" baseline="0" dirty="0">
                <a:solidFill>
                  <a:schemeClr val="tx1"/>
                </a:solidFill>
                <a:effectLst/>
                <a:latin typeface="+mn-lt"/>
                <a:ea typeface="+mn-ea"/>
                <a:cs typeface="+mn-cs"/>
              </a:rPr>
              <a:t> PowerPoint presentations  we call the </a:t>
            </a:r>
            <a:r>
              <a:rPr lang="en-US" sz="1200" kern="1200" dirty="0">
                <a:solidFill>
                  <a:schemeClr val="tx1"/>
                </a:solidFill>
                <a:effectLst/>
                <a:latin typeface="+mn-lt"/>
                <a:ea typeface="+mn-ea"/>
                <a:cs typeface="+mn-cs"/>
              </a:rPr>
              <a:t>“lightening round”.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Presenters </a:t>
            </a:r>
            <a:r>
              <a:rPr lang="en-US" sz="1200" kern="1200" dirty="0">
                <a:solidFill>
                  <a:schemeClr val="tx1"/>
                </a:solidFill>
                <a:effectLst/>
                <a:latin typeface="+mn-lt"/>
                <a:ea typeface="+mn-ea"/>
                <a:cs typeface="+mn-cs"/>
              </a:rPr>
              <a:t>then report to their poster stations for one-on-one interaction with interested audience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2</a:t>
            </a:fld>
            <a:endParaRPr lang="en-US"/>
          </a:p>
        </p:txBody>
      </p:sp>
    </p:spTree>
    <p:extLst>
      <p:ext uri="{BB962C8B-B14F-4D97-AF65-F5344CB8AC3E}">
        <p14:creationId xmlns:p14="http://schemas.microsoft.com/office/powerpoint/2010/main" val="362198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Lightening Round, presenters have three minutes to describe the overall concept of their work…. like an elevator pitch.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on key concepts.  Keep it simple.  Avoid statistics and techno-speak.  Try not to sound scripted.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objective is to make audience members want to learn more about your project.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English speakers generally speak about 150 words per minute.  You only have three minutes.  If you can say it in six words, don’t use ten. If it doesn’t help clarify the “big picture”, leave it out.  </a:t>
            </a:r>
          </a:p>
          <a:p>
            <a:endParaRPr lang="en-US" sz="1200" b="1" kern="1200" dirty="0">
              <a:solidFill>
                <a:schemeClr val="tx1"/>
              </a:solidFill>
              <a:effectLst/>
              <a:latin typeface="+mn-lt"/>
              <a:ea typeface="+mn-ea"/>
              <a:cs typeface="+mn-cs"/>
            </a:endParaRPr>
          </a:p>
          <a:p>
            <a:r>
              <a:rPr lang="en-US" sz="1200" b="0" dirty="0"/>
              <a:t>Remember, the purpose</a:t>
            </a:r>
            <a:r>
              <a:rPr lang="en-US" sz="1200" b="0" baseline="0" dirty="0"/>
              <a:t> of the l</a:t>
            </a:r>
            <a:r>
              <a:rPr lang="en-US" sz="1200" b="0" dirty="0"/>
              <a:t>ightening round presentations is not to tell all, but to make audience members want</a:t>
            </a:r>
            <a:r>
              <a:rPr lang="en-US" sz="1200" b="0" baseline="0" dirty="0"/>
              <a:t> to learn more about you and your project.  T</a:t>
            </a:r>
            <a:r>
              <a:rPr lang="en-US" sz="1200" b="0" kern="1200" dirty="0">
                <a:solidFill>
                  <a:schemeClr val="tx1"/>
                </a:solidFill>
                <a:effectLst/>
                <a:latin typeface="+mn-lt"/>
                <a:ea typeface="+mn-ea"/>
                <a:cs typeface="+mn-cs"/>
              </a:rPr>
              <a:t>he details and data in your</a:t>
            </a:r>
            <a:r>
              <a:rPr lang="en-US" sz="1200" b="0" kern="1200" baseline="0" dirty="0">
                <a:solidFill>
                  <a:schemeClr val="tx1"/>
                </a:solidFill>
                <a:effectLst/>
                <a:latin typeface="+mn-lt"/>
                <a:ea typeface="+mn-ea"/>
                <a:cs typeface="+mn-cs"/>
              </a:rPr>
              <a:t> paper</a:t>
            </a:r>
            <a:r>
              <a:rPr lang="en-US" sz="1200" b="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10"/>
          </p:nvPr>
        </p:nvSpPr>
        <p:spPr/>
        <p:txBody>
          <a:bodyPr/>
          <a:lstStyle/>
          <a:p>
            <a:fld id="{C1FC267B-674E-4154-BA88-D632DA3C4070}" type="slidenum">
              <a:rPr lang="en-US" smtClean="0"/>
              <a:t>3</a:t>
            </a:fld>
            <a:endParaRPr lang="en-US"/>
          </a:p>
        </p:txBody>
      </p:sp>
    </p:spTree>
    <p:extLst>
      <p:ext uri="{BB962C8B-B14F-4D97-AF65-F5344CB8AC3E}">
        <p14:creationId xmlns:p14="http://schemas.microsoft.com/office/powerpoint/2010/main" val="151703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Conference Paper</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resenters are asked their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preferred session format, but programming and space constraints may result in some who prefer conventional, “talking head” presentations being assigned to hybrid sessions.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resources about elevator pitches provide useful suggestions for making lightening round presentations.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ASHRAE</a:t>
            </a:r>
            <a:r>
              <a:rPr lang="en-US" sz="1200" kern="1200" baseline="0" dirty="0">
                <a:solidFill>
                  <a:schemeClr val="tx1"/>
                </a:solidFill>
                <a:effectLst/>
                <a:latin typeface="+mn-lt"/>
                <a:ea typeface="+mn-ea"/>
                <a:cs typeface="+mn-cs"/>
              </a:rPr>
              <a:t> Speaker Resources include guidance and templates for Conference Paper session presentations and posters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C267B-674E-4154-BA88-D632DA3C4070}" type="slidenum">
              <a:rPr lang="en-US" smtClean="0"/>
              <a:t>4</a:t>
            </a:fld>
            <a:endParaRPr lang="en-US"/>
          </a:p>
        </p:txBody>
      </p:sp>
    </p:spTree>
    <p:extLst>
      <p:ext uri="{BB962C8B-B14F-4D97-AF65-F5344CB8AC3E}">
        <p14:creationId xmlns:p14="http://schemas.microsoft.com/office/powerpoint/2010/main" val="196431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C267B-674E-4154-BA88-D632DA3C4070}" type="slidenum">
              <a:rPr lang="en-US" smtClean="0"/>
              <a:t>8</a:t>
            </a:fld>
            <a:endParaRPr lang="en-US"/>
          </a:p>
        </p:txBody>
      </p:sp>
    </p:spTree>
    <p:extLst>
      <p:ext uri="{BB962C8B-B14F-4D97-AF65-F5344CB8AC3E}">
        <p14:creationId xmlns:p14="http://schemas.microsoft.com/office/powerpoint/2010/main" val="238548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C267B-674E-4154-BA88-D632DA3C4070}" type="slidenum">
              <a:rPr lang="en-US" smtClean="0"/>
              <a:t>9</a:t>
            </a:fld>
            <a:endParaRPr lang="en-US"/>
          </a:p>
        </p:txBody>
      </p:sp>
    </p:spTree>
    <p:extLst>
      <p:ext uri="{BB962C8B-B14F-4D97-AF65-F5344CB8AC3E}">
        <p14:creationId xmlns:p14="http://schemas.microsoft.com/office/powerpoint/2010/main" val="1738327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7C4C1FD3-DEAE-B023-B83A-79C8AC47FAD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57175" indent="-257175">
              <a:buFont typeface="Arial" panose="020B0604020202020204" pitchFamily="34" charset="0"/>
              <a:buChar char="•"/>
            </a:pPr>
            <a:r>
              <a:rPr lang="en-US" dirty="0"/>
              <a:t>The PPT template is not required for Annual/Winter Conferences</a:t>
            </a:r>
          </a:p>
          <a:p>
            <a:pPr marL="257175" indent="-257175">
              <a:buFont typeface="Arial" panose="020B0604020202020204" pitchFamily="34" charset="0"/>
              <a:buChar char="•"/>
            </a:pPr>
            <a:r>
              <a:rPr lang="en-US" dirty="0"/>
              <a:t>The Title Slide, Conclusion, Questions, and Bibliography slide (if you are referencing any publications) are the only slides required for all presentations.</a:t>
            </a:r>
          </a:p>
          <a:p>
            <a:pPr marL="257175" indent="-257175">
              <a:buFont typeface="Arial" panose="020B0604020202020204" pitchFamily="34" charset="0"/>
              <a:buChar char="•"/>
            </a:pPr>
            <a:r>
              <a:rPr lang="en-US" dirty="0"/>
              <a:t>The Learning Objectives slide is required if you are in a Paper Session (including conference paper, technical paper and extended abstract), Seminar or Workshop Session.</a:t>
            </a:r>
          </a:p>
          <a:p>
            <a:pPr marL="257175" indent="-257175">
              <a:buFont typeface="Arial" panose="020B0604020202020204" pitchFamily="34" charset="0"/>
              <a:buChar char="•"/>
            </a:pPr>
            <a:r>
              <a:rPr lang="en-US" dirty="0"/>
              <a:t>All text on the slides is instructional – text will disappear if you click on it.</a:t>
            </a:r>
          </a:p>
          <a:p>
            <a:pPr marL="257175" indent="-257175">
              <a:buFont typeface="Arial" panose="020B0604020202020204" pitchFamily="34" charset="0"/>
              <a:buChar char="•"/>
            </a:pPr>
            <a:r>
              <a:rPr lang="en-US" dirty="0"/>
              <a:t>You may delete any slides you do not need – please delete this instructional slide when you begin.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extBox 6">
            <a:extLst>
              <a:ext uri="{FF2B5EF4-FFF2-40B4-BE49-F238E27FC236}">
                <a16:creationId xmlns:a16="http://schemas.microsoft.com/office/drawing/2014/main" id="{CA568F60-4100-D085-40A6-CE31FEE53B49}"/>
              </a:ext>
            </a:extLst>
          </p:cNvPr>
          <p:cNvSpPr txBox="1"/>
          <p:nvPr userDrawn="1"/>
        </p:nvSpPr>
        <p:spPr>
          <a:xfrm>
            <a:off x="764309" y="233503"/>
            <a:ext cx="10515600"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Instructions</a:t>
            </a:r>
          </a:p>
        </p:txBody>
      </p:sp>
      <p:pic>
        <p:nvPicPr>
          <p:cNvPr id="2" name="Picture 1" descr="Text&#10;&#10;Description automatically generated">
            <a:extLst>
              <a:ext uri="{FF2B5EF4-FFF2-40B4-BE49-F238E27FC236}">
                <a16:creationId xmlns:a16="http://schemas.microsoft.com/office/drawing/2014/main" id="{3DBEBD1C-B5EC-07F7-ED74-73CBE1191D11}"/>
              </a:ext>
            </a:extLst>
          </p:cNvPr>
          <p:cNvPicPr>
            <a:picLocks noChangeAspect="1"/>
          </p:cNvPicPr>
          <p:nvPr userDrawn="1"/>
        </p:nvPicPr>
        <p:blipFill>
          <a:blip r:embed="rId3"/>
          <a:stretch>
            <a:fillRect/>
          </a:stretch>
        </p:blipFill>
        <p:spPr>
          <a:xfrm>
            <a:off x="9246742" y="5645021"/>
            <a:ext cx="2107058" cy="598300"/>
          </a:xfrm>
          <a:prstGeom prst="rect">
            <a:avLst/>
          </a:prstGeom>
        </p:spPr>
      </p:pic>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A71439D-2AE4-46BD-908A-6C62A5503A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pic>
        <p:nvPicPr>
          <p:cNvPr id="10" name="Picture 9" descr="Text&#10;&#10;Description automatically generated">
            <a:extLst>
              <a:ext uri="{FF2B5EF4-FFF2-40B4-BE49-F238E27FC236}">
                <a16:creationId xmlns:a16="http://schemas.microsoft.com/office/drawing/2014/main" id="{AC28E051-803D-77D1-449C-074BA83A0B05}"/>
              </a:ext>
            </a:extLst>
          </p:cNvPr>
          <p:cNvPicPr>
            <a:picLocks noChangeAspect="1"/>
          </p:cNvPicPr>
          <p:nvPr userDrawn="1"/>
        </p:nvPicPr>
        <p:blipFill>
          <a:blip r:embed="rId3"/>
          <a:stretch>
            <a:fillRect/>
          </a:stretch>
        </p:blipFill>
        <p:spPr>
          <a:xfrm>
            <a:off x="9246742" y="5645021"/>
            <a:ext cx="2107058" cy="598300"/>
          </a:xfrm>
          <a:prstGeom prst="rect">
            <a:avLst/>
          </a:prstGeom>
        </p:spPr>
      </p:pic>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7F6AB627-139B-30CD-FFE2-65A31C0F8C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89D97240-A9A6-48B9-562B-7C93DDB3B9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497E88D-3B67-9F88-0B10-B8D3CFF360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pic>
        <p:nvPicPr>
          <p:cNvPr id="16" name="Picture 15" descr="Text&#10;&#10;Description automatically generated">
            <a:extLst>
              <a:ext uri="{FF2B5EF4-FFF2-40B4-BE49-F238E27FC236}">
                <a16:creationId xmlns:a16="http://schemas.microsoft.com/office/drawing/2014/main" id="{4742C352-753B-D7EB-9966-2179658AC0F8}"/>
              </a:ext>
            </a:extLst>
          </p:cNvPr>
          <p:cNvPicPr>
            <a:picLocks noChangeAspect="1"/>
          </p:cNvPicPr>
          <p:nvPr userDrawn="1"/>
        </p:nvPicPr>
        <p:blipFill>
          <a:blip r:embed="rId2"/>
          <a:stretch>
            <a:fillRect/>
          </a:stretch>
        </p:blipFill>
        <p:spPr>
          <a:xfrm>
            <a:off x="436562" y="869718"/>
            <a:ext cx="5178426" cy="1483790"/>
          </a:xfrm>
          <a:prstGeom prst="rect">
            <a:avLst/>
          </a:prstGeom>
        </p:spPr>
      </p:pic>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12" name="Picture 11" descr="A blue sign with white text&#10;&#10;Description automatically generated">
            <a:extLst>
              <a:ext uri="{FF2B5EF4-FFF2-40B4-BE49-F238E27FC236}">
                <a16:creationId xmlns:a16="http://schemas.microsoft.com/office/drawing/2014/main" id="{EBFE8E97-0EA4-AB24-50E6-67999FE7044B}"/>
              </a:ext>
            </a:extLst>
          </p:cNvPr>
          <p:cNvPicPr>
            <a:picLocks noChangeAspect="1"/>
          </p:cNvPicPr>
          <p:nvPr userDrawn="1"/>
        </p:nvPicPr>
        <p:blipFill>
          <a:blip r:embed="rId3"/>
          <a:stretch>
            <a:fillRect/>
          </a:stretch>
        </p:blipFill>
        <p:spPr>
          <a:xfrm>
            <a:off x="-1" y="-64105"/>
            <a:ext cx="12192001" cy="2540000"/>
          </a:xfrm>
          <a:prstGeom prst="rect">
            <a:avLst/>
          </a:prstGeom>
        </p:spPr>
      </p:pic>
    </p:spTree>
    <p:extLst>
      <p:ext uri="{BB962C8B-B14F-4D97-AF65-F5344CB8AC3E}">
        <p14:creationId xmlns:p14="http://schemas.microsoft.com/office/powerpoint/2010/main" val="152603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37854" y="3832299"/>
            <a:ext cx="8831283" cy="581025"/>
          </a:xfrm>
        </p:spPr>
        <p:txBody>
          <a:bodyPr anchor="b">
            <a:noAutofit/>
          </a:bodyPr>
          <a:lstStyle>
            <a:lvl1pPr algn="ctr">
              <a:defRPr sz="4800" b="1">
                <a:solidFill>
                  <a:srgbClr val="0070C0"/>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059913" y="5392323"/>
            <a:ext cx="7827818" cy="9257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pic>
        <p:nvPicPr>
          <p:cNvPr id="9" name="Picture 8" descr="Text&#10;&#10;Description automatically generated">
            <a:extLst>
              <a:ext uri="{FF2B5EF4-FFF2-40B4-BE49-F238E27FC236}">
                <a16:creationId xmlns:a16="http://schemas.microsoft.com/office/drawing/2014/main" id="{AC9A6A3F-26E8-A5E1-92C6-04AA78342F92}"/>
              </a:ext>
            </a:extLst>
          </p:cNvPr>
          <p:cNvPicPr>
            <a:picLocks noChangeAspect="1"/>
          </p:cNvPicPr>
          <p:nvPr userDrawn="1"/>
        </p:nvPicPr>
        <p:blipFill>
          <a:blip r:embed="rId2"/>
          <a:stretch>
            <a:fillRect/>
          </a:stretch>
        </p:blipFill>
        <p:spPr>
          <a:xfrm>
            <a:off x="-195842" y="715701"/>
            <a:ext cx="6566428" cy="1881498"/>
          </a:xfrm>
          <a:prstGeom prst="rect">
            <a:avLst/>
          </a:prstGeom>
        </p:spPr>
      </p:pic>
      <p:pic>
        <p:nvPicPr>
          <p:cNvPr id="15" name="Picture 14" descr="Shape, rectangle&#10;&#10;Description automatically generated">
            <a:extLst>
              <a:ext uri="{FF2B5EF4-FFF2-40B4-BE49-F238E27FC236}">
                <a16:creationId xmlns:a16="http://schemas.microsoft.com/office/drawing/2014/main" id="{9B6BE664-FA6C-C56D-5F02-7914C90D4959}"/>
              </a:ext>
            </a:extLst>
          </p:cNvPr>
          <p:cNvPicPr>
            <a:picLocks noChangeAspect="1"/>
          </p:cNvPicPr>
          <p:nvPr userDrawn="1"/>
        </p:nvPicPr>
        <p:blipFill rotWithShape="1">
          <a:blip r:embed="rId3"/>
          <a:srcRect l="1555" r="2919" b="8582"/>
          <a:stretch/>
        </p:blipFill>
        <p:spPr>
          <a:xfrm>
            <a:off x="-12358" y="-19144"/>
            <a:ext cx="12235347" cy="3468441"/>
          </a:xfrm>
          <a:prstGeom prst="rect">
            <a:avLst/>
          </a:prstGeom>
        </p:spPr>
      </p:pic>
      <p:pic>
        <p:nvPicPr>
          <p:cNvPr id="7" name="Picture 6" descr="Graphical user interface, text&#10;&#10;Description automatically generated with medium confidence">
            <a:extLst>
              <a:ext uri="{FF2B5EF4-FFF2-40B4-BE49-F238E27FC236}">
                <a16:creationId xmlns:a16="http://schemas.microsoft.com/office/drawing/2014/main" id="{534DC842-0A70-C041-733B-96F0DBCD443A}"/>
              </a:ext>
            </a:extLst>
          </p:cNvPr>
          <p:cNvPicPr>
            <a:picLocks noChangeAspect="1"/>
          </p:cNvPicPr>
          <p:nvPr userDrawn="1"/>
        </p:nvPicPr>
        <p:blipFill>
          <a:blip r:embed="rId4"/>
          <a:stretch>
            <a:fillRect/>
          </a:stretch>
        </p:blipFill>
        <p:spPr>
          <a:xfrm>
            <a:off x="956323" y="661647"/>
            <a:ext cx="7049872" cy="1708490"/>
          </a:xfrm>
          <a:prstGeom prst="rect">
            <a:avLst/>
          </a:prstGeom>
        </p:spPr>
      </p:pic>
      <p:sp>
        <p:nvSpPr>
          <p:cNvPr id="10" name="TextBox 9">
            <a:extLst>
              <a:ext uri="{FF2B5EF4-FFF2-40B4-BE49-F238E27FC236}">
                <a16:creationId xmlns:a16="http://schemas.microsoft.com/office/drawing/2014/main" id="{C47DBD2C-8216-C4B1-97C0-E445695EE82C}"/>
              </a:ext>
            </a:extLst>
          </p:cNvPr>
          <p:cNvSpPr txBox="1"/>
          <p:nvPr userDrawn="1"/>
        </p:nvSpPr>
        <p:spPr>
          <a:xfrm>
            <a:off x="3041851" y="2102812"/>
            <a:ext cx="4964344" cy="437043"/>
          </a:xfrm>
          <a:prstGeom prst="rect">
            <a:avLst/>
          </a:prstGeom>
          <a:noFill/>
        </p:spPr>
        <p:txBody>
          <a:bodyPr wrap="square" rtlCol="0">
            <a:spAutoFit/>
          </a:bodyPr>
          <a:lstStyle/>
          <a:p>
            <a:r>
              <a:rPr lang="en-US" sz="2240" spc="0" baseline="0" dirty="0">
                <a:solidFill>
                  <a:schemeClr val="bg1"/>
                </a:solidFill>
                <a:latin typeface="Arial" panose="020B0604020202020204" pitchFamily="34" charset="0"/>
                <a:cs typeface="Arial" panose="020B0604020202020204" pitchFamily="34" charset="0"/>
              </a:rPr>
              <a:t>Tampa, FL | June 24-28, 2023</a:t>
            </a:r>
          </a:p>
        </p:txBody>
      </p:sp>
      <p:sp>
        <p:nvSpPr>
          <p:cNvPr id="12" name="Text Placeholder 11">
            <a:extLst>
              <a:ext uri="{FF2B5EF4-FFF2-40B4-BE49-F238E27FC236}">
                <a16:creationId xmlns:a16="http://schemas.microsoft.com/office/drawing/2014/main" id="{DBEC2D75-5711-6F38-89C1-4052D285D3C5}"/>
              </a:ext>
            </a:extLst>
          </p:cNvPr>
          <p:cNvSpPr>
            <a:spLocks noGrp="1"/>
          </p:cNvSpPr>
          <p:nvPr>
            <p:ph type="body" sz="quarter" idx="15" hasCustomPrompt="1"/>
          </p:nvPr>
        </p:nvSpPr>
        <p:spPr>
          <a:xfrm>
            <a:off x="2672132" y="4621375"/>
            <a:ext cx="6562725" cy="538174"/>
          </a:xfrm>
        </p:spPr>
        <p:txBody>
          <a:bodyPr/>
          <a:lstStyle>
            <a:lvl1pPr marL="0" indent="0" algn="ctr">
              <a:buNone/>
              <a:defRPr b="1"/>
            </a:lvl1pPr>
          </a:lstStyle>
          <a:p>
            <a:pPr lvl="0"/>
            <a:r>
              <a:rPr lang="en-US" dirty="0"/>
              <a:t>Presentation Title</a:t>
            </a:r>
          </a:p>
        </p:txBody>
      </p:sp>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293CF787-2F98-9415-CDE6-19E3208064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AA838005-DBD2-2C2B-1242-CA498BEA4B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52D74AF5-86C0-1032-E1B6-61F286E0CCB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447ED1A2-70A6-9ED5-0DD8-D5C6DCACD4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85A936F4-E8AD-077C-D797-94FAD0CDE7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56BBC130-B8E3-2A44-0B64-7605D3C4E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577781A-4AEF-9117-B04E-D58C90F8CC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12/13/2023</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 id="2147483664" r:id="rId14"/>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levator_pitch" TargetMode="External"/><Relationship Id="rId7" Type="http://schemas.openxmlformats.org/officeDocument/2006/relationships/hyperlink" Target="https://www.ashrae.org/file%20library/conferences/speaker%20resources/posterguide.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www.bing.com/videos/search?&amp;q=elevator+pitch&amp;view=detail&amp;mid=38D0F8FC91971ED8444138D0F8FC91971ED84441&amp;FORM=VDRVRV&amp;ru=/videos/search?q%3Delevator%20pitch%26%26FORM%3DVDVVXX&amp;ajaxhist=0" TargetMode="External"/><Relationship Id="rId5" Type="http://schemas.openxmlformats.org/officeDocument/2006/relationships/hyperlink" Target="https://www.bing.com/videos/search?&amp;q=elevator+pitch&amp;view=detail&amp;mid=FDDEDD5EED543C86AE87FDDEDD5EED543C86AE87&amp;FORM=VDRVRV&amp;ru=/videos/search?q%3Delevator%20pitch%26%26FORM%3DVDVVXX&amp;ajaxhist=0" TargetMode="External"/><Relationship Id="rId4" Type="http://schemas.openxmlformats.org/officeDocument/2006/relationships/hyperlink" Target="https://www.bing.com/videos/search?&amp;q=elevator+pitch&amp;view=detail&amp;mid=7EAB0EDD1D023ECE5E517EAB0EDD1D023ECE5E51&amp;FORM=VDRVRV&amp;ru=/videos/search?q%3Delevator%20pitch%26%26FORM%3DVDVVXX&amp;ajaxhist=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normAutofit fontScale="90000"/>
          </a:bodyPr>
          <a:lstStyle/>
          <a:p>
            <a:r>
              <a:rPr lang="en-US" dirty="0">
                <a:solidFill>
                  <a:schemeClr val="bg1"/>
                </a:solidFill>
                <a:ea typeface="Calibri" panose="020F0502020204030204" pitchFamily="34" charset="0"/>
                <a:cs typeface="Times New Roman" panose="02020603050405020304" pitchFamily="18" charset="0"/>
              </a:rPr>
              <a:t>Instructions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lnSpcReduction="10000"/>
          </a:bodyPr>
          <a:lstStyle/>
          <a:p>
            <a:pPr marL="571500" indent="-571500">
              <a:lnSpc>
                <a:spcPct val="107000"/>
              </a:lnSpc>
              <a:spcAft>
                <a:spcPts val="800"/>
              </a:spcAft>
              <a:buFont typeface="Arial" panose="020B0604020202020204" pitchFamily="34" charset="0"/>
              <a:buChar char="•"/>
            </a:pPr>
            <a:r>
              <a:rPr lang="en-US" sz="3600" dirty="0">
                <a:solidFill>
                  <a:srgbClr val="202122"/>
                </a:solidFill>
                <a:ea typeface="Calibri" panose="020F0502020204030204" pitchFamily="34" charset="0"/>
                <a:cs typeface="Times New Roman" panose="02020603050405020304" pitchFamily="18" charset="0"/>
              </a:rPr>
              <a:t>Sessions start with all presenters making 3-5 minute “lightening round” presentations.</a:t>
            </a:r>
          </a:p>
          <a:p>
            <a:pPr marL="571500" indent="-571500">
              <a:lnSpc>
                <a:spcPct val="107000"/>
              </a:lnSpc>
              <a:spcAft>
                <a:spcPts val="800"/>
              </a:spcAft>
              <a:buFont typeface="Arial" panose="020B0604020202020204" pitchFamily="34" charset="0"/>
              <a:buChar char="•"/>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buFont typeface="Arial" panose="020B0604020202020204" pitchFamily="34" charset="0"/>
              <a:buChar char="•"/>
            </a:pPr>
            <a:r>
              <a:rPr lang="en-US" sz="3600" dirty="0">
                <a:solidFill>
                  <a:srgbClr val="202122"/>
                </a:solidFill>
                <a:ea typeface="Calibri" panose="020F0502020204030204" pitchFamily="34" charset="0"/>
                <a:cs typeface="Times New Roman" panose="02020603050405020304" pitchFamily="18" charset="0"/>
              </a:rPr>
              <a:t>Presenters then report to their Poster Stations for one-on-one interaction with audience for the rest of the session.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412217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normAutofit fontScale="90000"/>
          </a:bodyPr>
          <a:lstStyle/>
          <a:p>
            <a:r>
              <a:rPr lang="en-US" dirty="0">
                <a:solidFill>
                  <a:schemeClr val="bg1"/>
                </a:solidFill>
                <a:ea typeface="Calibri" panose="020F0502020204030204" pitchFamily="34" charset="0"/>
                <a:cs typeface="Times New Roman" panose="02020603050405020304" pitchFamily="18" charset="0"/>
              </a:rPr>
              <a:t>Instructions</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a:xfrm>
            <a:off x="838199" y="2013735"/>
            <a:ext cx="10103779" cy="4068566"/>
          </a:xfrm>
        </p:spPr>
        <p:txBody>
          <a:bodyPr>
            <a:normAutofit fontScale="85000" lnSpcReduction="20000"/>
          </a:bodyPr>
          <a:lstStyle/>
          <a:p>
            <a:pPr marL="571500" indent="-571500">
              <a:buFont typeface="Arial" panose="020B0604020202020204" pitchFamily="34" charset="0"/>
              <a:buChar char="•"/>
            </a:pPr>
            <a:r>
              <a:rPr lang="en-US" sz="3600" dirty="0"/>
              <a:t>The PPT template is not required for Annual/Winter Conferences</a:t>
            </a:r>
          </a:p>
          <a:p>
            <a:pPr marL="571500" indent="-571500">
              <a:buFont typeface="Arial" panose="020B0604020202020204" pitchFamily="34" charset="0"/>
              <a:buChar char="•"/>
            </a:pPr>
            <a:r>
              <a:rPr lang="en-US" sz="3600" dirty="0"/>
              <a:t>The Title Slide and Questions slides (if you are referencing any publications) are the only slides required for all presentations.</a:t>
            </a:r>
          </a:p>
          <a:p>
            <a:pPr marL="571500" indent="-571500">
              <a:buFont typeface="Arial" panose="020B0604020202020204" pitchFamily="34" charset="0"/>
              <a:buChar char="•"/>
            </a:pPr>
            <a:r>
              <a:rPr lang="en-US" sz="3600" dirty="0"/>
              <a:t>The Learning Objectives slide is optional.</a:t>
            </a:r>
          </a:p>
          <a:p>
            <a:pPr marL="571500" indent="-571500">
              <a:buFont typeface="Arial" panose="020B0604020202020204" pitchFamily="34" charset="0"/>
              <a:buChar char="•"/>
            </a:pPr>
            <a:r>
              <a:rPr lang="en-US" sz="3600" dirty="0"/>
              <a:t>Keep in mind that your presentation should be </a:t>
            </a:r>
            <a:r>
              <a:rPr lang="en-US" sz="3600" i="1" dirty="0"/>
              <a:t>short – </a:t>
            </a:r>
            <a:r>
              <a:rPr lang="en-US" sz="3600" dirty="0"/>
              <a:t>ASHRAE recommends 5-7 slides.</a:t>
            </a:r>
          </a:p>
          <a:p>
            <a:pPr marL="571500" indent="-571500">
              <a:buFont typeface="Arial" panose="020B0604020202020204" pitchFamily="34" charset="0"/>
              <a:buChar char="•"/>
            </a:pPr>
            <a:r>
              <a:rPr lang="en-US" sz="3600" dirty="0"/>
              <a:t>You may delete any slides you do not need – please delete these instructional slides when you begin.</a:t>
            </a:r>
          </a:p>
        </p:txBody>
      </p:sp>
    </p:spTree>
    <p:extLst>
      <p:ext uri="{BB962C8B-B14F-4D97-AF65-F5344CB8AC3E}">
        <p14:creationId xmlns:p14="http://schemas.microsoft.com/office/powerpoint/2010/main" val="20538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5660-6C43-B7E2-C6B6-005F6795086D}"/>
              </a:ext>
            </a:extLst>
          </p:cNvPr>
          <p:cNvSpPr>
            <a:spLocks noGrp="1"/>
          </p:cNvSpPr>
          <p:nvPr>
            <p:ph type="title"/>
          </p:nvPr>
        </p:nvSpPr>
        <p:spPr/>
        <p:txBody>
          <a:bodyPr>
            <a:normAutofit fontScale="90000"/>
          </a:bodyPr>
          <a:lstStyle/>
          <a:p>
            <a:r>
              <a:rPr lang="en-US" dirty="0"/>
              <a:t>Lightning Round Presentations </a:t>
            </a:r>
            <a:br>
              <a:rPr lang="en-US" dirty="0"/>
            </a:br>
            <a:endParaRPr lang="en-US" dirty="0"/>
          </a:p>
        </p:txBody>
      </p:sp>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a:xfrm>
            <a:off x="838200" y="1653249"/>
            <a:ext cx="10515600" cy="4554537"/>
          </a:xfrm>
        </p:spPr>
        <p:txBody>
          <a:bodyPr>
            <a:normAutofit lnSpcReduction="10000"/>
          </a:bodyPr>
          <a:lstStyle/>
          <a:p>
            <a:pPr lvl="1"/>
            <a:r>
              <a:rPr lang="en-US" sz="3800" dirty="0"/>
              <a:t>Describe your project in 3-5 minutes</a:t>
            </a:r>
          </a:p>
          <a:p>
            <a:pPr lvl="1"/>
            <a:r>
              <a:rPr lang="en-US" sz="3800" dirty="0"/>
              <a:t>Focus on the “big picture”</a:t>
            </a:r>
          </a:p>
          <a:p>
            <a:pPr lvl="1"/>
            <a:r>
              <a:rPr lang="en-US" sz="3800" dirty="0"/>
              <a:t>Avoid data, statistics and techno-speak</a:t>
            </a:r>
          </a:p>
          <a:p>
            <a:pPr lvl="1"/>
            <a:r>
              <a:rPr lang="en-US" sz="3800" dirty="0"/>
              <a:t>Shouldn’t sound scripted</a:t>
            </a:r>
          </a:p>
          <a:p>
            <a:endParaRPr lang="en-US" sz="2400" dirty="0"/>
          </a:p>
          <a:p>
            <a:pPr algn="ctr"/>
            <a:r>
              <a:rPr lang="en-US" sz="3600" b="1" dirty="0"/>
              <a:t>Lightning Round Objective </a:t>
            </a:r>
          </a:p>
          <a:p>
            <a:pPr algn="ctr"/>
            <a:r>
              <a:rPr lang="en-US" sz="3600" b="1" dirty="0"/>
              <a:t>is to interest audience in one-on-one conversations with presenters</a:t>
            </a:r>
          </a:p>
          <a:p>
            <a:endParaRPr lang="en-US" dirty="0"/>
          </a:p>
        </p:txBody>
      </p:sp>
    </p:spTree>
    <p:extLst>
      <p:ext uri="{BB962C8B-B14F-4D97-AF65-F5344CB8AC3E}">
        <p14:creationId xmlns:p14="http://schemas.microsoft.com/office/powerpoint/2010/main" val="359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FF6C-D571-1AD9-1370-9A66F3F7B37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a:xfrm>
            <a:off x="838200" y="1479884"/>
            <a:ext cx="10515600" cy="4697079"/>
          </a:xfrm>
        </p:spPr>
        <p:txBody>
          <a:bodyPr>
            <a:normAutofit/>
          </a:bodyPr>
          <a:lstStyle/>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Elevator Pitch - Wikipedia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How to Craft an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2010 Elevator Pitch Winner - Katie Sunday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How To Create A Killer Elevator Pitch - Bing Video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Speaker's Resources Poster Session Preparation</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Guide (ashrae.org)</a:t>
            </a:r>
            <a:endParaRPr lang="en-US" dirty="0"/>
          </a:p>
        </p:txBody>
      </p:sp>
    </p:spTree>
    <p:extLst>
      <p:ext uri="{BB962C8B-B14F-4D97-AF65-F5344CB8AC3E}">
        <p14:creationId xmlns:p14="http://schemas.microsoft.com/office/powerpoint/2010/main" val="216653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8D300194-3B8B-CBC3-6F34-D4F347231CDC}"/>
              </a:ext>
            </a:extLst>
          </p:cNvPr>
          <p:cNvSpPr>
            <a:spLocks noGrp="1"/>
          </p:cNvSpPr>
          <p:nvPr>
            <p:ph type="pic" sz="quarter" idx="13"/>
          </p:nvPr>
        </p:nvSpPr>
        <p:spPr/>
        <p:txBody>
          <a:bodyPr/>
          <a:lstStyle/>
          <a:p>
            <a:endParaRPr lang="en-US"/>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lstStyle/>
          <a:p>
            <a:pPr marL="0" indent="0">
              <a:buNone/>
            </a:pPr>
            <a:endParaRPr lang="en-US" dirty="0"/>
          </a:p>
        </p:txBody>
      </p:sp>
    </p:spTree>
    <p:extLst>
      <p:ext uri="{BB962C8B-B14F-4D97-AF65-F5344CB8AC3E}">
        <p14:creationId xmlns:p14="http://schemas.microsoft.com/office/powerpoint/2010/main" val="396456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B309FD-BDF8-5D0C-E7F8-277E15045447}"/>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789D6881-B97D-FE29-6CCF-3CB3A8EEFA2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0994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191207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88AC62-FB03-33D6-3F9E-9D52E02F5C32}"/>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BE5EBE1E-7A49-501A-70C7-B1DF72D486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7512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p:txBody>
          <a:bodyPr/>
          <a:lstStyle/>
          <a:p>
            <a:r>
              <a:rPr lang="en-US" dirty="0"/>
              <a:t>Questions</a:t>
            </a:r>
          </a:p>
        </p:txBody>
      </p:sp>
      <p:sp>
        <p:nvSpPr>
          <p:cNvPr id="10" name="Content Placeholder 7">
            <a:extLst>
              <a:ext uri="{FF2B5EF4-FFF2-40B4-BE49-F238E27FC236}">
                <a16:creationId xmlns:a16="http://schemas.microsoft.com/office/drawing/2014/main" id="{28A7CEB3-C145-AED7-08E4-01F365590F4B}"/>
              </a:ext>
            </a:extLst>
          </p:cNvPr>
          <p:cNvSpPr>
            <a:spLocks noGrp="1"/>
          </p:cNvSpPr>
          <p:nvPr>
            <p:ph idx="1"/>
          </p:nvPr>
        </p:nvSpPr>
        <p:spPr>
          <a:xfrm>
            <a:off x="838200" y="1622426"/>
            <a:ext cx="10515600" cy="4554537"/>
          </a:xfrm>
        </p:spPr>
        <p:txBody>
          <a:bodyPr/>
          <a:lstStyle/>
          <a:p>
            <a:pPr marL="0" indent="0">
              <a:buNone/>
            </a:pPr>
            <a:r>
              <a:rPr lang="en-US" dirty="0"/>
              <a:t>Name</a:t>
            </a:r>
          </a:p>
          <a:p>
            <a:pPr marL="0" indent="0">
              <a:buNone/>
            </a:pPr>
            <a:r>
              <a:rPr lang="en-US" dirty="0"/>
              <a:t>email@example.com</a:t>
            </a:r>
          </a:p>
        </p:txBody>
      </p:sp>
    </p:spTree>
    <p:extLst>
      <p:ext uri="{BB962C8B-B14F-4D97-AF65-F5344CB8AC3E}">
        <p14:creationId xmlns:p14="http://schemas.microsoft.com/office/powerpoint/2010/main" val="1900089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4861</TotalTime>
  <Words>512</Words>
  <Application>Microsoft Office PowerPoint</Application>
  <PresentationFormat>Widescreen</PresentationFormat>
  <Paragraphs>61</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Instructions </vt:lpstr>
      <vt:lpstr>Instructions </vt:lpstr>
      <vt:lpstr>Lightning Round Presentations  </vt:lpstr>
      <vt:lpstr>Resources</vt:lpstr>
      <vt:lpstr>PowerPoint Presentation</vt:lpstr>
      <vt:lpstr>PowerPoint Presentation</vt:lpstr>
      <vt:lpstr>Acknowledgements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Booker-Lauridson, Haley</cp:lastModifiedBy>
  <cp:revision>65</cp:revision>
  <dcterms:created xsi:type="dcterms:W3CDTF">2022-08-18T17:50:21Z</dcterms:created>
  <dcterms:modified xsi:type="dcterms:W3CDTF">2023-12-13T18:48:53Z</dcterms:modified>
</cp:coreProperties>
</file>