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4" r:id="rId2"/>
    <p:sldId id="275" r:id="rId3"/>
    <p:sldId id="273" r:id="rId4"/>
    <p:sldId id="272" r:id="rId5"/>
    <p:sldId id="267" r:id="rId6"/>
    <p:sldId id="278" r:id="rId7"/>
    <p:sldId id="265" r:id="rId8"/>
    <p:sldId id="26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6327"/>
  </p:normalViewPr>
  <p:slideViewPr>
    <p:cSldViewPr snapToGrid="0">
      <p:cViewPr varScale="1">
        <p:scale>
          <a:sx n="79" d="100"/>
          <a:sy n="79" d="100"/>
        </p:scale>
        <p:origin x="96"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91508-3794-4122-8496-AE2DEAE0F18B}"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5F8EE-AC55-488D-9F1F-F0378FEE950C}" type="slidenum">
              <a:rPr lang="en-US" smtClean="0"/>
              <a:t>‹#›</a:t>
            </a:fld>
            <a:endParaRPr lang="en-US"/>
          </a:p>
        </p:txBody>
      </p:sp>
    </p:spTree>
    <p:extLst>
      <p:ext uri="{BB962C8B-B14F-4D97-AF65-F5344CB8AC3E}">
        <p14:creationId xmlns:p14="http://schemas.microsoft.com/office/powerpoint/2010/main" val="17223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1</a:t>
            </a:fld>
            <a:endParaRPr lang="en-US"/>
          </a:p>
        </p:txBody>
      </p:sp>
    </p:spTree>
    <p:extLst>
      <p:ext uri="{BB962C8B-B14F-4D97-AF65-F5344CB8AC3E}">
        <p14:creationId xmlns:p14="http://schemas.microsoft.com/office/powerpoint/2010/main" val="39515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2</a:t>
            </a:fld>
            <a:endParaRPr lang="en-US"/>
          </a:p>
        </p:txBody>
      </p:sp>
    </p:spTree>
    <p:extLst>
      <p:ext uri="{BB962C8B-B14F-4D97-AF65-F5344CB8AC3E}">
        <p14:creationId xmlns:p14="http://schemas.microsoft.com/office/powerpoint/2010/main" val="3621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8B307-051D-4D5A-C0AA-D27415DB2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E23A8-3F05-7AE7-6667-F6428DF17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00805-E07A-5339-A1B4-87969B47388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the Lightening Round, presenters have three minutes to describe the overall concept of their work…. like an elevator pitch.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key concepts.  Keep it simple.  Avoid statistics and techno-speak.  Try not to sound scripted.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make audience members want to learn more about your project.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speakers generally speak about 150 words per minute.  You only have three minutes.  If you can say it in six words, don’t use ten. If it doesn’t help clarify the “big picture”, leave it out.  </a:t>
            </a:r>
          </a:p>
          <a:p>
            <a:endParaRPr lang="en-US" sz="1200" b="1" kern="1200" dirty="0">
              <a:solidFill>
                <a:schemeClr val="tx1"/>
              </a:solidFill>
              <a:effectLst/>
              <a:latin typeface="+mn-lt"/>
              <a:ea typeface="+mn-ea"/>
              <a:cs typeface="+mn-cs"/>
            </a:endParaRPr>
          </a:p>
          <a:p>
            <a:r>
              <a:rPr lang="en-US" sz="1200" b="0" dirty="0"/>
              <a:t>Remember, the purpose</a:t>
            </a:r>
            <a:r>
              <a:rPr lang="en-US" sz="1200" b="0" baseline="0" dirty="0"/>
              <a:t> of the l</a:t>
            </a:r>
            <a:r>
              <a:rPr lang="en-US" sz="1200" b="0" dirty="0"/>
              <a:t>ightening round presentations is not to tell all, but to make audience members want</a:t>
            </a:r>
            <a:r>
              <a:rPr lang="en-US" sz="1200" b="0" baseline="0" dirty="0"/>
              <a:t> to learn more about you and your project.  T</a:t>
            </a:r>
            <a:r>
              <a:rPr lang="en-US" sz="1200" b="0" kern="1200" dirty="0">
                <a:solidFill>
                  <a:schemeClr val="tx1"/>
                </a:solidFill>
                <a:effectLst/>
                <a:latin typeface="+mn-lt"/>
                <a:ea typeface="+mn-ea"/>
                <a:cs typeface="+mn-cs"/>
              </a:rPr>
              <a:t>he details and data in your</a:t>
            </a:r>
            <a:r>
              <a:rPr lang="en-US" sz="1200" b="0" kern="1200" baseline="0" dirty="0">
                <a:solidFill>
                  <a:schemeClr val="tx1"/>
                </a:solidFill>
                <a:effectLst/>
                <a:latin typeface="+mn-lt"/>
                <a:ea typeface="+mn-ea"/>
                <a:cs typeface="+mn-cs"/>
              </a:rPr>
              <a:t> paper</a:t>
            </a:r>
            <a:r>
              <a:rPr lang="en-US" sz="1200" b="0" kern="1200" dirty="0">
                <a:solidFill>
                  <a:schemeClr val="tx1"/>
                </a:solidFill>
                <a:effectLst/>
                <a:latin typeface="+mn-lt"/>
                <a:ea typeface="+mn-ea"/>
                <a:cs typeface="+mn-cs"/>
              </a:rPr>
              <a:t>.  </a:t>
            </a:r>
          </a:p>
          <a:p>
            <a:endParaRPr lang="en-US" b="0" dirty="0"/>
          </a:p>
        </p:txBody>
      </p:sp>
      <p:sp>
        <p:nvSpPr>
          <p:cNvPr id="4" name="Slide Number Placeholder 3">
            <a:extLst>
              <a:ext uri="{FF2B5EF4-FFF2-40B4-BE49-F238E27FC236}">
                <a16:creationId xmlns:a16="http://schemas.microsoft.com/office/drawing/2014/main" id="{2A727A03-6FFB-B96B-0013-EEE0D5B92449}"/>
              </a:ext>
            </a:extLst>
          </p:cNvPr>
          <p:cNvSpPr>
            <a:spLocks noGrp="1"/>
          </p:cNvSpPr>
          <p:nvPr>
            <p:ph type="sldNum" sz="quarter" idx="10"/>
          </p:nvPr>
        </p:nvSpPr>
        <p:spPr/>
        <p:txBody>
          <a:bodyPr/>
          <a:lstStyle/>
          <a:p>
            <a:fld id="{C1FC267B-674E-4154-BA88-D632DA3C4070}" type="slidenum">
              <a:rPr lang="en-US" smtClean="0"/>
              <a:t>3</a:t>
            </a:fld>
            <a:endParaRPr lang="en-US"/>
          </a:p>
        </p:txBody>
      </p:sp>
    </p:spTree>
    <p:extLst>
      <p:ext uri="{BB962C8B-B14F-4D97-AF65-F5344CB8AC3E}">
        <p14:creationId xmlns:p14="http://schemas.microsoft.com/office/powerpoint/2010/main" val="802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Conference Paper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resenters are asked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preferred session format, but programming and space constraints may result in some who prefer conventional, “talking head” presentations being assigned to hybrid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resources about elevator pitches provide useful suggestions for making lightening round presentations.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ASHRAE</a:t>
            </a:r>
            <a:r>
              <a:rPr lang="en-US" sz="1200" kern="1200" baseline="0" dirty="0">
                <a:solidFill>
                  <a:schemeClr val="tx1"/>
                </a:solidFill>
                <a:effectLst/>
                <a:latin typeface="+mn-lt"/>
                <a:ea typeface="+mn-ea"/>
                <a:cs typeface="+mn-cs"/>
              </a:rPr>
              <a:t> Speaker Resources include guidance and templates for Conference Paper session presentations and posters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4</a:t>
            </a:fld>
            <a:endParaRPr lang="en-US"/>
          </a:p>
        </p:txBody>
      </p:sp>
    </p:spTree>
    <p:extLst>
      <p:ext uri="{BB962C8B-B14F-4D97-AF65-F5344CB8AC3E}">
        <p14:creationId xmlns:p14="http://schemas.microsoft.com/office/powerpoint/2010/main" val="196431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ashrae.org/file%20library/conferences/speaker%20resources/ppt-commercialism-guide.pptx"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A6681-FAD4-5B93-E68A-20D829D381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sz="2000" dirty="0"/>
              <a:t>The PPT template is not required for Annual/Winter Conferences</a:t>
            </a:r>
          </a:p>
          <a:p>
            <a:r>
              <a:rPr lang="en-US" sz="2000" dirty="0"/>
              <a:t>The Title Slide, Conclusion, Questions, and Bibliography slide (if you are referencing any publications) are the only slides required for all presentations.</a:t>
            </a:r>
          </a:p>
          <a:p>
            <a:r>
              <a:rPr lang="en-US" sz="2000" dirty="0"/>
              <a:t>The Learning Objectives slide is required if you are in a Paper Session (including conference paper, technical paper and extended abstract), Seminar or Workshop Session.</a:t>
            </a:r>
          </a:p>
          <a:p>
            <a:r>
              <a:rPr lang="en-US" sz="2000" dirty="0"/>
              <a:t>All text on the slides is instructional – text will disappear if you click on it.</a:t>
            </a:r>
          </a:p>
          <a:p>
            <a:r>
              <a:rPr lang="en-US" sz="2000" dirty="0"/>
              <a:t>You may delete any slides you do not need – please delete this instructional slide when you begin.</a:t>
            </a:r>
          </a:p>
          <a:p>
            <a:r>
              <a:rPr lang="en-US" sz="2000" dirty="0"/>
              <a:t>Refer to the </a:t>
            </a:r>
            <a:r>
              <a:rPr lang="en-US" sz="2000" dirty="0">
                <a:hlinkClick r:id="rId3"/>
              </a:rPr>
              <a:t>PPT Commercialism Guide </a:t>
            </a:r>
            <a:r>
              <a:rPr lang="en-US" sz="2000" dirty="0"/>
              <a:t>for a visual guide of what is and is not permitted in a presentation.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67DF6-121D-FD6C-DF74-D00865DF4F3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D271-72DA-D8D8-F9B1-87B1457335A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5E3A69-FCB3-E59C-698E-75CF7CE13BB2}"/>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7980DB-A969-9442-653B-289C49580369}"/>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9" name="Picture 18">
            <a:extLst>
              <a:ext uri="{FF2B5EF4-FFF2-40B4-BE49-F238E27FC236}">
                <a16:creationId xmlns:a16="http://schemas.microsoft.com/office/drawing/2014/main" id="{ABBDB474-57C0-7693-0848-B32F7F7ED336}"/>
              </a:ext>
            </a:extLst>
          </p:cNvPr>
          <p:cNvPicPr>
            <a:picLocks noChangeAspect="1"/>
          </p:cNvPicPr>
          <p:nvPr userDrawn="1"/>
        </p:nvPicPr>
        <p:blipFill>
          <a:blip r:embed="rId2"/>
          <a:srcRect r="2325"/>
          <a:stretch/>
        </p:blipFill>
        <p:spPr>
          <a:xfrm>
            <a:off x="-5862" y="2341553"/>
            <a:ext cx="12197862" cy="169440"/>
          </a:xfrm>
          <a:prstGeom prst="rect">
            <a:avLst/>
          </a:prstGeom>
        </p:spPr>
      </p:pic>
      <p:pic>
        <p:nvPicPr>
          <p:cNvPr id="10" name="Picture 9" descr="A blue and green background with white text&#10;&#10;AI-generated content may be incorrect.">
            <a:extLst>
              <a:ext uri="{FF2B5EF4-FFF2-40B4-BE49-F238E27FC236}">
                <a16:creationId xmlns:a16="http://schemas.microsoft.com/office/drawing/2014/main" id="{9953D300-A4F5-1464-514B-4EE77600D999}"/>
              </a:ext>
            </a:extLst>
          </p:cNvPr>
          <p:cNvPicPr>
            <a:picLocks noChangeAspect="1"/>
          </p:cNvPicPr>
          <p:nvPr userDrawn="1"/>
        </p:nvPicPr>
        <p:blipFill>
          <a:blip r:embed="rId3"/>
          <a:stretch>
            <a:fillRect/>
          </a:stretch>
        </p:blipFill>
        <p:spPr>
          <a:xfrm>
            <a:off x="-24005" y="-33675"/>
            <a:ext cx="12214406" cy="2544668"/>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EABAE-7E4A-9F66-D575-934673C69620}"/>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7688AE-4DE1-5CFE-1C97-F3E321E488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1DB76-8CCF-743F-03E0-5AE518360A6F}"/>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E8D5B-0A63-0BA3-3DA0-D7742D165CD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63D219-7D6A-5950-CE95-DCB35BAC35A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55CB2A-6F7A-5261-F389-043F5894115E}"/>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7C280E-223A-106D-95CA-612AA6359CA3}"/>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5/6/2025</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vator_pitch"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bing.com/videos/search?&amp;q=elevator+pitch&amp;view=detail&amp;mid=38D0F8FC91971ED8444138D0F8FC91971ED84441&amp;FORM=VDRVRV&amp;ru=/videos/search?q%3Delevator%20pitch%26%26FORM%3DVDVVXX&amp;ajaxhist=0" TargetMode="External"/><Relationship Id="rId5" Type="http://schemas.openxmlformats.org/officeDocument/2006/relationships/hyperlink" Target="https://www.bing.com/videos/search?&amp;q=elevator+pitch&amp;view=detail&amp;mid=FDDEDD5EED543C86AE87FDDEDD5EED543C86AE87&amp;FORM=VDRVRV&amp;ru=/videos/search?q%3Delevator%20pitch%26%26FORM%3DVDVVXX&amp;ajaxhist=0" TargetMode="External"/><Relationship Id="rId4" Type="http://schemas.openxmlformats.org/officeDocument/2006/relationships/hyperlink" Target="https://www.bing.com/videos/search?&amp;q=elevator+pitch&amp;view=detail&amp;mid=7EAB0EDD1D023ECE5E517EAB0EDD1D023ECE5E51&amp;FORM=VDRVRV&amp;ru=/videos/search?q%3Delevator%20pitch%26%26FORM%3DVDVVXX&amp;ajaxhis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lnSpcReduction="10000"/>
          </a:bodyPr>
          <a:lstStyle/>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Sessions start with all presenters making 3-5 minute “lightening round” presentations.</a:t>
            </a:r>
          </a:p>
          <a:p>
            <a:pPr marL="571500" indent="-571500">
              <a:lnSpc>
                <a:spcPct val="107000"/>
              </a:lnSpc>
              <a:spcAft>
                <a:spcPts val="800"/>
              </a:spcAft>
              <a:buFont typeface="Arial" panose="020B0604020202020204" pitchFamily="34" charset="0"/>
              <a:buChar cha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Presenters then report to their Poster Stations for one-on-one interaction with audience for the rest of the session.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4489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fontScale="85000" lnSpcReduction="20000"/>
          </a:bodyPr>
          <a:lstStyle/>
          <a:p>
            <a:pPr marL="571500" indent="-571500">
              <a:buFont typeface="Arial" panose="020B0604020202020204" pitchFamily="34" charset="0"/>
              <a:buChar char="•"/>
            </a:pPr>
            <a:r>
              <a:rPr lang="en-US" sz="3600" dirty="0"/>
              <a:t>The PPT template is not required for Annual/Winter Conferences</a:t>
            </a:r>
          </a:p>
          <a:p>
            <a:pPr marL="571500" indent="-571500">
              <a:buFont typeface="Arial" panose="020B0604020202020204" pitchFamily="34" charset="0"/>
              <a:buChar char="•"/>
            </a:pPr>
            <a:r>
              <a:rPr lang="en-US" sz="3600" dirty="0"/>
              <a:t>The Title Slide and Questions slides (if you are referencing any publications) are the only slides required for all presentations.</a:t>
            </a:r>
          </a:p>
          <a:p>
            <a:pPr marL="571500" indent="-571500">
              <a:buFont typeface="Arial" panose="020B0604020202020204" pitchFamily="34" charset="0"/>
              <a:buChar char="•"/>
            </a:pPr>
            <a:r>
              <a:rPr lang="en-US" sz="3600" dirty="0"/>
              <a:t>The Learning Objectives slide is optional.</a:t>
            </a:r>
          </a:p>
          <a:p>
            <a:pPr marL="571500" indent="-571500">
              <a:buFont typeface="Arial" panose="020B0604020202020204" pitchFamily="34" charset="0"/>
              <a:buChar char="•"/>
            </a:pPr>
            <a:r>
              <a:rPr lang="en-US" sz="3600" dirty="0"/>
              <a:t>Keep in mind that your presentation should be </a:t>
            </a:r>
            <a:r>
              <a:rPr lang="en-US" sz="3600" i="1" dirty="0"/>
              <a:t>short – </a:t>
            </a:r>
            <a:r>
              <a:rPr lang="en-US" sz="3600" dirty="0"/>
              <a:t>ASHRAE recommends 5-7 slides.</a:t>
            </a:r>
          </a:p>
          <a:p>
            <a:pPr marL="571500" indent="-571500">
              <a:buFont typeface="Arial" panose="020B0604020202020204" pitchFamily="34" charset="0"/>
              <a:buChar char="•"/>
            </a:pPr>
            <a:r>
              <a:rPr lang="en-US" sz="3600" dirty="0"/>
              <a:t>You may delete any slides you do not need – please delete these instructional slides when you begin.</a:t>
            </a:r>
          </a:p>
        </p:txBody>
      </p:sp>
    </p:spTree>
    <p:extLst>
      <p:ext uri="{BB962C8B-B14F-4D97-AF65-F5344CB8AC3E}">
        <p14:creationId xmlns:p14="http://schemas.microsoft.com/office/powerpoint/2010/main" val="20538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140B-86D1-8F2A-70E0-C9EECCDCB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412A2-0191-32B8-4DEF-53A9411CCAFA}"/>
              </a:ext>
            </a:extLst>
          </p:cNvPr>
          <p:cNvSpPr>
            <a:spLocks noGrp="1"/>
          </p:cNvSpPr>
          <p:nvPr>
            <p:ph type="title"/>
          </p:nvPr>
        </p:nvSpPr>
        <p:spPr/>
        <p:txBody>
          <a:bodyPr>
            <a:normAutofit fontScale="90000"/>
          </a:bodyPr>
          <a:lstStyle/>
          <a:p>
            <a:r>
              <a:rPr lang="en-US" dirty="0"/>
              <a:t>Lightning Round Presentations </a:t>
            </a:r>
            <a:br>
              <a:rPr lang="en-US" dirty="0"/>
            </a:br>
            <a:endParaRPr lang="en-US" dirty="0"/>
          </a:p>
        </p:txBody>
      </p:sp>
      <p:sp>
        <p:nvSpPr>
          <p:cNvPr id="3" name="Content Placeholder 2">
            <a:extLst>
              <a:ext uri="{FF2B5EF4-FFF2-40B4-BE49-F238E27FC236}">
                <a16:creationId xmlns:a16="http://schemas.microsoft.com/office/drawing/2014/main" id="{5157A017-C80C-7F91-9458-FD49A0CF8C37}"/>
              </a:ext>
            </a:extLst>
          </p:cNvPr>
          <p:cNvSpPr>
            <a:spLocks noGrp="1"/>
          </p:cNvSpPr>
          <p:nvPr>
            <p:ph idx="1"/>
          </p:nvPr>
        </p:nvSpPr>
        <p:spPr>
          <a:xfrm>
            <a:off x="838200" y="1653249"/>
            <a:ext cx="10515600" cy="4554537"/>
          </a:xfrm>
        </p:spPr>
        <p:txBody>
          <a:bodyPr>
            <a:normAutofit lnSpcReduction="10000"/>
          </a:bodyPr>
          <a:lstStyle/>
          <a:p>
            <a:pPr lvl="1"/>
            <a:r>
              <a:rPr lang="en-US" sz="3800" dirty="0"/>
              <a:t>Describe your project in 3-5 minutes</a:t>
            </a:r>
          </a:p>
          <a:p>
            <a:pPr lvl="1"/>
            <a:r>
              <a:rPr lang="en-US" sz="3800" dirty="0"/>
              <a:t>Focus on the “big picture”</a:t>
            </a:r>
          </a:p>
          <a:p>
            <a:pPr lvl="1"/>
            <a:r>
              <a:rPr lang="en-US" sz="3800" dirty="0"/>
              <a:t>Avoid data, statistics and techno-speak</a:t>
            </a:r>
          </a:p>
          <a:p>
            <a:pPr lvl="1"/>
            <a:r>
              <a:rPr lang="en-US" sz="3800" dirty="0"/>
              <a:t>Shouldn’t sound scripted</a:t>
            </a:r>
          </a:p>
          <a:p>
            <a:endParaRPr lang="en-US" sz="2400" dirty="0"/>
          </a:p>
          <a:p>
            <a:pPr algn="ctr"/>
            <a:r>
              <a:rPr lang="en-US" sz="3600" b="1" dirty="0"/>
              <a:t>Lightning Round Objective </a:t>
            </a:r>
          </a:p>
          <a:p>
            <a:pPr algn="ctr"/>
            <a:r>
              <a:rPr lang="en-US" sz="3600" b="1" dirty="0"/>
              <a:t>is to interest audience in one-on-one conversations with presenters</a:t>
            </a:r>
          </a:p>
          <a:p>
            <a:endParaRPr lang="en-US" dirty="0"/>
          </a:p>
        </p:txBody>
      </p:sp>
    </p:spTree>
    <p:extLst>
      <p:ext uri="{BB962C8B-B14F-4D97-AF65-F5344CB8AC3E}">
        <p14:creationId xmlns:p14="http://schemas.microsoft.com/office/powerpoint/2010/main" val="349337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838200" y="1479884"/>
            <a:ext cx="10515600" cy="4697079"/>
          </a:xfrm>
        </p:spPr>
        <p:txBody>
          <a:bodyPr>
            <a:norm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Elevator Pitch - Wikipedia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How to Craft an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2010 Elevator Pitch Winner - Katie Sunday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To Create A Killer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607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309FD-BDF8-5D0C-E7F8-277E15045447}"/>
              </a:ext>
            </a:extLst>
          </p:cNvPr>
          <p:cNvSpPr>
            <a:spLocks noGrp="1"/>
          </p:cNvSpPr>
          <p:nvPr>
            <p:ph type="title"/>
          </p:nvPr>
        </p:nvSpPr>
        <p:spPr/>
        <p:txBody>
          <a:bodyPr/>
          <a:lstStyle/>
          <a:p>
            <a:r>
              <a:rPr lang="en-US" dirty="0"/>
              <a:t>Learning Objectives</a:t>
            </a:r>
          </a:p>
        </p:txBody>
      </p:sp>
      <p:sp>
        <p:nvSpPr>
          <p:cNvPr id="7" name="Content Placeholder 6">
            <a:extLst>
              <a:ext uri="{FF2B5EF4-FFF2-40B4-BE49-F238E27FC236}">
                <a16:creationId xmlns:a16="http://schemas.microsoft.com/office/drawing/2014/main" id="{789D6881-B97D-FE29-6CCF-3CB3A8EEFA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9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8721</TotalTime>
  <Words>630</Words>
  <Application>Microsoft Office PowerPoint</Application>
  <PresentationFormat>Widescreen</PresentationFormat>
  <Paragraphs>61</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Instructions </vt:lpstr>
      <vt:lpstr>Instructions </vt:lpstr>
      <vt:lpstr>Lightning Round Presentations  </vt:lpstr>
      <vt:lpstr>Resources</vt:lpstr>
      <vt:lpstr>PowerPoint Presentation</vt:lpstr>
      <vt:lpstr>Learning Objectives</vt:lpstr>
      <vt:lpstr>Acknowledgements</vt:lpstr>
      <vt:lpstr>Outline/Agenda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35</cp:revision>
  <dcterms:created xsi:type="dcterms:W3CDTF">2022-08-18T17:50:21Z</dcterms:created>
  <dcterms:modified xsi:type="dcterms:W3CDTF">2025-05-06T20:36:55Z</dcterms:modified>
</cp:coreProperties>
</file>