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6" r:id="rId2"/>
    <p:sldId id="293" r:id="rId3"/>
    <p:sldId id="286" r:id="rId4"/>
    <p:sldId id="294" r:id="rId5"/>
    <p:sldId id="283" r:id="rId6"/>
    <p:sldId id="260" r:id="rId7"/>
    <p:sldId id="285" r:id="rId8"/>
    <p:sldId id="289" r:id="rId9"/>
    <p:sldId id="292" r:id="rId10"/>
    <p:sldId id="261" r:id="rId11"/>
    <p:sldId id="262" r:id="rId12"/>
    <p:sldId id="28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zaei, Amir" initials="RA" lastIdx="1" clrIdx="0">
    <p:extLst>
      <p:ext uri="{19B8F6BF-5375-455C-9EA6-DF929625EA0E}">
        <p15:presenceInfo xmlns:p15="http://schemas.microsoft.com/office/powerpoint/2012/main" userId="S-1-5-21-3864327291-2723945433-717364767-265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1090" autoAdjust="0"/>
  </p:normalViewPr>
  <p:slideViewPr>
    <p:cSldViewPr snapToGrid="0">
      <p:cViewPr varScale="1">
        <p:scale>
          <a:sx n="116" d="100"/>
          <a:sy n="116" d="100"/>
        </p:scale>
        <p:origin x="1494" y="11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95AAB-5FFF-41F9-8C0D-44637EC68389}" type="datetimeFigureOut">
              <a:rPr lang="en-US" smtClean="0"/>
              <a:t>9/24/2018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1B715D-45E5-49AC-9222-3C9AAA4E9C13}" type="slidenum">
              <a:rPr lang="en-US" smtClean="0"/>
              <a:t>‹#›</a:t>
            </a:fld>
            <a:endParaRPr lang="en-US"/>
          </a:p>
        </p:txBody>
      </p:sp>
    </p:spTree>
    <p:extLst>
      <p:ext uri="{BB962C8B-B14F-4D97-AF65-F5344CB8AC3E}">
        <p14:creationId xmlns:p14="http://schemas.microsoft.com/office/powerpoint/2010/main" val="284730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824B6-E49A-4E5F-AA14-CDC008890CF6}" type="datetimeFigureOut">
              <a:rPr lang="en-US" smtClean="0"/>
              <a:t>9/24/2018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E0283-0C0B-46AE-992C-1515B610BF8A}" type="slidenum">
              <a:rPr lang="en-US" smtClean="0"/>
              <a:t>‹#›</a:t>
            </a:fld>
            <a:endParaRPr lang="en-US"/>
          </a:p>
        </p:txBody>
      </p:sp>
    </p:spTree>
    <p:extLst>
      <p:ext uri="{BB962C8B-B14F-4D97-AF65-F5344CB8AC3E}">
        <p14:creationId xmlns:p14="http://schemas.microsoft.com/office/powerpoint/2010/main" val="155829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0283-0C0B-46AE-992C-1515B610BF8A}" type="slidenum">
              <a:rPr lang="en-US" smtClean="0"/>
              <a:t>1</a:t>
            </a:fld>
            <a:endParaRPr lang="en-US"/>
          </a:p>
        </p:txBody>
      </p:sp>
    </p:spTree>
    <p:extLst>
      <p:ext uri="{BB962C8B-B14F-4D97-AF65-F5344CB8AC3E}">
        <p14:creationId xmlns:p14="http://schemas.microsoft.com/office/powerpoint/2010/main" val="22450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site and climate data</a:t>
            </a:r>
          </a:p>
          <a:p>
            <a:r>
              <a:rPr lang="en-US" dirty="0"/>
              <a:t>I used work near there! </a:t>
            </a:r>
          </a:p>
          <a:p>
            <a:endParaRPr lang="en-US" dirty="0"/>
          </a:p>
          <a:p>
            <a:r>
              <a:rPr lang="en-US" dirty="0"/>
              <a:t>Big idea: burry it! </a:t>
            </a:r>
          </a:p>
        </p:txBody>
      </p:sp>
      <p:sp>
        <p:nvSpPr>
          <p:cNvPr id="4" name="Slide Number Placeholder 3"/>
          <p:cNvSpPr>
            <a:spLocks noGrp="1"/>
          </p:cNvSpPr>
          <p:nvPr>
            <p:ph type="sldNum" sz="quarter" idx="10"/>
          </p:nvPr>
        </p:nvSpPr>
        <p:spPr/>
        <p:txBody>
          <a:bodyPr/>
          <a:lstStyle/>
          <a:p>
            <a:fld id="{576E0283-0C0B-46AE-992C-1515B610BF8A}" type="slidenum">
              <a:rPr lang="en-US" smtClean="0"/>
              <a:t>2</a:t>
            </a:fld>
            <a:endParaRPr lang="en-US"/>
          </a:p>
        </p:txBody>
      </p:sp>
    </p:spTree>
    <p:extLst>
      <p:ext uri="{BB962C8B-B14F-4D97-AF65-F5344CB8AC3E}">
        <p14:creationId xmlns:p14="http://schemas.microsoft.com/office/powerpoint/2010/main" val="392947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finding journey to gradient from buried to above ground! </a:t>
            </a:r>
          </a:p>
          <a:p>
            <a:endParaRPr lang="en-US" dirty="0"/>
          </a:p>
          <a:p>
            <a:r>
              <a:rPr lang="en-US" dirty="0"/>
              <a:t>Gradient of needs! </a:t>
            </a:r>
          </a:p>
          <a:p>
            <a:r>
              <a:rPr lang="en-US" dirty="0"/>
              <a:t>Program Needs:</a:t>
            </a:r>
          </a:p>
          <a:p>
            <a:endParaRPr lang="en-US" dirty="0"/>
          </a:p>
          <a:p>
            <a:pPr marL="457200" indent="-279400">
              <a:buFont typeface="Arial" panose="020B0604020202020204" pitchFamily="34" charset="0"/>
              <a:buChar char="•"/>
            </a:pPr>
            <a:r>
              <a:rPr lang="en-US" dirty="0"/>
              <a:t>Circulation</a:t>
            </a:r>
          </a:p>
          <a:p>
            <a:pPr marL="457200" indent="-279400">
              <a:buFont typeface="Arial" panose="020B0604020202020204" pitchFamily="34" charset="0"/>
              <a:buChar char="•"/>
            </a:pPr>
            <a:r>
              <a:rPr lang="en-US" dirty="0"/>
              <a:t>Temperature</a:t>
            </a:r>
          </a:p>
          <a:p>
            <a:pPr marL="457200" indent="-279400">
              <a:buFont typeface="Arial" panose="020B0604020202020204" pitchFamily="34" charset="0"/>
              <a:buChar char="•"/>
            </a:pPr>
            <a:r>
              <a:rPr lang="en-US" dirty="0"/>
              <a:t>Humidity </a:t>
            </a:r>
          </a:p>
          <a:p>
            <a:pPr marL="457200" indent="-279400">
              <a:buFont typeface="Arial" panose="020B0604020202020204" pitchFamily="34" charset="0"/>
              <a:buChar char="•"/>
            </a:pPr>
            <a:r>
              <a:rPr lang="en-US" dirty="0"/>
              <a:t>Daylight</a:t>
            </a:r>
          </a:p>
          <a:p>
            <a:pPr marL="457200" indent="-279400">
              <a:buFont typeface="Arial" panose="020B0604020202020204" pitchFamily="34" charset="0"/>
              <a:buChar char="•"/>
            </a:pPr>
            <a:r>
              <a:rPr lang="en-US" dirty="0"/>
              <a:t>Comfort</a:t>
            </a:r>
          </a:p>
          <a:p>
            <a:endParaRPr lang="en-US" dirty="0"/>
          </a:p>
        </p:txBody>
      </p:sp>
      <p:sp>
        <p:nvSpPr>
          <p:cNvPr id="4" name="Slide Number Placeholder 3"/>
          <p:cNvSpPr>
            <a:spLocks noGrp="1"/>
          </p:cNvSpPr>
          <p:nvPr>
            <p:ph type="sldNum" sz="quarter" idx="10"/>
          </p:nvPr>
        </p:nvSpPr>
        <p:spPr/>
        <p:txBody>
          <a:bodyPr/>
          <a:lstStyle/>
          <a:p>
            <a:fld id="{576E0283-0C0B-46AE-992C-1515B610BF8A}" type="slidenum">
              <a:rPr lang="en-US" smtClean="0"/>
              <a:t>3</a:t>
            </a:fld>
            <a:endParaRPr lang="en-US"/>
          </a:p>
        </p:txBody>
      </p:sp>
    </p:spTree>
    <p:extLst>
      <p:ext uri="{BB962C8B-B14F-4D97-AF65-F5344CB8AC3E}">
        <p14:creationId xmlns:p14="http://schemas.microsoft.com/office/powerpoint/2010/main" val="157752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0283-0C0B-46AE-992C-1515B610BF8A}" type="slidenum">
              <a:rPr lang="en-US" smtClean="0"/>
              <a:t>9</a:t>
            </a:fld>
            <a:endParaRPr lang="en-US"/>
          </a:p>
        </p:txBody>
      </p:sp>
    </p:spTree>
    <p:extLst>
      <p:ext uri="{BB962C8B-B14F-4D97-AF65-F5344CB8AC3E}">
        <p14:creationId xmlns:p14="http://schemas.microsoft.com/office/powerpoint/2010/main" val="11677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Adiabatic humidification/pre-cooling: </a:t>
            </a:r>
          </a:p>
          <a:p>
            <a:pPr marL="171450" indent="-171450" algn="l">
              <a:buFont typeface="Arial" panose="020B0604020202020204" pitchFamily="34" charset="0"/>
              <a:buChar char="•"/>
            </a:pPr>
            <a:r>
              <a:rPr lang="en-US" dirty="0"/>
              <a:t>1.8 kW/GPM water atomizer    </a:t>
            </a:r>
            <a:r>
              <a:rPr lang="en-US" dirty="0" err="1"/>
              <a:t>v.s</a:t>
            </a:r>
            <a:r>
              <a:rPr lang="en-US" dirty="0"/>
              <a:t>.   165 kW/GPM Steam Production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Fiberoptic curtesy links for images: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https://www.parans.com/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http://lidamama.info</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76E0283-0C0B-46AE-992C-1515B610BF8A}" type="slidenum">
              <a:rPr lang="en-US" smtClean="0"/>
              <a:t>10</a:t>
            </a:fld>
            <a:endParaRPr lang="en-US"/>
          </a:p>
        </p:txBody>
      </p:sp>
    </p:spTree>
    <p:extLst>
      <p:ext uri="{BB962C8B-B14F-4D97-AF65-F5344CB8AC3E}">
        <p14:creationId xmlns:p14="http://schemas.microsoft.com/office/powerpoint/2010/main" val="3239354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metrics for the table above come directly from your input spreadsheet, both units will be available in the spreadsheet, please fill out the table as it is on the slide here.</a:t>
            </a:r>
          </a:p>
          <a:p>
            <a:endParaRPr lang="en-US" dirty="0"/>
          </a:p>
        </p:txBody>
      </p:sp>
      <p:sp>
        <p:nvSpPr>
          <p:cNvPr id="4" name="Slide Number Placeholder 3"/>
          <p:cNvSpPr>
            <a:spLocks noGrp="1"/>
          </p:cNvSpPr>
          <p:nvPr>
            <p:ph type="sldNum" sz="quarter" idx="10"/>
          </p:nvPr>
        </p:nvSpPr>
        <p:spPr/>
        <p:txBody>
          <a:bodyPr/>
          <a:lstStyle/>
          <a:p>
            <a:fld id="{576E0283-0C0B-46AE-992C-1515B610BF8A}" type="slidenum">
              <a:rPr lang="en-US" smtClean="0"/>
              <a:t>11</a:t>
            </a:fld>
            <a:endParaRPr lang="en-US"/>
          </a:p>
        </p:txBody>
      </p:sp>
    </p:spTree>
    <p:extLst>
      <p:ext uri="{BB962C8B-B14F-4D97-AF65-F5344CB8AC3E}">
        <p14:creationId xmlns:p14="http://schemas.microsoft.com/office/powerpoint/2010/main" val="149669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0283-0C0B-46AE-992C-1515B610BF8A}" type="slidenum">
              <a:rPr lang="en-US" smtClean="0"/>
              <a:t>12</a:t>
            </a:fld>
            <a:endParaRPr lang="en-US"/>
          </a:p>
        </p:txBody>
      </p:sp>
    </p:spTree>
    <p:extLst>
      <p:ext uri="{BB962C8B-B14F-4D97-AF65-F5344CB8AC3E}">
        <p14:creationId xmlns:p14="http://schemas.microsoft.com/office/powerpoint/2010/main" val="427862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E49A75-72AF-446B-A109-F28F1D3B725C}"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183925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49A75-72AF-446B-A109-F28F1D3B725C}"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356626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49A75-72AF-446B-A109-F28F1D3B725C}"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277319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49A75-72AF-446B-A109-F28F1D3B725C}"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427009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E49A75-72AF-446B-A109-F28F1D3B725C}"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238754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E49A75-72AF-446B-A109-F28F1D3B725C}" type="datetimeFigureOut">
              <a:rPr lang="en-US" smtClean="0"/>
              <a:t>9/24/2018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47400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E49A75-72AF-446B-A109-F28F1D3B725C}" type="datetimeFigureOut">
              <a:rPr lang="en-US" smtClean="0"/>
              <a:t>9/24/2018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280789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E49A75-72AF-446B-A109-F28F1D3B725C}" type="datetimeFigureOut">
              <a:rPr lang="en-US" smtClean="0"/>
              <a:t>9/24/2018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385075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49A75-72AF-446B-A109-F28F1D3B725C}" type="datetimeFigureOut">
              <a:rPr lang="en-US" smtClean="0"/>
              <a:t>9/24/2018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330135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E49A75-72AF-446B-A109-F28F1D3B725C}" type="datetimeFigureOut">
              <a:rPr lang="en-US" smtClean="0"/>
              <a:t>9/24/2018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128303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E49A75-72AF-446B-A109-F28F1D3B725C}" type="datetimeFigureOut">
              <a:rPr lang="en-US" smtClean="0"/>
              <a:t>9/24/2018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AB37A-67EB-4BAB-B388-6A78F1453F33}" type="slidenum">
              <a:rPr lang="en-US" smtClean="0"/>
              <a:t>‹#›</a:t>
            </a:fld>
            <a:endParaRPr lang="en-US"/>
          </a:p>
        </p:txBody>
      </p:sp>
    </p:spTree>
    <p:extLst>
      <p:ext uri="{BB962C8B-B14F-4D97-AF65-F5344CB8AC3E}">
        <p14:creationId xmlns:p14="http://schemas.microsoft.com/office/powerpoint/2010/main" val="336038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49A75-72AF-446B-A109-F28F1D3B725C}" type="datetimeFigureOut">
              <a:rPr lang="en-US" smtClean="0"/>
              <a:t>9/24/2018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AB37A-67EB-4BAB-B388-6A78F1453F33}" type="slidenum">
              <a:rPr lang="en-US" smtClean="0"/>
              <a:t>‹#›</a:t>
            </a:fld>
            <a:endParaRPr lang="en-US"/>
          </a:p>
        </p:txBody>
      </p:sp>
    </p:spTree>
    <p:extLst>
      <p:ext uri="{BB962C8B-B14F-4D97-AF65-F5344CB8AC3E}">
        <p14:creationId xmlns:p14="http://schemas.microsoft.com/office/powerpoint/2010/main" val="1055258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1.jpeg"/><Relationship Id="rId21" Type="http://schemas.microsoft.com/office/2007/relationships/hdphoto" Target="../media/hdphoto8.wdp"/><Relationship Id="rId7" Type="http://schemas.openxmlformats.org/officeDocument/2006/relationships/image" Target="../media/image4.pn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6.png"/><Relationship Id="rId5" Type="http://schemas.microsoft.com/office/2007/relationships/hdphoto" Target="../media/hdphoto1.wdp"/><Relationship Id="rId15" Type="http://schemas.microsoft.com/office/2007/relationships/hdphoto" Target="../media/hdphoto5.wdp"/><Relationship Id="rId23" Type="http://schemas.microsoft.com/office/2007/relationships/hdphoto" Target="../media/hdphoto9.wdp"/><Relationship Id="rId10" Type="http://schemas.microsoft.com/office/2007/relationships/hdphoto" Target="../media/hdphoto3.wdp"/><Relationship Id="rId19"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parans.com/" TargetMode="Externa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lidamama.info/" TargetMode="External"/><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jpeg"/><Relationship Id="rId9"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13" Type="http://schemas.microsoft.com/office/2007/relationships/hdphoto" Target="../media/hdphoto10.wdp"/><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gif"/></Relationships>
</file>

<file path=ppt/slides/_rels/slide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047" y="279053"/>
            <a:ext cx="5819216" cy="928688"/>
          </a:xfrm>
        </p:spPr>
        <p:txBody>
          <a:bodyPr>
            <a:normAutofit/>
          </a:bodyPr>
          <a:lstStyle/>
          <a:p>
            <a:r>
              <a:rPr lang="en-US" sz="2400" b="1" i="1" dirty="0"/>
              <a:t>2018 ASHRAE LowDown Showdown </a:t>
            </a:r>
            <a:br>
              <a:rPr lang="en-US" sz="2400" b="1" i="1" dirty="0"/>
            </a:br>
            <a:r>
              <a:rPr lang="en-US" sz="2400" b="1" i="1" dirty="0"/>
              <a:t>Modeling Competition</a:t>
            </a:r>
          </a:p>
        </p:txBody>
      </p:sp>
      <p:sp>
        <p:nvSpPr>
          <p:cNvPr id="3" name="Subtitle 2"/>
          <p:cNvSpPr>
            <a:spLocks noGrp="1"/>
          </p:cNvSpPr>
          <p:nvPr>
            <p:ph type="subTitle" idx="1"/>
          </p:nvPr>
        </p:nvSpPr>
        <p:spPr>
          <a:xfrm>
            <a:off x="933995" y="1992832"/>
            <a:ext cx="7154983" cy="749097"/>
          </a:xfrm>
        </p:spPr>
        <p:txBody>
          <a:bodyPr>
            <a:normAutofit fontScale="77500" lnSpcReduction="20000"/>
          </a:bodyPr>
          <a:lstStyle/>
          <a:p>
            <a:r>
              <a:rPr lang="en-US" sz="4050" dirty="0">
                <a:latin typeface="+mj-lt"/>
                <a:cs typeface="Arial" panose="020B0604020202020204" pitchFamily="34" charset="0"/>
              </a:rPr>
              <a:t>Team </a:t>
            </a:r>
            <a:r>
              <a:rPr lang="en-US" sz="4050" dirty="0" err="1">
                <a:latin typeface="+mj-lt"/>
                <a:cs typeface="Arial" panose="020B0604020202020204" pitchFamily="34" charset="0"/>
              </a:rPr>
              <a:t>MuZero</a:t>
            </a:r>
            <a:r>
              <a:rPr lang="en-US" sz="4050" dirty="0">
                <a:latin typeface="+mj-lt"/>
                <a:cs typeface="Arial" panose="020B0604020202020204" pitchFamily="34" charset="0"/>
              </a:rPr>
              <a:t>: “Muse” for net “Zero” Deign</a:t>
            </a:r>
          </a:p>
        </p:txBody>
      </p:sp>
      <p:pic>
        <p:nvPicPr>
          <p:cNvPr id="1026" name="Picture 2" descr="ASHRAE-Logo-144-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721" y="154275"/>
            <a:ext cx="1540068" cy="94513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158289" y="286196"/>
            <a:ext cx="0" cy="921545"/>
          </a:xfrm>
          <a:prstGeom prst="line">
            <a:avLst/>
          </a:prstGeom>
          <a:ln w="47625" cap="flat" cmpd="sng">
            <a:solidFill>
              <a:schemeClr val="accent1">
                <a:alpha val="9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2046" y="1645501"/>
            <a:ext cx="8538883" cy="4034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48117" y="1800633"/>
            <a:ext cx="7032812" cy="13447"/>
          </a:xfrm>
          <a:prstGeom prst="line">
            <a:avLst/>
          </a:prstGeom>
          <a:ln w="47625">
            <a:solidFill>
              <a:srgbClr val="92D05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38641" y="1099414"/>
            <a:ext cx="2904750" cy="461665"/>
          </a:xfrm>
          <a:prstGeom prst="rect">
            <a:avLst/>
          </a:prstGeom>
          <a:noFill/>
        </p:spPr>
        <p:txBody>
          <a:bodyPr wrap="square" rtlCol="0">
            <a:spAutoFit/>
          </a:bodyPr>
          <a:lstStyle/>
          <a:p>
            <a:r>
              <a:rPr lang="en-US" sz="1200" b="1" dirty="0">
                <a:latin typeface="+mj-lt"/>
              </a:rPr>
              <a:t>             2018 Building Performance </a:t>
            </a:r>
          </a:p>
          <a:p>
            <a:r>
              <a:rPr lang="en-US" sz="1200" b="1" dirty="0">
                <a:latin typeface="+mj-lt"/>
              </a:rPr>
              <a:t>         Analysis Conference and SimBuild </a:t>
            </a:r>
          </a:p>
        </p:txBody>
      </p:sp>
      <p:grpSp>
        <p:nvGrpSpPr>
          <p:cNvPr id="13" name="Group 12">
            <a:extLst>
              <a:ext uri="{FF2B5EF4-FFF2-40B4-BE49-F238E27FC236}">
                <a16:creationId xmlns:a16="http://schemas.microsoft.com/office/drawing/2014/main" xmlns="" id="{A44280F9-6EC7-406F-8D1D-9BAFF82B70A3}"/>
              </a:ext>
            </a:extLst>
          </p:cNvPr>
          <p:cNvGrpSpPr/>
          <p:nvPr/>
        </p:nvGrpSpPr>
        <p:grpSpPr>
          <a:xfrm>
            <a:off x="496976" y="4128295"/>
            <a:ext cx="7707141" cy="250525"/>
            <a:chOff x="872466" y="1488066"/>
            <a:chExt cx="8591041" cy="298911"/>
          </a:xfrm>
        </p:grpSpPr>
        <p:sp>
          <p:nvSpPr>
            <p:cNvPr id="38" name="TextBox 37">
              <a:extLst>
                <a:ext uri="{FF2B5EF4-FFF2-40B4-BE49-F238E27FC236}">
                  <a16:creationId xmlns:a16="http://schemas.microsoft.com/office/drawing/2014/main" xmlns="" id="{F54646E4-B364-4C8F-92DF-289DF6D38300}"/>
                </a:ext>
              </a:extLst>
            </p:cNvPr>
            <p:cNvSpPr txBox="1"/>
            <p:nvPr/>
          </p:nvSpPr>
          <p:spPr>
            <a:xfrm>
              <a:off x="872466" y="1488066"/>
              <a:ext cx="1058779" cy="246221"/>
            </a:xfrm>
            <a:prstGeom prst="rect">
              <a:avLst/>
            </a:prstGeom>
            <a:noFill/>
          </p:spPr>
          <p:txBody>
            <a:bodyPr wrap="square" rtlCol="0">
              <a:spAutoFit/>
            </a:bodyPr>
            <a:lstStyle/>
            <a:p>
              <a:pPr algn="ctr"/>
              <a:r>
                <a:rPr lang="en-US" sz="1000" dirty="0"/>
                <a:t>Amir Rezaei</a:t>
              </a:r>
            </a:p>
          </p:txBody>
        </p:sp>
        <p:sp>
          <p:nvSpPr>
            <p:cNvPr id="39" name="TextBox 38">
              <a:extLst>
                <a:ext uri="{FF2B5EF4-FFF2-40B4-BE49-F238E27FC236}">
                  <a16:creationId xmlns:a16="http://schemas.microsoft.com/office/drawing/2014/main" xmlns="" id="{AA0DF0B8-FE3B-4141-A1DF-20EA6E4FBE7C}"/>
                </a:ext>
              </a:extLst>
            </p:cNvPr>
            <p:cNvSpPr txBox="1"/>
            <p:nvPr/>
          </p:nvSpPr>
          <p:spPr>
            <a:xfrm>
              <a:off x="2353528" y="1493201"/>
              <a:ext cx="1132028" cy="293776"/>
            </a:xfrm>
            <a:prstGeom prst="rect">
              <a:avLst/>
            </a:prstGeom>
            <a:noFill/>
          </p:spPr>
          <p:txBody>
            <a:bodyPr wrap="square" rtlCol="0">
              <a:spAutoFit/>
            </a:bodyPr>
            <a:lstStyle/>
            <a:p>
              <a:pPr algn="ctr"/>
              <a:r>
                <a:rPr lang="en-US" sz="1000" dirty="0"/>
                <a:t>Andy </a:t>
              </a:r>
              <a:r>
                <a:rPr lang="en-US" sz="1000" dirty="0" err="1"/>
                <a:t>VanMater</a:t>
              </a:r>
              <a:endParaRPr lang="en-US" sz="1000" dirty="0">
                <a:latin typeface="Calibri" panose="020F0502020204030204" pitchFamily="34" charset="0"/>
                <a:ea typeface="Calibri" panose="020F0502020204030204" pitchFamily="34" charset="0"/>
              </a:endParaRPr>
            </a:p>
          </p:txBody>
        </p:sp>
        <p:sp>
          <p:nvSpPr>
            <p:cNvPr id="40" name="TextBox 39">
              <a:extLst>
                <a:ext uri="{FF2B5EF4-FFF2-40B4-BE49-F238E27FC236}">
                  <a16:creationId xmlns:a16="http://schemas.microsoft.com/office/drawing/2014/main" xmlns="" id="{A73C74BA-613A-4154-9F48-E8133EA68AA7}"/>
                </a:ext>
              </a:extLst>
            </p:cNvPr>
            <p:cNvSpPr txBox="1"/>
            <p:nvPr/>
          </p:nvSpPr>
          <p:spPr>
            <a:xfrm>
              <a:off x="3931238" y="1521084"/>
              <a:ext cx="1058779" cy="246221"/>
            </a:xfrm>
            <a:prstGeom prst="rect">
              <a:avLst/>
            </a:prstGeom>
            <a:noFill/>
          </p:spPr>
          <p:txBody>
            <a:bodyPr wrap="square" rtlCol="0">
              <a:spAutoFit/>
            </a:bodyPr>
            <a:lstStyle/>
            <a:p>
              <a:pPr algn="ctr"/>
              <a:r>
                <a:rPr lang="en-US" sz="1000" dirty="0"/>
                <a:t>Brian Bassett</a:t>
              </a:r>
              <a:endParaRPr lang="en-US" sz="1000" dirty="0">
                <a:latin typeface="Calibri" panose="020F0502020204030204" pitchFamily="34" charset="0"/>
                <a:ea typeface="Calibri" panose="020F0502020204030204" pitchFamily="34" charset="0"/>
              </a:endParaRPr>
            </a:p>
          </p:txBody>
        </p:sp>
        <p:sp>
          <p:nvSpPr>
            <p:cNvPr id="41" name="TextBox 40">
              <a:extLst>
                <a:ext uri="{FF2B5EF4-FFF2-40B4-BE49-F238E27FC236}">
                  <a16:creationId xmlns:a16="http://schemas.microsoft.com/office/drawing/2014/main" xmlns="" id="{21AAD5E9-DD3C-496B-B868-7ED1125D5CF0}"/>
                </a:ext>
              </a:extLst>
            </p:cNvPr>
            <p:cNvSpPr txBox="1"/>
            <p:nvPr/>
          </p:nvSpPr>
          <p:spPr>
            <a:xfrm>
              <a:off x="5350993" y="1507735"/>
              <a:ext cx="1058779" cy="246221"/>
            </a:xfrm>
            <a:prstGeom prst="rect">
              <a:avLst/>
            </a:prstGeom>
            <a:noFill/>
          </p:spPr>
          <p:txBody>
            <a:bodyPr wrap="square" rtlCol="0">
              <a:spAutoFit/>
            </a:bodyPr>
            <a:lstStyle/>
            <a:p>
              <a:pPr algn="ctr"/>
              <a:r>
                <a:rPr lang="en-US" sz="1000" dirty="0"/>
                <a:t>Colin Hale</a:t>
              </a:r>
            </a:p>
          </p:txBody>
        </p:sp>
        <p:sp>
          <p:nvSpPr>
            <p:cNvPr id="42" name="TextBox 41">
              <a:extLst>
                <a:ext uri="{FF2B5EF4-FFF2-40B4-BE49-F238E27FC236}">
                  <a16:creationId xmlns:a16="http://schemas.microsoft.com/office/drawing/2014/main" xmlns="" id="{B8C5025A-EBDB-4885-91B3-F078972C3548}"/>
                </a:ext>
              </a:extLst>
            </p:cNvPr>
            <p:cNvSpPr txBox="1"/>
            <p:nvPr/>
          </p:nvSpPr>
          <p:spPr>
            <a:xfrm>
              <a:off x="6900268" y="1521083"/>
              <a:ext cx="1058779" cy="246221"/>
            </a:xfrm>
            <a:prstGeom prst="rect">
              <a:avLst/>
            </a:prstGeom>
            <a:noFill/>
          </p:spPr>
          <p:txBody>
            <a:bodyPr wrap="square" rtlCol="0">
              <a:spAutoFit/>
            </a:bodyPr>
            <a:lstStyle/>
            <a:p>
              <a:pPr algn="ctr"/>
              <a:r>
                <a:rPr lang="en-US" sz="1000" dirty="0" err="1"/>
                <a:t>Conor</a:t>
              </a:r>
              <a:r>
                <a:rPr lang="en-US" sz="1000" dirty="0"/>
                <a:t> </a:t>
              </a:r>
              <a:r>
                <a:rPr lang="en-US" sz="1000" dirty="0" err="1"/>
                <a:t>Rielly</a:t>
              </a:r>
              <a:endParaRPr lang="en-US" sz="1000" dirty="0"/>
            </a:p>
          </p:txBody>
        </p:sp>
        <p:sp>
          <p:nvSpPr>
            <p:cNvPr id="43" name="TextBox 42">
              <a:extLst>
                <a:ext uri="{FF2B5EF4-FFF2-40B4-BE49-F238E27FC236}">
                  <a16:creationId xmlns:a16="http://schemas.microsoft.com/office/drawing/2014/main" xmlns="" id="{A0713A69-C0BC-40F8-8675-EF49AF3D47DD}"/>
                </a:ext>
              </a:extLst>
            </p:cNvPr>
            <p:cNvSpPr txBox="1"/>
            <p:nvPr/>
          </p:nvSpPr>
          <p:spPr>
            <a:xfrm>
              <a:off x="8404728" y="1507735"/>
              <a:ext cx="1058779" cy="246221"/>
            </a:xfrm>
            <a:prstGeom prst="rect">
              <a:avLst/>
            </a:prstGeom>
            <a:noFill/>
          </p:spPr>
          <p:txBody>
            <a:bodyPr wrap="square" rtlCol="0">
              <a:spAutoFit/>
            </a:bodyPr>
            <a:lstStyle/>
            <a:p>
              <a:pPr algn="ctr"/>
              <a:r>
                <a:rPr lang="en-US" sz="1000" dirty="0"/>
                <a:t>James Marsh</a:t>
              </a:r>
            </a:p>
          </p:txBody>
        </p:sp>
      </p:grpSp>
      <p:grpSp>
        <p:nvGrpSpPr>
          <p:cNvPr id="14" name="Group 13">
            <a:extLst>
              <a:ext uri="{FF2B5EF4-FFF2-40B4-BE49-F238E27FC236}">
                <a16:creationId xmlns:a16="http://schemas.microsoft.com/office/drawing/2014/main" xmlns="" id="{CB828700-12B4-4CD5-BA08-CBCC5D1E5191}"/>
              </a:ext>
            </a:extLst>
          </p:cNvPr>
          <p:cNvGrpSpPr/>
          <p:nvPr/>
        </p:nvGrpSpPr>
        <p:grpSpPr>
          <a:xfrm>
            <a:off x="1118604" y="6098099"/>
            <a:ext cx="6546898" cy="234754"/>
            <a:chOff x="843259" y="1465808"/>
            <a:chExt cx="7297734" cy="280094"/>
          </a:xfrm>
        </p:grpSpPr>
        <p:sp>
          <p:nvSpPr>
            <p:cNvPr id="33" name="TextBox 32">
              <a:extLst>
                <a:ext uri="{FF2B5EF4-FFF2-40B4-BE49-F238E27FC236}">
                  <a16:creationId xmlns:a16="http://schemas.microsoft.com/office/drawing/2014/main" xmlns="" id="{C77F44D1-B6B9-4C0C-94F4-835322CF3532}"/>
                </a:ext>
              </a:extLst>
            </p:cNvPr>
            <p:cNvSpPr txBox="1"/>
            <p:nvPr/>
          </p:nvSpPr>
          <p:spPr>
            <a:xfrm>
              <a:off x="843259" y="1488066"/>
              <a:ext cx="1058779" cy="246221"/>
            </a:xfrm>
            <a:prstGeom prst="rect">
              <a:avLst/>
            </a:prstGeom>
            <a:noFill/>
          </p:spPr>
          <p:txBody>
            <a:bodyPr wrap="square" rtlCol="0">
              <a:spAutoFit/>
            </a:bodyPr>
            <a:lstStyle/>
            <a:p>
              <a:pPr algn="ctr"/>
              <a:r>
                <a:rPr lang="en-US" sz="1000" dirty="0"/>
                <a:t>Leo Yang</a:t>
              </a:r>
            </a:p>
          </p:txBody>
        </p:sp>
        <p:sp>
          <p:nvSpPr>
            <p:cNvPr id="34" name="TextBox 33">
              <a:extLst>
                <a:ext uri="{FF2B5EF4-FFF2-40B4-BE49-F238E27FC236}">
                  <a16:creationId xmlns:a16="http://schemas.microsoft.com/office/drawing/2014/main" xmlns="" id="{D3D5D896-1CA6-4B17-8B2A-70FC6AE1B519}"/>
                </a:ext>
              </a:extLst>
            </p:cNvPr>
            <p:cNvSpPr txBox="1"/>
            <p:nvPr/>
          </p:nvSpPr>
          <p:spPr>
            <a:xfrm>
              <a:off x="2339807" y="1465808"/>
              <a:ext cx="1058779" cy="246221"/>
            </a:xfrm>
            <a:prstGeom prst="rect">
              <a:avLst/>
            </a:prstGeom>
            <a:noFill/>
          </p:spPr>
          <p:txBody>
            <a:bodyPr wrap="square" rtlCol="0">
              <a:spAutoFit/>
            </a:bodyPr>
            <a:lstStyle/>
            <a:p>
              <a:pPr algn="ctr"/>
              <a:r>
                <a:rPr lang="en-US" sz="1000" dirty="0" err="1"/>
                <a:t>Nhan</a:t>
              </a:r>
              <a:r>
                <a:rPr lang="en-US" sz="1000" dirty="0"/>
                <a:t> Bui</a:t>
              </a:r>
            </a:p>
          </p:txBody>
        </p:sp>
        <p:sp>
          <p:nvSpPr>
            <p:cNvPr id="35" name="TextBox 34">
              <a:extLst>
                <a:ext uri="{FF2B5EF4-FFF2-40B4-BE49-F238E27FC236}">
                  <a16:creationId xmlns:a16="http://schemas.microsoft.com/office/drawing/2014/main" xmlns="" id="{78EB3AAA-A6E5-45C2-8EA8-707C249F409C}"/>
                </a:ext>
              </a:extLst>
            </p:cNvPr>
            <p:cNvSpPr txBox="1"/>
            <p:nvPr/>
          </p:nvSpPr>
          <p:spPr>
            <a:xfrm>
              <a:off x="3902263" y="1499681"/>
              <a:ext cx="1058779" cy="246221"/>
            </a:xfrm>
            <a:prstGeom prst="rect">
              <a:avLst/>
            </a:prstGeom>
            <a:noFill/>
          </p:spPr>
          <p:txBody>
            <a:bodyPr wrap="square" rtlCol="0">
              <a:spAutoFit/>
            </a:bodyPr>
            <a:lstStyle/>
            <a:p>
              <a:pPr algn="ctr"/>
              <a:r>
                <a:rPr lang="en-US" sz="1000" dirty="0"/>
                <a:t>Michael Mowrer</a:t>
              </a:r>
            </a:p>
          </p:txBody>
        </p:sp>
        <p:sp>
          <p:nvSpPr>
            <p:cNvPr id="36" name="TextBox 35">
              <a:extLst>
                <a:ext uri="{FF2B5EF4-FFF2-40B4-BE49-F238E27FC236}">
                  <a16:creationId xmlns:a16="http://schemas.microsoft.com/office/drawing/2014/main" xmlns="" id="{91A56F1E-37C3-4A4B-92A5-4838802CAFAD}"/>
                </a:ext>
              </a:extLst>
            </p:cNvPr>
            <p:cNvSpPr txBox="1"/>
            <p:nvPr/>
          </p:nvSpPr>
          <p:spPr>
            <a:xfrm>
              <a:off x="5383729" y="1497900"/>
              <a:ext cx="1058779" cy="246221"/>
            </a:xfrm>
            <a:prstGeom prst="rect">
              <a:avLst/>
            </a:prstGeom>
            <a:noFill/>
          </p:spPr>
          <p:txBody>
            <a:bodyPr wrap="square" rtlCol="0">
              <a:spAutoFit/>
            </a:bodyPr>
            <a:lstStyle/>
            <a:p>
              <a:pPr algn="ctr"/>
              <a:r>
                <a:rPr lang="en-US" sz="1000" dirty="0"/>
                <a:t>Patrick Dempsey</a:t>
              </a:r>
              <a:endParaRPr lang="en-US" sz="1000" dirty="0">
                <a:latin typeface="Calibri" panose="020F0502020204030204" pitchFamily="34" charset="0"/>
                <a:ea typeface="Calibri" panose="020F0502020204030204" pitchFamily="34" charset="0"/>
              </a:endParaRPr>
            </a:p>
          </p:txBody>
        </p:sp>
        <p:sp>
          <p:nvSpPr>
            <p:cNvPr id="37" name="TextBox 36">
              <a:extLst>
                <a:ext uri="{FF2B5EF4-FFF2-40B4-BE49-F238E27FC236}">
                  <a16:creationId xmlns:a16="http://schemas.microsoft.com/office/drawing/2014/main" xmlns="" id="{2E594F7F-9DCD-4B30-B69B-A513D6B8844D}"/>
                </a:ext>
              </a:extLst>
            </p:cNvPr>
            <p:cNvSpPr txBox="1"/>
            <p:nvPr/>
          </p:nvSpPr>
          <p:spPr>
            <a:xfrm>
              <a:off x="7082214" y="1486362"/>
              <a:ext cx="1058779" cy="246221"/>
            </a:xfrm>
            <a:prstGeom prst="rect">
              <a:avLst/>
            </a:prstGeom>
            <a:noFill/>
          </p:spPr>
          <p:txBody>
            <a:bodyPr wrap="square" rtlCol="0">
              <a:spAutoFit/>
            </a:bodyPr>
            <a:lstStyle/>
            <a:p>
              <a:pPr algn="ctr"/>
              <a:r>
                <a:rPr lang="en-US" sz="1000" dirty="0"/>
                <a:t>Will Ransom</a:t>
              </a:r>
            </a:p>
          </p:txBody>
        </p:sp>
      </p:grpSp>
      <p:pic>
        <p:nvPicPr>
          <p:cNvPr id="15" name="Picture 14">
            <a:extLst>
              <a:ext uri="{FF2B5EF4-FFF2-40B4-BE49-F238E27FC236}">
                <a16:creationId xmlns:a16="http://schemas.microsoft.com/office/drawing/2014/main" xmlns="" id="{0F91DA69-259B-4313-8017-720868ABFF0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0601" t="3964" r="19971" b="52904"/>
          <a:stretch/>
        </p:blipFill>
        <p:spPr>
          <a:xfrm>
            <a:off x="375243" y="2741929"/>
            <a:ext cx="1211187" cy="1149571"/>
          </a:xfrm>
          <a:prstGeom prst="rect">
            <a:avLst/>
          </a:prstGeom>
        </p:spPr>
      </p:pic>
      <p:pic>
        <p:nvPicPr>
          <p:cNvPr id="17" name="Picture 16">
            <a:extLst>
              <a:ext uri="{FF2B5EF4-FFF2-40B4-BE49-F238E27FC236}">
                <a16:creationId xmlns:a16="http://schemas.microsoft.com/office/drawing/2014/main" xmlns="" id="{53867860-FDED-4CC2-969E-3445035CC5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4915" y="2742699"/>
            <a:ext cx="1211187" cy="1131546"/>
          </a:xfrm>
          <a:prstGeom prst="rect">
            <a:avLst/>
          </a:prstGeom>
        </p:spPr>
      </p:pic>
      <p:pic>
        <p:nvPicPr>
          <p:cNvPr id="20" name="Picture 19">
            <a:extLst>
              <a:ext uri="{FF2B5EF4-FFF2-40B4-BE49-F238E27FC236}">
                <a16:creationId xmlns:a16="http://schemas.microsoft.com/office/drawing/2014/main" xmlns="" id="{D8123EDF-871F-4C60-9656-78A864EF52B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1676" t="2393" r="14840" b="53222"/>
          <a:stretch/>
        </p:blipFill>
        <p:spPr>
          <a:xfrm>
            <a:off x="3051265" y="2752934"/>
            <a:ext cx="1257829" cy="1149571"/>
          </a:xfrm>
          <a:prstGeom prst="rect">
            <a:avLst/>
          </a:prstGeom>
        </p:spPr>
      </p:pic>
      <p:pic>
        <p:nvPicPr>
          <p:cNvPr id="21" name="Picture 20">
            <a:extLst>
              <a:ext uri="{FF2B5EF4-FFF2-40B4-BE49-F238E27FC236}">
                <a16:creationId xmlns:a16="http://schemas.microsoft.com/office/drawing/2014/main" xmlns="" id="{D83966FE-95DB-4869-8FD5-4D2008572C3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7171" t="1894" r="16938" b="51794"/>
          <a:stretch/>
        </p:blipFill>
        <p:spPr>
          <a:xfrm>
            <a:off x="4416178" y="2741929"/>
            <a:ext cx="1250667" cy="1149571"/>
          </a:xfrm>
          <a:prstGeom prst="rect">
            <a:avLst/>
          </a:prstGeom>
        </p:spPr>
      </p:pic>
      <p:pic>
        <p:nvPicPr>
          <p:cNvPr id="22" name="Picture 21">
            <a:extLst>
              <a:ext uri="{FF2B5EF4-FFF2-40B4-BE49-F238E27FC236}">
                <a16:creationId xmlns:a16="http://schemas.microsoft.com/office/drawing/2014/main" xmlns="" id="{28B3C83F-4705-4CA8-9541-62FB133C2230}"/>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773930" y="2752695"/>
            <a:ext cx="1211187" cy="1131546"/>
          </a:xfrm>
          <a:prstGeom prst="rect">
            <a:avLst/>
          </a:prstGeom>
        </p:spPr>
      </p:pic>
      <p:pic>
        <p:nvPicPr>
          <p:cNvPr id="23" name="Picture 22">
            <a:extLst>
              <a:ext uri="{FF2B5EF4-FFF2-40B4-BE49-F238E27FC236}">
                <a16:creationId xmlns:a16="http://schemas.microsoft.com/office/drawing/2014/main" xmlns="" id="{535D6405-D3EE-4E91-AE95-FE991ACDAD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23602" y="2770227"/>
            <a:ext cx="1211187" cy="1131546"/>
          </a:xfrm>
          <a:prstGeom prst="rect">
            <a:avLst/>
          </a:prstGeom>
        </p:spPr>
      </p:pic>
      <p:pic>
        <p:nvPicPr>
          <p:cNvPr id="24" name="Picture 23">
            <a:extLst>
              <a:ext uri="{FF2B5EF4-FFF2-40B4-BE49-F238E27FC236}">
                <a16:creationId xmlns:a16="http://schemas.microsoft.com/office/drawing/2014/main" xmlns="" id="{B5606563-F7AD-43C0-8F3C-6AD60E3FB363}"/>
              </a:ext>
            </a:extLst>
          </p:cNvPr>
          <p:cNvPicPr>
            <a:picLocks noChangeAspect="1"/>
          </p:cNvPicPr>
          <p:nvPr/>
        </p:nvPicPr>
        <p:blipFill rotWithShape="1">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l="18950" t="14059" r="20377" b="23948"/>
          <a:stretch/>
        </p:blipFill>
        <p:spPr>
          <a:xfrm>
            <a:off x="891794" y="4832588"/>
            <a:ext cx="1204297" cy="1149571"/>
          </a:xfrm>
          <a:prstGeom prst="rect">
            <a:avLst/>
          </a:prstGeom>
        </p:spPr>
      </p:pic>
      <p:pic>
        <p:nvPicPr>
          <p:cNvPr id="25" name="Picture 24">
            <a:extLst>
              <a:ext uri="{FF2B5EF4-FFF2-40B4-BE49-F238E27FC236}">
                <a16:creationId xmlns:a16="http://schemas.microsoft.com/office/drawing/2014/main" xmlns="" id="{DB4F6371-4D4D-425C-A426-C385A291034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b="31363"/>
          <a:stretch/>
        </p:blipFill>
        <p:spPr>
          <a:xfrm>
            <a:off x="2269013" y="4835842"/>
            <a:ext cx="1280761" cy="1149571"/>
          </a:xfrm>
          <a:prstGeom prst="rect">
            <a:avLst/>
          </a:prstGeom>
        </p:spPr>
      </p:pic>
      <p:pic>
        <p:nvPicPr>
          <p:cNvPr id="26" name="Picture 25">
            <a:extLst>
              <a:ext uri="{FF2B5EF4-FFF2-40B4-BE49-F238E27FC236}">
                <a16:creationId xmlns:a16="http://schemas.microsoft.com/office/drawing/2014/main" xmlns="" id="{4C8D453F-B41F-4E1E-A2AD-0A16B7A5A67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27643" t="12801" r="26501" b="19711"/>
          <a:stretch/>
        </p:blipFill>
        <p:spPr>
          <a:xfrm>
            <a:off x="3720090" y="4825329"/>
            <a:ext cx="1254099" cy="1149571"/>
          </a:xfrm>
          <a:prstGeom prst="rect">
            <a:avLst/>
          </a:prstGeom>
        </p:spPr>
      </p:pic>
      <p:pic>
        <p:nvPicPr>
          <p:cNvPr id="27" name="Picture 26">
            <a:extLst>
              <a:ext uri="{FF2B5EF4-FFF2-40B4-BE49-F238E27FC236}">
                <a16:creationId xmlns:a16="http://schemas.microsoft.com/office/drawing/2014/main" xmlns="" id="{7B8E9997-D28C-4BF4-A2ED-8F610060351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21018" r="11290"/>
          <a:stretch/>
        </p:blipFill>
        <p:spPr>
          <a:xfrm>
            <a:off x="5148596" y="4825329"/>
            <a:ext cx="1250667" cy="1149571"/>
          </a:xfrm>
          <a:prstGeom prst="rect">
            <a:avLst/>
          </a:prstGeom>
        </p:spPr>
      </p:pic>
      <p:pic>
        <p:nvPicPr>
          <p:cNvPr id="28" name="Picture 27">
            <a:extLst>
              <a:ext uri="{FF2B5EF4-FFF2-40B4-BE49-F238E27FC236}">
                <a16:creationId xmlns:a16="http://schemas.microsoft.com/office/drawing/2014/main" xmlns="" id="{027AAE37-9B43-4C6D-9D05-E48FFAD7836D}"/>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l="23874" t="952" r="14008" b="54790"/>
          <a:stretch/>
        </p:blipFill>
        <p:spPr>
          <a:xfrm>
            <a:off x="6573670" y="4817303"/>
            <a:ext cx="1233819" cy="1149571"/>
          </a:xfrm>
          <a:prstGeom prst="rect">
            <a:avLst/>
          </a:prstGeom>
        </p:spPr>
      </p:pic>
    </p:spTree>
    <p:extLst>
      <p:ext uri="{BB962C8B-B14F-4D97-AF65-F5344CB8AC3E}">
        <p14:creationId xmlns:p14="http://schemas.microsoft.com/office/powerpoint/2010/main" val="95533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1DF6BF8-B962-44BE-9645-0177B6E2F78D}"/>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5" name="Straight Connector 4">
            <a:extLst>
              <a:ext uri="{FF2B5EF4-FFF2-40B4-BE49-F238E27FC236}">
                <a16:creationId xmlns:a16="http://schemas.microsoft.com/office/drawing/2014/main" xmlns="" id="{153DE929-A5BC-4DA4-B980-3CACE18F4E4C}"/>
              </a:ext>
            </a:extLst>
          </p:cNvPr>
          <p:cNvCxnSpPr>
            <a:cxnSpLocks/>
            <a:stCxn id="4"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E3FCD0DD-35E5-489F-BAA4-2E9D0FA4CD5D}"/>
              </a:ext>
            </a:extLst>
          </p:cNvPr>
          <p:cNvCxnSpPr/>
          <p:nvPr/>
        </p:nvCxnSpPr>
        <p:spPr>
          <a:xfrm>
            <a:off x="2970756" y="548077"/>
            <a:ext cx="0" cy="580458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DA9E821-9067-4D6D-B084-A4F5DA341A25}"/>
              </a:ext>
            </a:extLst>
          </p:cNvPr>
          <p:cNvCxnSpPr/>
          <p:nvPr/>
        </p:nvCxnSpPr>
        <p:spPr>
          <a:xfrm>
            <a:off x="5820759" y="514179"/>
            <a:ext cx="0" cy="580458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xmlns="" id="{6318E50D-0BA6-4E21-8476-0731891D8417}"/>
              </a:ext>
            </a:extLst>
          </p:cNvPr>
          <p:cNvGrpSpPr/>
          <p:nvPr/>
        </p:nvGrpSpPr>
        <p:grpSpPr>
          <a:xfrm>
            <a:off x="3386005" y="256173"/>
            <a:ext cx="1973471" cy="5707599"/>
            <a:chOff x="495829" y="309116"/>
            <a:chExt cx="1973471" cy="5707599"/>
          </a:xfrm>
        </p:grpSpPr>
        <p:grpSp>
          <p:nvGrpSpPr>
            <p:cNvPr id="19" name="Group 18">
              <a:extLst>
                <a:ext uri="{FF2B5EF4-FFF2-40B4-BE49-F238E27FC236}">
                  <a16:creationId xmlns:a16="http://schemas.microsoft.com/office/drawing/2014/main" xmlns="" id="{B261B789-1814-46CC-A8CA-46E65FDEBD9E}"/>
                </a:ext>
              </a:extLst>
            </p:cNvPr>
            <p:cNvGrpSpPr/>
            <p:nvPr/>
          </p:nvGrpSpPr>
          <p:grpSpPr>
            <a:xfrm>
              <a:off x="495829" y="1223826"/>
              <a:ext cx="1945476" cy="2080792"/>
              <a:chOff x="211536" y="244353"/>
              <a:chExt cx="1945476" cy="2080792"/>
            </a:xfrm>
          </p:grpSpPr>
          <p:sp>
            <p:nvSpPr>
              <p:cNvPr id="20" name="TextBox 19">
                <a:extLst>
                  <a:ext uri="{FF2B5EF4-FFF2-40B4-BE49-F238E27FC236}">
                    <a16:creationId xmlns:a16="http://schemas.microsoft.com/office/drawing/2014/main" xmlns="" id="{490D6AAC-063B-4954-A181-3FB3A3443063}"/>
                  </a:ext>
                </a:extLst>
              </p:cNvPr>
              <p:cNvSpPr txBox="1"/>
              <p:nvPr/>
            </p:nvSpPr>
            <p:spPr>
              <a:xfrm>
                <a:off x="211536" y="2048146"/>
                <a:ext cx="1945476" cy="276999"/>
              </a:xfrm>
              <a:prstGeom prst="rect">
                <a:avLst/>
              </a:prstGeom>
              <a:noFill/>
            </p:spPr>
            <p:txBody>
              <a:bodyPr wrap="square" rtlCol="0">
                <a:spAutoFit/>
              </a:bodyPr>
              <a:lstStyle/>
              <a:p>
                <a:pPr algn="ctr"/>
                <a:r>
                  <a:rPr lang="en-US" sz="800" dirty="0"/>
                  <a:t>Fiber Optic Daylight Collectors</a:t>
                </a:r>
              </a:p>
              <a:p>
                <a:pPr algn="ctr"/>
                <a:r>
                  <a:rPr lang="en-US" sz="400" dirty="0">
                    <a:hlinkClick r:id="rId3"/>
                  </a:rPr>
                  <a:t>Image credit</a:t>
                </a:r>
                <a:endParaRPr lang="en-US" sz="400" dirty="0"/>
              </a:p>
            </p:txBody>
          </p:sp>
          <p:pic>
            <p:nvPicPr>
              <p:cNvPr id="1026" name="Picture 2" descr="Image result for parans fiber optic daylighting system">
                <a:extLst>
                  <a:ext uri="{FF2B5EF4-FFF2-40B4-BE49-F238E27FC236}">
                    <a16:creationId xmlns:a16="http://schemas.microsoft.com/office/drawing/2014/main" xmlns="" id="{CACB13CD-1EF4-4A3B-B0BB-CD7E896F9A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74" y="244353"/>
                <a:ext cx="1828800"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BAC0D530-4404-44A2-902C-0D415C62B563}"/>
                </a:ext>
              </a:extLst>
            </p:cNvPr>
            <p:cNvGrpSpPr/>
            <p:nvPr/>
          </p:nvGrpSpPr>
          <p:grpSpPr>
            <a:xfrm>
              <a:off x="496413" y="3910916"/>
              <a:ext cx="1945476" cy="2105799"/>
              <a:chOff x="3135277" y="196539"/>
              <a:chExt cx="1945476" cy="2105799"/>
            </a:xfrm>
          </p:grpSpPr>
          <p:pic>
            <p:nvPicPr>
              <p:cNvPr id="1028" name="Picture 4" descr="Image result for parans fiber optic daylighting system">
                <a:extLst>
                  <a:ext uri="{FF2B5EF4-FFF2-40B4-BE49-F238E27FC236}">
                    <a16:creationId xmlns:a16="http://schemas.microsoft.com/office/drawing/2014/main" xmlns="" id="{CED2A368-9F4B-43E0-A1EF-58C5F66F0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242" y="196539"/>
                <a:ext cx="1822564"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2DB07645-0BEA-478C-B3E8-C426B9215355}"/>
                  </a:ext>
                </a:extLst>
              </p:cNvPr>
              <p:cNvSpPr txBox="1"/>
              <p:nvPr/>
            </p:nvSpPr>
            <p:spPr>
              <a:xfrm>
                <a:off x="3135277" y="2025339"/>
                <a:ext cx="1945476" cy="276999"/>
              </a:xfrm>
              <a:prstGeom prst="rect">
                <a:avLst/>
              </a:prstGeom>
              <a:noFill/>
            </p:spPr>
            <p:txBody>
              <a:bodyPr wrap="square" rtlCol="0">
                <a:spAutoFit/>
              </a:bodyPr>
              <a:lstStyle/>
              <a:p>
                <a:pPr algn="ctr"/>
                <a:r>
                  <a:rPr lang="en-US" sz="800" dirty="0"/>
                  <a:t>Daylight Distribution</a:t>
                </a:r>
              </a:p>
              <a:p>
                <a:pPr algn="ctr"/>
                <a:r>
                  <a:rPr lang="en-US" sz="400" dirty="0">
                    <a:hlinkClick r:id="rId6"/>
                  </a:rPr>
                  <a:t>Image credit</a:t>
                </a:r>
                <a:endParaRPr lang="en-US" sz="400" dirty="0"/>
              </a:p>
            </p:txBody>
          </p:sp>
        </p:grpSp>
        <p:sp>
          <p:nvSpPr>
            <p:cNvPr id="29" name="TextBox 28">
              <a:extLst>
                <a:ext uri="{FF2B5EF4-FFF2-40B4-BE49-F238E27FC236}">
                  <a16:creationId xmlns:a16="http://schemas.microsoft.com/office/drawing/2014/main" xmlns="" id="{15FD6B17-3C2E-4163-9963-853F9D4E5F87}"/>
                </a:ext>
              </a:extLst>
            </p:cNvPr>
            <p:cNvSpPr txBox="1"/>
            <p:nvPr/>
          </p:nvSpPr>
          <p:spPr>
            <a:xfrm>
              <a:off x="523824" y="309116"/>
              <a:ext cx="1945476" cy="369332"/>
            </a:xfrm>
            <a:prstGeom prst="rect">
              <a:avLst/>
            </a:prstGeom>
            <a:noFill/>
          </p:spPr>
          <p:txBody>
            <a:bodyPr wrap="square" rtlCol="0">
              <a:spAutoFit/>
            </a:bodyPr>
            <a:lstStyle/>
            <a:p>
              <a:pPr algn="ctr"/>
              <a:r>
                <a:rPr lang="en-US" b="1" dirty="0"/>
                <a:t>Daylight</a:t>
              </a:r>
            </a:p>
          </p:txBody>
        </p:sp>
      </p:grpSp>
      <p:grpSp>
        <p:nvGrpSpPr>
          <p:cNvPr id="36" name="Group 35">
            <a:extLst>
              <a:ext uri="{FF2B5EF4-FFF2-40B4-BE49-F238E27FC236}">
                <a16:creationId xmlns:a16="http://schemas.microsoft.com/office/drawing/2014/main" xmlns="" id="{0D09A527-DB46-4408-98A5-78D0C48A1414}"/>
              </a:ext>
            </a:extLst>
          </p:cNvPr>
          <p:cNvGrpSpPr/>
          <p:nvPr/>
        </p:nvGrpSpPr>
        <p:grpSpPr>
          <a:xfrm>
            <a:off x="6107882" y="289079"/>
            <a:ext cx="3033611" cy="6063587"/>
            <a:chOff x="3011450" y="332926"/>
            <a:chExt cx="3033611" cy="6063587"/>
          </a:xfrm>
        </p:grpSpPr>
        <p:grpSp>
          <p:nvGrpSpPr>
            <p:cNvPr id="9" name="Group 8">
              <a:extLst>
                <a:ext uri="{FF2B5EF4-FFF2-40B4-BE49-F238E27FC236}">
                  <a16:creationId xmlns:a16="http://schemas.microsoft.com/office/drawing/2014/main" xmlns="" id="{321B5221-A9ED-417A-AB49-B1F20BD06C35}"/>
                </a:ext>
              </a:extLst>
            </p:cNvPr>
            <p:cNvGrpSpPr/>
            <p:nvPr/>
          </p:nvGrpSpPr>
          <p:grpSpPr>
            <a:xfrm>
              <a:off x="3111604" y="4298071"/>
              <a:ext cx="2758252" cy="2098442"/>
              <a:chOff x="269874" y="3636230"/>
              <a:chExt cx="3451225" cy="2541471"/>
            </a:xfrm>
          </p:grpSpPr>
          <p:pic>
            <p:nvPicPr>
              <p:cNvPr id="10" name="Picture 9" descr="A screenshot of a cell phone&#10;&#10;Description generated with very high confidence">
                <a:extLst>
                  <a:ext uri="{FF2B5EF4-FFF2-40B4-BE49-F238E27FC236}">
                    <a16:creationId xmlns:a16="http://schemas.microsoft.com/office/drawing/2014/main" xmlns="" id="{089355DC-AE83-4A87-8A34-7DEE602B956E}"/>
                  </a:ext>
                </a:extLst>
              </p:cNvPr>
              <p:cNvPicPr>
                <a:picLocks noChangeAspect="1"/>
              </p:cNvPicPr>
              <p:nvPr/>
            </p:nvPicPr>
            <p:blipFill rotWithShape="1">
              <a:blip r:embed="rId7">
                <a:extLst>
                  <a:ext uri="{28A0092B-C50C-407E-A947-70E740481C1C}">
                    <a14:useLocalDpi xmlns:a14="http://schemas.microsoft.com/office/drawing/2010/main" val="0"/>
                  </a:ext>
                </a:extLst>
              </a:blip>
              <a:srcRect l="620" t="7084" r="1664" b="1598"/>
              <a:stretch/>
            </p:blipFill>
            <p:spPr>
              <a:xfrm>
                <a:off x="269874" y="3636230"/>
                <a:ext cx="3451225" cy="2239751"/>
              </a:xfrm>
              <a:prstGeom prst="rect">
                <a:avLst/>
              </a:prstGeom>
            </p:spPr>
          </p:pic>
          <p:sp>
            <p:nvSpPr>
              <p:cNvPr id="15" name="TextBox 14">
                <a:extLst>
                  <a:ext uri="{FF2B5EF4-FFF2-40B4-BE49-F238E27FC236}">
                    <a16:creationId xmlns:a16="http://schemas.microsoft.com/office/drawing/2014/main" xmlns="" id="{055BF0CB-9708-499D-B347-E9FE710B7E2D}"/>
                  </a:ext>
                </a:extLst>
              </p:cNvPr>
              <p:cNvSpPr txBox="1"/>
              <p:nvPr/>
            </p:nvSpPr>
            <p:spPr>
              <a:xfrm>
                <a:off x="561807" y="5916772"/>
                <a:ext cx="2758252" cy="260929"/>
              </a:xfrm>
              <a:prstGeom prst="rect">
                <a:avLst/>
              </a:prstGeom>
              <a:noFill/>
            </p:spPr>
            <p:txBody>
              <a:bodyPr wrap="square" rtlCol="0">
                <a:spAutoFit/>
              </a:bodyPr>
              <a:lstStyle/>
              <a:p>
                <a:pPr algn="ctr"/>
                <a:r>
                  <a:rPr lang="en-US" sz="800" dirty="0"/>
                  <a:t>River Water Temperatures</a:t>
                </a:r>
              </a:p>
            </p:txBody>
          </p:sp>
        </p:grpSp>
        <p:sp>
          <p:nvSpPr>
            <p:cNvPr id="30" name="TextBox 29">
              <a:extLst>
                <a:ext uri="{FF2B5EF4-FFF2-40B4-BE49-F238E27FC236}">
                  <a16:creationId xmlns:a16="http://schemas.microsoft.com/office/drawing/2014/main" xmlns="" id="{F595B1EF-7701-4116-ABF3-8321FD19B9B2}"/>
                </a:ext>
              </a:extLst>
            </p:cNvPr>
            <p:cNvSpPr txBox="1"/>
            <p:nvPr/>
          </p:nvSpPr>
          <p:spPr>
            <a:xfrm>
              <a:off x="3517992" y="332926"/>
              <a:ext cx="1945476" cy="369332"/>
            </a:xfrm>
            <a:prstGeom prst="rect">
              <a:avLst/>
            </a:prstGeom>
            <a:noFill/>
          </p:spPr>
          <p:txBody>
            <a:bodyPr wrap="square" rtlCol="0">
              <a:spAutoFit/>
            </a:bodyPr>
            <a:lstStyle/>
            <a:p>
              <a:pPr algn="ctr"/>
              <a:r>
                <a:rPr lang="en-US" b="1" dirty="0"/>
                <a:t>Water</a:t>
              </a:r>
            </a:p>
          </p:txBody>
        </p:sp>
        <p:grpSp>
          <p:nvGrpSpPr>
            <p:cNvPr id="26" name="Group 25">
              <a:extLst>
                <a:ext uri="{FF2B5EF4-FFF2-40B4-BE49-F238E27FC236}">
                  <a16:creationId xmlns:a16="http://schemas.microsoft.com/office/drawing/2014/main" xmlns="" id="{6D2BE314-1F67-474B-AAB5-34D049E9081F}"/>
                </a:ext>
              </a:extLst>
            </p:cNvPr>
            <p:cNvGrpSpPr/>
            <p:nvPr/>
          </p:nvGrpSpPr>
          <p:grpSpPr>
            <a:xfrm>
              <a:off x="3011450" y="975317"/>
              <a:ext cx="3033611" cy="1580217"/>
              <a:chOff x="3040882" y="1662846"/>
              <a:chExt cx="3033611" cy="1580217"/>
            </a:xfrm>
          </p:grpSpPr>
          <p:pic>
            <p:nvPicPr>
              <p:cNvPr id="25" name="Picture 24">
                <a:extLst>
                  <a:ext uri="{FF2B5EF4-FFF2-40B4-BE49-F238E27FC236}">
                    <a16:creationId xmlns:a16="http://schemas.microsoft.com/office/drawing/2014/main" xmlns="" id="{B4A8FD10-8B33-4F72-AAE8-81ADB9A01CC1}"/>
                  </a:ext>
                </a:extLst>
              </p:cNvPr>
              <p:cNvPicPr>
                <a:picLocks noChangeAspect="1"/>
              </p:cNvPicPr>
              <p:nvPr/>
            </p:nvPicPr>
            <p:blipFill>
              <a:blip r:embed="rId8"/>
              <a:stretch>
                <a:fillRect/>
              </a:stretch>
            </p:blipFill>
            <p:spPr>
              <a:xfrm>
                <a:off x="3040882" y="1662846"/>
                <a:ext cx="3033611" cy="1252703"/>
              </a:xfrm>
              <a:prstGeom prst="rect">
                <a:avLst/>
              </a:prstGeom>
            </p:spPr>
          </p:pic>
          <p:sp>
            <p:nvSpPr>
              <p:cNvPr id="33" name="TextBox 32">
                <a:extLst>
                  <a:ext uri="{FF2B5EF4-FFF2-40B4-BE49-F238E27FC236}">
                    <a16:creationId xmlns:a16="http://schemas.microsoft.com/office/drawing/2014/main" xmlns="" id="{3D7D4B39-0FFB-44BD-B315-FA4319C14BC4}"/>
                  </a:ext>
                </a:extLst>
              </p:cNvPr>
              <p:cNvSpPr txBox="1"/>
              <p:nvPr/>
            </p:nvSpPr>
            <p:spPr>
              <a:xfrm>
                <a:off x="3509598" y="3027619"/>
                <a:ext cx="2204421" cy="215444"/>
              </a:xfrm>
              <a:prstGeom prst="rect">
                <a:avLst/>
              </a:prstGeom>
              <a:noFill/>
            </p:spPr>
            <p:txBody>
              <a:bodyPr wrap="square" rtlCol="0">
                <a:spAutoFit/>
              </a:bodyPr>
              <a:lstStyle/>
              <a:p>
                <a:pPr algn="ctr"/>
                <a:r>
                  <a:rPr lang="en-US" sz="800" dirty="0"/>
                  <a:t>Water-to-Air Heat Pump</a:t>
                </a:r>
              </a:p>
            </p:txBody>
          </p:sp>
        </p:grpSp>
        <p:grpSp>
          <p:nvGrpSpPr>
            <p:cNvPr id="32" name="Group 31">
              <a:extLst>
                <a:ext uri="{FF2B5EF4-FFF2-40B4-BE49-F238E27FC236}">
                  <a16:creationId xmlns:a16="http://schemas.microsoft.com/office/drawing/2014/main" xmlns="" id="{33B018E9-BB8A-476D-A4D7-3C688FC7CA2C}"/>
                </a:ext>
              </a:extLst>
            </p:cNvPr>
            <p:cNvGrpSpPr/>
            <p:nvPr/>
          </p:nvGrpSpPr>
          <p:grpSpPr>
            <a:xfrm>
              <a:off x="3352518" y="2718685"/>
              <a:ext cx="2438964" cy="1463372"/>
              <a:chOff x="3342836" y="2601203"/>
              <a:chExt cx="2438964" cy="1463372"/>
            </a:xfrm>
          </p:grpSpPr>
          <p:pic>
            <p:nvPicPr>
              <p:cNvPr id="1034" name="Picture 10" descr="Image result for pond water slinky loop">
                <a:extLst>
                  <a:ext uri="{FF2B5EF4-FFF2-40B4-BE49-F238E27FC236}">
                    <a16:creationId xmlns:a16="http://schemas.microsoft.com/office/drawing/2014/main" xmlns="" id="{51B0EBA2-3918-4F71-BAAF-EF5C4B3B70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2836" y="2601203"/>
                <a:ext cx="2438964" cy="125270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C62E4B51-DFB3-49A0-8343-795AA60E5012}"/>
                  </a:ext>
                </a:extLst>
              </p:cNvPr>
              <p:cNvSpPr txBox="1"/>
              <p:nvPr/>
            </p:nvSpPr>
            <p:spPr>
              <a:xfrm>
                <a:off x="3388519" y="3849131"/>
                <a:ext cx="2204421" cy="215444"/>
              </a:xfrm>
              <a:prstGeom prst="rect">
                <a:avLst/>
              </a:prstGeom>
              <a:noFill/>
            </p:spPr>
            <p:txBody>
              <a:bodyPr wrap="square" rtlCol="0">
                <a:spAutoFit/>
              </a:bodyPr>
              <a:lstStyle/>
              <a:p>
                <a:pPr algn="ctr"/>
                <a:r>
                  <a:rPr lang="en-US" sz="800" dirty="0"/>
                  <a:t>Slinky Loop Heat Exchangers</a:t>
                </a:r>
              </a:p>
            </p:txBody>
          </p:sp>
        </p:grpSp>
      </p:grpSp>
      <p:grpSp>
        <p:nvGrpSpPr>
          <p:cNvPr id="35" name="Group 34">
            <a:extLst>
              <a:ext uri="{FF2B5EF4-FFF2-40B4-BE49-F238E27FC236}">
                <a16:creationId xmlns:a16="http://schemas.microsoft.com/office/drawing/2014/main" xmlns="" id="{BA3795DF-4612-4CC1-9BEA-4229C68EABD3}"/>
              </a:ext>
            </a:extLst>
          </p:cNvPr>
          <p:cNvGrpSpPr/>
          <p:nvPr/>
        </p:nvGrpSpPr>
        <p:grpSpPr>
          <a:xfrm>
            <a:off x="77014" y="256173"/>
            <a:ext cx="2853049" cy="5924896"/>
            <a:chOff x="6139955" y="342039"/>
            <a:chExt cx="2853049" cy="5924896"/>
          </a:xfrm>
        </p:grpSpPr>
        <p:grpSp>
          <p:nvGrpSpPr>
            <p:cNvPr id="18" name="Group 17">
              <a:extLst>
                <a:ext uri="{FF2B5EF4-FFF2-40B4-BE49-F238E27FC236}">
                  <a16:creationId xmlns:a16="http://schemas.microsoft.com/office/drawing/2014/main" xmlns="" id="{EF77F512-3B25-4C52-9C88-6ED6EF0870E7}"/>
                </a:ext>
              </a:extLst>
            </p:cNvPr>
            <p:cNvGrpSpPr/>
            <p:nvPr/>
          </p:nvGrpSpPr>
          <p:grpSpPr>
            <a:xfrm>
              <a:off x="6139955" y="921488"/>
              <a:ext cx="2853049" cy="1636951"/>
              <a:chOff x="3145475" y="191335"/>
              <a:chExt cx="2853049" cy="1636951"/>
            </a:xfrm>
          </p:grpSpPr>
          <p:pic>
            <p:nvPicPr>
              <p:cNvPr id="3" name="Picture 2">
                <a:extLst>
                  <a:ext uri="{FF2B5EF4-FFF2-40B4-BE49-F238E27FC236}">
                    <a16:creationId xmlns:a16="http://schemas.microsoft.com/office/drawing/2014/main" xmlns="" id="{F3E5FA8F-3557-408B-840D-A9641278CFBD}"/>
                  </a:ext>
                </a:extLst>
              </p:cNvPr>
              <p:cNvPicPr>
                <a:picLocks noChangeAspect="1"/>
              </p:cNvPicPr>
              <p:nvPr/>
            </p:nvPicPr>
            <p:blipFill rotWithShape="1">
              <a:blip r:embed="rId10"/>
              <a:srcRect r="3322"/>
              <a:stretch/>
            </p:blipFill>
            <p:spPr>
              <a:xfrm>
                <a:off x="3145475" y="191335"/>
                <a:ext cx="2758251" cy="1421507"/>
              </a:xfrm>
              <a:prstGeom prst="rect">
                <a:avLst/>
              </a:prstGeom>
            </p:spPr>
          </p:pic>
          <p:sp>
            <p:nvSpPr>
              <p:cNvPr id="11" name="TextBox 10">
                <a:extLst>
                  <a:ext uri="{FF2B5EF4-FFF2-40B4-BE49-F238E27FC236}">
                    <a16:creationId xmlns:a16="http://schemas.microsoft.com/office/drawing/2014/main" xmlns="" id="{89426F20-FFAF-4045-950B-078BA3E69D0D}"/>
                  </a:ext>
                </a:extLst>
              </p:cNvPr>
              <p:cNvSpPr txBox="1"/>
              <p:nvPr/>
            </p:nvSpPr>
            <p:spPr>
              <a:xfrm>
                <a:off x="3240273" y="1612842"/>
                <a:ext cx="2758251" cy="215444"/>
              </a:xfrm>
              <a:prstGeom prst="rect">
                <a:avLst/>
              </a:prstGeom>
              <a:noFill/>
            </p:spPr>
            <p:txBody>
              <a:bodyPr wrap="square" rtlCol="0">
                <a:spAutoFit/>
              </a:bodyPr>
              <a:lstStyle/>
              <a:p>
                <a:pPr algn="ctr"/>
                <a:r>
                  <a:rPr lang="en-US" sz="800" dirty="0"/>
                  <a:t>Adiabatic Humidification/Pre-cool</a:t>
                </a:r>
              </a:p>
            </p:txBody>
          </p:sp>
        </p:grpSp>
        <p:grpSp>
          <p:nvGrpSpPr>
            <p:cNvPr id="8" name="Group 7">
              <a:extLst>
                <a:ext uri="{FF2B5EF4-FFF2-40B4-BE49-F238E27FC236}">
                  <a16:creationId xmlns:a16="http://schemas.microsoft.com/office/drawing/2014/main" xmlns="" id="{8D5547F9-9FEE-48FB-AD80-4F90D90145BF}"/>
                </a:ext>
              </a:extLst>
            </p:cNvPr>
            <p:cNvGrpSpPr/>
            <p:nvPr/>
          </p:nvGrpSpPr>
          <p:grpSpPr>
            <a:xfrm>
              <a:off x="6607240" y="4361941"/>
              <a:ext cx="1918477" cy="1904994"/>
              <a:chOff x="4863947" y="2704330"/>
              <a:chExt cx="2830568" cy="3258713"/>
            </a:xfrm>
          </p:grpSpPr>
          <p:pic>
            <p:nvPicPr>
              <p:cNvPr id="4098" name="Picture 2" descr="Schematic representation of the three temperature points and temperature gradients">
                <a:extLst>
                  <a:ext uri="{FF2B5EF4-FFF2-40B4-BE49-F238E27FC236}">
                    <a16:creationId xmlns:a16="http://schemas.microsoft.com/office/drawing/2014/main" xmlns="" id="{2853FBFB-EEF3-43A3-9D80-00679F504E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3947" y="2704330"/>
                <a:ext cx="2429975" cy="32415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1E9CCF9-A5F3-49E5-9788-B9EEA430FD60}"/>
                  </a:ext>
                </a:extLst>
              </p:cNvPr>
              <p:cNvSpPr txBox="1"/>
              <p:nvPr/>
            </p:nvSpPr>
            <p:spPr>
              <a:xfrm>
                <a:off x="4936264" y="5747599"/>
                <a:ext cx="2758251" cy="215444"/>
              </a:xfrm>
              <a:prstGeom prst="rect">
                <a:avLst/>
              </a:prstGeom>
              <a:noFill/>
            </p:spPr>
            <p:txBody>
              <a:bodyPr wrap="square" rtlCol="0">
                <a:spAutoFit/>
              </a:bodyPr>
              <a:lstStyle/>
              <a:p>
                <a:pPr algn="ctr"/>
                <a:r>
                  <a:rPr lang="en-US" sz="800" dirty="0"/>
                  <a:t>Displacement Ventilation</a:t>
                </a:r>
              </a:p>
            </p:txBody>
          </p:sp>
        </p:grpSp>
        <p:sp>
          <p:nvSpPr>
            <p:cNvPr id="31" name="TextBox 30">
              <a:extLst>
                <a:ext uri="{FF2B5EF4-FFF2-40B4-BE49-F238E27FC236}">
                  <a16:creationId xmlns:a16="http://schemas.microsoft.com/office/drawing/2014/main" xmlns="" id="{76FCA358-C0C0-4F88-8C5B-323F997F0464}"/>
                </a:ext>
              </a:extLst>
            </p:cNvPr>
            <p:cNvSpPr txBox="1"/>
            <p:nvPr/>
          </p:nvSpPr>
          <p:spPr>
            <a:xfrm>
              <a:off x="6593742" y="342039"/>
              <a:ext cx="1945476" cy="369332"/>
            </a:xfrm>
            <a:prstGeom prst="rect">
              <a:avLst/>
            </a:prstGeom>
            <a:noFill/>
          </p:spPr>
          <p:txBody>
            <a:bodyPr wrap="square" rtlCol="0">
              <a:spAutoFit/>
            </a:bodyPr>
            <a:lstStyle/>
            <a:p>
              <a:pPr algn="ctr"/>
              <a:r>
                <a:rPr lang="en-US" b="1" dirty="0"/>
                <a:t>Air</a:t>
              </a:r>
            </a:p>
          </p:txBody>
        </p:sp>
        <p:pic>
          <p:nvPicPr>
            <p:cNvPr id="1032" name="Picture 8" descr="Image result for displacement ventilation">
              <a:extLst>
                <a:ext uri="{FF2B5EF4-FFF2-40B4-BE49-F238E27FC236}">
                  <a16:creationId xmlns:a16="http://schemas.microsoft.com/office/drawing/2014/main" xmlns="" id="{4630AE80-083B-454F-BD18-AF186637D6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2286" y="2617198"/>
              <a:ext cx="2408387" cy="145376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A422ED3F-FF7B-4611-B493-1884D02B72D5}"/>
                </a:ext>
              </a:extLst>
            </p:cNvPr>
            <p:cNvSpPr txBox="1"/>
            <p:nvPr/>
          </p:nvSpPr>
          <p:spPr>
            <a:xfrm>
              <a:off x="6454231" y="3966613"/>
              <a:ext cx="2204421" cy="215444"/>
            </a:xfrm>
            <a:prstGeom prst="rect">
              <a:avLst/>
            </a:prstGeom>
            <a:noFill/>
          </p:spPr>
          <p:txBody>
            <a:bodyPr wrap="square" rtlCol="0">
              <a:spAutoFit/>
            </a:bodyPr>
            <a:lstStyle/>
            <a:p>
              <a:pPr algn="ctr"/>
              <a:r>
                <a:rPr lang="en-US" sz="800" dirty="0"/>
                <a:t>Displacement Ventilation</a:t>
              </a:r>
            </a:p>
          </p:txBody>
        </p:sp>
      </p:grpSp>
    </p:spTree>
    <p:extLst>
      <p:ext uri="{BB962C8B-B14F-4D97-AF65-F5344CB8AC3E}">
        <p14:creationId xmlns:p14="http://schemas.microsoft.com/office/powerpoint/2010/main" val="3008751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D46B1A0-6F7A-42BD-88FF-3CBAEE7C222B}"/>
              </a:ext>
            </a:extLst>
          </p:cNvPr>
          <p:cNvPicPr>
            <a:picLocks noChangeAspect="1"/>
          </p:cNvPicPr>
          <p:nvPr/>
        </p:nvPicPr>
        <p:blipFill rotWithShape="1">
          <a:blip r:embed="rId3"/>
          <a:srcRect l="17796" t="3965" r="18366" b="10619"/>
          <a:stretch/>
        </p:blipFill>
        <p:spPr>
          <a:xfrm>
            <a:off x="6722711" y="1622723"/>
            <a:ext cx="1608667" cy="1562100"/>
          </a:xfrm>
          <a:prstGeom prst="rect">
            <a:avLst/>
          </a:prstGeom>
        </p:spPr>
      </p:pic>
      <p:sp>
        <p:nvSpPr>
          <p:cNvPr id="7" name="TextBox 6">
            <a:extLst>
              <a:ext uri="{FF2B5EF4-FFF2-40B4-BE49-F238E27FC236}">
                <a16:creationId xmlns:a16="http://schemas.microsoft.com/office/drawing/2014/main" xmlns="" id="{28C7D151-B7B4-44A1-9EA6-99148EDA8434}"/>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8" name="Straight Connector 7">
            <a:extLst>
              <a:ext uri="{FF2B5EF4-FFF2-40B4-BE49-F238E27FC236}">
                <a16:creationId xmlns:a16="http://schemas.microsoft.com/office/drawing/2014/main" xmlns="" id="{B1889E1C-1EDE-4283-8201-B3CD645AAE31}"/>
              </a:ext>
            </a:extLst>
          </p:cNvPr>
          <p:cNvCxnSpPr>
            <a:cxnSpLocks/>
            <a:stCxn id="7"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xmlns="" id="{7AA30C01-0CB9-48B7-ADAC-515B4551379B}"/>
              </a:ext>
            </a:extLst>
          </p:cNvPr>
          <p:cNvGraphicFramePr>
            <a:graphicFrameLocks noGrp="1"/>
          </p:cNvGraphicFramePr>
          <p:nvPr>
            <p:extLst>
              <p:ext uri="{D42A27DB-BD31-4B8C-83A1-F6EECF244321}">
                <p14:modId xmlns:p14="http://schemas.microsoft.com/office/powerpoint/2010/main" val="2085813748"/>
              </p:ext>
            </p:extLst>
          </p:nvPr>
        </p:nvGraphicFramePr>
        <p:xfrm>
          <a:off x="1148291" y="4484028"/>
          <a:ext cx="6847417" cy="1582165"/>
        </p:xfrm>
        <a:graphic>
          <a:graphicData uri="http://schemas.openxmlformats.org/drawingml/2006/table">
            <a:tbl>
              <a:tblPr>
                <a:tableStyleId>{6E25E649-3F16-4E02-A733-19D2CDBF48F0}</a:tableStyleId>
              </a:tblPr>
              <a:tblGrid>
                <a:gridCol w="2099734">
                  <a:extLst>
                    <a:ext uri="{9D8B030D-6E8A-4147-A177-3AD203B41FA5}">
                      <a16:colId xmlns:a16="http://schemas.microsoft.com/office/drawing/2014/main" xmlns="" val="626821876"/>
                    </a:ext>
                  </a:extLst>
                </a:gridCol>
                <a:gridCol w="1114923">
                  <a:extLst>
                    <a:ext uri="{9D8B030D-6E8A-4147-A177-3AD203B41FA5}">
                      <a16:colId xmlns:a16="http://schemas.microsoft.com/office/drawing/2014/main" xmlns="" val="3995930763"/>
                    </a:ext>
                  </a:extLst>
                </a:gridCol>
                <a:gridCol w="826060">
                  <a:extLst>
                    <a:ext uri="{9D8B030D-6E8A-4147-A177-3AD203B41FA5}">
                      <a16:colId xmlns:a16="http://schemas.microsoft.com/office/drawing/2014/main" xmlns="" val="2501524728"/>
                    </a:ext>
                  </a:extLst>
                </a:gridCol>
                <a:gridCol w="566737">
                  <a:extLst>
                    <a:ext uri="{9D8B030D-6E8A-4147-A177-3AD203B41FA5}">
                      <a16:colId xmlns:a16="http://schemas.microsoft.com/office/drawing/2014/main" xmlns="" val="3965471257"/>
                    </a:ext>
                  </a:extLst>
                </a:gridCol>
                <a:gridCol w="588963">
                  <a:extLst>
                    <a:ext uri="{9D8B030D-6E8A-4147-A177-3AD203B41FA5}">
                      <a16:colId xmlns:a16="http://schemas.microsoft.com/office/drawing/2014/main" xmlns="" val="457122732"/>
                    </a:ext>
                  </a:extLst>
                </a:gridCol>
                <a:gridCol w="933450">
                  <a:extLst>
                    <a:ext uri="{9D8B030D-6E8A-4147-A177-3AD203B41FA5}">
                      <a16:colId xmlns:a16="http://schemas.microsoft.com/office/drawing/2014/main" xmlns="" val="1232084226"/>
                    </a:ext>
                  </a:extLst>
                </a:gridCol>
                <a:gridCol w="717550">
                  <a:extLst>
                    <a:ext uri="{9D8B030D-6E8A-4147-A177-3AD203B41FA5}">
                      <a16:colId xmlns:a16="http://schemas.microsoft.com/office/drawing/2014/main" xmlns="" val="1883858774"/>
                    </a:ext>
                  </a:extLst>
                </a:gridCol>
              </a:tblGrid>
              <a:tr h="537654">
                <a:tc rowSpan="2">
                  <a:txBody>
                    <a:bodyPr/>
                    <a:lstStyle/>
                    <a:p>
                      <a:pPr algn="ctr" fontAlgn="ctr"/>
                      <a:r>
                        <a:rPr lang="en-US" sz="1100" u="none" strike="noStrike">
                          <a:effectLst/>
                        </a:rPr>
                        <a:t>Description of Each Measure</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Change in Annual Energy Use</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Annual Energy Cost Savings</a:t>
                      </a:r>
                      <a:endParaRPr lang="en-US" sz="1100" b="0" i="0" u="none" strike="noStrike" dirty="0">
                        <a:solidFill>
                          <a:srgbClr val="000000"/>
                        </a:solidFill>
                        <a:effectLst/>
                        <a:latin typeface="Calibri Light" panose="020F0302020204030204" pitchFamily="34" charset="0"/>
                      </a:endParaRPr>
                    </a:p>
                  </a:txBody>
                  <a:tcPr marL="0" marR="0" marT="0" marB="0" anchor="ctr"/>
                </a:tc>
                <a:tc gridSpan="2">
                  <a:txBody>
                    <a:bodyPr/>
                    <a:lstStyle/>
                    <a:p>
                      <a:pPr algn="ctr" fontAlgn="ctr"/>
                      <a:r>
                        <a:rPr lang="en-US" sz="1100" u="none" strike="noStrike" dirty="0">
                          <a:effectLst/>
                        </a:rPr>
                        <a:t>Estimated Incremental Cost </a:t>
                      </a:r>
                      <a:endParaRPr lang="en-US" sz="1100" b="0" i="0" u="none" strike="noStrike" dirty="0">
                        <a:solidFill>
                          <a:srgbClr val="000000"/>
                        </a:solidFill>
                        <a:effectLst/>
                        <a:latin typeface="Calibri Light" panose="020F0302020204030204" pitchFamily="34" charset="0"/>
                      </a:endParaRPr>
                    </a:p>
                  </a:txBody>
                  <a:tcPr marL="0" marR="0" marT="0" marB="0" anchor="ctr"/>
                </a:tc>
                <a:tc hMerge="1">
                  <a:txBody>
                    <a:bodyPr/>
                    <a:lstStyle/>
                    <a:p>
                      <a:endParaRPr lang="en-US"/>
                    </a:p>
                  </a:txBody>
                  <a:tcPr/>
                </a:tc>
                <a:tc>
                  <a:txBody>
                    <a:bodyPr/>
                    <a:lstStyle/>
                    <a:p>
                      <a:pPr algn="ctr" fontAlgn="ctr"/>
                      <a:r>
                        <a:rPr lang="en-US" sz="1100" u="none" strike="noStrike" dirty="0">
                          <a:effectLst/>
                        </a:rPr>
                        <a:t>Change in EUI</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Simple Payback</a:t>
                      </a:r>
                      <a:endParaRPr lang="en-US" sz="1100" b="0" i="0" u="none" strike="noStrike">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xmlns="" val="2469972119"/>
                  </a:ext>
                </a:extLst>
              </a:tr>
              <a:tr h="184999">
                <a:tc vMerge="1">
                  <a:txBody>
                    <a:bodyPr/>
                    <a:lstStyle/>
                    <a:p>
                      <a:endParaRPr lang="en-US"/>
                    </a:p>
                  </a:txBody>
                  <a:tcPr/>
                </a:tc>
                <a:tc>
                  <a:txBody>
                    <a:bodyPr/>
                    <a:lstStyle/>
                    <a:p>
                      <a:pPr algn="ctr" fontAlgn="ctr"/>
                      <a:r>
                        <a:rPr lang="en-US" sz="1100" u="none" strike="noStrike">
                          <a:effectLst/>
                        </a:rPr>
                        <a:t>kBtu</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$/ft</a:t>
                      </a:r>
                      <a:r>
                        <a:rPr lang="en-US" sz="1100" u="none" strike="noStrike" baseline="30000" dirty="0">
                          <a:effectLst/>
                        </a:rPr>
                        <a:t>2</a:t>
                      </a:r>
                      <a:endParaRPr lang="en-US" sz="1100" b="0" i="0" u="none" strike="noStrike" baseline="30000"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err="1">
                          <a:effectLst/>
                        </a:rPr>
                        <a:t>kBtu</a:t>
                      </a:r>
                      <a:r>
                        <a:rPr lang="en-US" sz="1100" u="none" strike="noStrike" dirty="0">
                          <a:effectLst/>
                        </a:rPr>
                        <a:t>/ft</a:t>
                      </a:r>
                      <a:r>
                        <a:rPr lang="en-US" sz="1100" u="none" strike="noStrike" baseline="30000" dirty="0">
                          <a:effectLst/>
                        </a:rPr>
                        <a:t>2</a:t>
                      </a:r>
                      <a:endParaRPr lang="en-US" sz="1100" b="0" i="0" u="none" strike="noStrike" baseline="30000"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Years</a:t>
                      </a:r>
                      <a:endParaRPr lang="en-US" sz="1100" b="0" i="0" u="none" strike="noStrike">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xmlns="" val="4033622550"/>
                  </a:ext>
                </a:extLst>
              </a:tr>
              <a:tr h="267331">
                <a:tc>
                  <a:txBody>
                    <a:bodyPr/>
                    <a:lstStyle/>
                    <a:p>
                      <a:pPr algn="l" fontAlgn="ctr"/>
                      <a:r>
                        <a:rPr lang="en-US" sz="1100" u="none" strike="noStrike" dirty="0">
                          <a:effectLst/>
                        </a:rPr>
                        <a:t>Addition of skylights + fiberoptic</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284,491</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$6,752</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$57,000</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0.8</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4.0</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8</a:t>
                      </a:r>
                      <a:endParaRPr lang="en-US" sz="1100" b="0" i="0" u="none" strike="noStrike">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xmlns="" val="147255558"/>
                  </a:ext>
                </a:extLst>
              </a:tr>
              <a:tr h="179218">
                <a:tc>
                  <a:txBody>
                    <a:bodyPr/>
                    <a:lstStyle/>
                    <a:p>
                      <a:pPr algn="l" fontAlgn="ctr"/>
                      <a:r>
                        <a:rPr lang="en-US" sz="1100" u="none" strike="noStrike" dirty="0">
                          <a:effectLst/>
                        </a:rPr>
                        <a:t>Addition of enthalpy wheel</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702,082</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$9,056</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$7,500</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0.1</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9.9</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1</a:t>
                      </a:r>
                      <a:endParaRPr lang="en-US" sz="1100" b="0" i="0" u="none" strike="noStrike">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xmlns="" val="2676837972"/>
                  </a:ext>
                </a:extLst>
              </a:tr>
              <a:tr h="222463">
                <a:tc>
                  <a:txBody>
                    <a:bodyPr/>
                    <a:lstStyle/>
                    <a:p>
                      <a:pPr algn="l" fontAlgn="ctr"/>
                      <a:r>
                        <a:rPr lang="en-US" sz="1100" u="none" strike="noStrike" dirty="0">
                          <a:effectLst/>
                        </a:rPr>
                        <a:t>DOAS (HPs) + pond slinky loop</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2,043,822</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$25,836</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$142,084</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2.0</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28.8</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5</a:t>
                      </a:r>
                      <a:endParaRPr lang="en-US" sz="1100" b="0" i="0" u="none" strike="noStrike" dirty="0">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xmlns="" val="2464169743"/>
                  </a:ext>
                </a:extLst>
              </a:tr>
              <a:tr h="190500">
                <a:tc>
                  <a:txBody>
                    <a:bodyPr/>
                    <a:lstStyle/>
                    <a:p>
                      <a:pPr algn="l" fontAlgn="ctr"/>
                      <a:r>
                        <a:rPr lang="en-US" sz="1100" u="none" strike="noStrike" dirty="0">
                          <a:effectLst/>
                        </a:rPr>
                        <a:t>Adiabatic humidification/pre-cooling </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194,123</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$2,007</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$15,000</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a:effectLst/>
                        </a:rPr>
                        <a:t>0.2</a:t>
                      </a:r>
                      <a:endParaRPr lang="en-US" sz="1100" b="0" i="0" u="none" strike="noStrike">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2.7</a:t>
                      </a:r>
                      <a:endParaRPr lang="en-US" sz="1100" b="0"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n-US" sz="1100" u="none" strike="noStrike" dirty="0">
                          <a:effectLst/>
                        </a:rPr>
                        <a:t>7</a:t>
                      </a:r>
                      <a:endParaRPr lang="en-US" sz="1100" b="0" i="0" u="none" strike="noStrike" dirty="0">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xmlns="" val="2961955327"/>
                  </a:ext>
                </a:extLst>
              </a:tr>
            </a:tbl>
          </a:graphicData>
        </a:graphic>
      </p:graphicFrame>
      <p:pic>
        <p:nvPicPr>
          <p:cNvPr id="16" name="Picture 15">
            <a:extLst>
              <a:ext uri="{FF2B5EF4-FFF2-40B4-BE49-F238E27FC236}">
                <a16:creationId xmlns:a16="http://schemas.microsoft.com/office/drawing/2014/main" xmlns="" id="{123E3E9B-EFEE-485B-ABAF-9FC719C6D5C9}"/>
              </a:ext>
            </a:extLst>
          </p:cNvPr>
          <p:cNvPicPr>
            <a:picLocks noChangeAspect="1"/>
          </p:cNvPicPr>
          <p:nvPr/>
        </p:nvPicPr>
        <p:blipFill rotWithShape="1">
          <a:blip r:embed="rId4"/>
          <a:srcRect l="17785" t="2560" r="17750" b="10717"/>
          <a:stretch/>
        </p:blipFill>
        <p:spPr>
          <a:xfrm>
            <a:off x="3804744" y="1323976"/>
            <a:ext cx="2107724" cy="2057784"/>
          </a:xfrm>
          <a:prstGeom prst="rect">
            <a:avLst/>
          </a:prstGeom>
        </p:spPr>
      </p:pic>
      <p:pic>
        <p:nvPicPr>
          <p:cNvPr id="18" name="Picture 17">
            <a:extLst>
              <a:ext uri="{FF2B5EF4-FFF2-40B4-BE49-F238E27FC236}">
                <a16:creationId xmlns:a16="http://schemas.microsoft.com/office/drawing/2014/main" xmlns="" id="{68AC12BF-B6AA-4C06-8133-2AD2CABA3B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412" t="12847" r="22073" b="18360"/>
          <a:stretch/>
        </p:blipFill>
        <p:spPr>
          <a:xfrm>
            <a:off x="422925" y="1058861"/>
            <a:ext cx="2627698" cy="2516188"/>
          </a:xfrm>
          <a:prstGeom prst="rect">
            <a:avLst/>
          </a:prstGeom>
        </p:spPr>
      </p:pic>
      <p:pic>
        <p:nvPicPr>
          <p:cNvPr id="19" name="Picture 18">
            <a:extLst>
              <a:ext uri="{FF2B5EF4-FFF2-40B4-BE49-F238E27FC236}">
                <a16:creationId xmlns:a16="http://schemas.microsoft.com/office/drawing/2014/main" xmlns="" id="{EAD16839-14C3-43A7-B9CB-5B2C18F168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713" b="10872"/>
          <a:stretch/>
        </p:blipFill>
        <p:spPr>
          <a:xfrm>
            <a:off x="2294589" y="3721083"/>
            <a:ext cx="4733365" cy="271221"/>
          </a:xfrm>
          <a:prstGeom prst="rect">
            <a:avLst/>
          </a:prstGeom>
        </p:spPr>
      </p:pic>
      <p:sp>
        <p:nvSpPr>
          <p:cNvPr id="20" name="TextBox 19">
            <a:extLst>
              <a:ext uri="{FF2B5EF4-FFF2-40B4-BE49-F238E27FC236}">
                <a16:creationId xmlns:a16="http://schemas.microsoft.com/office/drawing/2014/main" xmlns="" id="{9930765C-2795-4B54-875F-97F9C33FA64C}"/>
              </a:ext>
            </a:extLst>
          </p:cNvPr>
          <p:cNvSpPr txBox="1"/>
          <p:nvPr/>
        </p:nvSpPr>
        <p:spPr>
          <a:xfrm>
            <a:off x="889459" y="725346"/>
            <a:ext cx="1694629" cy="307777"/>
          </a:xfrm>
          <a:prstGeom prst="rect">
            <a:avLst/>
          </a:prstGeom>
          <a:solidFill>
            <a:schemeClr val="bg1"/>
          </a:solidFill>
        </p:spPr>
        <p:txBody>
          <a:bodyPr wrap="square" rtlCol="0">
            <a:spAutoFit/>
          </a:bodyPr>
          <a:lstStyle/>
          <a:p>
            <a:pPr algn="ctr"/>
            <a:r>
              <a:rPr lang="en-US" sz="1400" dirty="0"/>
              <a:t>Baseline </a:t>
            </a:r>
          </a:p>
        </p:txBody>
      </p:sp>
      <p:sp>
        <p:nvSpPr>
          <p:cNvPr id="21" name="TextBox 20">
            <a:extLst>
              <a:ext uri="{FF2B5EF4-FFF2-40B4-BE49-F238E27FC236}">
                <a16:creationId xmlns:a16="http://schemas.microsoft.com/office/drawing/2014/main" xmlns="" id="{7E212CB8-4B9C-426C-93A5-87E6336F4839}"/>
              </a:ext>
            </a:extLst>
          </p:cNvPr>
          <p:cNvSpPr txBox="1"/>
          <p:nvPr/>
        </p:nvSpPr>
        <p:spPr>
          <a:xfrm>
            <a:off x="4064593" y="799620"/>
            <a:ext cx="1694629" cy="523220"/>
          </a:xfrm>
          <a:prstGeom prst="rect">
            <a:avLst/>
          </a:prstGeom>
          <a:solidFill>
            <a:schemeClr val="bg1"/>
          </a:solidFill>
        </p:spPr>
        <p:txBody>
          <a:bodyPr wrap="square" rtlCol="0">
            <a:spAutoFit/>
          </a:bodyPr>
          <a:lstStyle>
            <a:defPPr>
              <a:defRPr lang="en-US"/>
            </a:defPPr>
            <a:lvl1pPr algn="ctr">
              <a:defRPr sz="1400"/>
            </a:lvl1pPr>
          </a:lstStyle>
          <a:p>
            <a:r>
              <a:rPr lang="en-US" dirty="0"/>
              <a:t>Design</a:t>
            </a:r>
          </a:p>
          <a:p>
            <a:r>
              <a:rPr lang="en-US" dirty="0"/>
              <a:t>High Weather </a:t>
            </a:r>
          </a:p>
        </p:txBody>
      </p:sp>
      <p:sp>
        <p:nvSpPr>
          <p:cNvPr id="22" name="TextBox 21">
            <a:extLst>
              <a:ext uri="{FF2B5EF4-FFF2-40B4-BE49-F238E27FC236}">
                <a16:creationId xmlns:a16="http://schemas.microsoft.com/office/drawing/2014/main" xmlns="" id="{9F8FE5FF-E98A-4FF9-9D62-32D5A2E68CC6}"/>
              </a:ext>
            </a:extLst>
          </p:cNvPr>
          <p:cNvSpPr txBox="1"/>
          <p:nvPr/>
        </p:nvSpPr>
        <p:spPr>
          <a:xfrm>
            <a:off x="6722711" y="1050685"/>
            <a:ext cx="1884966" cy="523220"/>
          </a:xfrm>
          <a:prstGeom prst="rect">
            <a:avLst/>
          </a:prstGeom>
          <a:solidFill>
            <a:schemeClr val="bg1"/>
          </a:solidFill>
        </p:spPr>
        <p:txBody>
          <a:bodyPr wrap="square" rtlCol="0">
            <a:spAutoFit/>
          </a:bodyPr>
          <a:lstStyle>
            <a:defPPr>
              <a:defRPr lang="en-US"/>
            </a:defPPr>
            <a:lvl1pPr algn="ctr">
              <a:defRPr sz="1400"/>
            </a:lvl1pPr>
          </a:lstStyle>
          <a:p>
            <a:r>
              <a:rPr lang="en-US" dirty="0"/>
              <a:t>Design</a:t>
            </a:r>
          </a:p>
          <a:p>
            <a:r>
              <a:rPr lang="en-US" dirty="0"/>
              <a:t>Avg/Low Weather </a:t>
            </a:r>
          </a:p>
        </p:txBody>
      </p:sp>
      <p:cxnSp>
        <p:nvCxnSpPr>
          <p:cNvPr id="24" name="Straight Connector 23">
            <a:extLst>
              <a:ext uri="{FF2B5EF4-FFF2-40B4-BE49-F238E27FC236}">
                <a16:creationId xmlns:a16="http://schemas.microsoft.com/office/drawing/2014/main" xmlns="" id="{8274C0B9-1C04-40E0-9D32-050A3962BF13}"/>
              </a:ext>
            </a:extLst>
          </p:cNvPr>
          <p:cNvCxnSpPr>
            <a:cxnSpLocks/>
            <a:stCxn id="18" idx="0"/>
          </p:cNvCxnSpPr>
          <p:nvPr/>
        </p:nvCxnSpPr>
        <p:spPr>
          <a:xfrm>
            <a:off x="1736774" y="1058861"/>
            <a:ext cx="5914757" cy="5638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007B3BC-F281-44EE-80BF-1A95AE5C45C0}"/>
              </a:ext>
            </a:extLst>
          </p:cNvPr>
          <p:cNvCxnSpPr>
            <a:stCxn id="18" idx="2"/>
            <a:endCxn id="15" idx="2"/>
          </p:cNvCxnSpPr>
          <p:nvPr/>
        </p:nvCxnSpPr>
        <p:spPr>
          <a:xfrm flipV="1">
            <a:off x="1736774" y="3184823"/>
            <a:ext cx="5790271" cy="39022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3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16E677E-5BDE-4432-8A4E-25BF69D50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07"/>
            <a:ext cx="9144000" cy="6598525"/>
          </a:xfrm>
          <a:prstGeom prst="rect">
            <a:avLst/>
          </a:prstGeom>
        </p:spPr>
      </p:pic>
      <p:sp>
        <p:nvSpPr>
          <p:cNvPr id="3" name="Subtitle 2"/>
          <p:cNvSpPr>
            <a:spLocks noGrp="1"/>
          </p:cNvSpPr>
          <p:nvPr>
            <p:ph type="subTitle" idx="1"/>
          </p:nvPr>
        </p:nvSpPr>
        <p:spPr>
          <a:xfrm>
            <a:off x="0" y="-36798"/>
            <a:ext cx="9144000" cy="3662867"/>
          </a:xfrm>
        </p:spPr>
        <p:txBody>
          <a:bodyPr>
            <a:normAutofit/>
          </a:bodyPr>
          <a:lstStyle/>
          <a:p>
            <a:pPr algn="l"/>
            <a:r>
              <a:rPr lang="en-US" b="1" dirty="0"/>
              <a:t>Key Strategies:</a:t>
            </a:r>
          </a:p>
          <a:p>
            <a:pPr algn="l"/>
            <a:r>
              <a:rPr lang="en-US" dirty="0">
                <a:solidFill>
                  <a:schemeClr val="bg2">
                    <a:lumMod val="25000"/>
                  </a:schemeClr>
                </a:solidFill>
              </a:rPr>
              <a:t>Daylighting</a:t>
            </a:r>
          </a:p>
          <a:p>
            <a:pPr algn="l"/>
            <a:r>
              <a:rPr lang="en-US" dirty="0">
                <a:solidFill>
                  <a:schemeClr val="bg2">
                    <a:lumMod val="25000"/>
                  </a:schemeClr>
                </a:solidFill>
              </a:rPr>
              <a:t>Buried load-intensive spaces! </a:t>
            </a:r>
          </a:p>
          <a:p>
            <a:pPr algn="l"/>
            <a:r>
              <a:rPr lang="en-US" dirty="0">
                <a:solidFill>
                  <a:schemeClr val="bg2">
                    <a:lumMod val="25000"/>
                  </a:schemeClr>
                </a:solidFill>
              </a:rPr>
              <a:t>Separation of OA from total</a:t>
            </a:r>
          </a:p>
          <a:p>
            <a:pPr algn="l"/>
            <a:r>
              <a:rPr lang="en-US" dirty="0">
                <a:solidFill>
                  <a:schemeClr val="bg2">
                    <a:lumMod val="25000"/>
                  </a:schemeClr>
                </a:solidFill>
              </a:rPr>
              <a:t>Water source heat pump</a:t>
            </a:r>
          </a:p>
          <a:p>
            <a:pPr algn="l"/>
            <a:r>
              <a:rPr lang="en-US" dirty="0">
                <a:solidFill>
                  <a:schemeClr val="bg2">
                    <a:lumMod val="25000"/>
                  </a:schemeClr>
                </a:solidFill>
              </a:rPr>
              <a:t>River water source/sink</a:t>
            </a:r>
          </a:p>
          <a:p>
            <a:pPr algn="l"/>
            <a:r>
              <a:rPr lang="en-US" dirty="0">
                <a:solidFill>
                  <a:schemeClr val="bg2">
                    <a:lumMod val="25000"/>
                  </a:schemeClr>
                </a:solidFill>
              </a:rPr>
              <a:t>No Steam! </a:t>
            </a:r>
          </a:p>
          <a:p>
            <a:pPr algn="l"/>
            <a:r>
              <a:rPr lang="en-US" dirty="0">
                <a:solidFill>
                  <a:schemeClr val="bg2">
                    <a:lumMod val="25000"/>
                  </a:schemeClr>
                </a:solidFill>
              </a:rPr>
              <a:t>PV</a:t>
            </a:r>
          </a:p>
          <a:p>
            <a:pPr marL="428625" indent="-428625" algn="l">
              <a:buFont typeface="Arial" panose="020B0604020202020204" pitchFamily="34" charset="0"/>
              <a:buChar char="•"/>
            </a:pPr>
            <a:endParaRPr lang="en-US" sz="2100" dirty="0">
              <a:solidFill>
                <a:schemeClr val="bg2">
                  <a:lumMod val="25000"/>
                </a:schemeClr>
              </a:solidFill>
              <a:cs typeface="Arial" panose="020B0604020202020204" pitchFamily="34" charset="0"/>
            </a:endParaRPr>
          </a:p>
        </p:txBody>
      </p:sp>
      <p:sp>
        <p:nvSpPr>
          <p:cNvPr id="7" name="TextBox 6">
            <a:extLst>
              <a:ext uri="{FF2B5EF4-FFF2-40B4-BE49-F238E27FC236}">
                <a16:creationId xmlns:a16="http://schemas.microsoft.com/office/drawing/2014/main" xmlns="" id="{006D64ED-AA72-457E-B9AE-DC399407229A}"/>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9" name="Straight Connector 8">
            <a:extLst>
              <a:ext uri="{FF2B5EF4-FFF2-40B4-BE49-F238E27FC236}">
                <a16:creationId xmlns:a16="http://schemas.microsoft.com/office/drawing/2014/main" xmlns="" id="{F5940936-9330-46F7-80AF-E8A4A40892D6}"/>
              </a:ext>
            </a:extLst>
          </p:cNvPr>
          <p:cNvCxnSpPr>
            <a:cxnSpLocks/>
            <a:stCxn id="7"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25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D1C44982-CC39-4082-8861-F98F0BDE0509}"/>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6" name="Straight Connector 15">
            <a:extLst>
              <a:ext uri="{FF2B5EF4-FFF2-40B4-BE49-F238E27FC236}">
                <a16:creationId xmlns:a16="http://schemas.microsoft.com/office/drawing/2014/main" xmlns="" id="{6CF523AF-6EC8-4E32-ABEB-308FE280464F}"/>
              </a:ext>
            </a:extLst>
          </p:cNvPr>
          <p:cNvCxnSpPr>
            <a:cxnSpLocks/>
            <a:stCxn id="15"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53198" y="2175959"/>
            <a:ext cx="8743201" cy="4023324"/>
            <a:chOff x="153198" y="1760317"/>
            <a:chExt cx="8743201" cy="4665965"/>
          </a:xfrm>
        </p:grpSpPr>
        <p:sp>
          <p:nvSpPr>
            <p:cNvPr id="12" name="TextBox 11">
              <a:extLst>
                <a:ext uri="{FF2B5EF4-FFF2-40B4-BE49-F238E27FC236}">
                  <a16:creationId xmlns:a16="http://schemas.microsoft.com/office/drawing/2014/main" xmlns="" id="{3E3F41A4-DFE0-470A-AAA0-23FE8AD6C007}"/>
                </a:ext>
              </a:extLst>
            </p:cNvPr>
            <p:cNvSpPr txBox="1"/>
            <p:nvPr/>
          </p:nvSpPr>
          <p:spPr>
            <a:xfrm>
              <a:off x="720116" y="1760317"/>
              <a:ext cx="1649444" cy="336771"/>
            </a:xfrm>
            <a:prstGeom prst="rect">
              <a:avLst/>
            </a:prstGeom>
            <a:noFill/>
          </p:spPr>
          <p:txBody>
            <a:bodyPr wrap="square" rtlCol="0">
              <a:spAutoFit/>
            </a:bodyPr>
            <a:lstStyle/>
            <a:p>
              <a:pPr algn="ctr"/>
              <a:r>
                <a:rPr lang="en-US" sz="1000" dirty="0"/>
                <a:t>Low</a:t>
              </a:r>
            </a:p>
          </p:txBody>
        </p:sp>
        <p:sp>
          <p:nvSpPr>
            <p:cNvPr id="13" name="TextBox 12">
              <a:extLst>
                <a:ext uri="{FF2B5EF4-FFF2-40B4-BE49-F238E27FC236}">
                  <a16:creationId xmlns:a16="http://schemas.microsoft.com/office/drawing/2014/main" xmlns="" id="{3263CF81-1426-4E0F-BFAC-2307F96E0C90}"/>
                </a:ext>
              </a:extLst>
            </p:cNvPr>
            <p:cNvSpPr txBox="1"/>
            <p:nvPr/>
          </p:nvSpPr>
          <p:spPr>
            <a:xfrm>
              <a:off x="6544649" y="1766510"/>
              <a:ext cx="1772515" cy="336771"/>
            </a:xfrm>
            <a:prstGeom prst="rect">
              <a:avLst/>
            </a:prstGeom>
            <a:noFill/>
          </p:spPr>
          <p:txBody>
            <a:bodyPr wrap="square" rtlCol="0">
              <a:spAutoFit/>
            </a:bodyPr>
            <a:lstStyle/>
            <a:p>
              <a:pPr algn="ctr"/>
              <a:r>
                <a:rPr lang="en-US" sz="1000" dirty="0"/>
                <a:t>High</a:t>
              </a:r>
            </a:p>
          </p:txBody>
        </p:sp>
        <p:sp>
          <p:nvSpPr>
            <p:cNvPr id="14" name="TextBox 13">
              <a:extLst>
                <a:ext uri="{FF2B5EF4-FFF2-40B4-BE49-F238E27FC236}">
                  <a16:creationId xmlns:a16="http://schemas.microsoft.com/office/drawing/2014/main" xmlns="" id="{FF132FCD-150E-4AAC-AAC9-D97CBE307E40}"/>
                </a:ext>
              </a:extLst>
            </p:cNvPr>
            <p:cNvSpPr txBox="1"/>
            <p:nvPr/>
          </p:nvSpPr>
          <p:spPr>
            <a:xfrm>
              <a:off x="4057554" y="1768223"/>
              <a:ext cx="958157" cy="547255"/>
            </a:xfrm>
            <a:prstGeom prst="rect">
              <a:avLst/>
            </a:prstGeom>
            <a:noFill/>
          </p:spPr>
          <p:txBody>
            <a:bodyPr wrap="square" rtlCol="0">
              <a:spAutoFit/>
            </a:bodyPr>
            <a:lstStyle/>
            <a:p>
              <a:pPr algn="ctr"/>
              <a:r>
                <a:rPr lang="en-US" sz="1000" dirty="0"/>
                <a:t>Average</a:t>
              </a:r>
            </a:p>
          </p:txBody>
        </p:sp>
        <p:grpSp>
          <p:nvGrpSpPr>
            <p:cNvPr id="17" name="Group 16">
              <a:extLst>
                <a:ext uri="{FF2B5EF4-FFF2-40B4-BE49-F238E27FC236}">
                  <a16:creationId xmlns:a16="http://schemas.microsoft.com/office/drawing/2014/main" xmlns="" id="{41694246-374F-4A31-9157-85CAD8BAD5C6}"/>
                </a:ext>
              </a:extLst>
            </p:cNvPr>
            <p:cNvGrpSpPr/>
            <p:nvPr/>
          </p:nvGrpSpPr>
          <p:grpSpPr>
            <a:xfrm>
              <a:off x="550960" y="3325724"/>
              <a:ext cx="7985072" cy="373952"/>
              <a:chOff x="616295" y="2602645"/>
              <a:chExt cx="7983443" cy="420499"/>
            </a:xfrm>
          </p:grpSpPr>
          <p:sp>
            <p:nvSpPr>
              <p:cNvPr id="32" name="TextBox 31">
                <a:extLst>
                  <a:ext uri="{FF2B5EF4-FFF2-40B4-BE49-F238E27FC236}">
                    <a16:creationId xmlns:a16="http://schemas.microsoft.com/office/drawing/2014/main" xmlns="" id="{DA0468D3-861F-4493-96F0-39A66E37AAB4}"/>
                  </a:ext>
                </a:extLst>
              </p:cNvPr>
              <p:cNvSpPr txBox="1"/>
              <p:nvPr/>
            </p:nvSpPr>
            <p:spPr>
              <a:xfrm>
                <a:off x="616295" y="2602645"/>
                <a:ext cx="1991795" cy="378690"/>
              </a:xfrm>
              <a:prstGeom prst="rect">
                <a:avLst/>
              </a:prstGeom>
              <a:noFill/>
            </p:spPr>
            <p:txBody>
              <a:bodyPr wrap="square" rtlCol="0">
                <a:spAutoFit/>
              </a:bodyPr>
              <a:lstStyle/>
              <a:p>
                <a:pPr algn="ctr"/>
                <a:r>
                  <a:rPr lang="en-US" sz="1000" b="1" dirty="0"/>
                  <a:t>334</a:t>
                </a:r>
                <a:r>
                  <a:rPr lang="en-US" sz="1000" dirty="0"/>
                  <a:t> Hours DB &gt; 80</a:t>
                </a:r>
              </a:p>
            </p:txBody>
          </p:sp>
          <p:sp>
            <p:nvSpPr>
              <p:cNvPr id="34" name="TextBox 33">
                <a:extLst>
                  <a:ext uri="{FF2B5EF4-FFF2-40B4-BE49-F238E27FC236}">
                    <a16:creationId xmlns:a16="http://schemas.microsoft.com/office/drawing/2014/main" xmlns="" id="{81DC58A3-DE27-4596-A669-1E0A6265DCFC}"/>
                  </a:ext>
                </a:extLst>
              </p:cNvPr>
              <p:cNvSpPr txBox="1"/>
              <p:nvPr/>
            </p:nvSpPr>
            <p:spPr>
              <a:xfrm>
                <a:off x="3519369" y="2644454"/>
                <a:ext cx="2105258" cy="378690"/>
              </a:xfrm>
              <a:prstGeom prst="rect">
                <a:avLst/>
              </a:prstGeom>
              <a:noFill/>
            </p:spPr>
            <p:txBody>
              <a:bodyPr wrap="square" rtlCol="0">
                <a:spAutoFit/>
              </a:bodyPr>
              <a:lstStyle/>
              <a:p>
                <a:pPr algn="ctr"/>
                <a:r>
                  <a:rPr lang="en-US" sz="1000" b="1" dirty="0"/>
                  <a:t>778</a:t>
                </a:r>
                <a:r>
                  <a:rPr lang="en-US" sz="1000" dirty="0"/>
                  <a:t> Hours DB &gt; 80</a:t>
                </a:r>
              </a:p>
            </p:txBody>
          </p:sp>
          <p:sp>
            <p:nvSpPr>
              <p:cNvPr id="36" name="TextBox 35">
                <a:extLst>
                  <a:ext uri="{FF2B5EF4-FFF2-40B4-BE49-F238E27FC236}">
                    <a16:creationId xmlns:a16="http://schemas.microsoft.com/office/drawing/2014/main" xmlns="" id="{6FDFBA3C-105E-4671-B113-A6D018DFECE7}"/>
                  </a:ext>
                </a:extLst>
              </p:cNvPr>
              <p:cNvSpPr txBox="1"/>
              <p:nvPr/>
            </p:nvSpPr>
            <p:spPr>
              <a:xfrm>
                <a:off x="6389938" y="2602645"/>
                <a:ext cx="2209800" cy="378690"/>
              </a:xfrm>
              <a:prstGeom prst="rect">
                <a:avLst/>
              </a:prstGeom>
              <a:noFill/>
            </p:spPr>
            <p:txBody>
              <a:bodyPr wrap="square" rtlCol="0">
                <a:spAutoFit/>
              </a:bodyPr>
              <a:lstStyle/>
              <a:p>
                <a:pPr algn="ctr"/>
                <a:r>
                  <a:rPr lang="en-US" sz="1000" b="1" dirty="0"/>
                  <a:t>1,055</a:t>
                </a:r>
                <a:r>
                  <a:rPr lang="en-US" sz="1000" dirty="0"/>
                  <a:t> Hours DB &gt; 80</a:t>
                </a:r>
              </a:p>
            </p:txBody>
          </p:sp>
        </p:grpSp>
        <p:grpSp>
          <p:nvGrpSpPr>
            <p:cNvPr id="18" name="Group 17">
              <a:extLst>
                <a:ext uri="{FF2B5EF4-FFF2-40B4-BE49-F238E27FC236}">
                  <a16:creationId xmlns:a16="http://schemas.microsoft.com/office/drawing/2014/main" xmlns="" id="{E94E7B7D-5AE3-450F-B531-DB16DAECC4EF}"/>
                </a:ext>
              </a:extLst>
            </p:cNvPr>
            <p:cNvGrpSpPr/>
            <p:nvPr/>
          </p:nvGrpSpPr>
          <p:grpSpPr>
            <a:xfrm>
              <a:off x="430937" y="4940264"/>
              <a:ext cx="8153074" cy="347169"/>
              <a:chOff x="518275" y="2587790"/>
              <a:chExt cx="8151410" cy="390382"/>
            </a:xfrm>
          </p:grpSpPr>
          <p:sp>
            <p:nvSpPr>
              <p:cNvPr id="29" name="TextBox 28">
                <a:extLst>
                  <a:ext uri="{FF2B5EF4-FFF2-40B4-BE49-F238E27FC236}">
                    <a16:creationId xmlns:a16="http://schemas.microsoft.com/office/drawing/2014/main" xmlns="" id="{DC88B0BD-B0F7-493F-A072-0F01F5D39F27}"/>
                  </a:ext>
                </a:extLst>
              </p:cNvPr>
              <p:cNvSpPr txBox="1"/>
              <p:nvPr/>
            </p:nvSpPr>
            <p:spPr>
              <a:xfrm>
                <a:off x="518275" y="2587790"/>
                <a:ext cx="2187835" cy="378690"/>
              </a:xfrm>
              <a:prstGeom prst="rect">
                <a:avLst/>
              </a:prstGeom>
              <a:noFill/>
            </p:spPr>
            <p:txBody>
              <a:bodyPr wrap="square" rtlCol="0">
                <a:spAutoFit/>
              </a:bodyPr>
              <a:lstStyle/>
              <a:p>
                <a:pPr algn="ctr"/>
                <a:r>
                  <a:rPr lang="en-US" sz="1000" b="1" dirty="0"/>
                  <a:t>4,104</a:t>
                </a:r>
                <a:r>
                  <a:rPr lang="en-US" sz="1000" dirty="0"/>
                  <a:t> Hours DB &lt; 50</a:t>
                </a:r>
              </a:p>
            </p:txBody>
          </p:sp>
          <p:sp>
            <p:nvSpPr>
              <p:cNvPr id="30" name="TextBox 29">
                <a:extLst>
                  <a:ext uri="{FF2B5EF4-FFF2-40B4-BE49-F238E27FC236}">
                    <a16:creationId xmlns:a16="http://schemas.microsoft.com/office/drawing/2014/main" xmlns="" id="{5F3D7586-1570-4D03-B4AA-522B3D3E212B}"/>
                  </a:ext>
                </a:extLst>
              </p:cNvPr>
              <p:cNvSpPr txBox="1"/>
              <p:nvPr/>
            </p:nvSpPr>
            <p:spPr>
              <a:xfrm>
                <a:off x="3524683" y="2599482"/>
                <a:ext cx="2138593" cy="378690"/>
              </a:xfrm>
              <a:prstGeom prst="rect">
                <a:avLst/>
              </a:prstGeom>
              <a:noFill/>
            </p:spPr>
            <p:txBody>
              <a:bodyPr wrap="square" rtlCol="0">
                <a:spAutoFit/>
              </a:bodyPr>
              <a:lstStyle/>
              <a:p>
                <a:pPr algn="ctr"/>
                <a:r>
                  <a:rPr lang="en-US" sz="1000" b="1" dirty="0"/>
                  <a:t>4,211</a:t>
                </a:r>
                <a:r>
                  <a:rPr lang="en-US" sz="1000" dirty="0"/>
                  <a:t> Hours DB &lt; 50</a:t>
                </a:r>
              </a:p>
            </p:txBody>
          </p:sp>
          <p:sp>
            <p:nvSpPr>
              <p:cNvPr id="31" name="TextBox 30">
                <a:extLst>
                  <a:ext uri="{FF2B5EF4-FFF2-40B4-BE49-F238E27FC236}">
                    <a16:creationId xmlns:a16="http://schemas.microsoft.com/office/drawing/2014/main" xmlns="" id="{D0F738AD-D7A4-4C91-BFFC-73E5FA7E9502}"/>
                  </a:ext>
                </a:extLst>
              </p:cNvPr>
              <p:cNvSpPr txBox="1"/>
              <p:nvPr/>
            </p:nvSpPr>
            <p:spPr>
              <a:xfrm>
                <a:off x="6481850" y="2596786"/>
                <a:ext cx="2187835" cy="378690"/>
              </a:xfrm>
              <a:prstGeom prst="rect">
                <a:avLst/>
              </a:prstGeom>
              <a:noFill/>
            </p:spPr>
            <p:txBody>
              <a:bodyPr wrap="square" rtlCol="0">
                <a:spAutoFit/>
              </a:bodyPr>
              <a:lstStyle/>
              <a:p>
                <a:pPr algn="ctr"/>
                <a:r>
                  <a:rPr lang="en-US" sz="1000" b="1" dirty="0"/>
                  <a:t>3,791</a:t>
                </a:r>
                <a:r>
                  <a:rPr lang="en-US" sz="1000" dirty="0"/>
                  <a:t> Hours DB &lt; 50</a:t>
                </a:r>
              </a:p>
            </p:txBody>
          </p:sp>
        </p:grpSp>
        <p:pic>
          <p:nvPicPr>
            <p:cNvPr id="20" name="Picture 19">
              <a:extLst>
                <a:ext uri="{FF2B5EF4-FFF2-40B4-BE49-F238E27FC236}">
                  <a16:creationId xmlns:a16="http://schemas.microsoft.com/office/drawing/2014/main" xmlns="" id="{48CBF173-2EF7-4A53-BCC1-29FF8977F981}"/>
                </a:ext>
              </a:extLst>
            </p:cNvPr>
            <p:cNvPicPr preferRelativeResize="0">
              <a:picLocks/>
            </p:cNvPicPr>
            <p:nvPr/>
          </p:nvPicPr>
          <p:blipFill>
            <a:blip r:embed="rId3"/>
            <a:stretch>
              <a:fillRect/>
            </a:stretch>
          </p:blipFill>
          <p:spPr>
            <a:xfrm>
              <a:off x="3136050" y="2056127"/>
              <a:ext cx="2743760" cy="1219772"/>
            </a:xfrm>
            <a:prstGeom prst="rect">
              <a:avLst/>
            </a:prstGeom>
          </p:spPr>
        </p:pic>
        <p:pic>
          <p:nvPicPr>
            <p:cNvPr id="21" name="Picture 20">
              <a:extLst>
                <a:ext uri="{FF2B5EF4-FFF2-40B4-BE49-F238E27FC236}">
                  <a16:creationId xmlns:a16="http://schemas.microsoft.com/office/drawing/2014/main" xmlns="" id="{F1A6EBAD-C7C5-40AC-8931-9965A18BBAF8}"/>
                </a:ext>
              </a:extLst>
            </p:cNvPr>
            <p:cNvPicPr preferRelativeResize="0">
              <a:picLocks/>
            </p:cNvPicPr>
            <p:nvPr/>
          </p:nvPicPr>
          <p:blipFill>
            <a:blip r:embed="rId4"/>
            <a:stretch>
              <a:fillRect/>
            </a:stretch>
          </p:blipFill>
          <p:spPr>
            <a:xfrm>
              <a:off x="6059027" y="2045990"/>
              <a:ext cx="2743760" cy="1219772"/>
            </a:xfrm>
            <a:prstGeom prst="rect">
              <a:avLst/>
            </a:prstGeom>
          </p:spPr>
        </p:pic>
        <p:pic>
          <p:nvPicPr>
            <p:cNvPr id="22" name="Picture 21">
              <a:extLst>
                <a:ext uri="{FF2B5EF4-FFF2-40B4-BE49-F238E27FC236}">
                  <a16:creationId xmlns:a16="http://schemas.microsoft.com/office/drawing/2014/main" xmlns="" id="{C66C1021-CFBA-4F81-95AB-CEAF3484F1A6}"/>
                </a:ext>
              </a:extLst>
            </p:cNvPr>
            <p:cNvPicPr preferRelativeResize="0">
              <a:picLocks/>
            </p:cNvPicPr>
            <p:nvPr/>
          </p:nvPicPr>
          <p:blipFill>
            <a:blip r:embed="rId5"/>
            <a:stretch>
              <a:fillRect/>
            </a:stretch>
          </p:blipFill>
          <p:spPr>
            <a:xfrm>
              <a:off x="153198" y="2075992"/>
              <a:ext cx="2743760" cy="1219772"/>
            </a:xfrm>
            <a:prstGeom prst="rect">
              <a:avLst/>
            </a:prstGeom>
          </p:spPr>
        </p:pic>
        <p:pic>
          <p:nvPicPr>
            <p:cNvPr id="23" name="Picture 22">
              <a:extLst>
                <a:ext uri="{FF2B5EF4-FFF2-40B4-BE49-F238E27FC236}">
                  <a16:creationId xmlns:a16="http://schemas.microsoft.com/office/drawing/2014/main" xmlns="" id="{ABC54152-AD6A-4CDE-B8E4-E258CAD1B2F9}"/>
                </a:ext>
              </a:extLst>
            </p:cNvPr>
            <p:cNvPicPr preferRelativeResize="0">
              <a:picLocks/>
            </p:cNvPicPr>
            <p:nvPr/>
          </p:nvPicPr>
          <p:blipFill>
            <a:blip r:embed="rId6"/>
            <a:stretch>
              <a:fillRect/>
            </a:stretch>
          </p:blipFill>
          <p:spPr>
            <a:xfrm>
              <a:off x="3135591" y="3639002"/>
              <a:ext cx="2743760" cy="1219772"/>
            </a:xfrm>
            <a:prstGeom prst="rect">
              <a:avLst/>
            </a:prstGeom>
          </p:spPr>
        </p:pic>
        <p:pic>
          <p:nvPicPr>
            <p:cNvPr id="24" name="Picture 23">
              <a:extLst>
                <a:ext uri="{FF2B5EF4-FFF2-40B4-BE49-F238E27FC236}">
                  <a16:creationId xmlns:a16="http://schemas.microsoft.com/office/drawing/2014/main" xmlns="" id="{4CA0FCA6-AB1E-4486-81D8-D7DF301AB48A}"/>
                </a:ext>
              </a:extLst>
            </p:cNvPr>
            <p:cNvPicPr preferRelativeResize="0">
              <a:picLocks/>
            </p:cNvPicPr>
            <p:nvPr/>
          </p:nvPicPr>
          <p:blipFill>
            <a:blip r:embed="rId7"/>
            <a:stretch>
              <a:fillRect/>
            </a:stretch>
          </p:blipFill>
          <p:spPr>
            <a:xfrm>
              <a:off x="153198" y="5206510"/>
              <a:ext cx="2743760" cy="1219772"/>
            </a:xfrm>
            <a:prstGeom prst="rect">
              <a:avLst/>
            </a:prstGeom>
          </p:spPr>
        </p:pic>
        <p:pic>
          <p:nvPicPr>
            <p:cNvPr id="25" name="Picture 24">
              <a:extLst>
                <a:ext uri="{FF2B5EF4-FFF2-40B4-BE49-F238E27FC236}">
                  <a16:creationId xmlns:a16="http://schemas.microsoft.com/office/drawing/2014/main" xmlns="" id="{E409DF4E-EF7A-41CE-978D-8D0EA0508A1F}"/>
                </a:ext>
              </a:extLst>
            </p:cNvPr>
            <p:cNvPicPr preferRelativeResize="0">
              <a:picLocks/>
            </p:cNvPicPr>
            <p:nvPr/>
          </p:nvPicPr>
          <p:blipFill>
            <a:blip r:embed="rId8"/>
            <a:stretch>
              <a:fillRect/>
            </a:stretch>
          </p:blipFill>
          <p:spPr>
            <a:xfrm>
              <a:off x="3135591" y="5198464"/>
              <a:ext cx="2743760" cy="1219772"/>
            </a:xfrm>
            <a:prstGeom prst="rect">
              <a:avLst/>
            </a:prstGeom>
          </p:spPr>
        </p:pic>
        <p:pic>
          <p:nvPicPr>
            <p:cNvPr id="26" name="Picture 25">
              <a:extLst>
                <a:ext uri="{FF2B5EF4-FFF2-40B4-BE49-F238E27FC236}">
                  <a16:creationId xmlns:a16="http://schemas.microsoft.com/office/drawing/2014/main" xmlns="" id="{F8A9C298-A5AF-473B-B6C4-521DFCD1482C}"/>
                </a:ext>
              </a:extLst>
            </p:cNvPr>
            <p:cNvPicPr preferRelativeResize="0">
              <a:picLocks/>
            </p:cNvPicPr>
            <p:nvPr/>
          </p:nvPicPr>
          <p:blipFill>
            <a:blip r:embed="rId9"/>
            <a:stretch>
              <a:fillRect/>
            </a:stretch>
          </p:blipFill>
          <p:spPr>
            <a:xfrm>
              <a:off x="6152639" y="5198464"/>
              <a:ext cx="2743760" cy="1219772"/>
            </a:xfrm>
            <a:prstGeom prst="rect">
              <a:avLst/>
            </a:prstGeom>
          </p:spPr>
        </p:pic>
        <p:pic>
          <p:nvPicPr>
            <p:cNvPr id="27" name="Picture 26">
              <a:extLst>
                <a:ext uri="{FF2B5EF4-FFF2-40B4-BE49-F238E27FC236}">
                  <a16:creationId xmlns:a16="http://schemas.microsoft.com/office/drawing/2014/main" xmlns="" id="{3A9D0653-598A-41EE-BB94-5A3FB9463C5D}"/>
                </a:ext>
              </a:extLst>
            </p:cNvPr>
            <p:cNvPicPr preferRelativeResize="0">
              <a:picLocks/>
            </p:cNvPicPr>
            <p:nvPr/>
          </p:nvPicPr>
          <p:blipFill>
            <a:blip r:embed="rId10"/>
            <a:stretch>
              <a:fillRect/>
            </a:stretch>
          </p:blipFill>
          <p:spPr>
            <a:xfrm>
              <a:off x="6061396" y="3652263"/>
              <a:ext cx="2743760" cy="1219772"/>
            </a:xfrm>
            <a:prstGeom prst="rect">
              <a:avLst/>
            </a:prstGeom>
          </p:spPr>
        </p:pic>
        <p:pic>
          <p:nvPicPr>
            <p:cNvPr id="28" name="Picture 27">
              <a:extLst>
                <a:ext uri="{FF2B5EF4-FFF2-40B4-BE49-F238E27FC236}">
                  <a16:creationId xmlns:a16="http://schemas.microsoft.com/office/drawing/2014/main" xmlns="" id="{EA0BECB6-D34B-4693-82AE-6B4D78AB19BC}"/>
                </a:ext>
              </a:extLst>
            </p:cNvPr>
            <p:cNvPicPr preferRelativeResize="0">
              <a:picLocks/>
            </p:cNvPicPr>
            <p:nvPr/>
          </p:nvPicPr>
          <p:blipFill>
            <a:blip r:embed="rId11"/>
            <a:stretch>
              <a:fillRect/>
            </a:stretch>
          </p:blipFill>
          <p:spPr>
            <a:xfrm>
              <a:off x="175181" y="3652263"/>
              <a:ext cx="2743760" cy="1219772"/>
            </a:xfrm>
            <a:prstGeom prst="rect">
              <a:avLst/>
            </a:prstGeom>
          </p:spPr>
        </p:pic>
      </p:grpSp>
      <p:grpSp>
        <p:nvGrpSpPr>
          <p:cNvPr id="3" name="Group 2"/>
          <p:cNvGrpSpPr/>
          <p:nvPr/>
        </p:nvGrpSpPr>
        <p:grpSpPr>
          <a:xfrm>
            <a:off x="5443870" y="182137"/>
            <a:ext cx="3358917" cy="1993822"/>
            <a:chOff x="3574097" y="3363728"/>
            <a:chExt cx="5236541" cy="3108362"/>
          </a:xfrm>
        </p:grpSpPr>
        <p:pic>
          <p:nvPicPr>
            <p:cNvPr id="6" name="Picture 5" descr="A close up of a device&#10;&#10;Description generated with high confidence">
              <a:extLst>
                <a:ext uri="{FF2B5EF4-FFF2-40B4-BE49-F238E27FC236}">
                  <a16:creationId xmlns:a16="http://schemas.microsoft.com/office/drawing/2014/main" xmlns="" id="{BD1EFAD2-3AB7-4E0F-84FD-6755687674D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7078" r="250"/>
            <a:stretch/>
          </p:blipFill>
          <p:spPr>
            <a:xfrm>
              <a:off x="3574097" y="3363728"/>
              <a:ext cx="5236541" cy="3108362"/>
            </a:xfrm>
            <a:prstGeom prst="rect">
              <a:avLst/>
            </a:prstGeom>
          </p:spPr>
        </p:pic>
        <p:sp>
          <p:nvSpPr>
            <p:cNvPr id="2" name="Freeform 1"/>
            <p:cNvSpPr/>
            <p:nvPr/>
          </p:nvSpPr>
          <p:spPr>
            <a:xfrm>
              <a:off x="6562165" y="3628724"/>
              <a:ext cx="1183341" cy="1678382"/>
            </a:xfrm>
            <a:custGeom>
              <a:avLst/>
              <a:gdLst>
                <a:gd name="connsiteX0" fmla="*/ 0 w 1201271"/>
                <a:gd name="connsiteY0" fmla="*/ 98612 h 1694330"/>
                <a:gd name="connsiteX1" fmla="*/ 277906 w 1201271"/>
                <a:gd name="connsiteY1" fmla="*/ 0 h 1694330"/>
                <a:gd name="connsiteX2" fmla="*/ 1201271 w 1201271"/>
                <a:gd name="connsiteY2" fmla="*/ 995083 h 1694330"/>
                <a:gd name="connsiteX3" fmla="*/ 753036 w 1201271"/>
                <a:gd name="connsiteY3" fmla="*/ 1532965 h 1694330"/>
                <a:gd name="connsiteX4" fmla="*/ 430306 w 1201271"/>
                <a:gd name="connsiteY4" fmla="*/ 1694330 h 1694330"/>
                <a:gd name="connsiteX5" fmla="*/ 17930 w 1201271"/>
                <a:gd name="connsiteY5" fmla="*/ 1685365 h 1694330"/>
                <a:gd name="connsiteX6" fmla="*/ 0 w 1201271"/>
                <a:gd name="connsiteY6" fmla="*/ 98612 h 1694330"/>
                <a:gd name="connsiteX0" fmla="*/ 0 w 1201271"/>
                <a:gd name="connsiteY0" fmla="*/ 98612 h 1694330"/>
                <a:gd name="connsiteX1" fmla="*/ 277906 w 1201271"/>
                <a:gd name="connsiteY1" fmla="*/ 0 h 1694330"/>
                <a:gd name="connsiteX2" fmla="*/ 1201271 w 1201271"/>
                <a:gd name="connsiteY2" fmla="*/ 995083 h 1694330"/>
                <a:gd name="connsiteX3" fmla="*/ 678608 w 1201271"/>
                <a:gd name="connsiteY3" fmla="*/ 1602076 h 1694330"/>
                <a:gd name="connsiteX4" fmla="*/ 430306 w 1201271"/>
                <a:gd name="connsiteY4" fmla="*/ 1694330 h 1694330"/>
                <a:gd name="connsiteX5" fmla="*/ 17930 w 1201271"/>
                <a:gd name="connsiteY5" fmla="*/ 1685365 h 1694330"/>
                <a:gd name="connsiteX6" fmla="*/ 0 w 1201271"/>
                <a:gd name="connsiteY6" fmla="*/ 98612 h 1694330"/>
                <a:gd name="connsiteX0" fmla="*/ 0 w 1201271"/>
                <a:gd name="connsiteY0" fmla="*/ 98612 h 1694330"/>
                <a:gd name="connsiteX1" fmla="*/ 277906 w 1201271"/>
                <a:gd name="connsiteY1" fmla="*/ 0 h 1694330"/>
                <a:gd name="connsiteX2" fmla="*/ 1201271 w 1201271"/>
                <a:gd name="connsiteY2" fmla="*/ 995083 h 1694330"/>
                <a:gd name="connsiteX3" fmla="*/ 678608 w 1201271"/>
                <a:gd name="connsiteY3" fmla="*/ 1602076 h 1694330"/>
                <a:gd name="connsiteX4" fmla="*/ 430306 w 1201271"/>
                <a:gd name="connsiteY4" fmla="*/ 1694330 h 1694330"/>
                <a:gd name="connsiteX5" fmla="*/ 17930 w 1201271"/>
                <a:gd name="connsiteY5" fmla="*/ 1685365 h 1694330"/>
                <a:gd name="connsiteX6" fmla="*/ 0 w 1201271"/>
                <a:gd name="connsiteY6" fmla="*/ 98612 h 1694330"/>
                <a:gd name="connsiteX0" fmla="*/ 0 w 1201271"/>
                <a:gd name="connsiteY0" fmla="*/ 98612 h 1694330"/>
                <a:gd name="connsiteX1" fmla="*/ 277906 w 1201271"/>
                <a:gd name="connsiteY1" fmla="*/ 0 h 1694330"/>
                <a:gd name="connsiteX2" fmla="*/ 1201271 w 1201271"/>
                <a:gd name="connsiteY2" fmla="*/ 995083 h 1694330"/>
                <a:gd name="connsiteX3" fmla="*/ 753035 w 1201271"/>
                <a:gd name="connsiteY3" fmla="*/ 1511699 h 1694330"/>
                <a:gd name="connsiteX4" fmla="*/ 430306 w 1201271"/>
                <a:gd name="connsiteY4" fmla="*/ 1694330 h 1694330"/>
                <a:gd name="connsiteX5" fmla="*/ 17930 w 1201271"/>
                <a:gd name="connsiteY5" fmla="*/ 1685365 h 1694330"/>
                <a:gd name="connsiteX6" fmla="*/ 0 w 1201271"/>
                <a:gd name="connsiteY6" fmla="*/ 98612 h 1694330"/>
                <a:gd name="connsiteX0" fmla="*/ 0 w 1201271"/>
                <a:gd name="connsiteY0" fmla="*/ 98612 h 1694330"/>
                <a:gd name="connsiteX1" fmla="*/ 277906 w 1201271"/>
                <a:gd name="connsiteY1" fmla="*/ 0 h 1694330"/>
                <a:gd name="connsiteX2" fmla="*/ 1201271 w 1201271"/>
                <a:gd name="connsiteY2" fmla="*/ 995083 h 1694330"/>
                <a:gd name="connsiteX3" fmla="*/ 753035 w 1201271"/>
                <a:gd name="connsiteY3" fmla="*/ 1511699 h 1694330"/>
                <a:gd name="connsiteX4" fmla="*/ 430306 w 1201271"/>
                <a:gd name="connsiteY4" fmla="*/ 1694330 h 1694330"/>
                <a:gd name="connsiteX5" fmla="*/ 17930 w 1201271"/>
                <a:gd name="connsiteY5" fmla="*/ 1685365 h 1694330"/>
                <a:gd name="connsiteX6" fmla="*/ 0 w 1201271"/>
                <a:gd name="connsiteY6" fmla="*/ 98612 h 1694330"/>
                <a:gd name="connsiteX0" fmla="*/ 0 w 1201271"/>
                <a:gd name="connsiteY0" fmla="*/ 98612 h 1694330"/>
                <a:gd name="connsiteX1" fmla="*/ 277906 w 1201271"/>
                <a:gd name="connsiteY1" fmla="*/ 0 h 1694330"/>
                <a:gd name="connsiteX2" fmla="*/ 1201271 w 1201271"/>
                <a:gd name="connsiteY2" fmla="*/ 995083 h 1694330"/>
                <a:gd name="connsiteX3" fmla="*/ 753035 w 1201271"/>
                <a:gd name="connsiteY3" fmla="*/ 1511699 h 1694330"/>
                <a:gd name="connsiteX4" fmla="*/ 430306 w 1201271"/>
                <a:gd name="connsiteY4" fmla="*/ 1694330 h 1694330"/>
                <a:gd name="connsiteX5" fmla="*/ 17930 w 1201271"/>
                <a:gd name="connsiteY5" fmla="*/ 1685365 h 1694330"/>
                <a:gd name="connsiteX6" fmla="*/ 0 w 1201271"/>
                <a:gd name="connsiteY6" fmla="*/ 98612 h 1694330"/>
                <a:gd name="connsiteX0" fmla="*/ 0 w 1201271"/>
                <a:gd name="connsiteY0" fmla="*/ 98612 h 1694330"/>
                <a:gd name="connsiteX1" fmla="*/ 277906 w 1201271"/>
                <a:gd name="connsiteY1" fmla="*/ 0 h 1694330"/>
                <a:gd name="connsiteX2" fmla="*/ 1201271 w 1201271"/>
                <a:gd name="connsiteY2" fmla="*/ 995083 h 1694330"/>
                <a:gd name="connsiteX3" fmla="*/ 753035 w 1201271"/>
                <a:gd name="connsiteY3" fmla="*/ 1511699 h 1694330"/>
                <a:gd name="connsiteX4" fmla="*/ 424990 w 1201271"/>
                <a:gd name="connsiteY4" fmla="*/ 1694330 h 1694330"/>
                <a:gd name="connsiteX5" fmla="*/ 17930 w 1201271"/>
                <a:gd name="connsiteY5" fmla="*/ 1685365 h 1694330"/>
                <a:gd name="connsiteX6" fmla="*/ 0 w 1201271"/>
                <a:gd name="connsiteY6" fmla="*/ 98612 h 1694330"/>
                <a:gd name="connsiteX0" fmla="*/ 8651 w 1183341"/>
                <a:gd name="connsiteY0" fmla="*/ 98612 h 1694330"/>
                <a:gd name="connsiteX1" fmla="*/ 259976 w 1183341"/>
                <a:gd name="connsiteY1" fmla="*/ 0 h 1694330"/>
                <a:gd name="connsiteX2" fmla="*/ 1183341 w 1183341"/>
                <a:gd name="connsiteY2" fmla="*/ 995083 h 1694330"/>
                <a:gd name="connsiteX3" fmla="*/ 735105 w 1183341"/>
                <a:gd name="connsiteY3" fmla="*/ 1511699 h 1694330"/>
                <a:gd name="connsiteX4" fmla="*/ 407060 w 1183341"/>
                <a:gd name="connsiteY4" fmla="*/ 1694330 h 1694330"/>
                <a:gd name="connsiteX5" fmla="*/ 0 w 1183341"/>
                <a:gd name="connsiteY5" fmla="*/ 1685365 h 1694330"/>
                <a:gd name="connsiteX6" fmla="*/ 8651 w 1183341"/>
                <a:gd name="connsiteY6" fmla="*/ 98612 h 1694330"/>
                <a:gd name="connsiteX0" fmla="*/ 8651 w 1183341"/>
                <a:gd name="connsiteY0" fmla="*/ 82664 h 1678382"/>
                <a:gd name="connsiteX1" fmla="*/ 270609 w 1183341"/>
                <a:gd name="connsiteY1" fmla="*/ 0 h 1678382"/>
                <a:gd name="connsiteX2" fmla="*/ 1183341 w 1183341"/>
                <a:gd name="connsiteY2" fmla="*/ 979135 h 1678382"/>
                <a:gd name="connsiteX3" fmla="*/ 735105 w 1183341"/>
                <a:gd name="connsiteY3" fmla="*/ 1495751 h 1678382"/>
                <a:gd name="connsiteX4" fmla="*/ 407060 w 1183341"/>
                <a:gd name="connsiteY4" fmla="*/ 1678382 h 1678382"/>
                <a:gd name="connsiteX5" fmla="*/ 0 w 1183341"/>
                <a:gd name="connsiteY5" fmla="*/ 1669417 h 1678382"/>
                <a:gd name="connsiteX6" fmla="*/ 8651 w 1183341"/>
                <a:gd name="connsiteY6" fmla="*/ 82664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341" h="1678382">
                  <a:moveTo>
                    <a:pt x="8651" y="82664"/>
                  </a:moveTo>
                  <a:lnTo>
                    <a:pt x="270609" y="0"/>
                  </a:lnTo>
                  <a:lnTo>
                    <a:pt x="1183341" y="979135"/>
                  </a:lnTo>
                  <a:lnTo>
                    <a:pt x="735105" y="1495751"/>
                  </a:lnTo>
                  <a:cubicBezTo>
                    <a:pt x="668287" y="1606246"/>
                    <a:pt x="574887" y="1652947"/>
                    <a:pt x="407060" y="1678382"/>
                  </a:cubicBezTo>
                  <a:lnTo>
                    <a:pt x="0" y="1669417"/>
                  </a:lnTo>
                  <a:cubicBezTo>
                    <a:pt x="2884" y="1140499"/>
                    <a:pt x="5767" y="611582"/>
                    <a:pt x="8651" y="82664"/>
                  </a:cubicBez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16438" y="612848"/>
            <a:ext cx="3660617" cy="707886"/>
          </a:xfrm>
          <a:prstGeom prst="rect">
            <a:avLst/>
          </a:prstGeom>
        </p:spPr>
        <p:txBody>
          <a:bodyPr wrap="none">
            <a:spAutoFit/>
          </a:bodyPr>
          <a:lstStyle/>
          <a:p>
            <a:r>
              <a:rPr lang="en-US" sz="4000" dirty="0" err="1"/>
              <a:t>RiNo</a:t>
            </a:r>
            <a:r>
              <a:rPr lang="en-US" sz="4000" dirty="0"/>
              <a:t> Art District </a:t>
            </a:r>
          </a:p>
        </p:txBody>
      </p:sp>
      <p:pic>
        <p:nvPicPr>
          <p:cNvPr id="1026" name="Picture 2" descr="Image result for simple north arro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78870" y="1714500"/>
            <a:ext cx="423917" cy="42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01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D1C44982-CC39-4082-8861-F98F0BDE0509}"/>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6" name="Straight Connector 15">
            <a:extLst>
              <a:ext uri="{FF2B5EF4-FFF2-40B4-BE49-F238E27FC236}">
                <a16:creationId xmlns:a16="http://schemas.microsoft.com/office/drawing/2014/main" xmlns="" id="{6CF523AF-6EC8-4E32-ABEB-308FE280464F}"/>
              </a:ext>
            </a:extLst>
          </p:cNvPr>
          <p:cNvCxnSpPr>
            <a:cxnSpLocks/>
            <a:stCxn id="15"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519658C3-3276-469D-9F9F-F3AB881F1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576014"/>
          </a:xfrm>
          <a:prstGeom prst="rect">
            <a:avLst/>
          </a:prstGeom>
        </p:spPr>
      </p:pic>
      <p:pic>
        <p:nvPicPr>
          <p:cNvPr id="3" name="Picture 2">
            <a:extLst>
              <a:ext uri="{FF2B5EF4-FFF2-40B4-BE49-F238E27FC236}">
                <a16:creationId xmlns:a16="http://schemas.microsoft.com/office/drawing/2014/main" xmlns="" id="{20C96B56-E023-4280-9A0F-CB12BC89AF4E}"/>
              </a:ext>
            </a:extLst>
          </p:cNvPr>
          <p:cNvPicPr preferRelativeResize="0">
            <a:picLocks/>
          </p:cNvPicPr>
          <p:nvPr/>
        </p:nvPicPr>
        <p:blipFill rotWithShape="1">
          <a:blip r:embed="rId4">
            <a:extLst>
              <a:ext uri="{28A0092B-C50C-407E-A947-70E740481C1C}">
                <a14:useLocalDpi xmlns:a14="http://schemas.microsoft.com/office/drawing/2010/main" val="0"/>
              </a:ext>
            </a:extLst>
          </a:blip>
          <a:srcRect r="30099"/>
          <a:stretch/>
        </p:blipFill>
        <p:spPr>
          <a:xfrm>
            <a:off x="0" y="0"/>
            <a:ext cx="9160042" cy="6557918"/>
          </a:xfrm>
          <a:prstGeom prst="rect">
            <a:avLst/>
          </a:prstGeom>
        </p:spPr>
      </p:pic>
    </p:spTree>
    <p:extLst>
      <p:ext uri="{BB962C8B-B14F-4D97-AF65-F5344CB8AC3E}">
        <p14:creationId xmlns:p14="http://schemas.microsoft.com/office/powerpoint/2010/main" val="291113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12E95758-6C00-4EF1-821B-9228AE800C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009" b="14218"/>
          <a:stretch/>
        </p:blipFill>
        <p:spPr>
          <a:xfrm>
            <a:off x="2532553" y="1481955"/>
            <a:ext cx="6270938" cy="3433989"/>
          </a:xfrm>
          <a:prstGeom prst="rect">
            <a:avLst/>
          </a:prstGeom>
        </p:spPr>
      </p:pic>
      <p:sp>
        <p:nvSpPr>
          <p:cNvPr id="11" name="TextBox 10">
            <a:extLst>
              <a:ext uri="{FF2B5EF4-FFF2-40B4-BE49-F238E27FC236}">
                <a16:creationId xmlns:a16="http://schemas.microsoft.com/office/drawing/2014/main" xmlns="" id="{4EDE8DBF-1AE8-4F6F-A50B-3EEA42EEC802}"/>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2" name="Straight Connector 11">
            <a:extLst>
              <a:ext uri="{FF2B5EF4-FFF2-40B4-BE49-F238E27FC236}">
                <a16:creationId xmlns:a16="http://schemas.microsoft.com/office/drawing/2014/main" xmlns="" id="{82181661-712F-40AF-8DCE-843BE26E0B09}"/>
              </a:ext>
            </a:extLst>
          </p:cNvPr>
          <p:cNvCxnSpPr>
            <a:cxnSpLocks/>
            <a:stCxn id="11"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36A93729-B3BA-4939-8E2A-969A55652AA5}"/>
              </a:ext>
            </a:extLst>
          </p:cNvPr>
          <p:cNvGrpSpPr/>
          <p:nvPr/>
        </p:nvGrpSpPr>
        <p:grpSpPr>
          <a:xfrm>
            <a:off x="2532553" y="1456608"/>
            <a:ext cx="6270938" cy="3484681"/>
            <a:chOff x="2532553" y="1481955"/>
            <a:chExt cx="6270938" cy="3484681"/>
          </a:xfrm>
        </p:grpSpPr>
        <p:sp>
          <p:nvSpPr>
            <p:cNvPr id="6" name="Rectangle 5">
              <a:extLst>
                <a:ext uri="{FF2B5EF4-FFF2-40B4-BE49-F238E27FC236}">
                  <a16:creationId xmlns:a16="http://schemas.microsoft.com/office/drawing/2014/main" xmlns="" id="{AA684864-BB15-4E06-9E41-2DAAA8659342}"/>
                </a:ext>
              </a:extLst>
            </p:cNvPr>
            <p:cNvSpPr/>
            <p:nvPr/>
          </p:nvSpPr>
          <p:spPr>
            <a:xfrm>
              <a:off x="2532553" y="1481955"/>
              <a:ext cx="6270938" cy="34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xmlns="" id="{2E9609E2-6C75-4A14-B245-48E5A8BAC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76" b="31709"/>
            <a:stretch/>
          </p:blipFill>
          <p:spPr>
            <a:xfrm>
              <a:off x="2532553" y="2155627"/>
              <a:ext cx="6270938" cy="2086644"/>
            </a:xfrm>
            <a:prstGeom prst="rect">
              <a:avLst/>
            </a:prstGeom>
          </p:spPr>
        </p:pic>
      </p:grpSp>
      <p:pic>
        <p:nvPicPr>
          <p:cNvPr id="27" name="Picture 26">
            <a:extLst>
              <a:ext uri="{FF2B5EF4-FFF2-40B4-BE49-F238E27FC236}">
                <a16:creationId xmlns:a16="http://schemas.microsoft.com/office/drawing/2014/main" xmlns="" id="{BA9C9848-C34E-4C5A-A540-7B41B87BE5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43" b="50999"/>
          <a:stretch/>
        </p:blipFill>
        <p:spPr>
          <a:xfrm>
            <a:off x="78844" y="2981485"/>
            <a:ext cx="2258568" cy="710424"/>
          </a:xfrm>
          <a:prstGeom prst="rect">
            <a:avLst/>
          </a:prstGeom>
        </p:spPr>
      </p:pic>
      <p:pic>
        <p:nvPicPr>
          <p:cNvPr id="28" name="Picture 27">
            <a:extLst>
              <a:ext uri="{FF2B5EF4-FFF2-40B4-BE49-F238E27FC236}">
                <a16:creationId xmlns:a16="http://schemas.microsoft.com/office/drawing/2014/main" xmlns="" id="{99CAB321-9116-4C68-9F33-6F0A46E59C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643" b="44552"/>
          <a:stretch/>
        </p:blipFill>
        <p:spPr>
          <a:xfrm>
            <a:off x="78844" y="3691909"/>
            <a:ext cx="2258568" cy="488211"/>
          </a:xfrm>
          <a:prstGeom prst="rect">
            <a:avLst/>
          </a:prstGeom>
        </p:spPr>
      </p:pic>
      <p:pic>
        <p:nvPicPr>
          <p:cNvPr id="29" name="Picture 28">
            <a:extLst>
              <a:ext uri="{FF2B5EF4-FFF2-40B4-BE49-F238E27FC236}">
                <a16:creationId xmlns:a16="http://schemas.microsoft.com/office/drawing/2014/main" xmlns="" id="{730E908A-063A-478B-8361-1E659EB0CC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214" b="63106"/>
          <a:stretch/>
        </p:blipFill>
        <p:spPr>
          <a:xfrm>
            <a:off x="78844" y="2375994"/>
            <a:ext cx="2258568" cy="605491"/>
          </a:xfrm>
          <a:prstGeom prst="rect">
            <a:avLst/>
          </a:prstGeom>
        </p:spPr>
      </p:pic>
      <p:pic>
        <p:nvPicPr>
          <p:cNvPr id="30" name="Picture 29">
            <a:extLst>
              <a:ext uri="{FF2B5EF4-FFF2-40B4-BE49-F238E27FC236}">
                <a16:creationId xmlns:a16="http://schemas.microsoft.com/office/drawing/2014/main" xmlns="" id="{6422D34A-A292-4410-8087-50A0F1DAF3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248" b="72736"/>
          <a:stretch/>
        </p:blipFill>
        <p:spPr>
          <a:xfrm>
            <a:off x="78844" y="1624459"/>
            <a:ext cx="2258568" cy="751535"/>
          </a:xfrm>
          <a:prstGeom prst="rect">
            <a:avLst/>
          </a:prstGeom>
        </p:spPr>
      </p:pic>
      <p:pic>
        <p:nvPicPr>
          <p:cNvPr id="31" name="Picture 30">
            <a:extLst>
              <a:ext uri="{FF2B5EF4-FFF2-40B4-BE49-F238E27FC236}">
                <a16:creationId xmlns:a16="http://schemas.microsoft.com/office/drawing/2014/main" xmlns="" id="{37F90D80-C70D-4822-91B4-7C855A109F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4752"/>
          <a:stretch/>
        </p:blipFill>
        <p:spPr>
          <a:xfrm>
            <a:off x="81882" y="685794"/>
            <a:ext cx="2258568" cy="953702"/>
          </a:xfrm>
          <a:prstGeom prst="rect">
            <a:avLst/>
          </a:prstGeom>
        </p:spPr>
      </p:pic>
      <p:pic>
        <p:nvPicPr>
          <p:cNvPr id="32" name="Picture 31">
            <a:extLst>
              <a:ext uri="{FF2B5EF4-FFF2-40B4-BE49-F238E27FC236}">
                <a16:creationId xmlns:a16="http://schemas.microsoft.com/office/drawing/2014/main" xmlns="" id="{47CB0111-E86B-46D7-8871-816F2EDBF8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6276" b="31709"/>
          <a:stretch/>
        </p:blipFill>
        <p:spPr>
          <a:xfrm>
            <a:off x="78844" y="4218051"/>
            <a:ext cx="2258568" cy="751535"/>
          </a:xfrm>
          <a:prstGeom prst="rect">
            <a:avLst/>
          </a:prstGeom>
        </p:spPr>
      </p:pic>
      <p:pic>
        <p:nvPicPr>
          <p:cNvPr id="33" name="Picture 32">
            <a:extLst>
              <a:ext uri="{FF2B5EF4-FFF2-40B4-BE49-F238E27FC236}">
                <a16:creationId xmlns:a16="http://schemas.microsoft.com/office/drawing/2014/main" xmlns="" id="{626A7340-0081-4BDC-A5BC-8DC046D692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009" b="14218"/>
          <a:stretch/>
        </p:blipFill>
        <p:spPr>
          <a:xfrm>
            <a:off x="78844" y="4961203"/>
            <a:ext cx="2258568" cy="1236800"/>
          </a:xfrm>
          <a:prstGeom prst="rect">
            <a:avLst/>
          </a:prstGeom>
        </p:spPr>
      </p:pic>
      <p:grpSp>
        <p:nvGrpSpPr>
          <p:cNvPr id="47" name="Group 46">
            <a:extLst>
              <a:ext uri="{FF2B5EF4-FFF2-40B4-BE49-F238E27FC236}">
                <a16:creationId xmlns:a16="http://schemas.microsoft.com/office/drawing/2014/main" xmlns="" id="{A009417A-C0C4-4ED8-A761-D63391ED468D}"/>
              </a:ext>
            </a:extLst>
          </p:cNvPr>
          <p:cNvGrpSpPr/>
          <p:nvPr/>
        </p:nvGrpSpPr>
        <p:grpSpPr>
          <a:xfrm>
            <a:off x="2531300" y="1456608"/>
            <a:ext cx="6272784" cy="3484681"/>
            <a:chOff x="10651313" y="4455662"/>
            <a:chExt cx="6272784" cy="3484681"/>
          </a:xfrm>
        </p:grpSpPr>
        <p:sp>
          <p:nvSpPr>
            <p:cNvPr id="34" name="Rectangle 33">
              <a:extLst>
                <a:ext uri="{FF2B5EF4-FFF2-40B4-BE49-F238E27FC236}">
                  <a16:creationId xmlns:a16="http://schemas.microsoft.com/office/drawing/2014/main" xmlns="" id="{0456FFF8-F750-49B4-9292-1EB3FC4623B3}"/>
                </a:ext>
              </a:extLst>
            </p:cNvPr>
            <p:cNvSpPr/>
            <p:nvPr/>
          </p:nvSpPr>
          <p:spPr>
            <a:xfrm>
              <a:off x="10651313" y="4455662"/>
              <a:ext cx="6270938" cy="34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descr="A picture containing text, map&#10;&#10;Description generated with very high confidence">
              <a:extLst>
                <a:ext uri="{FF2B5EF4-FFF2-40B4-BE49-F238E27FC236}">
                  <a16:creationId xmlns:a16="http://schemas.microsoft.com/office/drawing/2014/main" xmlns="" id="{A659EEC1-940A-4005-9682-CC37EBAB4C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77" b="43932"/>
            <a:stretch/>
          </p:blipFill>
          <p:spPr>
            <a:xfrm>
              <a:off x="10651313" y="5319849"/>
              <a:ext cx="6272784" cy="1388110"/>
            </a:xfrm>
            <a:prstGeom prst="rect">
              <a:avLst/>
            </a:prstGeom>
          </p:spPr>
        </p:pic>
      </p:grpSp>
      <p:grpSp>
        <p:nvGrpSpPr>
          <p:cNvPr id="3" name="Group 2">
            <a:extLst>
              <a:ext uri="{FF2B5EF4-FFF2-40B4-BE49-F238E27FC236}">
                <a16:creationId xmlns:a16="http://schemas.microsoft.com/office/drawing/2014/main" xmlns="" id="{68DD36EF-4579-4AF7-9967-02525239A521}"/>
              </a:ext>
            </a:extLst>
          </p:cNvPr>
          <p:cNvGrpSpPr/>
          <p:nvPr/>
        </p:nvGrpSpPr>
        <p:grpSpPr>
          <a:xfrm>
            <a:off x="2531300" y="1481955"/>
            <a:ext cx="6270938" cy="3484681"/>
            <a:chOff x="9694944" y="1594356"/>
            <a:chExt cx="6270938" cy="3484681"/>
          </a:xfrm>
        </p:grpSpPr>
        <p:sp>
          <p:nvSpPr>
            <p:cNvPr id="35" name="Rectangle 34">
              <a:extLst>
                <a:ext uri="{FF2B5EF4-FFF2-40B4-BE49-F238E27FC236}">
                  <a16:creationId xmlns:a16="http://schemas.microsoft.com/office/drawing/2014/main" xmlns="" id="{2058B4F4-634A-4B64-BE1C-FDCC50B580A7}"/>
                </a:ext>
              </a:extLst>
            </p:cNvPr>
            <p:cNvSpPr/>
            <p:nvPr/>
          </p:nvSpPr>
          <p:spPr>
            <a:xfrm>
              <a:off x="9694944" y="1594356"/>
              <a:ext cx="6270938" cy="34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2776AF88-7861-4EC2-BF05-AED650ACD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43" b="50999"/>
            <a:stretch/>
          </p:blipFill>
          <p:spPr>
            <a:xfrm>
              <a:off x="9694944" y="2252161"/>
              <a:ext cx="6270938" cy="1972500"/>
            </a:xfrm>
            <a:prstGeom prst="rect">
              <a:avLst/>
            </a:prstGeom>
          </p:spPr>
        </p:pic>
      </p:grpSp>
      <p:grpSp>
        <p:nvGrpSpPr>
          <p:cNvPr id="4" name="Group 3">
            <a:extLst>
              <a:ext uri="{FF2B5EF4-FFF2-40B4-BE49-F238E27FC236}">
                <a16:creationId xmlns:a16="http://schemas.microsoft.com/office/drawing/2014/main" xmlns="" id="{21702BC0-290D-41E3-9E11-3A82FBD51E2C}"/>
              </a:ext>
            </a:extLst>
          </p:cNvPr>
          <p:cNvGrpSpPr/>
          <p:nvPr/>
        </p:nvGrpSpPr>
        <p:grpSpPr>
          <a:xfrm>
            <a:off x="2337412" y="1318104"/>
            <a:ext cx="6270940" cy="3484681"/>
            <a:chOff x="9756348" y="1594356"/>
            <a:chExt cx="6270940" cy="3484681"/>
          </a:xfrm>
        </p:grpSpPr>
        <p:sp>
          <p:nvSpPr>
            <p:cNvPr id="36" name="Rectangle 35">
              <a:extLst>
                <a:ext uri="{FF2B5EF4-FFF2-40B4-BE49-F238E27FC236}">
                  <a16:creationId xmlns:a16="http://schemas.microsoft.com/office/drawing/2014/main" xmlns="" id="{B57F06D4-FF88-41CF-89D2-899DDAB74002}"/>
                </a:ext>
              </a:extLst>
            </p:cNvPr>
            <p:cNvSpPr/>
            <p:nvPr/>
          </p:nvSpPr>
          <p:spPr>
            <a:xfrm>
              <a:off x="9756348" y="1594356"/>
              <a:ext cx="6270938" cy="34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43BE777A-4A02-4764-B50A-8549A3F1F1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214" b="63106"/>
            <a:stretch/>
          </p:blipFill>
          <p:spPr>
            <a:xfrm>
              <a:off x="9756348" y="2403608"/>
              <a:ext cx="6270940" cy="1681154"/>
            </a:xfrm>
            <a:prstGeom prst="rect">
              <a:avLst/>
            </a:prstGeom>
          </p:spPr>
        </p:pic>
      </p:grpSp>
      <p:grpSp>
        <p:nvGrpSpPr>
          <p:cNvPr id="8" name="Group 7">
            <a:extLst>
              <a:ext uri="{FF2B5EF4-FFF2-40B4-BE49-F238E27FC236}">
                <a16:creationId xmlns:a16="http://schemas.microsoft.com/office/drawing/2014/main" xmlns="" id="{4D0ED2B1-2A09-444B-BE42-96F5E252E2D8}"/>
              </a:ext>
            </a:extLst>
          </p:cNvPr>
          <p:cNvGrpSpPr/>
          <p:nvPr/>
        </p:nvGrpSpPr>
        <p:grpSpPr>
          <a:xfrm>
            <a:off x="2142271" y="1484905"/>
            <a:ext cx="6280178" cy="3484681"/>
            <a:chOff x="9697980" y="1501845"/>
            <a:chExt cx="6280178" cy="3484681"/>
          </a:xfrm>
        </p:grpSpPr>
        <p:sp>
          <p:nvSpPr>
            <p:cNvPr id="38" name="Rectangle 37">
              <a:extLst>
                <a:ext uri="{FF2B5EF4-FFF2-40B4-BE49-F238E27FC236}">
                  <a16:creationId xmlns:a16="http://schemas.microsoft.com/office/drawing/2014/main" xmlns="" id="{B4E78F32-B0CC-4F4F-A03C-6B1691C0F400}"/>
                </a:ext>
              </a:extLst>
            </p:cNvPr>
            <p:cNvSpPr/>
            <p:nvPr/>
          </p:nvSpPr>
          <p:spPr>
            <a:xfrm>
              <a:off x="9697980" y="1501845"/>
              <a:ext cx="6270938" cy="34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94227987-082D-448A-89D3-2FE4CD4560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48" b="72736"/>
            <a:stretch/>
          </p:blipFill>
          <p:spPr>
            <a:xfrm>
              <a:off x="9707220" y="2155627"/>
              <a:ext cx="6270938" cy="2086644"/>
            </a:xfrm>
            <a:prstGeom prst="rect">
              <a:avLst/>
            </a:prstGeom>
          </p:spPr>
        </p:pic>
      </p:grpSp>
      <p:grpSp>
        <p:nvGrpSpPr>
          <p:cNvPr id="40" name="Group 39">
            <a:extLst>
              <a:ext uri="{FF2B5EF4-FFF2-40B4-BE49-F238E27FC236}">
                <a16:creationId xmlns:a16="http://schemas.microsoft.com/office/drawing/2014/main" xmlns="" id="{0B4370C2-0BF0-4A70-96D4-7F849E051158}"/>
              </a:ext>
            </a:extLst>
          </p:cNvPr>
          <p:cNvGrpSpPr/>
          <p:nvPr/>
        </p:nvGrpSpPr>
        <p:grpSpPr>
          <a:xfrm>
            <a:off x="2321969" y="1648756"/>
            <a:ext cx="6277141" cy="3484681"/>
            <a:chOff x="9886459" y="1501844"/>
            <a:chExt cx="6277141" cy="3484681"/>
          </a:xfrm>
        </p:grpSpPr>
        <p:sp>
          <p:nvSpPr>
            <p:cNvPr id="39" name="Rectangle 38">
              <a:extLst>
                <a:ext uri="{FF2B5EF4-FFF2-40B4-BE49-F238E27FC236}">
                  <a16:creationId xmlns:a16="http://schemas.microsoft.com/office/drawing/2014/main" xmlns="" id="{3F1A0789-5357-444D-9B8F-3F69D9942C08}"/>
                </a:ext>
              </a:extLst>
            </p:cNvPr>
            <p:cNvSpPr/>
            <p:nvPr/>
          </p:nvSpPr>
          <p:spPr>
            <a:xfrm>
              <a:off x="9886459" y="1501844"/>
              <a:ext cx="6270938" cy="34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xmlns="" id="{6028E153-F6CA-4A5A-8BFC-DB00B932F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4752"/>
            <a:stretch/>
          </p:blipFill>
          <p:spPr>
            <a:xfrm>
              <a:off x="9892661" y="1725778"/>
              <a:ext cx="6270939" cy="2647964"/>
            </a:xfrm>
            <a:prstGeom prst="rect">
              <a:avLst/>
            </a:prstGeom>
          </p:spPr>
        </p:pic>
      </p:grpSp>
    </p:spTree>
    <p:extLst>
      <p:ext uri="{BB962C8B-B14F-4D97-AF65-F5344CB8AC3E}">
        <p14:creationId xmlns:p14="http://schemas.microsoft.com/office/powerpoint/2010/main" val="21519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1000"/>
                                        <p:tgtEl>
                                          <p:spTgt spid="40"/>
                                        </p:tgtEl>
                                      </p:cBhvr>
                                    </p:animEffect>
                                    <p:anim calcmode="lin" valueType="num">
                                      <p:cBhvr>
                                        <p:cTn id="80" dur="1000" fill="hold"/>
                                        <p:tgtEl>
                                          <p:spTgt spid="40"/>
                                        </p:tgtEl>
                                        <p:attrNameLst>
                                          <p:attrName>ppt_x</p:attrName>
                                        </p:attrNameLst>
                                      </p:cBhvr>
                                      <p:tavLst>
                                        <p:tav tm="0">
                                          <p:val>
                                            <p:strVal val="#ppt_x"/>
                                          </p:val>
                                        </p:tav>
                                        <p:tav tm="100000">
                                          <p:val>
                                            <p:strVal val="#ppt_x"/>
                                          </p:val>
                                        </p:tav>
                                      </p:tavLst>
                                    </p:anim>
                                    <p:anim calcmode="lin" valueType="num">
                                      <p:cBhvr>
                                        <p:cTn id="81" dur="1000" fill="hold"/>
                                        <p:tgtEl>
                                          <p:spTgt spid="40"/>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4EF23CB-BAA3-4E7A-91B3-14BF27CB5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13" y="2497491"/>
            <a:ext cx="2453422" cy="1371600"/>
          </a:xfrm>
          <a:prstGeom prst="rect">
            <a:avLst/>
          </a:prstGeom>
        </p:spPr>
      </p:pic>
      <p:pic>
        <p:nvPicPr>
          <p:cNvPr id="36" name="Picture 35">
            <a:extLst>
              <a:ext uri="{FF2B5EF4-FFF2-40B4-BE49-F238E27FC236}">
                <a16:creationId xmlns:a16="http://schemas.microsoft.com/office/drawing/2014/main" xmlns="" id="{4B9D8095-8DEC-443D-ACF0-BCD95BBDD0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77"/>
          <a:stretch/>
        </p:blipFill>
        <p:spPr>
          <a:xfrm>
            <a:off x="6960541" y="4197391"/>
            <a:ext cx="2162024" cy="1371600"/>
          </a:xfrm>
          <a:prstGeom prst="rect">
            <a:avLst/>
          </a:prstGeom>
        </p:spPr>
      </p:pic>
      <p:pic>
        <p:nvPicPr>
          <p:cNvPr id="9" name="Picture 8">
            <a:extLst>
              <a:ext uri="{FF2B5EF4-FFF2-40B4-BE49-F238E27FC236}">
                <a16:creationId xmlns:a16="http://schemas.microsoft.com/office/drawing/2014/main" xmlns="" id="{885DC8E7-BE30-4B5C-8ACA-6E91A4648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13" y="4151074"/>
            <a:ext cx="2453422" cy="1371600"/>
          </a:xfrm>
          <a:prstGeom prst="rect">
            <a:avLst/>
          </a:prstGeom>
        </p:spPr>
      </p:pic>
      <p:sp>
        <p:nvSpPr>
          <p:cNvPr id="10" name="TextBox 9">
            <a:extLst>
              <a:ext uri="{FF2B5EF4-FFF2-40B4-BE49-F238E27FC236}">
                <a16:creationId xmlns:a16="http://schemas.microsoft.com/office/drawing/2014/main" xmlns="" id="{F5CDCE14-688D-46CE-8FCB-945722D62831}"/>
              </a:ext>
            </a:extLst>
          </p:cNvPr>
          <p:cNvSpPr txBox="1"/>
          <p:nvPr/>
        </p:nvSpPr>
        <p:spPr>
          <a:xfrm>
            <a:off x="1089748" y="566910"/>
            <a:ext cx="819150" cy="300082"/>
          </a:xfrm>
          <a:prstGeom prst="rect">
            <a:avLst/>
          </a:prstGeom>
          <a:noFill/>
        </p:spPr>
        <p:txBody>
          <a:bodyPr wrap="square" rtlCol="0">
            <a:spAutoFit/>
          </a:bodyPr>
          <a:lstStyle/>
          <a:p>
            <a:r>
              <a:rPr lang="en-US" sz="1350" dirty="0"/>
              <a:t>3/20</a:t>
            </a:r>
          </a:p>
        </p:txBody>
      </p:sp>
      <p:sp>
        <p:nvSpPr>
          <p:cNvPr id="17" name="TextBox 16">
            <a:extLst>
              <a:ext uri="{FF2B5EF4-FFF2-40B4-BE49-F238E27FC236}">
                <a16:creationId xmlns:a16="http://schemas.microsoft.com/office/drawing/2014/main" xmlns="" id="{E755CDEF-E873-4F61-8AE9-9740FBBD4787}"/>
              </a:ext>
            </a:extLst>
          </p:cNvPr>
          <p:cNvSpPr txBox="1"/>
          <p:nvPr/>
        </p:nvSpPr>
        <p:spPr>
          <a:xfrm>
            <a:off x="110687" y="2964824"/>
            <a:ext cx="819150" cy="300082"/>
          </a:xfrm>
          <a:prstGeom prst="rect">
            <a:avLst/>
          </a:prstGeom>
          <a:noFill/>
        </p:spPr>
        <p:txBody>
          <a:bodyPr wrap="square" rtlCol="0">
            <a:spAutoFit/>
          </a:bodyPr>
          <a:lstStyle/>
          <a:p>
            <a:r>
              <a:rPr lang="en-US" sz="1350" dirty="0"/>
              <a:t>1 pm</a:t>
            </a:r>
          </a:p>
        </p:txBody>
      </p:sp>
      <p:sp>
        <p:nvSpPr>
          <p:cNvPr id="18" name="TextBox 17">
            <a:extLst>
              <a:ext uri="{FF2B5EF4-FFF2-40B4-BE49-F238E27FC236}">
                <a16:creationId xmlns:a16="http://schemas.microsoft.com/office/drawing/2014/main" xmlns="" id="{1993EAE1-E22B-49A0-A681-E1580E7DDF28}"/>
              </a:ext>
            </a:extLst>
          </p:cNvPr>
          <p:cNvSpPr txBox="1"/>
          <p:nvPr/>
        </p:nvSpPr>
        <p:spPr>
          <a:xfrm>
            <a:off x="110687" y="4698374"/>
            <a:ext cx="819150" cy="300082"/>
          </a:xfrm>
          <a:prstGeom prst="rect">
            <a:avLst/>
          </a:prstGeom>
          <a:noFill/>
        </p:spPr>
        <p:txBody>
          <a:bodyPr wrap="square" rtlCol="0">
            <a:spAutoFit/>
          </a:bodyPr>
          <a:lstStyle/>
          <a:p>
            <a:r>
              <a:rPr lang="en-US" sz="1350" dirty="0"/>
              <a:t>3 pm</a:t>
            </a:r>
          </a:p>
        </p:txBody>
      </p:sp>
      <p:pic>
        <p:nvPicPr>
          <p:cNvPr id="25" name="Picture 24">
            <a:extLst>
              <a:ext uri="{FF2B5EF4-FFF2-40B4-BE49-F238E27FC236}">
                <a16:creationId xmlns:a16="http://schemas.microsoft.com/office/drawing/2014/main" xmlns="" id="{F86EB07D-2EA1-400E-88D8-A44788B8F7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426" y="884197"/>
            <a:ext cx="2453422" cy="1371600"/>
          </a:xfrm>
          <a:prstGeom prst="rect">
            <a:avLst/>
          </a:prstGeom>
        </p:spPr>
      </p:pic>
      <p:pic>
        <p:nvPicPr>
          <p:cNvPr id="26" name="Picture 25">
            <a:extLst>
              <a:ext uri="{FF2B5EF4-FFF2-40B4-BE49-F238E27FC236}">
                <a16:creationId xmlns:a16="http://schemas.microsoft.com/office/drawing/2014/main" xmlns="" id="{C4699728-67E6-4F55-84D1-075A302BDB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4426" y="2504055"/>
            <a:ext cx="2453422" cy="1371600"/>
          </a:xfrm>
          <a:prstGeom prst="rect">
            <a:avLst/>
          </a:prstGeom>
        </p:spPr>
      </p:pic>
      <p:pic>
        <p:nvPicPr>
          <p:cNvPr id="27" name="Picture 26">
            <a:extLst>
              <a:ext uri="{FF2B5EF4-FFF2-40B4-BE49-F238E27FC236}">
                <a16:creationId xmlns:a16="http://schemas.microsoft.com/office/drawing/2014/main" xmlns="" id="{D9691BCB-0EA3-49D1-B3A8-1368F7BC0F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4426" y="4157638"/>
            <a:ext cx="2453422" cy="1371600"/>
          </a:xfrm>
          <a:prstGeom prst="rect">
            <a:avLst/>
          </a:prstGeom>
        </p:spPr>
      </p:pic>
      <p:sp>
        <p:nvSpPr>
          <p:cNvPr id="28" name="TextBox 27">
            <a:extLst>
              <a:ext uri="{FF2B5EF4-FFF2-40B4-BE49-F238E27FC236}">
                <a16:creationId xmlns:a16="http://schemas.microsoft.com/office/drawing/2014/main" xmlns="" id="{E08B680D-8EA2-445D-B28C-A46983CA8ED7}"/>
              </a:ext>
            </a:extLst>
          </p:cNvPr>
          <p:cNvSpPr txBox="1"/>
          <p:nvPr/>
        </p:nvSpPr>
        <p:spPr>
          <a:xfrm>
            <a:off x="3133594" y="566910"/>
            <a:ext cx="819150" cy="300082"/>
          </a:xfrm>
          <a:prstGeom prst="rect">
            <a:avLst/>
          </a:prstGeom>
          <a:noFill/>
        </p:spPr>
        <p:txBody>
          <a:bodyPr wrap="square" rtlCol="0">
            <a:spAutoFit/>
          </a:bodyPr>
          <a:lstStyle/>
          <a:p>
            <a:r>
              <a:rPr lang="en-US" sz="1350" dirty="0"/>
              <a:t>6/20</a:t>
            </a:r>
          </a:p>
        </p:txBody>
      </p:sp>
      <p:pic>
        <p:nvPicPr>
          <p:cNvPr id="29" name="Picture 28">
            <a:extLst>
              <a:ext uri="{FF2B5EF4-FFF2-40B4-BE49-F238E27FC236}">
                <a16:creationId xmlns:a16="http://schemas.microsoft.com/office/drawing/2014/main" xmlns="" id="{6870838B-AAB8-44DE-AF05-45DD73F392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6053" y="924485"/>
            <a:ext cx="2453422" cy="1371600"/>
          </a:xfrm>
          <a:prstGeom prst="rect">
            <a:avLst/>
          </a:prstGeom>
        </p:spPr>
      </p:pic>
      <p:pic>
        <p:nvPicPr>
          <p:cNvPr id="30" name="Picture 29" descr="A picture containing transport&#10;&#10;Description generated with high confidence">
            <a:extLst>
              <a:ext uri="{FF2B5EF4-FFF2-40B4-BE49-F238E27FC236}">
                <a16:creationId xmlns:a16="http://schemas.microsoft.com/office/drawing/2014/main" xmlns="" id="{CA7629FA-F226-46BC-98F0-538954E9CC3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1877"/>
          <a:stretch/>
        </p:blipFill>
        <p:spPr>
          <a:xfrm>
            <a:off x="4848377" y="4151074"/>
            <a:ext cx="2162024" cy="1371600"/>
          </a:xfrm>
          <a:prstGeom prst="rect">
            <a:avLst/>
          </a:prstGeom>
        </p:spPr>
      </p:pic>
      <p:sp>
        <p:nvSpPr>
          <p:cNvPr id="32" name="TextBox 31">
            <a:extLst>
              <a:ext uri="{FF2B5EF4-FFF2-40B4-BE49-F238E27FC236}">
                <a16:creationId xmlns:a16="http://schemas.microsoft.com/office/drawing/2014/main" xmlns="" id="{03CD6970-F2A2-428B-BEBF-2E2849B0A5F2}"/>
              </a:ext>
            </a:extLst>
          </p:cNvPr>
          <p:cNvSpPr txBox="1"/>
          <p:nvPr/>
        </p:nvSpPr>
        <p:spPr>
          <a:xfrm>
            <a:off x="5463188" y="637657"/>
            <a:ext cx="819150" cy="300082"/>
          </a:xfrm>
          <a:prstGeom prst="rect">
            <a:avLst/>
          </a:prstGeom>
          <a:noFill/>
        </p:spPr>
        <p:txBody>
          <a:bodyPr wrap="square" rtlCol="0">
            <a:spAutoFit/>
          </a:bodyPr>
          <a:lstStyle/>
          <a:p>
            <a:r>
              <a:rPr lang="en-US" sz="1350" dirty="0"/>
              <a:t>8/15</a:t>
            </a:r>
          </a:p>
        </p:txBody>
      </p:sp>
      <p:sp>
        <p:nvSpPr>
          <p:cNvPr id="33" name="TextBox 32">
            <a:extLst>
              <a:ext uri="{FF2B5EF4-FFF2-40B4-BE49-F238E27FC236}">
                <a16:creationId xmlns:a16="http://schemas.microsoft.com/office/drawing/2014/main" xmlns="" id="{08A3EC7A-9D17-4704-B517-2E3D37820A33}"/>
              </a:ext>
            </a:extLst>
          </p:cNvPr>
          <p:cNvSpPr txBox="1"/>
          <p:nvPr/>
        </p:nvSpPr>
        <p:spPr>
          <a:xfrm>
            <a:off x="7500221" y="637657"/>
            <a:ext cx="819150" cy="300082"/>
          </a:xfrm>
          <a:prstGeom prst="rect">
            <a:avLst/>
          </a:prstGeom>
          <a:noFill/>
        </p:spPr>
        <p:txBody>
          <a:bodyPr wrap="square" rtlCol="0">
            <a:spAutoFit/>
          </a:bodyPr>
          <a:lstStyle/>
          <a:p>
            <a:r>
              <a:rPr lang="en-US" sz="1350" dirty="0"/>
              <a:t>12/20</a:t>
            </a:r>
          </a:p>
        </p:txBody>
      </p:sp>
      <p:pic>
        <p:nvPicPr>
          <p:cNvPr id="34" name="Picture 33">
            <a:extLst>
              <a:ext uri="{FF2B5EF4-FFF2-40B4-BE49-F238E27FC236}">
                <a16:creationId xmlns:a16="http://schemas.microsoft.com/office/drawing/2014/main" xmlns="" id="{156286A9-234A-4BD1-B1AD-08D42C7C6A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7907" y="916890"/>
            <a:ext cx="2453422" cy="1371600"/>
          </a:xfrm>
          <a:prstGeom prst="rect">
            <a:avLst/>
          </a:prstGeom>
        </p:spPr>
      </p:pic>
      <p:pic>
        <p:nvPicPr>
          <p:cNvPr id="35" name="Picture 34">
            <a:extLst>
              <a:ext uri="{FF2B5EF4-FFF2-40B4-BE49-F238E27FC236}">
                <a16:creationId xmlns:a16="http://schemas.microsoft.com/office/drawing/2014/main" xmlns="" id="{F2C5C642-C70C-449E-9FF2-1A4E5E4201D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530"/>
          <a:stretch/>
        </p:blipFill>
        <p:spPr>
          <a:xfrm>
            <a:off x="6692789" y="2533982"/>
            <a:ext cx="2293228" cy="1371600"/>
          </a:xfrm>
          <a:prstGeom prst="rect">
            <a:avLst/>
          </a:prstGeom>
        </p:spPr>
      </p:pic>
      <p:pic>
        <p:nvPicPr>
          <p:cNvPr id="31" name="Picture 30">
            <a:extLst>
              <a:ext uri="{FF2B5EF4-FFF2-40B4-BE49-F238E27FC236}">
                <a16:creationId xmlns:a16="http://schemas.microsoft.com/office/drawing/2014/main" xmlns="" id="{488B4E51-4341-4795-9AB4-3334B7570A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5957" y="2482817"/>
            <a:ext cx="2453422" cy="13716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016666B0-80DF-43D8-B33D-50034B2C28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2613" y="843909"/>
            <a:ext cx="2453422" cy="1371600"/>
          </a:xfrm>
          <a:prstGeom prst="rect">
            <a:avLst/>
          </a:prstGeom>
        </p:spPr>
      </p:pic>
      <p:sp>
        <p:nvSpPr>
          <p:cNvPr id="21" name="TextBox 20">
            <a:extLst>
              <a:ext uri="{FF2B5EF4-FFF2-40B4-BE49-F238E27FC236}">
                <a16:creationId xmlns:a16="http://schemas.microsoft.com/office/drawing/2014/main" xmlns="" id="{4D459169-6023-4924-B90E-C6E7C1E1AF58}"/>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22" name="Straight Connector 21">
            <a:extLst>
              <a:ext uri="{FF2B5EF4-FFF2-40B4-BE49-F238E27FC236}">
                <a16:creationId xmlns:a16="http://schemas.microsoft.com/office/drawing/2014/main" xmlns="" id="{F8DC89C2-A549-4053-838B-B0B8F0421450}"/>
              </a:ext>
            </a:extLst>
          </p:cNvPr>
          <p:cNvCxnSpPr>
            <a:cxnSpLocks/>
            <a:stCxn id="21"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24" name="Picture 4" descr="Image result for energyplus logo">
            <a:extLst>
              <a:ext uri="{FF2B5EF4-FFF2-40B4-BE49-F238E27FC236}">
                <a16:creationId xmlns:a16="http://schemas.microsoft.com/office/drawing/2014/main" xmlns="" id="{7A740CEA-B711-4DC6-8AFC-56D2C55C056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1456" y="6280354"/>
            <a:ext cx="547754" cy="365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penstudio logo">
            <a:extLst>
              <a:ext uri="{FF2B5EF4-FFF2-40B4-BE49-F238E27FC236}">
                <a16:creationId xmlns:a16="http://schemas.microsoft.com/office/drawing/2014/main" xmlns="" id="{5A3C5E1D-B9A6-45EC-A514-D37B0AB7DBE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1662" y="6232241"/>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283123FC-4D0F-49B6-AD35-A9588677896F}"/>
              </a:ext>
            </a:extLst>
          </p:cNvPr>
          <p:cNvSpPr txBox="1"/>
          <p:nvPr/>
        </p:nvSpPr>
        <p:spPr>
          <a:xfrm>
            <a:off x="110687" y="1391210"/>
            <a:ext cx="819150" cy="300082"/>
          </a:xfrm>
          <a:prstGeom prst="rect">
            <a:avLst/>
          </a:prstGeom>
          <a:noFill/>
        </p:spPr>
        <p:txBody>
          <a:bodyPr wrap="square" rtlCol="0">
            <a:spAutoFit/>
          </a:bodyPr>
          <a:lstStyle/>
          <a:p>
            <a:r>
              <a:rPr lang="en-US" sz="1350" dirty="0"/>
              <a:t>9 am</a:t>
            </a:r>
          </a:p>
        </p:txBody>
      </p:sp>
    </p:spTree>
    <p:extLst>
      <p:ext uri="{BB962C8B-B14F-4D97-AF65-F5344CB8AC3E}">
        <p14:creationId xmlns:p14="http://schemas.microsoft.com/office/powerpoint/2010/main" val="1944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lane, ground, airplane, building&#10;&#10;Description generated with very high confidence">
            <a:extLst>
              <a:ext uri="{FF2B5EF4-FFF2-40B4-BE49-F238E27FC236}">
                <a16:creationId xmlns:a16="http://schemas.microsoft.com/office/drawing/2014/main" xmlns="" id="{AD2A17C8-D57C-4E87-BBC8-309CA88BA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7915"/>
          </a:xfrm>
          <a:prstGeom prst="rect">
            <a:avLst/>
          </a:prstGeom>
        </p:spPr>
      </p:pic>
      <p:sp>
        <p:nvSpPr>
          <p:cNvPr id="11" name="TextBox 10">
            <a:extLst>
              <a:ext uri="{FF2B5EF4-FFF2-40B4-BE49-F238E27FC236}">
                <a16:creationId xmlns:a16="http://schemas.microsoft.com/office/drawing/2014/main" xmlns="" id="{4EDE8DBF-1AE8-4F6F-A50B-3EEA42EEC802}"/>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2" name="Straight Connector 11">
            <a:extLst>
              <a:ext uri="{FF2B5EF4-FFF2-40B4-BE49-F238E27FC236}">
                <a16:creationId xmlns:a16="http://schemas.microsoft.com/office/drawing/2014/main" xmlns="" id="{82181661-712F-40AF-8DCE-843BE26E0B09}"/>
              </a:ext>
            </a:extLst>
          </p:cNvPr>
          <p:cNvCxnSpPr>
            <a:cxnSpLocks/>
            <a:stCxn id="11"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012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D1C44982-CC39-4082-8861-F98F0BDE0509}"/>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6" name="Straight Connector 15">
            <a:extLst>
              <a:ext uri="{FF2B5EF4-FFF2-40B4-BE49-F238E27FC236}">
                <a16:creationId xmlns:a16="http://schemas.microsoft.com/office/drawing/2014/main" xmlns="" id="{6CF523AF-6EC8-4E32-ABEB-308FE280464F}"/>
              </a:ext>
            </a:extLst>
          </p:cNvPr>
          <p:cNvCxnSpPr>
            <a:cxnSpLocks/>
            <a:stCxn id="15"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map&#10;&#10;Description generated with high confidence">
            <a:extLst>
              <a:ext uri="{FF2B5EF4-FFF2-40B4-BE49-F238E27FC236}">
                <a16:creationId xmlns:a16="http://schemas.microsoft.com/office/drawing/2014/main" xmlns="" id="{F44DD636-AD60-4B08-AA89-7E67B8F5C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13" y="437638"/>
            <a:ext cx="4388434" cy="2468880"/>
          </a:xfrm>
          <a:prstGeom prst="rect">
            <a:avLst/>
          </a:prstGeom>
        </p:spPr>
      </p:pic>
      <p:pic>
        <p:nvPicPr>
          <p:cNvPr id="9" name="Picture 8">
            <a:extLst>
              <a:ext uri="{FF2B5EF4-FFF2-40B4-BE49-F238E27FC236}">
                <a16:creationId xmlns:a16="http://schemas.microsoft.com/office/drawing/2014/main" xmlns="" id="{C482C832-F14F-4A5A-91EC-051D0FD36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566" y="437638"/>
            <a:ext cx="4388434" cy="2468880"/>
          </a:xfrm>
          <a:prstGeom prst="rect">
            <a:avLst/>
          </a:prstGeom>
        </p:spPr>
      </p:pic>
      <p:pic>
        <p:nvPicPr>
          <p:cNvPr id="14" name="Picture 13" descr="A close up of a device&#10;&#10;Description generated with high confidence">
            <a:extLst>
              <a:ext uri="{FF2B5EF4-FFF2-40B4-BE49-F238E27FC236}">
                <a16:creationId xmlns:a16="http://schemas.microsoft.com/office/drawing/2014/main" xmlns="" id="{9834FFE3-1D23-4C2E-8F8F-899815243A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72"/>
          <a:stretch/>
        </p:blipFill>
        <p:spPr>
          <a:xfrm>
            <a:off x="4911907" y="3270437"/>
            <a:ext cx="4218480" cy="2468880"/>
          </a:xfrm>
          <a:prstGeom prst="rect">
            <a:avLst/>
          </a:prstGeom>
        </p:spPr>
      </p:pic>
      <p:pic>
        <p:nvPicPr>
          <p:cNvPr id="20" name="Picture 19" descr="A close up of a logo&#10;&#10;Description generated with very high confidence">
            <a:extLst>
              <a:ext uri="{FF2B5EF4-FFF2-40B4-BE49-F238E27FC236}">
                <a16:creationId xmlns:a16="http://schemas.microsoft.com/office/drawing/2014/main" xmlns="" id="{AD8B47F1-50E2-4F61-AA66-42795E913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13" y="3270437"/>
            <a:ext cx="4388434" cy="2468880"/>
          </a:xfrm>
          <a:prstGeom prst="rect">
            <a:avLst/>
          </a:prstGeom>
        </p:spPr>
      </p:pic>
      <p:sp>
        <p:nvSpPr>
          <p:cNvPr id="21" name="Arrow: Right 20">
            <a:extLst>
              <a:ext uri="{FF2B5EF4-FFF2-40B4-BE49-F238E27FC236}">
                <a16:creationId xmlns:a16="http://schemas.microsoft.com/office/drawing/2014/main" xmlns="" id="{F0D1FEC5-D434-4388-94E7-CD9D39FB2B14}"/>
              </a:ext>
            </a:extLst>
          </p:cNvPr>
          <p:cNvSpPr/>
          <p:nvPr/>
        </p:nvSpPr>
        <p:spPr>
          <a:xfrm>
            <a:off x="4402047" y="1497657"/>
            <a:ext cx="509861" cy="32446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xmlns="" id="{8C8A3470-515D-4FC6-B018-3DDF589CBBC4}"/>
              </a:ext>
            </a:extLst>
          </p:cNvPr>
          <p:cNvSpPr/>
          <p:nvPr/>
        </p:nvSpPr>
        <p:spPr>
          <a:xfrm rot="5400000">
            <a:off x="6773023" y="2703099"/>
            <a:ext cx="509861" cy="32446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xmlns="" id="{E03A8889-6B76-4F86-9B43-DE988E50B19A}"/>
              </a:ext>
            </a:extLst>
          </p:cNvPr>
          <p:cNvSpPr/>
          <p:nvPr/>
        </p:nvSpPr>
        <p:spPr>
          <a:xfrm rot="10800000">
            <a:off x="4371521" y="4147061"/>
            <a:ext cx="509861" cy="32446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Image result for ladybug honeybee logo">
            <a:extLst>
              <a:ext uri="{FF2B5EF4-FFF2-40B4-BE49-F238E27FC236}">
                <a16:creationId xmlns:a16="http://schemas.microsoft.com/office/drawing/2014/main" xmlns="" id="{F879EB25-135C-4639-A7DE-9452390DE45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35" r="17198"/>
          <a:stretch/>
        </p:blipFill>
        <p:spPr bwMode="auto">
          <a:xfrm>
            <a:off x="165898" y="6249828"/>
            <a:ext cx="6667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8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EDE8DBF-1AE8-4F6F-A50B-3EEA42EEC802}"/>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2" name="Straight Connector 11">
            <a:extLst>
              <a:ext uri="{FF2B5EF4-FFF2-40B4-BE49-F238E27FC236}">
                <a16:creationId xmlns:a16="http://schemas.microsoft.com/office/drawing/2014/main" xmlns="" id="{82181661-712F-40AF-8DCE-843BE26E0B09}"/>
              </a:ext>
            </a:extLst>
          </p:cNvPr>
          <p:cNvCxnSpPr>
            <a:cxnSpLocks/>
            <a:stCxn id="11"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xmlns="" id="{73072FB9-237E-4BAB-ADAE-A6F2DDDAF499}"/>
              </a:ext>
            </a:extLst>
          </p:cNvPr>
          <p:cNvSpPr>
            <a:spLocks noGrp="1"/>
          </p:cNvSpPr>
          <p:nvPr>
            <p:ph type="ctrTitle"/>
          </p:nvPr>
        </p:nvSpPr>
        <p:spPr>
          <a:xfrm>
            <a:off x="1749670" y="-16753"/>
            <a:ext cx="5819216" cy="552506"/>
          </a:xfrm>
        </p:spPr>
        <p:txBody>
          <a:bodyPr>
            <a:normAutofit fontScale="90000"/>
          </a:bodyPr>
          <a:lstStyle/>
          <a:p>
            <a:r>
              <a:rPr lang="en-US" sz="4050" dirty="0">
                <a:cs typeface="Arial" panose="020B0604020202020204" pitchFamily="34" charset="0"/>
              </a:rPr>
              <a:t>?</a:t>
            </a:r>
          </a:p>
        </p:txBody>
      </p:sp>
      <p:pic>
        <p:nvPicPr>
          <p:cNvPr id="3" name="Picture 2" descr="A picture containing grass, table&#10;&#10;Description generated with very high confidence">
            <a:extLst>
              <a:ext uri="{FF2B5EF4-FFF2-40B4-BE49-F238E27FC236}">
                <a16:creationId xmlns:a16="http://schemas.microsoft.com/office/drawing/2014/main" xmlns="" id="{BEA21FBA-7093-41AB-A458-102DA5844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3"/>
            <a:ext cx="9144000" cy="6574666"/>
          </a:xfrm>
          <a:prstGeom prst="rect">
            <a:avLst/>
          </a:prstGeom>
        </p:spPr>
      </p:pic>
      <p:sp>
        <p:nvSpPr>
          <p:cNvPr id="2" name="Rectangle 1">
            <a:extLst>
              <a:ext uri="{FF2B5EF4-FFF2-40B4-BE49-F238E27FC236}">
                <a16:creationId xmlns:a16="http://schemas.microsoft.com/office/drawing/2014/main" xmlns="" id="{93B6A4F4-2CC1-4515-AC56-BD8AEBA1C3C3}"/>
              </a:ext>
            </a:extLst>
          </p:cNvPr>
          <p:cNvSpPr/>
          <p:nvPr/>
        </p:nvSpPr>
        <p:spPr>
          <a:xfrm>
            <a:off x="0" y="-16758"/>
            <a:ext cx="3676650" cy="1631216"/>
          </a:xfrm>
          <a:prstGeom prst="rect">
            <a:avLst/>
          </a:prstGeom>
        </p:spPr>
        <p:txBody>
          <a:bodyPr wrap="square">
            <a:spAutoFit/>
          </a:bodyPr>
          <a:lstStyle/>
          <a:p>
            <a:r>
              <a:rPr lang="en-US" sz="1000" dirty="0"/>
              <a:t>1.  Translucent Skylights</a:t>
            </a:r>
          </a:p>
          <a:p>
            <a:r>
              <a:rPr lang="en-US" sz="1000" dirty="0"/>
              <a:t>2.  Fiber-optic daylight</a:t>
            </a:r>
          </a:p>
          <a:p>
            <a:r>
              <a:rPr lang="en-US" sz="1000" dirty="0"/>
              <a:t>3.  Underground exhibit walls + high mass</a:t>
            </a:r>
          </a:p>
          <a:p>
            <a:r>
              <a:rPr lang="en-US" sz="1000" dirty="0"/>
              <a:t>4.  Strategic glazing placement &amp; thermal property optimization</a:t>
            </a:r>
          </a:p>
          <a:p>
            <a:r>
              <a:rPr lang="en-US" sz="1000" dirty="0"/>
              <a:t>5.  Southeast entrance shading canopy</a:t>
            </a:r>
          </a:p>
          <a:p>
            <a:r>
              <a:rPr lang="en-US" sz="1000" dirty="0"/>
              <a:t>6.  Green roof</a:t>
            </a:r>
          </a:p>
          <a:p>
            <a:r>
              <a:rPr lang="en-US" sz="1000" dirty="0"/>
              <a:t>8.  </a:t>
            </a:r>
            <a:r>
              <a:rPr lang="en-US" sz="1000" dirty="0" err="1"/>
              <a:t>Refective</a:t>
            </a:r>
            <a:r>
              <a:rPr lang="en-US" sz="1000" dirty="0"/>
              <a:t> roof panels	</a:t>
            </a:r>
          </a:p>
          <a:p>
            <a:r>
              <a:rPr lang="en-US" sz="1000" dirty="0"/>
              <a:t>9.  PV panels </a:t>
            </a:r>
          </a:p>
          <a:p>
            <a:r>
              <a:rPr lang="en-US" sz="1000" dirty="0"/>
              <a:t>13. Stormwater sewage connection from bioswales </a:t>
            </a:r>
          </a:p>
          <a:p>
            <a:r>
              <a:rPr lang="en-US" sz="1000" dirty="0"/>
              <a:t>14. Permeable landscaping</a:t>
            </a:r>
          </a:p>
        </p:txBody>
      </p:sp>
    </p:spTree>
    <p:extLst>
      <p:ext uri="{BB962C8B-B14F-4D97-AF65-F5344CB8AC3E}">
        <p14:creationId xmlns:p14="http://schemas.microsoft.com/office/powerpoint/2010/main" val="2033190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EDE8DBF-1AE8-4F6F-A50B-3EEA42EEC802}"/>
              </a:ext>
            </a:extLst>
          </p:cNvPr>
          <p:cNvSpPr txBox="1"/>
          <p:nvPr/>
        </p:nvSpPr>
        <p:spPr>
          <a:xfrm>
            <a:off x="4911908" y="6557918"/>
            <a:ext cx="4232092" cy="300082"/>
          </a:xfrm>
          <a:prstGeom prst="rect">
            <a:avLst/>
          </a:prstGeom>
          <a:noFill/>
        </p:spPr>
        <p:txBody>
          <a:bodyPr wrap="square" rtlCol="0">
            <a:spAutoFit/>
          </a:bodyPr>
          <a:lstStyle/>
          <a:p>
            <a:pPr algn="r"/>
            <a:r>
              <a:rPr lang="en-US" sz="1350" i="1" dirty="0">
                <a:latin typeface="+mj-lt"/>
              </a:rPr>
              <a:t>2018 ASHRAE </a:t>
            </a:r>
            <a:r>
              <a:rPr lang="en-US" sz="1350" i="1" dirty="0" err="1">
                <a:latin typeface="+mj-lt"/>
              </a:rPr>
              <a:t>LowDown</a:t>
            </a:r>
            <a:r>
              <a:rPr lang="en-US" sz="1350" i="1" dirty="0">
                <a:latin typeface="+mj-lt"/>
              </a:rPr>
              <a:t> Showdown Modeling Competition</a:t>
            </a:r>
          </a:p>
        </p:txBody>
      </p:sp>
      <p:cxnSp>
        <p:nvCxnSpPr>
          <p:cNvPr id="12" name="Straight Connector 11">
            <a:extLst>
              <a:ext uri="{FF2B5EF4-FFF2-40B4-BE49-F238E27FC236}">
                <a16:creationId xmlns:a16="http://schemas.microsoft.com/office/drawing/2014/main" xmlns="" id="{82181661-712F-40AF-8DCE-843BE26E0B09}"/>
              </a:ext>
            </a:extLst>
          </p:cNvPr>
          <p:cNvCxnSpPr>
            <a:cxnSpLocks/>
            <a:stCxn id="11" idx="1"/>
          </p:cNvCxnSpPr>
          <p:nvPr/>
        </p:nvCxnSpPr>
        <p:spPr>
          <a:xfrm flipH="1">
            <a:off x="153198" y="6707959"/>
            <a:ext cx="475871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2244F6D7-23E8-4C31-AD95-6399D2F79B2B}"/>
              </a:ext>
            </a:extLst>
          </p:cNvPr>
          <p:cNvGrpSpPr/>
          <p:nvPr/>
        </p:nvGrpSpPr>
        <p:grpSpPr>
          <a:xfrm>
            <a:off x="0" y="823884"/>
            <a:ext cx="9144000" cy="5722074"/>
            <a:chOff x="0" y="677566"/>
            <a:chExt cx="9144000" cy="5251427"/>
          </a:xfrm>
        </p:grpSpPr>
        <p:grpSp>
          <p:nvGrpSpPr>
            <p:cNvPr id="7" name="Group 6">
              <a:extLst>
                <a:ext uri="{FF2B5EF4-FFF2-40B4-BE49-F238E27FC236}">
                  <a16:creationId xmlns:a16="http://schemas.microsoft.com/office/drawing/2014/main" xmlns="" id="{9EBE1DF9-DBC9-4DE3-83FC-2B169996D816}"/>
                </a:ext>
              </a:extLst>
            </p:cNvPr>
            <p:cNvGrpSpPr/>
            <p:nvPr/>
          </p:nvGrpSpPr>
          <p:grpSpPr>
            <a:xfrm>
              <a:off x="0" y="677566"/>
              <a:ext cx="9144000" cy="5251427"/>
              <a:chOff x="0" y="677566"/>
              <a:chExt cx="9144000" cy="5251427"/>
            </a:xfrm>
          </p:grpSpPr>
          <p:pic>
            <p:nvPicPr>
              <p:cNvPr id="10" name="Picture 9">
                <a:extLst>
                  <a:ext uri="{FF2B5EF4-FFF2-40B4-BE49-F238E27FC236}">
                    <a16:creationId xmlns:a16="http://schemas.microsoft.com/office/drawing/2014/main" xmlns="" id="{53B599F8-B940-4165-A834-5986AEABFB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36" t="23375" r="5341"/>
              <a:stretch/>
            </p:blipFill>
            <p:spPr>
              <a:xfrm>
                <a:off x="0" y="677566"/>
                <a:ext cx="9144000" cy="3829027"/>
              </a:xfrm>
              <a:prstGeom prst="rect">
                <a:avLst/>
              </a:prstGeom>
            </p:spPr>
          </p:pic>
          <p:pic>
            <p:nvPicPr>
              <p:cNvPr id="14" name="Picture 13">
                <a:extLst>
                  <a:ext uri="{FF2B5EF4-FFF2-40B4-BE49-F238E27FC236}">
                    <a16:creationId xmlns:a16="http://schemas.microsoft.com/office/drawing/2014/main" xmlns="" id="{E3C631A0-442D-4E41-A517-A936F3D9D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06593"/>
                <a:ext cx="3018921" cy="1422400"/>
              </a:xfrm>
              <a:prstGeom prst="rect">
                <a:avLst/>
              </a:prstGeom>
            </p:spPr>
          </p:pic>
        </p:grpSp>
        <p:sp>
          <p:nvSpPr>
            <p:cNvPr id="8" name="Rectangle 7">
              <a:extLst>
                <a:ext uri="{FF2B5EF4-FFF2-40B4-BE49-F238E27FC236}">
                  <a16:creationId xmlns:a16="http://schemas.microsoft.com/office/drawing/2014/main" xmlns="" id="{90A94D69-7367-4E5A-A31E-6298C6C449EF}"/>
                </a:ext>
              </a:extLst>
            </p:cNvPr>
            <p:cNvSpPr/>
            <p:nvPr/>
          </p:nvSpPr>
          <p:spPr>
            <a:xfrm>
              <a:off x="3018921" y="4506592"/>
              <a:ext cx="6125079" cy="1422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xmlns="" id="{213EBADD-DF77-4136-8E11-DA149BE81389}"/>
              </a:ext>
            </a:extLst>
          </p:cNvPr>
          <p:cNvSpPr/>
          <p:nvPr/>
        </p:nvSpPr>
        <p:spPr>
          <a:xfrm>
            <a:off x="0" y="-16758"/>
            <a:ext cx="3676650" cy="1631216"/>
          </a:xfrm>
          <a:prstGeom prst="rect">
            <a:avLst/>
          </a:prstGeom>
        </p:spPr>
        <p:txBody>
          <a:bodyPr wrap="square">
            <a:spAutoFit/>
          </a:bodyPr>
          <a:lstStyle/>
          <a:p>
            <a:r>
              <a:rPr lang="en-US" sz="1000" dirty="0"/>
              <a:t>1.  Translucent Skylights</a:t>
            </a:r>
          </a:p>
          <a:p>
            <a:r>
              <a:rPr lang="en-US" sz="1000" dirty="0"/>
              <a:t>2.  Fiber-optic daylight</a:t>
            </a:r>
          </a:p>
          <a:p>
            <a:r>
              <a:rPr lang="en-US" sz="1000" dirty="0"/>
              <a:t>3.  Underground exhibit walls + high mass</a:t>
            </a:r>
          </a:p>
          <a:p>
            <a:r>
              <a:rPr lang="en-US" sz="1000" dirty="0"/>
              <a:t>4.  Strategic glazing placement &amp; thermal property optimization</a:t>
            </a:r>
          </a:p>
          <a:p>
            <a:r>
              <a:rPr lang="en-US" sz="1000" dirty="0"/>
              <a:t>5.  Southeast entrance shading canopy</a:t>
            </a:r>
          </a:p>
          <a:p>
            <a:r>
              <a:rPr lang="en-US" sz="1000" dirty="0"/>
              <a:t>7.  AHUs: Enthalpy wheel + Adiabatic humidification + w2ahp</a:t>
            </a:r>
          </a:p>
          <a:p>
            <a:r>
              <a:rPr lang="en-US" sz="1000" dirty="0"/>
              <a:t>8. Zone water-to-air heat pump (w2ahp)	</a:t>
            </a:r>
          </a:p>
          <a:p>
            <a:r>
              <a:rPr lang="en-US" sz="1000" dirty="0"/>
              <a:t>10.  Closed-loop slinky heat exchanger </a:t>
            </a:r>
          </a:p>
          <a:p>
            <a:r>
              <a:rPr lang="en-US" sz="1000" dirty="0"/>
              <a:t>12.  Rainwater collection tank</a:t>
            </a:r>
          </a:p>
          <a:p>
            <a:r>
              <a:rPr lang="en-US" sz="1000" dirty="0"/>
              <a:t>15. Displacement ventilation</a:t>
            </a:r>
          </a:p>
        </p:txBody>
      </p:sp>
    </p:spTree>
    <p:extLst>
      <p:ext uri="{BB962C8B-B14F-4D97-AF65-F5344CB8AC3E}">
        <p14:creationId xmlns:p14="http://schemas.microsoft.com/office/powerpoint/2010/main" val="18165891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15803</TotalTime>
  <Words>499</Words>
  <Application>Microsoft Office PowerPoint</Application>
  <PresentationFormat>On-screen Show (4:3)</PresentationFormat>
  <Paragraphs>158</Paragraphs>
  <Slides>12</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2018 ASHRAE LowDown Showdown  Modeling Competition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vector>
  </TitlesOfParts>
  <Company>ASHRAE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ASHRAE and IBPSA- USA SimBuild 2016: Building Performance Modeling Conference</dc:title>
  <dc:creator>McHan, Ragan</dc:creator>
  <cp:lastModifiedBy>Preyor, Christopher</cp:lastModifiedBy>
  <cp:revision>505</cp:revision>
  <dcterms:created xsi:type="dcterms:W3CDTF">2016-04-19T19:37:35Z</dcterms:created>
  <dcterms:modified xsi:type="dcterms:W3CDTF">2018-09-24T18:00:13Z</dcterms:modified>
</cp:coreProperties>
</file>