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59" r:id="rId5"/>
    <p:sldId id="263" r:id="rId6"/>
    <p:sldId id="267" r:id="rId7"/>
    <p:sldId id="264" r:id="rId8"/>
    <p:sldId id="260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6866" autoAdjust="0"/>
  </p:normalViewPr>
  <p:slideViewPr>
    <p:cSldViewPr snapToGrid="0">
      <p:cViewPr varScale="1">
        <p:scale>
          <a:sx n="63" d="100"/>
          <a:sy n="63" d="100"/>
        </p:scale>
        <p:origin x="136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11A56-913F-4697-97BE-A08D73FAD0EA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7649F-9661-45A9-BC75-FB05D21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44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AB42E-FA25-4EB9-B9AE-346E6607333F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6850-ED56-4A8A-A413-29B8BC80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015104EA-C308-4D6F-A61C-7DF03EB6282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0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F5147A77-38F9-45F0-9E97-560718AA49AB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01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4D3C32DF-7BF5-44B2-B299-7B8314ADB2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BAB4ED18-49F7-4A2A-A4DA-6D4EE1A4831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76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0D6A6E71-21D6-4B7C-82F1-6AD6A42C6FD1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7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F2CE71DA-82C7-4C6A-8921-28C1A7C29EDB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11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D5697A3F-74C6-445E-BBC3-519B0A299993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38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7C629BBF-F127-4225-968E-2A1C02BADCBE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2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B31FBD2C-F266-4BE3-9C21-663D960B41EA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09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5715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73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9141" y="6488156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91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5719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3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430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45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00812" y="649287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4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045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6350" y="6506639"/>
            <a:ext cx="20574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4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andarad Content Slid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9156" y="649287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57150" y="6492875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53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ylized L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 userDrawn="1"/>
        </p:nvSpPr>
        <p:spPr>
          <a:xfrm>
            <a:off x="764931" y="3674078"/>
            <a:ext cx="6585439" cy="498930"/>
          </a:xfrm>
          <a:prstGeom prst="homePlate">
            <a:avLst/>
          </a:prstGeom>
          <a:gradFill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entagon 5"/>
          <p:cNvSpPr/>
          <p:nvPr userDrawn="1"/>
        </p:nvSpPr>
        <p:spPr>
          <a:xfrm>
            <a:off x="764931" y="3140440"/>
            <a:ext cx="6585439" cy="498930"/>
          </a:xfrm>
          <a:prstGeom prst="homePlate">
            <a:avLst/>
          </a:prstGeom>
          <a:gradFill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Pentagon 6"/>
          <p:cNvSpPr/>
          <p:nvPr userDrawn="1"/>
        </p:nvSpPr>
        <p:spPr>
          <a:xfrm>
            <a:off x="764931" y="2598748"/>
            <a:ext cx="6585439" cy="498930"/>
          </a:xfrm>
          <a:prstGeom prst="homePlate">
            <a:avLst/>
          </a:prstGeom>
          <a:gradFill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entagon 7"/>
          <p:cNvSpPr/>
          <p:nvPr userDrawn="1"/>
        </p:nvSpPr>
        <p:spPr>
          <a:xfrm>
            <a:off x="764931" y="2062310"/>
            <a:ext cx="6585439" cy="498930"/>
          </a:xfrm>
          <a:prstGeom prst="homePlate">
            <a:avLst/>
          </a:prstGeom>
          <a:gradFill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/>
          <p:cNvSpPr txBox="1"/>
          <p:nvPr userDrawn="1"/>
        </p:nvSpPr>
        <p:spPr>
          <a:xfrm>
            <a:off x="7253655" y="2666115"/>
            <a:ext cx="1890346" cy="196207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2Left"/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These are the Overall Session Objectives that were submitted for CEU approval for the session and not just your portion. Your Session Chair should provide you with this information.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346256" y="2062310"/>
            <a:ext cx="732234" cy="498930"/>
          </a:xfrm>
          <a:prstGeom prst="ellipse">
            <a:avLst/>
          </a:prstGeom>
          <a:gradFill flip="none" rotWithShape="1">
            <a:gsLst>
              <a:gs pos="25000">
                <a:schemeClr val="accent5">
                  <a:alpha val="62000"/>
                  <a:lumMod val="75000"/>
                </a:schemeClr>
              </a:gs>
              <a:gs pos="52000">
                <a:schemeClr val="accent5">
                  <a:lumMod val="95000"/>
                  <a:lumOff val="5000"/>
                </a:schemeClr>
              </a:gs>
              <a:gs pos="83000">
                <a:schemeClr val="accent5">
                  <a:lumMod val="6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346256" y="2607065"/>
            <a:ext cx="732234" cy="498930"/>
          </a:xfrm>
          <a:prstGeom prst="ellipse">
            <a:avLst/>
          </a:prstGeom>
          <a:gradFill flip="none" rotWithShape="1">
            <a:gsLst>
              <a:gs pos="25000">
                <a:schemeClr val="accent5">
                  <a:alpha val="62000"/>
                  <a:lumMod val="75000"/>
                </a:schemeClr>
              </a:gs>
              <a:gs pos="52000">
                <a:schemeClr val="accent5">
                  <a:lumMod val="95000"/>
                  <a:lumOff val="5000"/>
                </a:schemeClr>
              </a:gs>
              <a:gs pos="83000">
                <a:schemeClr val="accent5">
                  <a:lumMod val="6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 userDrawn="1"/>
        </p:nvSpPr>
        <p:spPr>
          <a:xfrm>
            <a:off x="346256" y="3140571"/>
            <a:ext cx="732234" cy="498930"/>
          </a:xfrm>
          <a:prstGeom prst="ellipse">
            <a:avLst/>
          </a:prstGeom>
          <a:gradFill flip="none" rotWithShape="1">
            <a:gsLst>
              <a:gs pos="25000">
                <a:schemeClr val="accent5">
                  <a:alpha val="62000"/>
                  <a:lumMod val="75000"/>
                </a:schemeClr>
              </a:gs>
              <a:gs pos="52000">
                <a:schemeClr val="accent5">
                  <a:lumMod val="95000"/>
                  <a:lumOff val="5000"/>
                </a:schemeClr>
              </a:gs>
              <a:gs pos="83000">
                <a:schemeClr val="accent5">
                  <a:lumMod val="6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 userDrawn="1"/>
        </p:nvSpPr>
        <p:spPr>
          <a:xfrm>
            <a:off x="346256" y="3674078"/>
            <a:ext cx="732234" cy="498930"/>
          </a:xfrm>
          <a:prstGeom prst="ellipse">
            <a:avLst/>
          </a:prstGeom>
          <a:gradFill flip="none" rotWithShape="1">
            <a:gsLst>
              <a:gs pos="25000">
                <a:schemeClr val="accent5">
                  <a:alpha val="62000"/>
                  <a:lumMod val="75000"/>
                </a:schemeClr>
              </a:gs>
              <a:gs pos="52000">
                <a:schemeClr val="accent5">
                  <a:lumMod val="95000"/>
                  <a:lumOff val="5000"/>
                </a:schemeClr>
              </a:gs>
              <a:gs pos="83000">
                <a:schemeClr val="accent5">
                  <a:lumMod val="60000"/>
                </a:schemeClr>
              </a:gs>
            </a:gsLst>
            <a:path path="rect">
              <a:fillToRect r="100000" b="100000"/>
            </a:path>
            <a:tileRect l="-100000" t="-100000"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52589" y="311560"/>
            <a:ext cx="66645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Learning Objectives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05208" y="2128229"/>
            <a:ext cx="81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Objective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308890" y="2659207"/>
            <a:ext cx="81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Objective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16718" y="3188613"/>
            <a:ext cx="81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Objective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316718" y="3726817"/>
            <a:ext cx="814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Objective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13404" y="4716384"/>
            <a:ext cx="5788654" cy="1639966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1183605" y="2146260"/>
            <a:ext cx="58089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Insert Text in Master Slide Deck</a:t>
            </a:r>
            <a:r>
              <a:rPr lang="en-US" sz="1350" baseline="0" dirty="0"/>
              <a:t> View</a:t>
            </a:r>
            <a:endParaRPr lang="en-US" sz="1350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183605" y="2706489"/>
            <a:ext cx="58089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Insert Text in Master Slide Deck</a:t>
            </a:r>
            <a:r>
              <a:rPr lang="en-US" sz="1350" baseline="0" dirty="0"/>
              <a:t> View</a:t>
            </a:r>
            <a:endParaRPr lang="en-US" sz="1350" dirty="0"/>
          </a:p>
        </p:txBody>
      </p:sp>
      <p:sp>
        <p:nvSpPr>
          <p:cNvPr id="26" name="TextBox 25"/>
          <p:cNvSpPr txBox="1"/>
          <p:nvPr userDrawn="1"/>
        </p:nvSpPr>
        <p:spPr>
          <a:xfrm>
            <a:off x="1183605" y="3227887"/>
            <a:ext cx="58089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Insert Text in Master Slide Deck</a:t>
            </a:r>
            <a:r>
              <a:rPr lang="en-US" sz="1350" baseline="0" dirty="0"/>
              <a:t> View</a:t>
            </a:r>
            <a:endParaRPr lang="en-US" sz="1350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1220526" y="3726817"/>
            <a:ext cx="58089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Insert Text in Master Slide Deck</a:t>
            </a:r>
            <a:r>
              <a:rPr lang="en-US" sz="1350" baseline="0" dirty="0"/>
              <a:t> View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37046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ed 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1524000" y="1947497"/>
            <a:ext cx="5826369" cy="826476"/>
            <a:chOff x="0" y="0"/>
            <a:chExt cx="8128000" cy="151931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8128000" cy="151931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315175"/>
              <a:ext cx="8128000" cy="868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Content: If you want to thank others for their help, only their names and affiliations can be listed (John Doe – TCY HVAC)</a:t>
              </a:r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1526977" y="2857013"/>
            <a:ext cx="1940226" cy="2205245"/>
            <a:chOff x="3968" y="1519310"/>
            <a:chExt cx="2706687" cy="3190552"/>
          </a:xfrm>
        </p:grpSpPr>
        <p:sp>
          <p:nvSpPr>
            <p:cNvPr id="10" name="Rectangle 9"/>
            <p:cNvSpPr/>
            <p:nvPr/>
          </p:nvSpPr>
          <p:spPr>
            <a:xfrm>
              <a:off x="3968" y="1519310"/>
              <a:ext cx="2706687" cy="319055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3968" y="1519310"/>
              <a:ext cx="2408080" cy="319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No images or logos are allowed</a:t>
              </a: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3556993" y="2857013"/>
            <a:ext cx="1940226" cy="2205245"/>
            <a:chOff x="2710656" y="1519310"/>
            <a:chExt cx="2706687" cy="3190552"/>
          </a:xfrm>
        </p:grpSpPr>
        <p:sp>
          <p:nvSpPr>
            <p:cNvPr id="13" name="Rectangle 12"/>
            <p:cNvSpPr/>
            <p:nvPr/>
          </p:nvSpPr>
          <p:spPr>
            <a:xfrm>
              <a:off x="2710656" y="1519310"/>
              <a:ext cx="2706687" cy="31905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710656" y="1519310"/>
              <a:ext cx="2434017" cy="319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No emails or phone numbers are allowed</a:t>
              </a:r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5587008" y="2857013"/>
            <a:ext cx="1763361" cy="2205245"/>
            <a:chOff x="5417343" y="1519310"/>
            <a:chExt cx="2706687" cy="3190552"/>
          </a:xfrm>
        </p:grpSpPr>
        <p:sp>
          <p:nvSpPr>
            <p:cNvPr id="16" name="Rectangle 15"/>
            <p:cNvSpPr/>
            <p:nvPr/>
          </p:nvSpPr>
          <p:spPr>
            <a:xfrm>
              <a:off x="5417343" y="1519310"/>
              <a:ext cx="2706687" cy="31905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5417343" y="1519310"/>
              <a:ext cx="2706687" cy="319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List all potential biases</a:t>
              </a:r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1524000" y="5062258"/>
            <a:ext cx="5826369" cy="265880"/>
          </a:xfrm>
          <a:prstGeom prst="rect">
            <a:avLst/>
          </a:prstGeom>
          <a:gradFill rotWithShape="0">
            <a:gsLst>
              <a:gs pos="19000">
                <a:schemeClr val="accent6">
                  <a:lumMod val="67000"/>
                </a:schemeClr>
              </a:gs>
              <a:gs pos="41000">
                <a:schemeClr val="accent6">
                  <a:lumMod val="97000"/>
                  <a:lumOff val="3000"/>
                </a:schemeClr>
              </a:gs>
              <a:gs pos="61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ectangle 18"/>
          <p:cNvSpPr/>
          <p:nvPr userDrawn="1"/>
        </p:nvSpPr>
        <p:spPr>
          <a:xfrm>
            <a:off x="173661" y="327751"/>
            <a:ext cx="364266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Acknowledgements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1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ed Outline/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flipV="1">
            <a:off x="0" y="0"/>
            <a:ext cx="4035669" cy="3165230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 userDrawn="1"/>
        </p:nvSpPr>
        <p:spPr>
          <a:xfrm rot="-2220000">
            <a:off x="-21937" y="664700"/>
            <a:ext cx="2760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Outline/Agenda</a:t>
            </a:r>
          </a:p>
        </p:txBody>
      </p:sp>
    </p:spTree>
    <p:extLst>
      <p:ext uri="{BB962C8B-B14F-4D97-AF65-F5344CB8AC3E}">
        <p14:creationId xmlns:p14="http://schemas.microsoft.com/office/powerpoint/2010/main" val="150709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ed Bibliograph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573823" cy="6858000"/>
          </a:xfrm>
          <a:prstGeom prst="rect">
            <a:avLst/>
          </a:prstGeom>
          <a:gradFill>
            <a:gsLst>
              <a:gs pos="12000">
                <a:schemeClr val="accent6">
                  <a:lumMod val="67000"/>
                </a:schemeClr>
              </a:gs>
              <a:gs pos="31000">
                <a:schemeClr val="accent6">
                  <a:lumMod val="97000"/>
                  <a:lumOff val="3000"/>
                </a:schemeClr>
              </a:gs>
              <a:gs pos="48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9278" y="857250"/>
            <a:ext cx="692497" cy="51435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bg2">
                    <a:lumMod val="25000"/>
                  </a:schemeClr>
                </a:solidFill>
              </a:rPr>
              <a:t>Bibliography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837593" y="1191357"/>
            <a:ext cx="2857500" cy="27256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/>
              <a:t>If you are a Technical Paper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837593" y="2980592"/>
            <a:ext cx="2857500" cy="27256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/>
              <a:t>If you are a Conference Paper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360735" y="1860538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350" dirty="0"/>
              <a:t>Author name(s). 2017. Paper title in sentence style—Only first words, important words, and acronyms capitalized. </a:t>
            </a:r>
            <a:r>
              <a:rPr lang="en-US" altLang="en-US" sz="1350" i="1" dirty="0"/>
              <a:t>ASHRAE Transactions </a:t>
            </a:r>
            <a:r>
              <a:rPr lang="en-US" altLang="en-US" sz="1350" dirty="0"/>
              <a:t>123 (2) (pending publication).</a:t>
            </a:r>
          </a:p>
          <a:p>
            <a:endParaRPr lang="en-US" sz="135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198077" y="3472961"/>
            <a:ext cx="604031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350" dirty="0"/>
              <a:t>Author name(s). 2017. Example paper title written here. Presented at the 2017 ASHRAE Annual Conference, June 24-28.</a:t>
            </a:r>
          </a:p>
          <a:p>
            <a:endParaRPr lang="en-US" sz="135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37593" y="70338"/>
            <a:ext cx="672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**Text from this slide can be</a:t>
            </a:r>
            <a:r>
              <a:rPr lang="en-US" baseline="0" dirty="0"/>
              <a:t> edited in the Master Slide View only**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4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tandard Content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475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4465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7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9141" y="6491626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" y="6495983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2020 ASHRAE Building Performance Analysis Conference and </a:t>
            </a:r>
            <a:r>
              <a:rPr lang="en-US" b="1" dirty="0" err="1">
                <a:solidFill>
                  <a:schemeClr val="bg1"/>
                </a:solidFill>
              </a:rPr>
              <a:t>SimBuild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1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848412"/>
            <a:ext cx="9144000" cy="235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38515"/>
            <a:ext cx="9144000" cy="294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7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6" r:id="rId3"/>
    <p:sldLayoutId id="2147483659" r:id="rId4"/>
    <p:sldLayoutId id="2147483665" r:id="rId5"/>
    <p:sldLayoutId id="2147483666" r:id="rId6"/>
    <p:sldLayoutId id="2147483667" r:id="rId7"/>
    <p:sldLayoutId id="2147483655" r:id="rId8"/>
    <p:sldLayoutId id="2147483657" r:id="rId9"/>
    <p:sldLayoutId id="2147483658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me@emailaddress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CFAFEB38-EF2A-4112-A817-8FDFFB8BFF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187"/>
          <a:stretch/>
        </p:blipFill>
        <p:spPr>
          <a:xfrm>
            <a:off x="-1" y="3767615"/>
            <a:ext cx="9143999" cy="27025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20869" y="1135474"/>
            <a:ext cx="4572000" cy="21544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/>
              <a:t>Overall Session Type, # and Title</a:t>
            </a:r>
            <a:br>
              <a:rPr lang="en-US" sz="900" b="1" dirty="0"/>
            </a:br>
            <a:r>
              <a:rPr lang="en-US" sz="4050" b="1" dirty="0"/>
              <a:t> </a:t>
            </a:r>
            <a:r>
              <a:rPr lang="en-US" sz="1350" b="1" dirty="0"/>
              <a:t>(i.e. Seminar 32 – Energy Efficient Design for Large Buildings) Use Font size 40</a:t>
            </a:r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>
            <a:off x="2285999" y="388847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Presentation Title</a:t>
            </a:r>
          </a:p>
          <a:p>
            <a:pPr algn="ctr"/>
            <a:r>
              <a:rPr lang="en-US" sz="3200" dirty="0"/>
              <a:t>(i.e. Opportunities for Savings in Large Hospitals) use Font Size 32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3534" y="2746076"/>
            <a:ext cx="2267599" cy="1142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/>
              <a:t>John Doe, Credentials</a:t>
            </a:r>
          </a:p>
          <a:p>
            <a:r>
              <a:rPr lang="en-US" sz="1350" dirty="0"/>
              <a:t>Company Name</a:t>
            </a:r>
          </a:p>
          <a:p>
            <a:r>
              <a:rPr lang="en-US" sz="1350" dirty="0"/>
              <a:t>jdoe@email.com</a:t>
            </a:r>
          </a:p>
          <a:p>
            <a:r>
              <a:rPr lang="en-US" sz="1350" dirty="0"/>
              <a:t>Office Number (if you want)</a:t>
            </a:r>
          </a:p>
          <a:p>
            <a:r>
              <a:rPr lang="en-US" sz="1350" dirty="0"/>
              <a:t>Cell Number (if you want)</a:t>
            </a:r>
          </a:p>
        </p:txBody>
      </p:sp>
      <p:sp>
        <p:nvSpPr>
          <p:cNvPr id="2" name="Oval 1"/>
          <p:cNvSpPr/>
          <p:nvPr/>
        </p:nvSpPr>
        <p:spPr>
          <a:xfrm>
            <a:off x="7170056" y="2672267"/>
            <a:ext cx="1603829" cy="9240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6971" y="2746076"/>
            <a:ext cx="127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Presenter Company Logo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B4B48-2C20-4D57-AA4C-D094070C1EF5}"/>
              </a:ext>
            </a:extLst>
          </p:cNvPr>
          <p:cNvSpPr txBox="1"/>
          <p:nvPr/>
        </p:nvSpPr>
        <p:spPr>
          <a:xfrm>
            <a:off x="183534" y="73861"/>
            <a:ext cx="8503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 Building Performance Analysis Conference and </a:t>
            </a:r>
            <a:r>
              <a:rPr lang="en-US" sz="2400" b="1" dirty="0" err="1">
                <a:solidFill>
                  <a:schemeClr val="bg1"/>
                </a:solidFill>
              </a:rPr>
              <a:t>SimBuild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co-organized by ASHRAE and IBPSA-USA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0"/>
            <a:ext cx="8229600" cy="1028254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Name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name@emailaddress.com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(You may include names and email addresses of non-presenting authors on the last slide)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en-US" sz="1350" dirty="0"/>
              <a:t>Instruction – this slide cannot have logo or images.  Only what is shown.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2" y="130607"/>
            <a:ext cx="726688" cy="7266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9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6318" y="0"/>
            <a:ext cx="7886700" cy="99417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Learning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2881" y="2149078"/>
            <a:ext cx="1666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1   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2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3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4</a:t>
            </a:r>
          </a:p>
        </p:txBody>
      </p:sp>
      <p:sp>
        <p:nvSpPr>
          <p:cNvPr id="7" name="Down Arrow 6"/>
          <p:cNvSpPr/>
          <p:nvPr/>
        </p:nvSpPr>
        <p:spPr>
          <a:xfrm>
            <a:off x="2118958" y="1313376"/>
            <a:ext cx="3476426" cy="28927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62514" y="1719943"/>
            <a:ext cx="1589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text must be included on  all presentations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7502" y="4506686"/>
            <a:ext cx="5788654" cy="16399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4" y="87241"/>
            <a:ext cx="798405" cy="69212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71112" y="1354159"/>
            <a:ext cx="33966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These are the Overall Session Objectives that were submitted for CEU approval for the session.</a:t>
            </a:r>
          </a:p>
        </p:txBody>
      </p:sp>
    </p:spTree>
    <p:extLst>
      <p:ext uri="{BB962C8B-B14F-4D97-AF65-F5344CB8AC3E}">
        <p14:creationId xmlns:p14="http://schemas.microsoft.com/office/powerpoint/2010/main" val="299328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206" y="82445"/>
            <a:ext cx="7886700" cy="916415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/>
              <a:t>Content: If you want to thank others for their help, only their names and affiliations can be listed (John Doe – TCY HVAC)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No images or logos allowed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No emails or phone numbers allowed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List Potential Bias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" y="0"/>
            <a:ext cx="858358" cy="85645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829" y="72572"/>
            <a:ext cx="7628629" cy="875434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Outline/Agenda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25563"/>
            <a:ext cx="8229600" cy="513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accordance with the Conferences &amp; Expositions Committee (CEC) Commercialism Policy, you may not: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Reference or display trade names, logos, or products of HVAC&amp;R related organizations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Infer that ASHRAE approves or endorses any product, software, or system for any reason.</a:t>
            </a:r>
          </a:p>
          <a:p>
            <a:pPr lvl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Presentations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be submitted in advance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Presentations will be reviewed for commercialism. Once approved, no additional changes can be made.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Any changes requested must be made by the presenter.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Speakers who do not submit a presentation in advance or have a rejected presentation on file will not be allowed to present.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your e-mails for specific deadlines and upload instructions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" y="-17537"/>
            <a:ext cx="771259" cy="76954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0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629" y="0"/>
            <a:ext cx="7886700" cy="1029619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Outline/Agenda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25563"/>
            <a:ext cx="8229600" cy="513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Hyperlinks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Research, programs, policy, legislation or name of organizations, software, government agencies and government-sponsored agencies may be referenced only in order to maintain presentation clarity and relevance. Modeling software products can be listed once and afterwards refer to generically (software 1, software 2)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1" y="0"/>
            <a:ext cx="766197" cy="7644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8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92629" y="0"/>
            <a:ext cx="7886700" cy="1029619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Outline/Agenda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6" y="0"/>
            <a:ext cx="766197" cy="764498"/>
          </a:xfrm>
          <a:prstGeom prst="rect">
            <a:avLst/>
          </a:prstGeom>
        </p:spPr>
      </p:pic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5291106" y="4100404"/>
            <a:ext cx="3341687" cy="2133600"/>
            <a:chOff x="3962400" y="1219200"/>
            <a:chExt cx="4790130" cy="2905125"/>
          </a:xfrm>
        </p:grpSpPr>
        <p:pic>
          <p:nvPicPr>
            <p:cNvPr id="10" name="Picture 12" descr="http://www.epluses.com/images/Evapco_C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1219200"/>
              <a:ext cx="4790130" cy="290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 rot="20718630">
              <a:off x="5791980" y="2057882"/>
              <a:ext cx="989884" cy="304779"/>
            </a:xfrm>
            <a:prstGeom prst="rect">
              <a:avLst/>
            </a:prstGeom>
            <a:solidFill>
              <a:schemeClr val="accent6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20718630">
              <a:off x="4208164" y="2526939"/>
              <a:ext cx="650821" cy="226962"/>
            </a:xfrm>
            <a:prstGeom prst="rect">
              <a:avLst/>
            </a:prstGeom>
            <a:solidFill>
              <a:schemeClr val="accent6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V="1">
            <a:off x="4175052" y="4884737"/>
            <a:ext cx="2383690" cy="123383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75052" y="5185228"/>
            <a:ext cx="1303140" cy="93333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43855" y="2890681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PowerPoint, click Insert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Shape  Choose Shape.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the Format tab you can change the color of your shape.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You can also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Ctrl+Click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on your main image + covered shapes, right click, and select “group” so all pieces move and re-size together.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Covered logos here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73828" y="121458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accordance with CEC policy, any logos of HVAC&amp;R related organizations in images must be covered. </a:t>
            </a:r>
          </a:p>
        </p:txBody>
      </p:sp>
    </p:spTree>
    <p:extLst>
      <p:ext uri="{BB962C8B-B14F-4D97-AF65-F5344CB8AC3E}">
        <p14:creationId xmlns:p14="http://schemas.microsoft.com/office/powerpoint/2010/main" val="338796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321" y="74951"/>
            <a:ext cx="7886700" cy="929390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Outline/Agenda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25563"/>
            <a:ext cx="8229600" cy="513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mindful of the number of slides in your presentation.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Remember to keep time for Q&amp;A 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Slide design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Consider the amount of text on your slides.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 smaller than size 20 will not be able to be seen by most audience members.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visuals instead of text when possible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" y="0"/>
            <a:ext cx="818780" cy="8169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2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86" y="102591"/>
            <a:ext cx="8338457" cy="859376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Conclusions can be listed here.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" y="0"/>
            <a:ext cx="764975" cy="7649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1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09" y="192227"/>
            <a:ext cx="7886700" cy="55653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n-lt"/>
              </a:rPr>
              <a:t>Bibliography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Name, Author’s. 2018. Title of the presentation: (subtitle included if applicable). Presented at the 2018 Building Performance Analysis Conference, Atlanta, Georgia, September 26-28.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0" y="86547"/>
            <a:ext cx="812863" cy="81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5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3776</TotalTime>
  <Words>563</Words>
  <Application>Microsoft Office PowerPoint</Application>
  <PresentationFormat>On-screen Show (4:3)</PresentationFormat>
  <Paragraphs>91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Learning Objectives</vt:lpstr>
      <vt:lpstr>Acknowledgements</vt:lpstr>
      <vt:lpstr>Outline/Agenda</vt:lpstr>
      <vt:lpstr>Outline/Agenda</vt:lpstr>
      <vt:lpstr>Outline/Agenda</vt:lpstr>
      <vt:lpstr>Outline/Agenda</vt:lpstr>
      <vt:lpstr>Conclusions</vt:lpstr>
      <vt:lpstr>Bibliography </vt:lpstr>
      <vt:lpstr>QUESTIONS?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Preyor, Christopher</cp:lastModifiedBy>
  <cp:revision>56</cp:revision>
  <dcterms:created xsi:type="dcterms:W3CDTF">2017-02-06T18:00:44Z</dcterms:created>
  <dcterms:modified xsi:type="dcterms:W3CDTF">2020-07-17T13:11:49Z</dcterms:modified>
</cp:coreProperties>
</file>