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omments/modernComment_14D_4990834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 id="2147483836" r:id="rId5"/>
    <p:sldMasterId id="2147483832" r:id="rId6"/>
    <p:sldMasterId id="2147483839" r:id="rId7"/>
  </p:sldMasterIdLst>
  <p:notesMasterIdLst>
    <p:notesMasterId r:id="rId37"/>
  </p:notesMasterIdLst>
  <p:handoutMasterIdLst>
    <p:handoutMasterId r:id="rId38"/>
  </p:handoutMasterIdLst>
  <p:sldIdLst>
    <p:sldId id="291" r:id="rId8"/>
    <p:sldId id="292" r:id="rId9"/>
    <p:sldId id="338" r:id="rId10"/>
    <p:sldId id="343" r:id="rId11"/>
    <p:sldId id="350" r:id="rId12"/>
    <p:sldId id="356" r:id="rId13"/>
    <p:sldId id="352" r:id="rId14"/>
    <p:sldId id="358" r:id="rId15"/>
    <p:sldId id="339" r:id="rId16"/>
    <p:sldId id="357" r:id="rId17"/>
    <p:sldId id="332" r:id="rId18"/>
    <p:sldId id="341" r:id="rId19"/>
    <p:sldId id="340" r:id="rId20"/>
    <p:sldId id="270" r:id="rId21"/>
    <p:sldId id="349" r:id="rId22"/>
    <p:sldId id="342" r:id="rId23"/>
    <p:sldId id="346" r:id="rId24"/>
    <p:sldId id="348" r:id="rId25"/>
    <p:sldId id="333" r:id="rId26"/>
    <p:sldId id="351" r:id="rId27"/>
    <p:sldId id="345" r:id="rId28"/>
    <p:sldId id="360" r:id="rId29"/>
    <p:sldId id="282" r:id="rId30"/>
    <p:sldId id="288" r:id="rId31"/>
    <p:sldId id="355" r:id="rId32"/>
    <p:sldId id="353" r:id="rId33"/>
    <p:sldId id="354" r:id="rId34"/>
    <p:sldId id="286" r:id="rId35"/>
    <p:sldId id="33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9BF515-FBE3-6825-5828-085FE2CB55D8}" name="Danielle Valle-Steele" initials="DVS" userId="S::dsteele@dlrgroup.com::526de71c-750a-44cb-9c6d-70e2342aa574" providerId="AD"/>
  <p188:author id="{8285F428-0A5B-2858-70CB-B7ECD22587FE}" name="Jill Maltby-Abbott" initials="JM" userId="S::jmaltby-abbott@dlrgroup.com::6c40eb51-8e67-4054-aae1-945dbb7d3ba4" providerId="AD"/>
  <p188:author id="{7F3CEE45-2BD6-45D6-6C1C-2FF08B16211A}" name="Mahdi Afkhamiaghda" initials="MA" userId="S::mafkhamiaghda@dlrgroup.com::7202d41e-a6db-4800-b865-ec924bec501c" providerId="AD"/>
  <p188:author id="{C0180C5C-8AEC-571E-4036-766F1914C5EF}" name="Xuyang Jin" initials="XJ" userId="S::xjin@dlrgroup.com::1de64419-96e4-410e-a45b-fa5392ed750e" providerId="AD"/>
  <p188:author id="{8891635D-0F97-2B44-9431-D5274AF654A4}" name="Rajat Wadhwa" initials="RW" userId="S::rwadhwa@dlrgroup.com::8bf7d5db-6418-4104-aa9c-6a7373c58113" providerId="AD"/>
  <p188:author id="{03112EC2-4367-BC8A-45EC-A549A4823233}" name="Thu Nguyen" initials="TN" userId="S::tnguyen@dlrgroup.com::e544ed3c-5bcd-4a9c-9d08-55ac505b1b06" providerId="AD"/>
  <p188:author id="{1EA104D5-7B32-7AF9-03E4-D86309D70C37}" name="Andrew Eckhoff" initials="AE" userId="S::aeckhoff@dlrgroup.com::c9356fae-fcf3-40bf-b2f6-e9849b363d85" providerId="AD"/>
  <p188:author id="{AF00BAFA-4821-F659-B020-5A19CFA58642}" name="Nathan Kegel" initials="NK" userId="S::nkegel@dlrgroup.com::db53a005-6475-48bf-9812-3b312ce1b3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68686"/>
    <a:srgbClr val="FF9933"/>
    <a:srgbClr val="90DEB2"/>
    <a:srgbClr val="ABD6A5"/>
    <a:srgbClr val="A88851"/>
    <a:srgbClr val="857A52"/>
    <a:srgbClr val="3ABD8B"/>
    <a:srgbClr val="333333"/>
    <a:srgbClr val="A07C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lrgroup.sharepoint.com/sites/ASHRAELowdownShowdown2022/Shared%20Documents/General/Water/Water%20Cal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lrgroup.sharepoint.com/sites/ASHRAELowdownShowdown2022/Shared%20Documents/General/Water/Water%20Cal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lrgroup.sharepoint.com/sites/ASHRAELowdownShowdown2022/Shared%20Documents/General/Water/Water%20Cal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lrgroup.sharepoint.com/sites/ASHRAELowdownShowdown2022/Shared%20Documents/General/Water/Water%20Calc.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INTERIOR WATER MONTHLY VOLUMES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Captured</c:v>
          </c:tx>
          <c:spPr>
            <a:solidFill>
              <a:srgbClr val="0070C0"/>
            </a:solidFill>
            <a:ln>
              <a:noFill/>
            </a:ln>
            <a:effectLst/>
          </c:spPr>
          <c:invertIfNegative val="0"/>
          <c:cat>
            <c:numRef>
              <c:f>'Water Capture'!$C$2:$N$2</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Capture'!$C$6:$N$6</c:f>
              <c:numCache>
                <c:formatCode>#,##0</c:formatCode>
                <c:ptCount val="12"/>
                <c:pt idx="0">
                  <c:v>35635.202949281251</c:v>
                </c:pt>
                <c:pt idx="1">
                  <c:v>59002.549145531251</c:v>
                </c:pt>
                <c:pt idx="2">
                  <c:v>17525.5096471875</c:v>
                </c:pt>
                <c:pt idx="3">
                  <c:v>13144.132235390625</c:v>
                </c:pt>
                <c:pt idx="4">
                  <c:v>16649.234164828125</c:v>
                </c:pt>
                <c:pt idx="5">
                  <c:v>17525.5096471875</c:v>
                </c:pt>
                <c:pt idx="6">
                  <c:v>12559.948580484375</c:v>
                </c:pt>
                <c:pt idx="7">
                  <c:v>4673.4692392500001</c:v>
                </c:pt>
                <c:pt idx="8">
                  <c:v>12559.948580484375</c:v>
                </c:pt>
                <c:pt idx="9">
                  <c:v>17525.5096471875</c:v>
                </c:pt>
                <c:pt idx="10">
                  <c:v>8178.571168687502</c:v>
                </c:pt>
                <c:pt idx="11">
                  <c:v>59878.824627890623</c:v>
                </c:pt>
              </c:numCache>
            </c:numRef>
          </c:val>
          <c:extLst>
            <c:ext xmlns:c16="http://schemas.microsoft.com/office/drawing/2014/chart" uri="{C3380CC4-5D6E-409C-BE32-E72D297353CC}">
              <c16:uniqueId val="{00000000-8F81-4551-8D97-99CC38DEBB0B}"/>
            </c:ext>
          </c:extLst>
        </c:ser>
        <c:ser>
          <c:idx val="1"/>
          <c:order val="1"/>
          <c:tx>
            <c:v>Usage</c:v>
          </c:tx>
          <c:spPr>
            <a:solidFill>
              <a:srgbClr val="00B050"/>
            </a:solidFill>
            <a:ln>
              <a:noFill/>
            </a:ln>
            <a:effectLst/>
          </c:spPr>
          <c:invertIfNegative val="0"/>
          <c:val>
            <c:numRef>
              <c:f>'Water Capture'!$C$8:$N$8</c:f>
              <c:numCache>
                <c:formatCode>#,##0</c:formatCode>
                <c:ptCount val="12"/>
                <c:pt idx="0">
                  <c:v>21000</c:v>
                </c:pt>
                <c:pt idx="1">
                  <c:v>21000</c:v>
                </c:pt>
                <c:pt idx="2">
                  <c:v>21000</c:v>
                </c:pt>
                <c:pt idx="3">
                  <c:v>21000</c:v>
                </c:pt>
                <c:pt idx="4">
                  <c:v>21000</c:v>
                </c:pt>
                <c:pt idx="5">
                  <c:v>21000</c:v>
                </c:pt>
                <c:pt idx="6">
                  <c:v>21000</c:v>
                </c:pt>
                <c:pt idx="7">
                  <c:v>21000</c:v>
                </c:pt>
                <c:pt idx="8">
                  <c:v>21000</c:v>
                </c:pt>
                <c:pt idx="9">
                  <c:v>21000</c:v>
                </c:pt>
                <c:pt idx="10">
                  <c:v>1600</c:v>
                </c:pt>
                <c:pt idx="11">
                  <c:v>1600</c:v>
                </c:pt>
              </c:numCache>
            </c:numRef>
          </c:val>
          <c:extLst>
            <c:ext xmlns:c16="http://schemas.microsoft.com/office/drawing/2014/chart" uri="{C3380CC4-5D6E-409C-BE32-E72D297353CC}">
              <c16:uniqueId val="{00000001-8F81-4551-8D97-99CC38DEBB0B}"/>
            </c:ext>
          </c:extLst>
        </c:ser>
        <c:ser>
          <c:idx val="2"/>
          <c:order val="2"/>
          <c:tx>
            <c:v>Supplement</c:v>
          </c:tx>
          <c:spPr>
            <a:solidFill>
              <a:srgbClr val="FF9933"/>
            </a:solidFill>
            <a:ln>
              <a:noFill/>
            </a:ln>
            <a:effectLst/>
          </c:spPr>
          <c:invertIfNegative val="0"/>
          <c:val>
            <c:numRef>
              <c:f>'Water Capture'!$C$7:$N$7</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2-8F81-4551-8D97-99CC38DEBB0B}"/>
            </c:ext>
          </c:extLst>
        </c:ser>
        <c:ser>
          <c:idx val="3"/>
          <c:order val="3"/>
          <c:tx>
            <c:v>Shortage</c:v>
          </c:tx>
          <c:spPr>
            <a:solidFill>
              <a:schemeClr val="accent1"/>
            </a:solidFill>
            <a:ln>
              <a:noFill/>
            </a:ln>
            <a:effectLst/>
          </c:spPr>
          <c:invertIfNegative val="0"/>
          <c:val>
            <c:numRef>
              <c:f>'Water Capture'!$C$12:$N$12</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3-8F81-4551-8D97-99CC38DEBB0B}"/>
            </c:ext>
          </c:extLst>
        </c:ser>
        <c:dLbls>
          <c:showLegendKey val="0"/>
          <c:showVal val="0"/>
          <c:showCatName val="0"/>
          <c:showSerName val="0"/>
          <c:showPercent val="0"/>
          <c:showBubbleSize val="0"/>
        </c:dLbls>
        <c:gapWidth val="219"/>
        <c:overlap val="-27"/>
        <c:axId val="758815568"/>
        <c:axId val="758815984"/>
      </c:barChart>
      <c:dateAx>
        <c:axId val="758815568"/>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815984"/>
        <c:crosses val="autoZero"/>
        <c:auto val="1"/>
        <c:lblOffset val="100"/>
        <c:baseTimeUnit val="months"/>
      </c:dateAx>
      <c:valAx>
        <c:axId val="758815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815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INTERIOR WATER</a:t>
            </a:r>
            <a:r>
              <a:rPr lang="en-US" baseline="0"/>
              <a:t> </a:t>
            </a:r>
            <a:r>
              <a:rPr lang="en-US"/>
              <a:t>STORAGE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v>Tank Level</c:v>
          </c:tx>
          <c:spPr>
            <a:solidFill>
              <a:srgbClr val="0070C0"/>
            </a:solidFill>
            <a:ln>
              <a:noFill/>
            </a:ln>
            <a:effectLst/>
          </c:spPr>
          <c:dLbls>
            <c:delete val="1"/>
          </c:dLbls>
          <c:cat>
            <c:numRef>
              <c:f>'Water Capture'!$C$2:$N$2</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Capture'!$C$10:$N$10</c:f>
              <c:numCache>
                <c:formatCode>#,##0</c:formatCode>
                <c:ptCount val="12"/>
                <c:pt idx="0">
                  <c:v>35635.202949281251</c:v>
                </c:pt>
                <c:pt idx="1">
                  <c:v>73637.752094812502</c:v>
                </c:pt>
                <c:pt idx="2">
                  <c:v>70163.261742000002</c:v>
                </c:pt>
                <c:pt idx="3">
                  <c:v>62307.393977390631</c:v>
                </c:pt>
                <c:pt idx="4">
                  <c:v>57956.62814221876</c:v>
                </c:pt>
                <c:pt idx="5">
                  <c:v>54482.137789406261</c:v>
                </c:pt>
                <c:pt idx="6">
                  <c:v>46042.086369890632</c:v>
                </c:pt>
                <c:pt idx="7">
                  <c:v>29715.555609140632</c:v>
                </c:pt>
                <c:pt idx="8">
                  <c:v>21275.504189625004</c:v>
                </c:pt>
                <c:pt idx="9">
                  <c:v>17801.013836812504</c:v>
                </c:pt>
                <c:pt idx="10">
                  <c:v>24379.585005500005</c:v>
                </c:pt>
                <c:pt idx="11">
                  <c:v>77000</c:v>
                </c:pt>
              </c:numCache>
            </c:numRef>
          </c:val>
          <c:extLst>
            <c:ext xmlns:c16="http://schemas.microsoft.com/office/drawing/2014/chart" uri="{C3380CC4-5D6E-409C-BE32-E72D297353CC}">
              <c16:uniqueId val="{00000000-61A6-49D7-8CAD-4A6D4A1FC9B0}"/>
            </c:ext>
          </c:extLst>
        </c:ser>
        <c:ser>
          <c:idx val="1"/>
          <c:order val="1"/>
          <c:tx>
            <c:v>Net Inflow</c:v>
          </c:tx>
          <c:spPr>
            <a:gradFill flip="none" rotWithShape="1">
              <a:gsLst>
                <a:gs pos="0">
                  <a:schemeClr val="accent1"/>
                </a:gs>
                <a:gs pos="19000">
                  <a:schemeClr val="accent1"/>
                </a:gs>
                <a:gs pos="23000">
                  <a:srgbClr val="00B050"/>
                </a:gs>
                <a:gs pos="100000">
                  <a:srgbClr val="00B050"/>
                </a:gs>
              </a:gsLst>
              <a:lin ang="16200000" scaled="1"/>
              <a:tileRect/>
            </a:gradFill>
            <a:ln>
              <a:noFill/>
            </a:ln>
            <a:effectLst/>
          </c:spPr>
          <c:dLbls>
            <c:delete val="1"/>
          </c:dLbls>
          <c:cat>
            <c:numRef>
              <c:f>'Water Capture'!$C$2:$N$2</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Capture'!$C$9:$N$9</c:f>
              <c:numCache>
                <c:formatCode>#,##0</c:formatCode>
                <c:ptCount val="12"/>
                <c:pt idx="0">
                  <c:v>14635.202949281251</c:v>
                </c:pt>
                <c:pt idx="1">
                  <c:v>38002.549145531251</c:v>
                </c:pt>
                <c:pt idx="2">
                  <c:v>-3474.4903528124996</c:v>
                </c:pt>
                <c:pt idx="3">
                  <c:v>-7855.8677646093747</c:v>
                </c:pt>
                <c:pt idx="4">
                  <c:v>-4350.7658351718746</c:v>
                </c:pt>
                <c:pt idx="5">
                  <c:v>-3474.4903528124996</c:v>
                </c:pt>
                <c:pt idx="6">
                  <c:v>-8440.0514195156247</c:v>
                </c:pt>
                <c:pt idx="7">
                  <c:v>-16326.53076075</c:v>
                </c:pt>
                <c:pt idx="8">
                  <c:v>-8440.0514195156247</c:v>
                </c:pt>
                <c:pt idx="9">
                  <c:v>-3474.4903528124996</c:v>
                </c:pt>
                <c:pt idx="10">
                  <c:v>6578.571168687502</c:v>
                </c:pt>
                <c:pt idx="11">
                  <c:v>58278.824627890623</c:v>
                </c:pt>
              </c:numCache>
            </c:numRef>
          </c:val>
          <c:extLst>
            <c:ext xmlns:c16="http://schemas.microsoft.com/office/drawing/2014/chart" uri="{C3380CC4-5D6E-409C-BE32-E72D297353CC}">
              <c16:uniqueId val="{00000001-61A6-49D7-8CAD-4A6D4A1FC9B0}"/>
            </c:ext>
          </c:extLst>
        </c:ser>
        <c:dLbls>
          <c:showLegendKey val="0"/>
          <c:showVal val="1"/>
          <c:showCatName val="0"/>
          <c:showSerName val="0"/>
          <c:showPercent val="0"/>
          <c:showBubbleSize val="0"/>
        </c:dLbls>
        <c:axId val="848793360"/>
        <c:axId val="848792528"/>
      </c:areaChart>
      <c:lineChart>
        <c:grouping val="standard"/>
        <c:varyColors val="0"/>
        <c:ser>
          <c:idx val="2"/>
          <c:order val="2"/>
          <c:tx>
            <c:v>Storage Capacity</c:v>
          </c:tx>
          <c:spPr>
            <a:ln w="19050" cap="rnd">
              <a:solidFill>
                <a:schemeClr val="accent2"/>
              </a:solidFill>
              <a:round/>
            </a:ln>
            <a:effectLst/>
          </c:spPr>
          <c:marker>
            <c:symbol val="none"/>
          </c:marker>
          <c:dLbls>
            <c:dLbl>
              <c:idx val="11"/>
              <c:tx>
                <c:rich>
                  <a:bodyPr/>
                  <a:lstStyle/>
                  <a:p>
                    <a:fld id="{32D747A1-8247-42BC-9DBF-1957304E4FF1}" type="VALUE">
                      <a:rPr lang="en-US" smtClean="0"/>
                      <a:pPr/>
                      <a:t>[VALUE]</a:t>
                    </a:fld>
                    <a:r>
                      <a:rPr lang="en-US"/>
                      <a:t> Tank</a:t>
                    </a:r>
                    <a:r>
                      <a:rPr lang="en-US" baseline="0"/>
                      <a:t> Capacity</a:t>
                    </a:r>
                  </a:p>
                </c:rich>
              </c:tx>
              <c:showLegendKey val="0"/>
              <c:showVal val="1"/>
              <c:showCatName val="0"/>
              <c:showSerName val="0"/>
              <c:showPercent val="0"/>
              <c:showBubbleSize val="0"/>
              <c:extLst>
                <c:ext xmlns:c15="http://schemas.microsoft.com/office/drawing/2012/chart" uri="{CE6537A1-D6FC-4f65-9D91-7224C49458BB}">
                  <c15:layout>
                    <c:manualLayout>
                      <c:w val="0.23064079261384177"/>
                      <c:h val="0.1067380917846993"/>
                    </c:manualLayout>
                  </c15:layout>
                  <c15:dlblFieldTable/>
                  <c15:showDataLabelsRange val="0"/>
                </c:ext>
                <c:ext xmlns:c16="http://schemas.microsoft.com/office/drawing/2014/chart" uri="{C3380CC4-5D6E-409C-BE32-E72D297353CC}">
                  <c16:uniqueId val="{00000002-61A6-49D7-8CAD-4A6D4A1FC9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'Water Capture'!$C$2:$N$2</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Capture'!$C$5:$N$5</c:f>
              <c:numCache>
                <c:formatCode>General</c:formatCode>
                <c:ptCount val="12"/>
                <c:pt idx="0">
                  <c:v>77000</c:v>
                </c:pt>
                <c:pt idx="1">
                  <c:v>77000</c:v>
                </c:pt>
                <c:pt idx="2">
                  <c:v>77000</c:v>
                </c:pt>
                <c:pt idx="3">
                  <c:v>77000</c:v>
                </c:pt>
                <c:pt idx="4">
                  <c:v>77000</c:v>
                </c:pt>
                <c:pt idx="5">
                  <c:v>77000</c:v>
                </c:pt>
                <c:pt idx="6">
                  <c:v>77000</c:v>
                </c:pt>
                <c:pt idx="7">
                  <c:v>77000</c:v>
                </c:pt>
                <c:pt idx="8">
                  <c:v>77000</c:v>
                </c:pt>
                <c:pt idx="9">
                  <c:v>77000</c:v>
                </c:pt>
                <c:pt idx="10">
                  <c:v>77000</c:v>
                </c:pt>
                <c:pt idx="11">
                  <c:v>77000</c:v>
                </c:pt>
              </c:numCache>
            </c:numRef>
          </c:val>
          <c:smooth val="0"/>
          <c:extLst>
            <c:ext xmlns:c16="http://schemas.microsoft.com/office/drawing/2014/chart" uri="{C3380CC4-5D6E-409C-BE32-E72D297353CC}">
              <c16:uniqueId val="{00000003-61A6-49D7-8CAD-4A6D4A1FC9B0}"/>
            </c:ext>
          </c:extLst>
        </c:ser>
        <c:dLbls>
          <c:showLegendKey val="0"/>
          <c:showVal val="0"/>
          <c:showCatName val="0"/>
          <c:showSerName val="0"/>
          <c:showPercent val="0"/>
          <c:showBubbleSize val="0"/>
        </c:dLbls>
        <c:marker val="1"/>
        <c:smooth val="0"/>
        <c:axId val="848793360"/>
        <c:axId val="848792528"/>
      </c:lineChart>
      <c:dateAx>
        <c:axId val="848793360"/>
        <c:scaling>
          <c:orientation val="minMax"/>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792528"/>
        <c:crosses val="autoZero"/>
        <c:auto val="1"/>
        <c:lblOffset val="100"/>
        <c:baseTimeUnit val="months"/>
      </c:dateAx>
      <c:valAx>
        <c:axId val="848792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7933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SITE WATER STORAGE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v>Tank Level</c:v>
          </c:tx>
          <c:spPr>
            <a:solidFill>
              <a:srgbClr val="0070C0"/>
            </a:solidFill>
            <a:ln>
              <a:noFill/>
            </a:ln>
            <a:effectLst/>
          </c:spPr>
          <c:cat>
            <c:numRef>
              <c:f>'Water Capture'!$C$36:$N$36</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Capture'!$C$44:$N$44</c:f>
              <c:numCache>
                <c:formatCode>#,##0</c:formatCode>
                <c:ptCount val="12"/>
                <c:pt idx="0">
                  <c:v>545.70294928125804</c:v>
                </c:pt>
                <c:pt idx="1">
                  <c:v>31778.752094812513</c:v>
                </c:pt>
                <c:pt idx="2">
                  <c:v>29669.261742000017</c:v>
                </c:pt>
                <c:pt idx="3">
                  <c:v>30424.643977390646</c:v>
                </c:pt>
                <c:pt idx="4">
                  <c:v>47073.878142218775</c:v>
                </c:pt>
                <c:pt idx="5">
                  <c:v>64599.387789406275</c:v>
                </c:pt>
                <c:pt idx="6">
                  <c:v>77000</c:v>
                </c:pt>
                <c:pt idx="7">
                  <c:v>46517.469239250007</c:v>
                </c:pt>
                <c:pt idx="8">
                  <c:v>308.16781973438628</c:v>
                </c:pt>
                <c:pt idx="9">
                  <c:v>448.67746692188666</c:v>
                </c:pt>
                <c:pt idx="10">
                  <c:v>354.24863560938684</c:v>
                </c:pt>
                <c:pt idx="11">
                  <c:v>784.32326350000221</c:v>
                </c:pt>
              </c:numCache>
            </c:numRef>
          </c:val>
          <c:extLst>
            <c:ext xmlns:c16="http://schemas.microsoft.com/office/drawing/2014/chart" uri="{C3380CC4-5D6E-409C-BE32-E72D297353CC}">
              <c16:uniqueId val="{00000000-F65D-4FC2-AC4C-E2265BFD7D7E}"/>
            </c:ext>
          </c:extLst>
        </c:ser>
        <c:ser>
          <c:idx val="1"/>
          <c:order val="1"/>
          <c:tx>
            <c:v>Net Inflow</c:v>
          </c:tx>
          <c:spPr>
            <a:gradFill>
              <a:gsLst>
                <a:gs pos="0">
                  <a:schemeClr val="accent1"/>
                </a:gs>
                <a:gs pos="65000">
                  <a:schemeClr val="accent1"/>
                </a:gs>
                <a:gs pos="66000">
                  <a:srgbClr val="00B050"/>
                </a:gs>
                <a:gs pos="100000">
                  <a:srgbClr val="00B050"/>
                </a:gs>
              </a:gsLst>
              <a:lin ang="16200000" scaled="1"/>
            </a:gradFill>
            <a:ln>
              <a:noFill/>
            </a:ln>
            <a:effectLst/>
          </c:spPr>
          <c:cat>
            <c:numRef>
              <c:f>'Water Capture'!$C$36:$N$36</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Capture'!$C$43:$N$43</c:f>
              <c:numCache>
                <c:formatCode>#,##0</c:formatCode>
                <c:ptCount val="12"/>
                <c:pt idx="0">
                  <c:v>-59454.297050718749</c:v>
                </c:pt>
                <c:pt idx="1">
                  <c:v>31233.049145531255</c:v>
                </c:pt>
                <c:pt idx="2">
                  <c:v>-2109.4903528124996</c:v>
                </c:pt>
                <c:pt idx="3">
                  <c:v>755.38223539062528</c:v>
                </c:pt>
                <c:pt idx="4">
                  <c:v>16649.234164828125</c:v>
                </c:pt>
                <c:pt idx="5">
                  <c:v>17525.5096471875</c:v>
                </c:pt>
                <c:pt idx="6">
                  <c:v>12559.948580484375</c:v>
                </c:pt>
                <c:pt idx="7">
                  <c:v>-30482.530760749993</c:v>
                </c:pt>
                <c:pt idx="8">
                  <c:v>-46209.301419515628</c:v>
                </c:pt>
                <c:pt idx="9">
                  <c:v>140.50964718750038</c:v>
                </c:pt>
                <c:pt idx="10">
                  <c:v>-94.428831312499824</c:v>
                </c:pt>
                <c:pt idx="11">
                  <c:v>430.07462789062993</c:v>
                </c:pt>
              </c:numCache>
            </c:numRef>
          </c:val>
          <c:extLst>
            <c:ext xmlns:c16="http://schemas.microsoft.com/office/drawing/2014/chart" uri="{C3380CC4-5D6E-409C-BE32-E72D297353CC}">
              <c16:uniqueId val="{00000001-F65D-4FC2-AC4C-E2265BFD7D7E}"/>
            </c:ext>
          </c:extLst>
        </c:ser>
        <c:dLbls>
          <c:showLegendKey val="0"/>
          <c:showVal val="0"/>
          <c:showCatName val="0"/>
          <c:showSerName val="0"/>
          <c:showPercent val="0"/>
          <c:showBubbleSize val="0"/>
        </c:dLbls>
        <c:axId val="847536000"/>
        <c:axId val="847536416"/>
      </c:areaChart>
      <c:lineChart>
        <c:grouping val="standard"/>
        <c:varyColors val="0"/>
        <c:ser>
          <c:idx val="2"/>
          <c:order val="2"/>
          <c:tx>
            <c:v>Storage Capacity</c:v>
          </c:tx>
          <c:spPr>
            <a:ln w="19050" cap="rnd">
              <a:solidFill>
                <a:schemeClr val="accent2"/>
              </a:solidFill>
              <a:round/>
            </a:ln>
            <a:effectLst/>
          </c:spPr>
          <c:marker>
            <c:symbol val="none"/>
          </c:marker>
          <c:dLbls>
            <c:dLbl>
              <c:idx val="11"/>
              <c:tx>
                <c:rich>
                  <a:bodyPr/>
                  <a:lstStyle/>
                  <a:p>
                    <a:fld id="{366F75BE-95FF-44CA-B92F-0DAFF3BBC65D}" type="VALUE">
                      <a:rPr lang="en-US" smtClean="0"/>
                      <a:pPr/>
                      <a:t>[VALUE]</a:t>
                    </a:fld>
                    <a:r>
                      <a:rPr lang="en-US"/>
                      <a:t> Tank Capacity</a:t>
                    </a:r>
                  </a:p>
                </c:rich>
              </c:tx>
              <c:showLegendKey val="0"/>
              <c:showVal val="1"/>
              <c:showCatName val="0"/>
              <c:showSerName val="0"/>
              <c:showPercent val="0"/>
              <c:showBubbleSize val="0"/>
              <c:extLst>
                <c:ext xmlns:c15="http://schemas.microsoft.com/office/drawing/2012/chart" uri="{CE6537A1-D6FC-4f65-9D91-7224C49458BB}">
                  <c15:layout>
                    <c:manualLayout>
                      <c:w val="0.2306407481347543"/>
                      <c:h val="0.11281499611057355"/>
                    </c:manualLayout>
                  </c15:layout>
                  <c15:dlblFieldTable/>
                  <c15:showDataLabelsRange val="0"/>
                </c:ext>
                <c:ext xmlns:c16="http://schemas.microsoft.com/office/drawing/2014/chart" uri="{C3380CC4-5D6E-409C-BE32-E72D297353CC}">
                  <c16:uniqueId val="{00000002-F65D-4FC2-AC4C-E2265BFD7D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'Water Capture'!$C$39:$N$39</c:f>
              <c:numCache>
                <c:formatCode>General</c:formatCode>
                <c:ptCount val="12"/>
                <c:pt idx="0">
                  <c:v>77000</c:v>
                </c:pt>
                <c:pt idx="1">
                  <c:v>77000</c:v>
                </c:pt>
                <c:pt idx="2">
                  <c:v>77000</c:v>
                </c:pt>
                <c:pt idx="3">
                  <c:v>77000</c:v>
                </c:pt>
                <c:pt idx="4">
                  <c:v>77000</c:v>
                </c:pt>
                <c:pt idx="5">
                  <c:v>77000</c:v>
                </c:pt>
                <c:pt idx="6">
                  <c:v>77000</c:v>
                </c:pt>
                <c:pt idx="7">
                  <c:v>77000</c:v>
                </c:pt>
                <c:pt idx="8">
                  <c:v>77000</c:v>
                </c:pt>
                <c:pt idx="9">
                  <c:v>77000</c:v>
                </c:pt>
                <c:pt idx="10">
                  <c:v>77000</c:v>
                </c:pt>
                <c:pt idx="11">
                  <c:v>77000</c:v>
                </c:pt>
              </c:numCache>
            </c:numRef>
          </c:val>
          <c:smooth val="0"/>
          <c:extLst>
            <c:ext xmlns:c16="http://schemas.microsoft.com/office/drawing/2014/chart" uri="{C3380CC4-5D6E-409C-BE32-E72D297353CC}">
              <c16:uniqueId val="{00000003-F65D-4FC2-AC4C-E2265BFD7D7E}"/>
            </c:ext>
          </c:extLst>
        </c:ser>
        <c:dLbls>
          <c:showLegendKey val="0"/>
          <c:showVal val="0"/>
          <c:showCatName val="0"/>
          <c:showSerName val="0"/>
          <c:showPercent val="0"/>
          <c:showBubbleSize val="0"/>
        </c:dLbls>
        <c:marker val="1"/>
        <c:smooth val="0"/>
        <c:axId val="847536000"/>
        <c:axId val="847536416"/>
      </c:lineChart>
      <c:dateAx>
        <c:axId val="847536000"/>
        <c:scaling>
          <c:orientation val="minMax"/>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536416"/>
        <c:crosses val="autoZero"/>
        <c:auto val="1"/>
        <c:lblOffset val="100"/>
        <c:baseTimeUnit val="months"/>
      </c:dateAx>
      <c:valAx>
        <c:axId val="84753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536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SITE WATER MONTHLY VOLUMES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Captured</c:v>
          </c:tx>
          <c:spPr>
            <a:solidFill>
              <a:srgbClr val="0070C0"/>
            </a:solidFill>
            <a:ln>
              <a:noFill/>
            </a:ln>
            <a:effectLst/>
          </c:spPr>
          <c:invertIfNegative val="0"/>
          <c:cat>
            <c:numRef>
              <c:f>'Water Capture'!$C$36:$N$36</c:f>
              <c:numCache>
                <c:formatCode>d\-mmm</c:formatCode>
                <c:ptCount val="12"/>
                <c:pt idx="0">
                  <c:v>44774</c:v>
                </c:pt>
                <c:pt idx="1">
                  <c:v>44805</c:v>
                </c:pt>
                <c:pt idx="2">
                  <c:v>44835</c:v>
                </c:pt>
                <c:pt idx="3">
                  <c:v>44866</c:v>
                </c:pt>
                <c:pt idx="4">
                  <c:v>44896</c:v>
                </c:pt>
                <c:pt idx="5">
                  <c:v>44927</c:v>
                </c:pt>
                <c:pt idx="6">
                  <c:v>44958</c:v>
                </c:pt>
                <c:pt idx="7">
                  <c:v>44986</c:v>
                </c:pt>
                <c:pt idx="8">
                  <c:v>45017</c:v>
                </c:pt>
                <c:pt idx="9">
                  <c:v>45047</c:v>
                </c:pt>
                <c:pt idx="10">
                  <c:v>45078</c:v>
                </c:pt>
                <c:pt idx="11">
                  <c:v>45108</c:v>
                </c:pt>
              </c:numCache>
            </c:numRef>
          </c:cat>
          <c:val>
            <c:numRef>
              <c:f>'Water Capture'!$C$40:$N$40</c:f>
              <c:numCache>
                <c:formatCode>#,##0</c:formatCode>
                <c:ptCount val="12"/>
                <c:pt idx="0">
                  <c:v>35635.202949281251</c:v>
                </c:pt>
                <c:pt idx="1">
                  <c:v>59002.549145531251</c:v>
                </c:pt>
                <c:pt idx="2">
                  <c:v>17525.5096471875</c:v>
                </c:pt>
                <c:pt idx="3">
                  <c:v>13144.132235390625</c:v>
                </c:pt>
                <c:pt idx="4">
                  <c:v>16649.234164828125</c:v>
                </c:pt>
                <c:pt idx="5">
                  <c:v>17525.5096471875</c:v>
                </c:pt>
                <c:pt idx="6">
                  <c:v>12559.948580484375</c:v>
                </c:pt>
                <c:pt idx="7">
                  <c:v>4673.4692392500001</c:v>
                </c:pt>
                <c:pt idx="8">
                  <c:v>12559.948580484375</c:v>
                </c:pt>
                <c:pt idx="9">
                  <c:v>17525.5096471875</c:v>
                </c:pt>
                <c:pt idx="10">
                  <c:v>8178.571168687502</c:v>
                </c:pt>
                <c:pt idx="11">
                  <c:v>59878.824627890623</c:v>
                </c:pt>
              </c:numCache>
            </c:numRef>
          </c:val>
          <c:extLst>
            <c:ext xmlns:c16="http://schemas.microsoft.com/office/drawing/2014/chart" uri="{C3380CC4-5D6E-409C-BE32-E72D297353CC}">
              <c16:uniqueId val="{00000000-D834-400C-8C16-B4C54414C7E0}"/>
            </c:ext>
          </c:extLst>
        </c:ser>
        <c:ser>
          <c:idx val="1"/>
          <c:order val="1"/>
          <c:tx>
            <c:v>Usage</c:v>
          </c:tx>
          <c:spPr>
            <a:solidFill>
              <a:srgbClr val="00B050"/>
            </a:solidFill>
            <a:ln>
              <a:noFill/>
            </a:ln>
            <a:effectLst/>
          </c:spPr>
          <c:invertIfNegative val="0"/>
          <c:val>
            <c:numRef>
              <c:f>'Water Capture'!$C$42:$N$42</c:f>
              <c:numCache>
                <c:formatCode>#,##0</c:formatCode>
                <c:ptCount val="12"/>
                <c:pt idx="0">
                  <c:v>95089.5</c:v>
                </c:pt>
                <c:pt idx="1">
                  <c:v>27769.499999999996</c:v>
                </c:pt>
                <c:pt idx="2">
                  <c:v>19635</c:v>
                </c:pt>
                <c:pt idx="3">
                  <c:v>12388.75</c:v>
                </c:pt>
                <c:pt idx="4">
                  <c:v>0</c:v>
                </c:pt>
                <c:pt idx="5">
                  <c:v>0</c:v>
                </c:pt>
                <c:pt idx="6">
                  <c:v>0</c:v>
                </c:pt>
                <c:pt idx="7">
                  <c:v>35155.999999999993</c:v>
                </c:pt>
                <c:pt idx="8">
                  <c:v>68769.25</c:v>
                </c:pt>
                <c:pt idx="9">
                  <c:v>66385</c:v>
                </c:pt>
                <c:pt idx="10">
                  <c:v>108273</c:v>
                </c:pt>
                <c:pt idx="11">
                  <c:v>83448.75</c:v>
                </c:pt>
              </c:numCache>
            </c:numRef>
          </c:val>
          <c:extLst>
            <c:ext xmlns:c16="http://schemas.microsoft.com/office/drawing/2014/chart" uri="{C3380CC4-5D6E-409C-BE32-E72D297353CC}">
              <c16:uniqueId val="{00000001-D834-400C-8C16-B4C54414C7E0}"/>
            </c:ext>
          </c:extLst>
        </c:ser>
        <c:ser>
          <c:idx val="2"/>
          <c:order val="2"/>
          <c:tx>
            <c:v>Supplement</c:v>
          </c:tx>
          <c:spPr>
            <a:solidFill>
              <a:srgbClr val="FF9933"/>
            </a:solidFill>
            <a:ln>
              <a:noFill/>
            </a:ln>
            <a:effectLst/>
          </c:spPr>
          <c:invertIfNegative val="0"/>
          <c:val>
            <c:numRef>
              <c:f>'Water Capture'!$C$41:$N$41</c:f>
              <c:numCache>
                <c:formatCode>General</c:formatCode>
                <c:ptCount val="12"/>
                <c:pt idx="0">
                  <c:v>0</c:v>
                </c:pt>
                <c:pt idx="1">
                  <c:v>0</c:v>
                </c:pt>
                <c:pt idx="5">
                  <c:v>0</c:v>
                </c:pt>
                <c:pt idx="6">
                  <c:v>0</c:v>
                </c:pt>
                <c:pt idx="8">
                  <c:v>10000</c:v>
                </c:pt>
                <c:pt idx="9">
                  <c:v>49000</c:v>
                </c:pt>
                <c:pt idx="10">
                  <c:v>100000</c:v>
                </c:pt>
                <c:pt idx="11">
                  <c:v>24000</c:v>
                </c:pt>
              </c:numCache>
            </c:numRef>
          </c:val>
          <c:extLst>
            <c:ext xmlns:c16="http://schemas.microsoft.com/office/drawing/2014/chart" uri="{C3380CC4-5D6E-409C-BE32-E72D297353CC}">
              <c16:uniqueId val="{00000002-D834-400C-8C16-B4C54414C7E0}"/>
            </c:ext>
          </c:extLst>
        </c:ser>
        <c:ser>
          <c:idx val="3"/>
          <c:order val="3"/>
          <c:tx>
            <c:v>Shortage</c:v>
          </c:tx>
          <c:spPr>
            <a:solidFill>
              <a:schemeClr val="accent1"/>
            </a:solidFill>
            <a:ln>
              <a:noFill/>
            </a:ln>
            <a:effectLst/>
          </c:spPr>
          <c:invertIfNegative val="0"/>
          <c:val>
            <c:numRef>
              <c:f>'Water Capture'!$C$46:$N$46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3-D834-400C-8C16-B4C54414C7E0}"/>
            </c:ext>
          </c:extLst>
        </c:ser>
        <c:dLbls>
          <c:showLegendKey val="0"/>
          <c:showVal val="0"/>
          <c:showCatName val="0"/>
          <c:showSerName val="0"/>
          <c:showPercent val="0"/>
          <c:showBubbleSize val="0"/>
        </c:dLbls>
        <c:gapWidth val="219"/>
        <c:overlap val="-27"/>
        <c:axId val="314967263"/>
        <c:axId val="1925581247"/>
      </c:barChart>
      <c:dateAx>
        <c:axId val="314967263"/>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5581247"/>
        <c:crosses val="autoZero"/>
        <c:auto val="1"/>
        <c:lblOffset val="100"/>
        <c:baseTimeUnit val="months"/>
      </c:dateAx>
      <c:valAx>
        <c:axId val="1925581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9672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D_4990834C.xml><?xml version="1.0" encoding="utf-8"?>
<p188:cmLst xmlns:a="http://schemas.openxmlformats.org/drawingml/2006/main" xmlns:r="http://schemas.openxmlformats.org/officeDocument/2006/relationships" xmlns:p188="http://schemas.microsoft.com/office/powerpoint/2018/8/main">
  <p188:cm id="{FC2A8250-3F0E-4C37-89DA-92221C92E745}" authorId="{8285F428-0A5B-2858-70CB-B7ECD22587FE}" status="resolved" created="2022-07-26T20:27:27.650" complete="100000">
    <ac:deMkLst xmlns:ac="http://schemas.microsoft.com/office/drawing/2013/main/command">
      <pc:docMk xmlns:pc="http://schemas.microsoft.com/office/powerpoint/2013/main/command"/>
      <pc:sldMk xmlns:pc="http://schemas.microsoft.com/office/powerpoint/2013/main/command" cId="1234207564" sldId="333"/>
      <ac:spMk id="24" creationId="{DE992C77-2088-AF9E-8719-43F79B1DB99B}"/>
    </ac:deMkLst>
    <p188:replyLst>
      <p188:reply id="{2287B934-6190-4FB3-9295-7D05DE5795D4}" authorId="{7F3CEE45-2BD6-45D6-6C1C-2FF08B16211A}" created="2022-07-26T20:40:07.608">
        <p188:txBody>
          <a:bodyPr/>
          <a:lstStyle/>
          <a:p>
            <a:r>
              <a:rPr lang="en-US"/>
              <a:t>[@Jill Maltby-Abbott]  I have worked on conversion factor for one of our California projects</a:t>
            </a:r>
          </a:p>
        </p188:txBody>
      </p188:reply>
      <p188:reply id="{31B1F9B8-77B9-4849-B642-216D59493B63}" authorId="{7F3CEE45-2BD6-45D6-6C1C-2FF08B16211A}" created="2022-07-26T20:41:56.393">
        <p188:txBody>
          <a:bodyPr/>
          <a:lstStyle/>
          <a:p>
            <a:r>
              <a:rPr lang="en-US"/>
              <a:t>[@Jill Maltby-Abbott]  The eGrid CO2 emission Rate for CO2 for the New Mexico Grid (AZNM) is 1,044 Ib/MWh</a:t>
            </a:r>
          </a:p>
        </p188:txBody>
      </p188:reply>
      <p188:reply id="{48961588-9D7F-4FE1-ACAF-1038BE10297A}" authorId="{AF00BAFA-4821-F659-B020-5A19CFA58642}" created="2022-07-26T20:47:22.892">
        <p188:txBody>
          <a:bodyPr/>
          <a:lstStyle/>
          <a:p>
            <a:r>
              <a:rPr lang="en-US"/>
              <a:t>[@Jill Maltby-Abbott], [@Mahdi Afkhamiaghda], [@Andrew Eckhoff] IESVE has these factors in it already. We are going to need to post-process to charge batteries to lower operational CO2</a:t>
            </a:r>
          </a:p>
        </p188:txBody>
      </p188:reply>
      <p188:reply id="{51B87FFC-C1EB-4EBC-BB15-07254B89DCDC}" authorId="{7F3CEE45-2BD6-45D6-6C1C-2FF08B16211A}" created="2022-07-26T23:21:43.060">
        <p188:txBody>
          <a:bodyPr/>
          <a:lstStyle/>
          <a:p>
            <a:r>
              <a:rPr lang="en-US"/>
              <a:t>[@Jill Maltby-Abbott] [@Nathan Kegel] [@Andrew Eckhoff]  Based on the latest version, the CO2 emission Factor is 952 Ib/MWh which would convert to 0.428 Kg/Kwh</a:t>
            </a:r>
          </a:p>
        </p188:txBody>
      </p188:reply>
      <p188:reply id="{8E6B3908-03A0-466C-A396-82E9E1DED7DB}" authorId="{8285F428-0A5B-2858-70CB-B7ECD22587FE}" created="2022-07-27T14:43:26.888">
        <p188:txBody>
          <a:bodyPr/>
          <a:lstStyle/>
          <a:p>
            <a:r>
              <a:rPr lang="en-US"/>
              <a:t>So, can you help me on what the resulting number would be if our EUI is 23? </a:t>
            </a:r>
          </a:p>
        </p188:txBody>
      </p188:reply>
      <p188:reply id="{C7DFBEB0-1AEC-408D-B645-BB2E51184AC8}" authorId="{AF00BAFA-4821-F659-B020-5A19CFA58642}" created="2022-08-07T02:05:08.868">
        <p188:txBody>
          <a:bodyPr/>
          <a:lstStyle/>
          <a:p>
            <a:r>
              <a:rPr lang="en-US"/>
              <a:t>[@Jill Maltby-Abbott] [@Rajat Wadhwa] [@Andrew Eckhoff] The proposed should be a net negative number since we have more energy generation than consumed on site. Needs calculation.  Also, we used Time of Use with the battery to have a more detailed and accurate calcuation. We should show and talk about both.</a:t>
            </a:r>
          </a:p>
        </p188:txBody>
      </p188:reply>
      <p188:reply id="{B6085F49-5BE1-4AA4-9125-634F03D525E0}" authorId="{8285F428-0A5B-2858-70CB-B7ECD22587FE}" created="2022-08-08T19:03:21.522">
        <p188:txBody>
          <a:bodyPr/>
          <a:lstStyle/>
          <a:p>
            <a:r>
              <a:rPr lang="en-US"/>
              <a:t>[@Mahdi Afkhamiaghda]  [@Andrew Eckhoff]  [@Rajat Wadhwa]  - I've revised the EC side in green to speak to 75 years longevity instead of 60 years. Can you speak to the purple operation # revision? 
cc: [@Nathan Kegel] </a:t>
            </a:r>
          </a:p>
        </p188:txBody>
      </p188:reply>
    </p188:replyLst>
    <p188:txBody>
      <a:bodyPr/>
      <a:lstStyle/>
      <a:p>
        <a:r>
          <a:rPr lang="en-US"/>
          <a:t>[@Nathan Kegel]  [@Mahdi Afkhamiaghda] [@Rajat Wadhwa]  [@Andrew Eckhoff] - has anyone worked with the E Grid conversion factor table to convert electricity to GHG? 
https://www.epa.gov/egrid/egrid-questions-and-answers
CC: [@Danielle Valle-Steele] </a:t>
        </a:r>
      </a:p>
    </p188:txBody>
  </p188:cm>
  <p188:cm id="{BF790FD6-1328-4420-B882-70F94AF713B8}" authorId="{8285F428-0A5B-2858-70CB-B7ECD22587FE}" status="resolved" created="2022-09-07T21:21:33.626" complete="100000">
    <pc:sldMkLst xmlns:pc="http://schemas.microsoft.com/office/powerpoint/2013/main/command">
      <pc:docMk/>
      <pc:sldMk cId="1234207564" sldId="333"/>
    </pc:sldMkLst>
    <p188:txBody>
      <a:bodyPr/>
      <a:lstStyle/>
      <a:p>
        <a:r>
          <a:rPr lang="en-US"/>
          <a:t>Include tree planting count and sequestration allowed to grow for 10 years. 
Include "does not include" for battery storage.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95AAB-5FFF-41F9-8C0D-44637EC68389}" type="datetimeFigureOut">
              <a:rPr lang="en-US" smtClean="0"/>
              <a:t>9/21/2022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1B715D-45E5-49AC-9222-3C9AAA4E9C13}" type="slidenum">
              <a:rPr lang="en-US" smtClean="0"/>
              <a:t>‹#›</a:t>
            </a:fld>
            <a:endParaRPr lang="en-US"/>
          </a:p>
        </p:txBody>
      </p:sp>
    </p:spTree>
    <p:extLst>
      <p:ext uri="{BB962C8B-B14F-4D97-AF65-F5344CB8AC3E}">
        <p14:creationId xmlns:p14="http://schemas.microsoft.com/office/powerpoint/2010/main" val="284730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824B6-E49A-4E5F-AA14-CDC008890CF6}"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E0283-0C0B-46AE-992C-1515B610BF8A}" type="slidenum">
              <a:rPr lang="en-US" smtClean="0"/>
              <a:t>‹#›</a:t>
            </a:fld>
            <a:endParaRPr lang="en-US"/>
          </a:p>
        </p:txBody>
      </p:sp>
    </p:spTree>
    <p:extLst>
      <p:ext uri="{BB962C8B-B14F-4D97-AF65-F5344CB8AC3E}">
        <p14:creationId xmlns:p14="http://schemas.microsoft.com/office/powerpoint/2010/main" val="155829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76E0283-0C0B-46AE-992C-1515B610BF8A}" type="slidenum">
              <a:rPr lang="en-US" smtClean="0"/>
              <a:t>3</a:t>
            </a:fld>
            <a:endParaRPr lang="en-US"/>
          </a:p>
        </p:txBody>
      </p:sp>
    </p:spTree>
    <p:extLst>
      <p:ext uri="{BB962C8B-B14F-4D97-AF65-F5344CB8AC3E}">
        <p14:creationId xmlns:p14="http://schemas.microsoft.com/office/powerpoint/2010/main" val="362535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16</a:t>
            </a:fld>
            <a:endParaRPr lang="en-US"/>
          </a:p>
        </p:txBody>
      </p:sp>
    </p:spTree>
    <p:extLst>
      <p:ext uri="{BB962C8B-B14F-4D97-AF65-F5344CB8AC3E}">
        <p14:creationId xmlns:p14="http://schemas.microsoft.com/office/powerpoint/2010/main" val="939022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17</a:t>
            </a:fld>
            <a:endParaRPr lang="en-US"/>
          </a:p>
        </p:txBody>
      </p:sp>
    </p:spTree>
    <p:extLst>
      <p:ext uri="{BB962C8B-B14F-4D97-AF65-F5344CB8AC3E}">
        <p14:creationId xmlns:p14="http://schemas.microsoft.com/office/powerpoint/2010/main" val="271116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18</a:t>
            </a:fld>
            <a:endParaRPr lang="en-US"/>
          </a:p>
        </p:txBody>
      </p:sp>
    </p:spTree>
    <p:extLst>
      <p:ext uri="{BB962C8B-B14F-4D97-AF65-F5344CB8AC3E}">
        <p14:creationId xmlns:p14="http://schemas.microsoft.com/office/powerpoint/2010/main" val="2022635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625" indent="-428625">
              <a:lnSpc>
                <a:spcPct val="90000"/>
              </a:lnSpc>
              <a:spcBef>
                <a:spcPts val="1000"/>
              </a:spcBef>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19</a:t>
            </a:fld>
            <a:endParaRPr lang="en-US"/>
          </a:p>
        </p:txBody>
      </p:sp>
    </p:spTree>
    <p:extLst>
      <p:ext uri="{BB962C8B-B14F-4D97-AF65-F5344CB8AC3E}">
        <p14:creationId xmlns:p14="http://schemas.microsoft.com/office/powerpoint/2010/main" val="205803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21</a:t>
            </a:fld>
            <a:endParaRPr lang="en-US"/>
          </a:p>
        </p:txBody>
      </p:sp>
    </p:spTree>
    <p:extLst>
      <p:ext uri="{BB962C8B-B14F-4D97-AF65-F5344CB8AC3E}">
        <p14:creationId xmlns:p14="http://schemas.microsoft.com/office/powerpoint/2010/main" val="2955143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625" indent="-428625">
              <a:lnSpc>
                <a:spcPct val="90000"/>
              </a:lnSpc>
              <a:spcBef>
                <a:spcPts val="1000"/>
              </a:spcBef>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22</a:t>
            </a:fld>
            <a:endParaRPr lang="en-US"/>
          </a:p>
        </p:txBody>
      </p:sp>
    </p:spTree>
    <p:extLst>
      <p:ext uri="{BB962C8B-B14F-4D97-AF65-F5344CB8AC3E}">
        <p14:creationId xmlns:p14="http://schemas.microsoft.com/office/powerpoint/2010/main" val="380799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23</a:t>
            </a:fld>
            <a:endParaRPr lang="en-US"/>
          </a:p>
        </p:txBody>
      </p:sp>
    </p:spTree>
    <p:extLst>
      <p:ext uri="{BB962C8B-B14F-4D97-AF65-F5344CB8AC3E}">
        <p14:creationId xmlns:p14="http://schemas.microsoft.com/office/powerpoint/2010/main" val="531774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24</a:t>
            </a:fld>
            <a:endParaRPr lang="en-US"/>
          </a:p>
        </p:txBody>
      </p:sp>
    </p:spTree>
    <p:extLst>
      <p:ext uri="{BB962C8B-B14F-4D97-AF65-F5344CB8AC3E}">
        <p14:creationId xmlns:p14="http://schemas.microsoft.com/office/powerpoint/2010/main" val="703522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25</a:t>
            </a:fld>
            <a:endParaRPr lang="en-US"/>
          </a:p>
        </p:txBody>
      </p:sp>
    </p:spTree>
    <p:extLst>
      <p:ext uri="{BB962C8B-B14F-4D97-AF65-F5344CB8AC3E}">
        <p14:creationId xmlns:p14="http://schemas.microsoft.com/office/powerpoint/2010/main" val="296645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27</a:t>
            </a:fld>
            <a:endParaRPr lang="en-US"/>
          </a:p>
        </p:txBody>
      </p:sp>
    </p:spTree>
    <p:extLst>
      <p:ext uri="{BB962C8B-B14F-4D97-AF65-F5344CB8AC3E}">
        <p14:creationId xmlns:p14="http://schemas.microsoft.com/office/powerpoint/2010/main" val="82864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E0283-0C0B-46AE-992C-1515B610BF8A}" type="slidenum">
              <a:rPr lang="en-US" smtClean="0"/>
              <a:t>4</a:t>
            </a:fld>
            <a:endParaRPr lang="en-US"/>
          </a:p>
        </p:txBody>
      </p:sp>
    </p:spTree>
    <p:extLst>
      <p:ext uri="{BB962C8B-B14F-4D97-AF65-F5344CB8AC3E}">
        <p14:creationId xmlns:p14="http://schemas.microsoft.com/office/powerpoint/2010/main" val="2544326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28</a:t>
            </a:fld>
            <a:endParaRPr lang="en-US"/>
          </a:p>
        </p:txBody>
      </p:sp>
    </p:spTree>
    <p:extLst>
      <p:ext uri="{BB962C8B-B14F-4D97-AF65-F5344CB8AC3E}">
        <p14:creationId xmlns:p14="http://schemas.microsoft.com/office/powerpoint/2010/main" val="3376919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29</a:t>
            </a:fld>
            <a:endParaRPr lang="en-US"/>
          </a:p>
        </p:txBody>
      </p:sp>
    </p:spTree>
    <p:extLst>
      <p:ext uri="{BB962C8B-B14F-4D97-AF65-F5344CB8AC3E}">
        <p14:creationId xmlns:p14="http://schemas.microsoft.com/office/powerpoint/2010/main" val="268366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E0283-0C0B-46AE-992C-1515B610BF8A}" type="slidenum">
              <a:rPr lang="en-US" smtClean="0"/>
              <a:t>8</a:t>
            </a:fld>
            <a:endParaRPr lang="en-US"/>
          </a:p>
        </p:txBody>
      </p:sp>
    </p:spTree>
    <p:extLst>
      <p:ext uri="{BB962C8B-B14F-4D97-AF65-F5344CB8AC3E}">
        <p14:creationId xmlns:p14="http://schemas.microsoft.com/office/powerpoint/2010/main" val="246715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9</a:t>
            </a:fld>
            <a:endParaRPr lang="en-US"/>
          </a:p>
        </p:txBody>
      </p:sp>
    </p:spTree>
    <p:extLst>
      <p:ext uri="{BB962C8B-B14F-4D97-AF65-F5344CB8AC3E}">
        <p14:creationId xmlns:p14="http://schemas.microsoft.com/office/powerpoint/2010/main" val="280587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note night flush </a:t>
            </a:r>
          </a:p>
        </p:txBody>
      </p:sp>
      <p:sp>
        <p:nvSpPr>
          <p:cNvPr id="4" name="Slide Number Placeholder 3"/>
          <p:cNvSpPr>
            <a:spLocks noGrp="1"/>
          </p:cNvSpPr>
          <p:nvPr>
            <p:ph type="sldNum" sz="quarter" idx="10"/>
          </p:nvPr>
        </p:nvSpPr>
        <p:spPr/>
        <p:txBody>
          <a:bodyPr/>
          <a:lstStyle/>
          <a:p>
            <a:fld id="{576E0283-0C0B-46AE-992C-1515B610BF8A}" type="slidenum">
              <a:rPr lang="en-US" smtClean="0"/>
              <a:t>10</a:t>
            </a:fld>
            <a:endParaRPr lang="en-US"/>
          </a:p>
        </p:txBody>
      </p:sp>
    </p:spTree>
    <p:extLst>
      <p:ext uri="{BB962C8B-B14F-4D97-AF65-F5344CB8AC3E}">
        <p14:creationId xmlns:p14="http://schemas.microsoft.com/office/powerpoint/2010/main" val="131820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Clarify regional nature of material CEB / Watershed block. </a:t>
            </a:r>
          </a:p>
          <a:p>
            <a:pPr>
              <a:lnSpc>
                <a:spcPct val="90000"/>
              </a:lnSpc>
              <a:spcBef>
                <a:spcPts val="1000"/>
              </a:spcBef>
            </a:pPr>
            <a:endParaRPr lang="en-US">
              <a:cs typeface="Calibri"/>
            </a:endParaRPr>
          </a:p>
          <a:p>
            <a:pPr>
              <a:lnSpc>
                <a:spcPct val="90000"/>
              </a:lnSpc>
              <a:spcBef>
                <a:spcPts val="1000"/>
              </a:spcBef>
            </a:pPr>
            <a:r>
              <a:rPr lang="en-US">
                <a:cs typeface="Calibri"/>
              </a:rPr>
              <a:t>Here, you'll see the start of an embodied carbon story across our industry specific to schools. The team started with that per discipline breakdown and focused on where we could push / pull on different disciplines and challenge ourselves to optimize. </a:t>
            </a:r>
          </a:p>
          <a:p>
            <a:pPr>
              <a:lnSpc>
                <a:spcPct val="90000"/>
              </a:lnSpc>
              <a:spcBef>
                <a:spcPts val="1000"/>
              </a:spcBef>
            </a:pPr>
            <a:endParaRPr lang="en-US">
              <a:cs typeface="Calibri"/>
            </a:endParaRPr>
          </a:p>
          <a:p>
            <a:pPr>
              <a:lnSpc>
                <a:spcPct val="90000"/>
              </a:lnSpc>
              <a:spcBef>
                <a:spcPts val="1000"/>
              </a:spcBef>
            </a:pPr>
            <a:r>
              <a:rPr lang="en-US">
                <a:cs typeface="Calibri"/>
              </a:rPr>
              <a:t>We took a peek at DLR Group's portfolio for highest to lowest projections. Not surprisingly, CMU was a wonderful fit operationally – but this team found Compressed Earth Block to respect the vernacular, optimize both the architectural wall assembly tied double dipping for structural. </a:t>
            </a:r>
          </a:p>
          <a:p>
            <a:pPr>
              <a:lnSpc>
                <a:spcPct val="90000"/>
              </a:lnSpc>
              <a:spcBef>
                <a:spcPts val="1000"/>
              </a:spcBef>
            </a:pPr>
            <a:endParaRPr lang="en-US">
              <a:cs typeface="Calibri"/>
            </a:endParaRPr>
          </a:p>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11</a:t>
            </a:fld>
            <a:endParaRPr lang="en-US"/>
          </a:p>
        </p:txBody>
      </p:sp>
    </p:spTree>
    <p:extLst>
      <p:ext uri="{BB962C8B-B14F-4D97-AF65-F5344CB8AC3E}">
        <p14:creationId xmlns:p14="http://schemas.microsoft.com/office/powerpoint/2010/main" val="337843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 avoidance of finishes at the exterior wall – direct to functional walls as demising partitions </a:t>
            </a:r>
          </a:p>
          <a:p>
            <a:pPr>
              <a:lnSpc>
                <a:spcPct val="90000"/>
              </a:lnSpc>
              <a:spcBef>
                <a:spcPts val="1000"/>
              </a:spcBef>
            </a:pPr>
            <a:r>
              <a:rPr lang="en-US">
                <a:cs typeface="Calibri"/>
              </a:rPr>
              <a:t>-</a:t>
            </a:r>
          </a:p>
        </p:txBody>
      </p:sp>
      <p:sp>
        <p:nvSpPr>
          <p:cNvPr id="4" name="Slide Number Placeholder 3"/>
          <p:cNvSpPr>
            <a:spLocks noGrp="1"/>
          </p:cNvSpPr>
          <p:nvPr>
            <p:ph type="sldNum" sz="quarter" idx="5"/>
          </p:nvPr>
        </p:nvSpPr>
        <p:spPr/>
        <p:txBody>
          <a:bodyPr/>
          <a:lstStyle/>
          <a:p>
            <a:fld id="{7ACE3542-5EFE-4C0D-A553-E8F7CA49F538}" type="slidenum">
              <a:rPr lang="en-US" smtClean="0"/>
              <a:t>12</a:t>
            </a:fld>
            <a:endParaRPr lang="en-US"/>
          </a:p>
        </p:txBody>
      </p:sp>
    </p:spTree>
    <p:extLst>
      <p:ext uri="{BB962C8B-B14F-4D97-AF65-F5344CB8AC3E}">
        <p14:creationId xmlns:p14="http://schemas.microsoft.com/office/powerpoint/2010/main" val="391309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13</a:t>
            </a:fld>
            <a:endParaRPr lang="en-US"/>
          </a:p>
        </p:txBody>
      </p:sp>
    </p:spTree>
    <p:extLst>
      <p:ext uri="{BB962C8B-B14F-4D97-AF65-F5344CB8AC3E}">
        <p14:creationId xmlns:p14="http://schemas.microsoft.com/office/powerpoint/2010/main" val="40632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14</a:t>
            </a:fld>
            <a:endParaRPr lang="en-US"/>
          </a:p>
        </p:txBody>
      </p:sp>
    </p:spTree>
    <p:extLst>
      <p:ext uri="{BB962C8B-B14F-4D97-AF65-F5344CB8AC3E}">
        <p14:creationId xmlns:p14="http://schemas.microsoft.com/office/powerpoint/2010/main" val="325909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9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7" name="Title 1">
            <a:extLst>
              <a:ext uri="{FF2B5EF4-FFF2-40B4-BE49-F238E27FC236}">
                <a16:creationId xmlns:a16="http://schemas.microsoft.com/office/drawing/2014/main" id="{A3067645-FAC4-4F2D-BAA3-BCF2FC87D12E}"/>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8" name="Straight Connector 7">
            <a:extLst>
              <a:ext uri="{FF2B5EF4-FFF2-40B4-BE49-F238E27FC236}">
                <a16:creationId xmlns:a16="http://schemas.microsoft.com/office/drawing/2014/main" id="{CD87C876-CFD4-40A9-9594-CD14595C4ECC}"/>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C3715C5D-D996-4993-ABED-AC53F84956E2}"/>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
        <p:nvSpPr>
          <p:cNvPr id="12" name="TextBox 11">
            <a:extLst>
              <a:ext uri="{FF2B5EF4-FFF2-40B4-BE49-F238E27FC236}">
                <a16:creationId xmlns:a16="http://schemas.microsoft.com/office/drawing/2014/main" id="{4103BCE0-5321-B22A-38A6-73605C3A8669}"/>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3" name="Straight Connector 12">
            <a:extLst>
              <a:ext uri="{FF2B5EF4-FFF2-40B4-BE49-F238E27FC236}">
                <a16:creationId xmlns:a16="http://schemas.microsoft.com/office/drawing/2014/main" id="{67D7E6EA-7702-92FC-80F5-4A8FAD7D8B03}"/>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50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Eyeb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60EF3-D9BB-4211-9684-5B39970F44EE}"/>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Subtitle 2">
            <a:extLst>
              <a:ext uri="{FF2B5EF4-FFF2-40B4-BE49-F238E27FC236}">
                <a16:creationId xmlns:a16="http://schemas.microsoft.com/office/drawing/2014/main" id="{FC52718A-B73D-4ED3-8D09-37E290BCAFBC}"/>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cxnSp>
        <p:nvCxnSpPr>
          <p:cNvPr id="8" name="Straight Connector 7">
            <a:extLst>
              <a:ext uri="{FF2B5EF4-FFF2-40B4-BE49-F238E27FC236}">
                <a16:creationId xmlns:a16="http://schemas.microsoft.com/office/drawing/2014/main" id="{3FDC4E85-5790-445F-9015-8AC9451250AA}"/>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ECD4CE-A19F-9269-9F9A-4D4A048A7890}"/>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1" name="Straight Connector 10">
            <a:extLst>
              <a:ext uri="{FF2B5EF4-FFF2-40B4-BE49-F238E27FC236}">
                <a16:creationId xmlns:a16="http://schemas.microsoft.com/office/drawing/2014/main" id="{256D8981-699E-D49B-E605-EC925E1F1758}"/>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176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Eyebrow">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7" name="Title 1">
            <a:extLst>
              <a:ext uri="{FF2B5EF4-FFF2-40B4-BE49-F238E27FC236}">
                <a16:creationId xmlns:a16="http://schemas.microsoft.com/office/drawing/2014/main" id="{9D9679FF-911B-4130-8C7A-93BD921A3347}"/>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2C023FA1-BABC-438F-99AF-2DF50B5838E5}"/>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cxnSp>
        <p:nvCxnSpPr>
          <p:cNvPr id="9" name="Straight Connector 8">
            <a:extLst>
              <a:ext uri="{FF2B5EF4-FFF2-40B4-BE49-F238E27FC236}">
                <a16:creationId xmlns:a16="http://schemas.microsoft.com/office/drawing/2014/main" id="{E42910C0-1A0C-4202-BE9F-FF5E5AE7246C}"/>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064374-719C-244E-E156-4C7ED6E224C7}"/>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1" name="Straight Connector 10">
            <a:extLst>
              <a:ext uri="{FF2B5EF4-FFF2-40B4-BE49-F238E27FC236}">
                <a16:creationId xmlns:a16="http://schemas.microsoft.com/office/drawing/2014/main" id="{DF7DE1B4-D05B-B165-1AEA-3242EEDBBA89}"/>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29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Eyebrow no Underscore">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7" name="Title 1">
            <a:extLst>
              <a:ext uri="{FF2B5EF4-FFF2-40B4-BE49-F238E27FC236}">
                <a16:creationId xmlns:a16="http://schemas.microsoft.com/office/drawing/2014/main" id="{9D9679FF-911B-4130-8C7A-93BD921A3347}"/>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2C023FA1-BABC-438F-99AF-2DF50B5838E5}"/>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
        <p:nvSpPr>
          <p:cNvPr id="5" name="TextBox 4">
            <a:extLst>
              <a:ext uri="{FF2B5EF4-FFF2-40B4-BE49-F238E27FC236}">
                <a16:creationId xmlns:a16="http://schemas.microsoft.com/office/drawing/2014/main" id="{CD6B4A79-BD9D-5F62-7EDB-EB1790ABD8F5}"/>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9" name="Straight Connector 8">
            <a:extLst>
              <a:ext uri="{FF2B5EF4-FFF2-40B4-BE49-F238E27FC236}">
                <a16:creationId xmlns:a16="http://schemas.microsoft.com/office/drawing/2014/main" id="{9091FD41-B50D-4535-0248-9A9CA15C125A}"/>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001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lumn Bullets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E73CBC-0C01-44A9-B28B-7D41A8648511}"/>
              </a:ext>
            </a:extLst>
          </p:cNvPr>
          <p:cNvSpPr>
            <a:spLocks noGrp="1"/>
          </p:cNvSpPr>
          <p:nvPr>
            <p:ph type="pic" sz="quarter" idx="11" hasCustomPrompt="1"/>
          </p:nvPr>
        </p:nvSpPr>
        <p:spPr>
          <a:xfrm>
            <a:off x="847726" y="1825625"/>
            <a:ext cx="5171273" cy="4333875"/>
          </a:xfrm>
          <a:solidFill>
            <a:schemeClr val="bg1">
              <a:lumMod val="85000"/>
            </a:schemeClr>
          </a:solidFill>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8" name="Date Placeholder 3">
            <a:extLst>
              <a:ext uri="{FF2B5EF4-FFF2-40B4-BE49-F238E27FC236}">
                <a16:creationId xmlns:a16="http://schemas.microsoft.com/office/drawing/2014/main" id="{1D3318AE-4CDA-404F-89B0-B528FF9E46D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12" name="Title 1">
            <a:extLst>
              <a:ext uri="{FF2B5EF4-FFF2-40B4-BE49-F238E27FC236}">
                <a16:creationId xmlns:a16="http://schemas.microsoft.com/office/drawing/2014/main" id="{6C7EE9CD-98A1-44EF-A801-CE09A8645F13}"/>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13" name="Straight Connector 12">
            <a:extLst>
              <a:ext uri="{FF2B5EF4-FFF2-40B4-BE49-F238E27FC236}">
                <a16:creationId xmlns:a16="http://schemas.microsoft.com/office/drawing/2014/main" id="{9EDDE04B-88F6-4980-BDEB-019B25CC0ECC}"/>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1340AD8B-F4FB-40A6-8DC0-7FA9D08168DC}"/>
              </a:ext>
            </a:extLst>
          </p:cNvPr>
          <p:cNvSpPr>
            <a:spLocks noGrp="1"/>
          </p:cNvSpPr>
          <p:nvPr>
            <p:ph sz="half" idx="2"/>
          </p:nvPr>
        </p:nvSpPr>
        <p:spPr>
          <a:xfrm>
            <a:off x="6172200" y="1825625"/>
            <a:ext cx="5181600" cy="4351338"/>
          </a:xfrm>
        </p:spPr>
        <p:txBody>
          <a:bodyPr rIns="0">
            <a:noAutofit/>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E74BED47-F075-4B4A-A08A-32AA6D465C6E}"/>
              </a:ext>
            </a:extLst>
          </p:cNvPr>
          <p:cNvCxnSpPr/>
          <p:nvPr userDrawn="1"/>
        </p:nvCxnSpPr>
        <p:spPr>
          <a:xfrm>
            <a:off x="6096000" y="1825625"/>
            <a:ext cx="0" cy="4346575"/>
          </a:xfrm>
          <a:prstGeom prst="line">
            <a:avLst/>
          </a:prstGeom>
        </p:spPr>
        <p:style>
          <a:lnRef idx="1">
            <a:schemeClr val="dk1"/>
          </a:lnRef>
          <a:fillRef idx="0">
            <a:schemeClr val="dk1"/>
          </a:fillRef>
          <a:effectRef idx="0">
            <a:schemeClr val="dk1"/>
          </a:effectRef>
          <a:fontRef idx="minor">
            <a:schemeClr val="tx1"/>
          </a:fontRef>
        </p:style>
      </p:cxnSp>
      <p:sp>
        <p:nvSpPr>
          <p:cNvPr id="9" name="Subtitle 2">
            <a:extLst>
              <a:ext uri="{FF2B5EF4-FFF2-40B4-BE49-F238E27FC236}">
                <a16:creationId xmlns:a16="http://schemas.microsoft.com/office/drawing/2014/main" id="{319CF3A1-AEBA-4E99-B5E5-EEEE1C636CC4}"/>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
        <p:nvSpPr>
          <p:cNvPr id="15" name="TextBox 14">
            <a:extLst>
              <a:ext uri="{FF2B5EF4-FFF2-40B4-BE49-F238E27FC236}">
                <a16:creationId xmlns:a16="http://schemas.microsoft.com/office/drawing/2014/main" id="{AF6E1522-AE7C-B28E-43DA-3529C46B7953}"/>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6" name="Straight Connector 15">
            <a:extLst>
              <a:ext uri="{FF2B5EF4-FFF2-40B4-BE49-F238E27FC236}">
                <a16:creationId xmlns:a16="http://schemas.microsoft.com/office/drawing/2014/main" id="{CE6CC7A0-AEBF-BFEA-966A-C1B44F7E5606}"/>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18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Text + Bullets FINAL">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1D3318AE-4CDA-404F-89B0-B528FF9E46D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cxnSp>
        <p:nvCxnSpPr>
          <p:cNvPr id="9" name="Straight Connector 8">
            <a:extLst>
              <a:ext uri="{FF2B5EF4-FFF2-40B4-BE49-F238E27FC236}">
                <a16:creationId xmlns:a16="http://schemas.microsoft.com/office/drawing/2014/main" id="{F80C7F9E-3740-4BBC-B7C6-D74CC72FFD00}"/>
              </a:ext>
            </a:extLst>
          </p:cNvPr>
          <p:cNvCxnSpPr/>
          <p:nvPr userDrawn="1"/>
        </p:nvCxnSpPr>
        <p:spPr>
          <a:xfrm>
            <a:off x="6096000" y="1825625"/>
            <a:ext cx="0" cy="4346575"/>
          </a:xfrm>
          <a:prstGeom prst="line">
            <a:avLst/>
          </a:prstGeom>
        </p:spPr>
        <p:style>
          <a:lnRef idx="1">
            <a:schemeClr val="dk1"/>
          </a:lnRef>
          <a:fillRef idx="0">
            <a:schemeClr val="dk1"/>
          </a:fillRef>
          <a:effectRef idx="0">
            <a:schemeClr val="dk1"/>
          </a:effectRef>
          <a:fontRef idx="minor">
            <a:schemeClr val="tx1"/>
          </a:fontRef>
        </p:style>
      </p:cxnSp>
      <p:sp>
        <p:nvSpPr>
          <p:cNvPr id="11" name="Content Placeholder 2">
            <a:extLst>
              <a:ext uri="{FF2B5EF4-FFF2-40B4-BE49-F238E27FC236}">
                <a16:creationId xmlns:a16="http://schemas.microsoft.com/office/drawing/2014/main" id="{846B0709-8DC8-4F62-8B4C-D9E1E43E9AF5}"/>
              </a:ext>
            </a:extLst>
          </p:cNvPr>
          <p:cNvSpPr>
            <a:spLocks noGrp="1"/>
          </p:cNvSpPr>
          <p:nvPr>
            <p:ph idx="12" hasCustomPrompt="1"/>
          </p:nvPr>
        </p:nvSpPr>
        <p:spPr>
          <a:xfrm>
            <a:off x="838199" y="1825624"/>
            <a:ext cx="5181600" cy="4346576"/>
          </a:xfrm>
        </p:spPr>
        <p:txBody>
          <a:bodyPr rIns="0">
            <a:noAutofit/>
          </a:bodyPr>
          <a:lstStyle>
            <a:lvl1pPr marL="0" indent="0">
              <a:buNone/>
              <a:defRPr sz="1800"/>
            </a:lvl1pPr>
            <a:lvl2pPr>
              <a:defRPr sz="2000"/>
            </a:lvl2pPr>
            <a:lvl3pPr>
              <a:defRPr sz="1800"/>
            </a:lvl3pPr>
            <a:lvl4pPr>
              <a:defRPr sz="1600"/>
            </a:lvl4pPr>
            <a:lvl5pPr>
              <a:defRPr sz="1400"/>
            </a:lvl5pPr>
          </a:lstStyle>
          <a:p>
            <a:pPr lvl="0"/>
            <a:r>
              <a:rPr lang="en-US"/>
              <a:t>Add body copy to this section here. Remember, less is more so be as brief as possible. Use this space to highlight only the key talking points that support the </a:t>
            </a:r>
            <a:r>
              <a:rPr lang="en-US" err="1"/>
              <a:t>image.Click</a:t>
            </a:r>
            <a:r>
              <a:rPr lang="en-US"/>
              <a:t>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2" name="Title 1">
            <a:extLst>
              <a:ext uri="{FF2B5EF4-FFF2-40B4-BE49-F238E27FC236}">
                <a16:creationId xmlns:a16="http://schemas.microsoft.com/office/drawing/2014/main" id="{01E44047-4B92-4C0C-AB21-C9FC1AF050C9}"/>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13" name="Straight Connector 12">
            <a:extLst>
              <a:ext uri="{FF2B5EF4-FFF2-40B4-BE49-F238E27FC236}">
                <a16:creationId xmlns:a16="http://schemas.microsoft.com/office/drawing/2014/main" id="{589BD9AA-BA13-4AFD-88E0-C13D59844F1F}"/>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F3F925D9-B188-4CF0-A174-F4F9088C3542}"/>
              </a:ext>
            </a:extLst>
          </p:cNvPr>
          <p:cNvSpPr>
            <a:spLocks noGrp="1"/>
          </p:cNvSpPr>
          <p:nvPr>
            <p:ph sz="half" idx="2"/>
          </p:nvPr>
        </p:nvSpPr>
        <p:spPr>
          <a:xfrm>
            <a:off x="6172200" y="1825625"/>
            <a:ext cx="5181600" cy="4351338"/>
          </a:xfrm>
        </p:spPr>
        <p:txBody>
          <a:bodyPr rIns="0">
            <a:noAutofit/>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E5A8C130-0E5E-465B-8D7F-E820B398C2BB}"/>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
        <p:nvSpPr>
          <p:cNvPr id="15" name="TextBox 14">
            <a:extLst>
              <a:ext uri="{FF2B5EF4-FFF2-40B4-BE49-F238E27FC236}">
                <a16:creationId xmlns:a16="http://schemas.microsoft.com/office/drawing/2014/main" id="{CEAC6D29-CC83-5D8C-F793-2D694645008A}"/>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6" name="Straight Connector 15">
            <a:extLst>
              <a:ext uri="{FF2B5EF4-FFF2-40B4-BE49-F238E27FC236}">
                <a16:creationId xmlns:a16="http://schemas.microsoft.com/office/drawing/2014/main" id="{D6FFDF18-5925-1BC0-FED3-38667993F6FD}"/>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49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 Text + Imag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1D3318AE-4CDA-404F-89B0-B528FF9E46D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cxnSp>
        <p:nvCxnSpPr>
          <p:cNvPr id="9" name="Straight Connector 8">
            <a:extLst>
              <a:ext uri="{FF2B5EF4-FFF2-40B4-BE49-F238E27FC236}">
                <a16:creationId xmlns:a16="http://schemas.microsoft.com/office/drawing/2014/main" id="{03CBB955-CDD1-4FF5-ADD6-AE39438C4C11}"/>
              </a:ext>
            </a:extLst>
          </p:cNvPr>
          <p:cNvCxnSpPr/>
          <p:nvPr userDrawn="1"/>
        </p:nvCxnSpPr>
        <p:spPr>
          <a:xfrm>
            <a:off x="6096000" y="1825625"/>
            <a:ext cx="0" cy="4346575"/>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9">
            <a:extLst>
              <a:ext uri="{FF2B5EF4-FFF2-40B4-BE49-F238E27FC236}">
                <a16:creationId xmlns:a16="http://schemas.microsoft.com/office/drawing/2014/main" id="{0272F737-C4E3-4C9C-A7EC-E07DADEE09DD}"/>
              </a:ext>
            </a:extLst>
          </p:cNvPr>
          <p:cNvSpPr>
            <a:spLocks noGrp="1"/>
          </p:cNvSpPr>
          <p:nvPr>
            <p:ph type="pic" sz="quarter" idx="11" hasCustomPrompt="1"/>
          </p:nvPr>
        </p:nvSpPr>
        <p:spPr>
          <a:xfrm>
            <a:off x="6172202" y="1825625"/>
            <a:ext cx="5248274" cy="4333875"/>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10" name="Title 1">
            <a:extLst>
              <a:ext uri="{FF2B5EF4-FFF2-40B4-BE49-F238E27FC236}">
                <a16:creationId xmlns:a16="http://schemas.microsoft.com/office/drawing/2014/main" id="{3BA3CF18-7E20-4E10-84E4-94FFD8642134}"/>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13" name="Straight Connector 12">
            <a:extLst>
              <a:ext uri="{FF2B5EF4-FFF2-40B4-BE49-F238E27FC236}">
                <a16:creationId xmlns:a16="http://schemas.microsoft.com/office/drawing/2014/main" id="{72720C19-F6D4-4B1F-8180-EC6F57845738}"/>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7B36821-9D85-4035-9B33-74553A8D9E5B}"/>
              </a:ext>
            </a:extLst>
          </p:cNvPr>
          <p:cNvSpPr>
            <a:spLocks noGrp="1"/>
          </p:cNvSpPr>
          <p:nvPr>
            <p:ph idx="12" hasCustomPrompt="1"/>
          </p:nvPr>
        </p:nvSpPr>
        <p:spPr>
          <a:xfrm>
            <a:off x="838199" y="1825624"/>
            <a:ext cx="5181600" cy="4346576"/>
          </a:xfrm>
        </p:spPr>
        <p:txBody>
          <a:bodyPr rIns="0">
            <a:noAutofit/>
          </a:bodyPr>
          <a:lstStyle>
            <a:lvl1pPr marL="0" indent="0">
              <a:buNone/>
              <a:defRPr sz="1800"/>
            </a:lvl1pPr>
            <a:lvl2pPr>
              <a:defRPr sz="2000"/>
            </a:lvl2pPr>
            <a:lvl3pPr>
              <a:defRPr sz="1800"/>
            </a:lvl3pPr>
            <a:lvl4pPr>
              <a:defRPr sz="1600"/>
            </a:lvl4pPr>
            <a:lvl5pPr>
              <a:defRPr sz="1400"/>
            </a:lvl5pPr>
          </a:lstStyle>
          <a:p>
            <a:pPr lvl="0"/>
            <a:r>
              <a:rPr lang="en-US"/>
              <a:t>Add body copy to this section here. Remember, less is more so be as brief as possible. Use this space to highlight only the key talking points that support the </a:t>
            </a:r>
            <a:r>
              <a:rPr lang="en-US" err="1"/>
              <a:t>image.Click</a:t>
            </a:r>
            <a:r>
              <a:rPr lang="en-US"/>
              <a:t>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4" name="Subtitle 2">
            <a:extLst>
              <a:ext uri="{FF2B5EF4-FFF2-40B4-BE49-F238E27FC236}">
                <a16:creationId xmlns:a16="http://schemas.microsoft.com/office/drawing/2014/main" id="{0AF156BB-34BC-40FD-AB7F-9FA6A1DD3F94}"/>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
        <p:nvSpPr>
          <p:cNvPr id="15" name="TextBox 14">
            <a:extLst>
              <a:ext uri="{FF2B5EF4-FFF2-40B4-BE49-F238E27FC236}">
                <a16:creationId xmlns:a16="http://schemas.microsoft.com/office/drawing/2014/main" id="{70286441-D39E-B7AA-0A2B-47809C0ED3A9}"/>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6" name="Straight Connector 15">
            <a:extLst>
              <a:ext uri="{FF2B5EF4-FFF2-40B4-BE49-F238E27FC236}">
                <a16:creationId xmlns:a16="http://schemas.microsoft.com/office/drawing/2014/main" id="{59A626A3-745F-850F-AC19-A1710573ECF6}"/>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21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oject Layout 1">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6496970C-E1A0-4564-B874-7A47D0176803}"/>
              </a:ext>
            </a:extLst>
          </p:cNvPr>
          <p:cNvSpPr>
            <a:spLocks noGrp="1"/>
          </p:cNvSpPr>
          <p:nvPr>
            <p:ph type="pic" sz="quarter" idx="13" hasCustomPrompt="1"/>
          </p:nvPr>
        </p:nvSpPr>
        <p:spPr>
          <a:xfrm>
            <a:off x="0" y="1"/>
            <a:ext cx="8115300" cy="685800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13" name="Content Placeholder 2">
            <a:extLst>
              <a:ext uri="{FF2B5EF4-FFF2-40B4-BE49-F238E27FC236}">
                <a16:creationId xmlns:a16="http://schemas.microsoft.com/office/drawing/2014/main" id="{F85A9CF4-4F7F-4D26-A115-7709F75ADDD0}"/>
              </a:ext>
            </a:extLst>
          </p:cNvPr>
          <p:cNvSpPr>
            <a:spLocks noGrp="1"/>
          </p:cNvSpPr>
          <p:nvPr>
            <p:ph idx="1" hasCustomPrompt="1"/>
          </p:nvPr>
        </p:nvSpPr>
        <p:spPr>
          <a:xfrm>
            <a:off x="8420100" y="1693862"/>
            <a:ext cx="3028950" cy="4478338"/>
          </a:xfrm>
        </p:spPr>
        <p:txBody>
          <a:bodyPr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sp>
        <p:nvSpPr>
          <p:cNvPr id="8" name="Title 1">
            <a:extLst>
              <a:ext uri="{FF2B5EF4-FFF2-40B4-BE49-F238E27FC236}">
                <a16:creationId xmlns:a16="http://schemas.microsoft.com/office/drawing/2014/main" id="{62E145A1-96C8-41C9-9C47-EDC132463057}"/>
              </a:ext>
            </a:extLst>
          </p:cNvPr>
          <p:cNvSpPr>
            <a:spLocks noGrp="1"/>
          </p:cNvSpPr>
          <p:nvPr>
            <p:ph type="title" hasCustomPrompt="1"/>
          </p:nvPr>
        </p:nvSpPr>
        <p:spPr>
          <a:xfrm>
            <a:off x="8420100" y="250825"/>
            <a:ext cx="3028950" cy="1158875"/>
          </a:xfrm>
        </p:spPr>
        <p:txBody>
          <a:bodyPr rIns="0" anchor="b">
            <a:noAutofit/>
          </a:bodyPr>
          <a:lstStyle>
            <a:lvl1pPr>
              <a:defRPr sz="2800"/>
            </a:lvl1pPr>
          </a:lstStyle>
          <a:p>
            <a:r>
              <a:rPr lang="en-US"/>
              <a:t>Add Your Headline.</a:t>
            </a:r>
            <a:br>
              <a:rPr lang="en-US"/>
            </a:br>
            <a:r>
              <a:rPr lang="en-US"/>
              <a:t>Keep it Brief.</a:t>
            </a:r>
          </a:p>
        </p:txBody>
      </p:sp>
      <p:sp>
        <p:nvSpPr>
          <p:cNvPr id="7" name="TextBox 6">
            <a:extLst>
              <a:ext uri="{FF2B5EF4-FFF2-40B4-BE49-F238E27FC236}">
                <a16:creationId xmlns:a16="http://schemas.microsoft.com/office/drawing/2014/main" id="{69C29E8C-29C8-41E1-B258-5E96FA77D5DB}"/>
              </a:ext>
            </a:extLst>
          </p:cNvPr>
          <p:cNvSpPr txBox="1"/>
          <p:nvPr userDrawn="1"/>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9" name="Straight Connector 8">
            <a:extLst>
              <a:ext uri="{FF2B5EF4-FFF2-40B4-BE49-F238E27FC236}">
                <a16:creationId xmlns:a16="http://schemas.microsoft.com/office/drawing/2014/main" id="{82C50803-4FBE-4762-2E77-0F4DD50227AE}"/>
              </a:ext>
            </a:extLst>
          </p:cNvPr>
          <p:cNvCxnSpPr>
            <a:cxnSpLocks/>
          </p:cNvCxnSpPr>
          <p:nvPr userDrawn="1"/>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50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roject Layout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5C3924-9ED9-49F8-B62A-CF7D0A68F52D}"/>
              </a:ext>
            </a:extLst>
          </p:cNvPr>
          <p:cNvSpPr>
            <a:spLocks noGrp="1"/>
          </p:cNvSpPr>
          <p:nvPr>
            <p:ph type="pic" sz="quarter" idx="13" hasCustomPrompt="1"/>
          </p:nvPr>
        </p:nvSpPr>
        <p:spPr>
          <a:xfrm>
            <a:off x="4076699" y="1453197"/>
            <a:ext cx="8115301"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10" name="Content Placeholder 2">
            <a:extLst>
              <a:ext uri="{FF2B5EF4-FFF2-40B4-BE49-F238E27FC236}">
                <a16:creationId xmlns:a16="http://schemas.microsoft.com/office/drawing/2014/main" id="{C48B3ACF-6F2E-477F-8B0F-C9900657FEB5}"/>
              </a:ext>
            </a:extLst>
          </p:cNvPr>
          <p:cNvSpPr>
            <a:spLocks noGrp="1"/>
          </p:cNvSpPr>
          <p:nvPr>
            <p:ph idx="1" hasCustomPrompt="1"/>
          </p:nvPr>
        </p:nvSpPr>
        <p:spPr>
          <a:xfrm>
            <a:off x="838200" y="1825624"/>
            <a:ext cx="3028950" cy="4346576"/>
          </a:xfrm>
        </p:spPr>
        <p:txBody>
          <a:bodyPr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sp>
        <p:nvSpPr>
          <p:cNvPr id="8" name="Title 1">
            <a:extLst>
              <a:ext uri="{FF2B5EF4-FFF2-40B4-BE49-F238E27FC236}">
                <a16:creationId xmlns:a16="http://schemas.microsoft.com/office/drawing/2014/main" id="{0730695C-0492-4D1B-8A8B-99ECF06DD85A}"/>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11" name="Straight Connector 10">
            <a:extLst>
              <a:ext uri="{FF2B5EF4-FFF2-40B4-BE49-F238E27FC236}">
                <a16:creationId xmlns:a16="http://schemas.microsoft.com/office/drawing/2014/main" id="{B442BE5C-40C0-4BAF-A766-1D3F0204B183}"/>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557317F4-CD39-43F8-AAD5-8618B72C174A}"/>
              </a:ext>
            </a:extLst>
          </p:cNvPr>
          <p:cNvSpPr>
            <a:spLocks noGrp="1"/>
          </p:cNvSpPr>
          <p:nvPr>
            <p:ph type="subTitle" idx="14"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223104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roject Layout 4">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Picture Placeholder 4">
            <a:extLst>
              <a:ext uri="{FF2B5EF4-FFF2-40B4-BE49-F238E27FC236}">
                <a16:creationId xmlns:a16="http://schemas.microsoft.com/office/drawing/2014/main" id="{265C3924-9ED9-49F8-B62A-CF7D0A68F52D}"/>
              </a:ext>
            </a:extLst>
          </p:cNvPr>
          <p:cNvSpPr>
            <a:spLocks noGrp="1"/>
          </p:cNvSpPr>
          <p:nvPr>
            <p:ph type="pic" sz="quarter" idx="13" hasCustomPrompt="1"/>
          </p:nvPr>
        </p:nvSpPr>
        <p:spPr>
          <a:xfrm>
            <a:off x="0" y="1453197"/>
            <a:ext cx="8115300"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7" name="Picture Placeholder 4">
            <a:extLst>
              <a:ext uri="{FF2B5EF4-FFF2-40B4-BE49-F238E27FC236}">
                <a16:creationId xmlns:a16="http://schemas.microsoft.com/office/drawing/2014/main" id="{F143F1C4-5905-4E92-B10C-688646066C64}"/>
              </a:ext>
            </a:extLst>
          </p:cNvPr>
          <p:cNvSpPr>
            <a:spLocks noGrp="1"/>
          </p:cNvSpPr>
          <p:nvPr>
            <p:ph type="pic" sz="quarter" idx="14" hasCustomPrompt="1"/>
          </p:nvPr>
        </p:nvSpPr>
        <p:spPr>
          <a:xfrm>
            <a:off x="8198088" y="1453197"/>
            <a:ext cx="3993912"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screen to add an image or drag one in from Gallery</a:t>
            </a:r>
          </a:p>
          <a:p>
            <a:endParaRPr lang="en-US"/>
          </a:p>
          <a:p>
            <a:endParaRPr lang="en-US"/>
          </a:p>
        </p:txBody>
      </p:sp>
      <p:sp>
        <p:nvSpPr>
          <p:cNvPr id="9" name="Title 1">
            <a:extLst>
              <a:ext uri="{FF2B5EF4-FFF2-40B4-BE49-F238E27FC236}">
                <a16:creationId xmlns:a16="http://schemas.microsoft.com/office/drawing/2014/main" id="{0E1143AC-990F-4B38-BC59-61851EFCC975}"/>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C4F5A9AB-BB2D-4B70-A187-FD04464B97FA}"/>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383776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82218"/>
            <a:ext cx="10515600" cy="996950"/>
          </a:xfrm>
        </p:spPr>
        <p:txBody>
          <a:bodyPr rIns="0" anchor="b">
            <a:noAutofit/>
          </a:bodyPr>
          <a:lstStyle/>
          <a:p>
            <a:r>
              <a:rPr lang="en-US"/>
              <a:t>Click to edit Master title style</a:t>
            </a:r>
          </a:p>
        </p:txBody>
      </p:sp>
      <p:sp>
        <p:nvSpPr>
          <p:cNvPr id="3" name="Date Placeholder 2"/>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17BBD-3146-47D3-A861-885F8AF8AF5F}" type="slidenum">
              <a:rPr lang="en-US" smtClean="0"/>
              <a:t>‹#›</a:t>
            </a:fld>
            <a:endParaRPr lang="en-US"/>
          </a:p>
        </p:txBody>
      </p:sp>
      <p:cxnSp>
        <p:nvCxnSpPr>
          <p:cNvPr id="6" name="Straight Connector 5">
            <a:extLst>
              <a:ext uri="{FF2B5EF4-FFF2-40B4-BE49-F238E27FC236}">
                <a16:creationId xmlns:a16="http://schemas.microsoft.com/office/drawing/2014/main" id="{FECE5230-E8BB-4705-ADE4-8CFD4330AF93}"/>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33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roject Layout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B13595-1C34-4787-A568-2ED7975D16A8}"/>
              </a:ext>
            </a:extLst>
          </p:cNvPr>
          <p:cNvSpPr>
            <a:spLocks noGrp="1"/>
          </p:cNvSpPr>
          <p:nvPr>
            <p:ph type="pic" sz="quarter" idx="13" hasCustomPrompt="1"/>
          </p:nvPr>
        </p:nvSpPr>
        <p:spPr>
          <a:xfrm>
            <a:off x="0" y="3617913"/>
            <a:ext cx="7981949" cy="3240087"/>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7" name="Picture Placeholder 3">
            <a:extLst>
              <a:ext uri="{FF2B5EF4-FFF2-40B4-BE49-F238E27FC236}">
                <a16:creationId xmlns:a16="http://schemas.microsoft.com/office/drawing/2014/main" id="{AC450242-922F-4A0A-A610-E9C06047BD0B}"/>
              </a:ext>
            </a:extLst>
          </p:cNvPr>
          <p:cNvSpPr>
            <a:spLocks noGrp="1"/>
          </p:cNvSpPr>
          <p:nvPr>
            <p:ph type="pic" sz="quarter" idx="14" hasCustomPrompt="1"/>
          </p:nvPr>
        </p:nvSpPr>
        <p:spPr>
          <a:xfrm>
            <a:off x="8047039" y="3617913"/>
            <a:ext cx="4157662" cy="3240087"/>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8" name="Picture Placeholder 1">
            <a:extLst>
              <a:ext uri="{FF2B5EF4-FFF2-40B4-BE49-F238E27FC236}">
                <a16:creationId xmlns:a16="http://schemas.microsoft.com/office/drawing/2014/main" id="{7155BDC6-9D53-413D-80EF-F40C79BB6ED6}"/>
              </a:ext>
            </a:extLst>
          </p:cNvPr>
          <p:cNvSpPr>
            <a:spLocks noGrp="1"/>
          </p:cNvSpPr>
          <p:nvPr>
            <p:ph type="pic" sz="quarter" idx="11" hasCustomPrompt="1"/>
          </p:nvPr>
        </p:nvSpPr>
        <p:spPr>
          <a:xfrm>
            <a:off x="0" y="0"/>
            <a:ext cx="4105274" cy="356235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9" name="Picture Placeholder 2">
            <a:extLst>
              <a:ext uri="{FF2B5EF4-FFF2-40B4-BE49-F238E27FC236}">
                <a16:creationId xmlns:a16="http://schemas.microsoft.com/office/drawing/2014/main" id="{98A288EC-CDC0-4D1F-AFFF-23BE88917D5E}"/>
              </a:ext>
            </a:extLst>
          </p:cNvPr>
          <p:cNvSpPr>
            <a:spLocks noGrp="1"/>
          </p:cNvSpPr>
          <p:nvPr>
            <p:ph type="pic" sz="quarter" idx="12" hasCustomPrompt="1"/>
          </p:nvPr>
        </p:nvSpPr>
        <p:spPr>
          <a:xfrm>
            <a:off x="4167186" y="0"/>
            <a:ext cx="8024813" cy="356235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Tree>
    <p:extLst>
      <p:ext uri="{BB962C8B-B14F-4D97-AF65-F5344CB8AC3E}">
        <p14:creationId xmlns:p14="http://schemas.microsoft.com/office/powerpoint/2010/main" val="795679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 Layout 6">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Picture Placeholder 4">
            <a:extLst>
              <a:ext uri="{FF2B5EF4-FFF2-40B4-BE49-F238E27FC236}">
                <a16:creationId xmlns:a16="http://schemas.microsoft.com/office/drawing/2014/main" id="{265C3924-9ED9-49F8-B62A-CF7D0A68F52D}"/>
              </a:ext>
            </a:extLst>
          </p:cNvPr>
          <p:cNvSpPr>
            <a:spLocks noGrp="1"/>
          </p:cNvSpPr>
          <p:nvPr>
            <p:ph type="pic" sz="quarter" idx="13" hasCustomPrompt="1"/>
          </p:nvPr>
        </p:nvSpPr>
        <p:spPr>
          <a:xfrm>
            <a:off x="0" y="1453197"/>
            <a:ext cx="8115300"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7" name="Picture Placeholder 4">
            <a:extLst>
              <a:ext uri="{FF2B5EF4-FFF2-40B4-BE49-F238E27FC236}">
                <a16:creationId xmlns:a16="http://schemas.microsoft.com/office/drawing/2014/main" id="{F143F1C4-5905-4E92-B10C-688646066C64}"/>
              </a:ext>
            </a:extLst>
          </p:cNvPr>
          <p:cNvSpPr>
            <a:spLocks noGrp="1"/>
          </p:cNvSpPr>
          <p:nvPr>
            <p:ph type="pic" sz="quarter" idx="14" hasCustomPrompt="1"/>
          </p:nvPr>
        </p:nvSpPr>
        <p:spPr>
          <a:xfrm>
            <a:off x="8198088" y="1453197"/>
            <a:ext cx="3993912"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screen to add an image or drag one in from Gallery</a:t>
            </a:r>
          </a:p>
          <a:p>
            <a:endParaRPr lang="en-US"/>
          </a:p>
          <a:p>
            <a:endParaRPr lang="en-US"/>
          </a:p>
        </p:txBody>
      </p:sp>
      <p:sp>
        <p:nvSpPr>
          <p:cNvPr id="9" name="Title 1">
            <a:extLst>
              <a:ext uri="{FF2B5EF4-FFF2-40B4-BE49-F238E27FC236}">
                <a16:creationId xmlns:a16="http://schemas.microsoft.com/office/drawing/2014/main" id="{0E1143AC-990F-4B38-BC59-61851EFCC975}"/>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92BB95B3-D73E-46A7-9CB2-4BBFC54C518D}"/>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179606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Cool Colo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D26AD2-E954-4510-8A06-82C7B3411AEA}"/>
              </a:ext>
            </a:extLst>
          </p:cNvPr>
          <p:cNvSpPr>
            <a:spLocks noGrp="1"/>
          </p:cNvSpPr>
          <p:nvPr>
            <p:ph type="dt" sz="half" idx="10"/>
          </p:nvPr>
        </p:nvSpPr>
        <p:spPr/>
        <p:txBody>
          <a:bodyPr/>
          <a:lstStyle/>
          <a:p>
            <a:fld id="{37A514DD-8B7B-41E6-8056-5354A4B3796F}" type="datetimeFigureOut">
              <a:rPr lang="en-US" smtClean="0"/>
              <a:t>9/21/2022</a:t>
            </a:fld>
            <a:endParaRPr lang="en-US"/>
          </a:p>
        </p:txBody>
      </p:sp>
      <p:sp>
        <p:nvSpPr>
          <p:cNvPr id="5" name="Footer Placeholder 4">
            <a:extLst>
              <a:ext uri="{FF2B5EF4-FFF2-40B4-BE49-F238E27FC236}">
                <a16:creationId xmlns:a16="http://schemas.microsoft.com/office/drawing/2014/main" id="{397A83F9-4EF1-405C-9B5E-BAC636419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4889-CE64-448F-95E2-EBB84869329E}"/>
              </a:ext>
            </a:extLst>
          </p:cNvPr>
          <p:cNvSpPr>
            <a:spLocks noGrp="1"/>
          </p:cNvSpPr>
          <p:nvPr>
            <p:ph type="sldNum" sz="quarter" idx="12"/>
          </p:nvPr>
        </p:nvSpPr>
        <p:spPr/>
        <p:txBody>
          <a:body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2B6A4AB2-31BA-4A54-96EE-68129A485941}"/>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
        <p:nvSpPr>
          <p:cNvPr id="8" name="Content Placeholder 2">
            <a:extLst>
              <a:ext uri="{FF2B5EF4-FFF2-40B4-BE49-F238E27FC236}">
                <a16:creationId xmlns:a16="http://schemas.microsoft.com/office/drawing/2014/main" id="{467EC73B-64B8-4EF8-9480-B5A03BC5B33A}"/>
              </a:ext>
            </a:extLst>
          </p:cNvPr>
          <p:cNvSpPr>
            <a:spLocks noGrp="1"/>
          </p:cNvSpPr>
          <p:nvPr>
            <p:ph idx="1" hasCustomPrompt="1"/>
          </p:nvPr>
        </p:nvSpPr>
        <p:spPr>
          <a:xfrm>
            <a:off x="838200" y="1825624"/>
            <a:ext cx="3028950" cy="4346576"/>
          </a:xfrm>
        </p:spPr>
        <p:txBody>
          <a:bodyPr lIns="0"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cxnSp>
        <p:nvCxnSpPr>
          <p:cNvPr id="10" name="Straight Connector 9">
            <a:extLst>
              <a:ext uri="{FF2B5EF4-FFF2-40B4-BE49-F238E27FC236}">
                <a16:creationId xmlns:a16="http://schemas.microsoft.com/office/drawing/2014/main" id="{4FF6B4A2-454E-41B6-85BC-88452A8FE857}"/>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408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Cool Colo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D26AD2-E954-4510-8A06-82C7B3411AEA}"/>
              </a:ext>
            </a:extLst>
          </p:cNvPr>
          <p:cNvSpPr>
            <a:spLocks noGrp="1"/>
          </p:cNvSpPr>
          <p:nvPr>
            <p:ph type="dt" sz="half" idx="10"/>
          </p:nvPr>
        </p:nvSpPr>
        <p:spPr/>
        <p:txBody>
          <a:bodyPr/>
          <a:lstStyle/>
          <a:p>
            <a:fld id="{37A514DD-8B7B-41E6-8056-5354A4B3796F}" type="datetimeFigureOut">
              <a:rPr lang="en-US" smtClean="0"/>
              <a:t>9/21/2022</a:t>
            </a:fld>
            <a:endParaRPr lang="en-US"/>
          </a:p>
        </p:txBody>
      </p:sp>
      <p:sp>
        <p:nvSpPr>
          <p:cNvPr id="5" name="Footer Placeholder 4">
            <a:extLst>
              <a:ext uri="{FF2B5EF4-FFF2-40B4-BE49-F238E27FC236}">
                <a16:creationId xmlns:a16="http://schemas.microsoft.com/office/drawing/2014/main" id="{397A83F9-4EF1-405C-9B5E-BAC636419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4889-CE64-448F-95E2-EBB84869329E}"/>
              </a:ext>
            </a:extLst>
          </p:cNvPr>
          <p:cNvSpPr>
            <a:spLocks noGrp="1"/>
          </p:cNvSpPr>
          <p:nvPr>
            <p:ph type="sldNum" sz="quarter" idx="12"/>
          </p:nvPr>
        </p:nvSpPr>
        <p:spPr/>
        <p:txBody>
          <a:body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2B6A4AB2-31BA-4A54-96EE-68129A485941}"/>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
        <p:nvSpPr>
          <p:cNvPr id="8" name="Content Placeholder 2">
            <a:extLst>
              <a:ext uri="{FF2B5EF4-FFF2-40B4-BE49-F238E27FC236}">
                <a16:creationId xmlns:a16="http://schemas.microsoft.com/office/drawing/2014/main" id="{467EC73B-64B8-4EF8-9480-B5A03BC5B33A}"/>
              </a:ext>
            </a:extLst>
          </p:cNvPr>
          <p:cNvSpPr>
            <a:spLocks noGrp="1"/>
          </p:cNvSpPr>
          <p:nvPr>
            <p:ph idx="1" hasCustomPrompt="1"/>
          </p:nvPr>
        </p:nvSpPr>
        <p:spPr>
          <a:xfrm>
            <a:off x="838200" y="1825624"/>
            <a:ext cx="3028950" cy="4346576"/>
          </a:xfrm>
        </p:spPr>
        <p:txBody>
          <a:bodyPr lIns="0"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cxnSp>
        <p:nvCxnSpPr>
          <p:cNvPr id="10" name="Straight Connector 9">
            <a:extLst>
              <a:ext uri="{FF2B5EF4-FFF2-40B4-BE49-F238E27FC236}">
                <a16:creationId xmlns:a16="http://schemas.microsoft.com/office/drawing/2014/main" id="{E4EE3110-C2FB-4BEE-99CD-AE41281C1CB1}"/>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424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Cool Colo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D26AD2-E954-4510-8A06-82C7B3411AEA}"/>
              </a:ext>
            </a:extLst>
          </p:cNvPr>
          <p:cNvSpPr>
            <a:spLocks noGrp="1"/>
          </p:cNvSpPr>
          <p:nvPr>
            <p:ph type="dt" sz="half" idx="10"/>
          </p:nvPr>
        </p:nvSpPr>
        <p:spPr/>
        <p:txBody>
          <a:bodyPr/>
          <a:lstStyle/>
          <a:p>
            <a:fld id="{37A514DD-8B7B-41E6-8056-5354A4B3796F}" type="datetimeFigureOut">
              <a:rPr lang="en-US" smtClean="0"/>
              <a:t>9/21/2022</a:t>
            </a:fld>
            <a:endParaRPr lang="en-US"/>
          </a:p>
        </p:txBody>
      </p:sp>
      <p:sp>
        <p:nvSpPr>
          <p:cNvPr id="5" name="Footer Placeholder 4">
            <a:extLst>
              <a:ext uri="{FF2B5EF4-FFF2-40B4-BE49-F238E27FC236}">
                <a16:creationId xmlns:a16="http://schemas.microsoft.com/office/drawing/2014/main" id="{397A83F9-4EF1-405C-9B5E-BAC636419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4889-CE64-448F-95E2-EBB84869329E}"/>
              </a:ext>
            </a:extLst>
          </p:cNvPr>
          <p:cNvSpPr>
            <a:spLocks noGrp="1"/>
          </p:cNvSpPr>
          <p:nvPr>
            <p:ph type="sldNum" sz="quarter" idx="12"/>
          </p:nvPr>
        </p:nvSpPr>
        <p:spPr/>
        <p:txBody>
          <a:body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2B6A4AB2-31BA-4A54-96EE-68129A485941}"/>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cxnSp>
        <p:nvCxnSpPr>
          <p:cNvPr id="10" name="Straight Connector 9">
            <a:extLst>
              <a:ext uri="{FF2B5EF4-FFF2-40B4-BE49-F238E27FC236}">
                <a16:creationId xmlns:a16="http://schemas.microsoft.com/office/drawing/2014/main" id="{0F1C147A-E0E4-45AD-B65F-7F0BE83403E6}"/>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8827E5E-304C-49C3-BE26-AA6ABA4CB1C0}"/>
              </a:ext>
            </a:extLst>
          </p:cNvPr>
          <p:cNvSpPr>
            <a:spLocks noGrp="1"/>
          </p:cNvSpPr>
          <p:nvPr>
            <p:ph idx="1" hasCustomPrompt="1"/>
          </p:nvPr>
        </p:nvSpPr>
        <p:spPr>
          <a:xfrm>
            <a:off x="838200" y="1825624"/>
            <a:ext cx="3028950" cy="4346576"/>
          </a:xfrm>
        </p:spPr>
        <p:txBody>
          <a:bodyPr lIns="0"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spTree>
    <p:extLst>
      <p:ext uri="{BB962C8B-B14F-4D97-AF65-F5344CB8AC3E}">
        <p14:creationId xmlns:p14="http://schemas.microsoft.com/office/powerpoint/2010/main" val="117106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No Underscore">
    <p:spTree>
      <p:nvGrpSpPr>
        <p:cNvPr id="1" name=""/>
        <p:cNvGrpSpPr/>
        <p:nvPr/>
      </p:nvGrpSpPr>
      <p:grpSpPr>
        <a:xfrm>
          <a:off x="0" y="0"/>
          <a:ext cx="0" cy="0"/>
          <a:chOff x="0" y="0"/>
          <a:chExt cx="0" cy="0"/>
        </a:xfrm>
      </p:grpSpPr>
      <p:sp>
        <p:nvSpPr>
          <p:cNvPr id="2" name="Title 1"/>
          <p:cNvSpPr>
            <a:spLocks noGrp="1"/>
          </p:cNvSpPr>
          <p:nvPr>
            <p:ph type="title"/>
          </p:nvPr>
        </p:nvSpPr>
        <p:spPr>
          <a:xfrm>
            <a:off x="838200" y="382218"/>
            <a:ext cx="10515600" cy="996950"/>
          </a:xfrm>
        </p:spPr>
        <p:txBody>
          <a:bodyPr rIns="0" anchor="b">
            <a:noAutofit/>
          </a:bodyPr>
          <a:lstStyle/>
          <a:p>
            <a:r>
              <a:rPr lang="en-US"/>
              <a:t>Click to edit Master title style</a:t>
            </a:r>
          </a:p>
        </p:txBody>
      </p:sp>
      <p:sp>
        <p:nvSpPr>
          <p:cNvPr id="3" name="Date Placeholder 2"/>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17BBD-3146-47D3-A861-885F8AF8AF5F}" type="slidenum">
              <a:rPr lang="en-US" smtClean="0"/>
              <a:t>‹#›</a:t>
            </a:fld>
            <a:endParaRPr lang="en-US"/>
          </a:p>
        </p:txBody>
      </p:sp>
    </p:spTree>
    <p:extLst>
      <p:ext uri="{BB962C8B-B14F-4D97-AF65-F5344CB8AC3E}">
        <p14:creationId xmlns:p14="http://schemas.microsoft.com/office/powerpoint/2010/main" val="57329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2C53-DF73-4204-BD20-B57C27FE74CA}"/>
              </a:ext>
            </a:extLst>
          </p:cNvPr>
          <p:cNvSpPr>
            <a:spLocks noGrp="1"/>
          </p:cNvSpPr>
          <p:nvPr>
            <p:ph type="title" hasCustomPrompt="1"/>
          </p:nvPr>
        </p:nvSpPr>
        <p:spPr>
          <a:xfrm>
            <a:off x="838200" y="1371600"/>
            <a:ext cx="6934200" cy="1975498"/>
          </a:xfrm>
        </p:spPr>
        <p:txBody>
          <a:bodyPr rIns="0" anchor="b">
            <a:noAutofit/>
          </a:bodyPr>
          <a:lstStyle>
            <a:lvl1pPr>
              <a:defRPr sz="4400">
                <a:solidFill>
                  <a:schemeClr val="bg1"/>
                </a:solidFill>
              </a:defRPr>
            </a:lvl1pPr>
          </a:lstStyle>
          <a:p>
            <a:r>
              <a:rPr lang="en-US">
                <a:solidFill>
                  <a:schemeClr val="bg1"/>
                </a:solidFill>
              </a:rPr>
              <a:t>Title Slide With Full </a:t>
            </a:r>
            <a:br>
              <a:rPr lang="en-US">
                <a:solidFill>
                  <a:schemeClr val="bg1"/>
                </a:solidFill>
              </a:rPr>
            </a:br>
            <a:r>
              <a:rPr lang="en-US">
                <a:solidFill>
                  <a:schemeClr val="bg1"/>
                </a:solidFill>
              </a:rPr>
              <a:t>Image Background.</a:t>
            </a:r>
          </a:p>
        </p:txBody>
      </p:sp>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01 </a:t>
            </a:r>
          </a:p>
        </p:txBody>
      </p:sp>
      <p:sp>
        <p:nvSpPr>
          <p:cNvPr id="13" name="Footer Placeholder 12">
            <a:extLst>
              <a:ext uri="{FF2B5EF4-FFF2-40B4-BE49-F238E27FC236}">
                <a16:creationId xmlns:a16="http://schemas.microsoft.com/office/drawing/2014/main" id="{E2858B6B-DD91-4CFC-A27A-94237DC56DF4}"/>
              </a:ext>
            </a:extLst>
          </p:cNvPr>
          <p:cNvSpPr>
            <a:spLocks noGrp="1"/>
          </p:cNvSpPr>
          <p:nvPr>
            <p:ph type="ftr" sz="quarter" idx="12"/>
          </p:nvPr>
        </p:nvSpPr>
        <p:spPr/>
        <p:txBody>
          <a:bodyPr/>
          <a:lstStyle/>
          <a:p>
            <a:r>
              <a:rPr lang="en-US"/>
              <a:t>Testing</a:t>
            </a:r>
          </a:p>
        </p:txBody>
      </p:sp>
      <p:sp>
        <p:nvSpPr>
          <p:cNvPr id="11" name="Subtitle 2">
            <a:extLst>
              <a:ext uri="{FF2B5EF4-FFF2-40B4-BE49-F238E27FC236}">
                <a16:creationId xmlns:a16="http://schemas.microsoft.com/office/drawing/2014/main" id="{35336409-ED8C-4051-A917-DA344C0A42E9}"/>
              </a:ext>
            </a:extLst>
          </p:cNvPr>
          <p:cNvSpPr>
            <a:spLocks noGrp="1"/>
          </p:cNvSpPr>
          <p:nvPr>
            <p:ph type="subTitle" idx="1" hasCustomPrompt="1"/>
          </p:nvPr>
        </p:nvSpPr>
        <p:spPr>
          <a:xfrm>
            <a:off x="838200" y="4017143"/>
            <a:ext cx="5435600" cy="1309606"/>
          </a:xfrm>
        </p:spPr>
        <p:txBody>
          <a:bodyPr rIns="0">
            <a:normAutofit/>
          </a:bodyPr>
          <a:lstStyle>
            <a:lvl1pPr marL="0" indent="0" algn="l">
              <a:lnSpc>
                <a:spcPct val="100000"/>
              </a:lnSpc>
              <a:buNone/>
              <a:defRPr sz="1800" i="1">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your sub text section. Feel free to write a brief summary of the content people will see on the slides that follow. Try to keep it brief and succinct.</a:t>
            </a:r>
          </a:p>
        </p:txBody>
      </p:sp>
    </p:spTree>
    <p:extLst>
      <p:ext uri="{BB962C8B-B14F-4D97-AF65-F5344CB8AC3E}">
        <p14:creationId xmlns:p14="http://schemas.microsoft.com/office/powerpoint/2010/main" val="36673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Small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16" name="Footer Placeholder 15">
            <a:extLst>
              <a:ext uri="{FF2B5EF4-FFF2-40B4-BE49-F238E27FC236}">
                <a16:creationId xmlns:a16="http://schemas.microsoft.com/office/drawing/2014/main" id="{BE89BEFF-2D1A-4145-9126-850E504CA9A6}"/>
              </a:ext>
            </a:extLst>
          </p:cNvPr>
          <p:cNvSpPr>
            <a:spLocks noGrp="1"/>
          </p:cNvSpPr>
          <p:nvPr>
            <p:ph type="ftr" sz="quarter" idx="12"/>
          </p:nvPr>
        </p:nvSpPr>
        <p:spPr/>
        <p:txBody>
          <a:bodyPr/>
          <a:lstStyle/>
          <a:p>
            <a:endParaRPr lang="en-US"/>
          </a:p>
        </p:txBody>
      </p:sp>
      <p:sp>
        <p:nvSpPr>
          <p:cNvPr id="17" name="Title 1">
            <a:extLst>
              <a:ext uri="{FF2B5EF4-FFF2-40B4-BE49-F238E27FC236}">
                <a16:creationId xmlns:a16="http://schemas.microsoft.com/office/drawing/2014/main" id="{E4C2B87E-EECA-43BA-AE45-6AE7E927AB2D}"/>
              </a:ext>
            </a:extLst>
          </p:cNvPr>
          <p:cNvSpPr>
            <a:spLocks noGrp="1"/>
          </p:cNvSpPr>
          <p:nvPr>
            <p:ph type="title" hasCustomPrompt="1"/>
          </p:nvPr>
        </p:nvSpPr>
        <p:spPr>
          <a:xfrm>
            <a:off x="838200" y="1371600"/>
            <a:ext cx="6934200" cy="1975498"/>
          </a:xfrm>
        </p:spPr>
        <p:txBody>
          <a:bodyPr rIns="0" anchor="b">
            <a:noAutofit/>
          </a:bodyPr>
          <a:lstStyle>
            <a:lvl1pPr>
              <a:defRPr sz="4400" baseline="0">
                <a:solidFill>
                  <a:schemeClr val="tx1"/>
                </a:solidFill>
              </a:defRPr>
            </a:lvl1pPr>
          </a:lstStyle>
          <a:p>
            <a:r>
              <a:rPr lang="en-US"/>
              <a:t>Title Slide With Small </a:t>
            </a:r>
            <a:br>
              <a:rPr lang="en-US"/>
            </a:br>
            <a:r>
              <a:rPr lang="en-US"/>
              <a:t>Image Background.</a:t>
            </a:r>
          </a:p>
        </p:txBody>
      </p:sp>
      <p:sp>
        <p:nvSpPr>
          <p:cNvPr id="18" name="Subtitle 2">
            <a:extLst>
              <a:ext uri="{FF2B5EF4-FFF2-40B4-BE49-F238E27FC236}">
                <a16:creationId xmlns:a16="http://schemas.microsoft.com/office/drawing/2014/main" id="{7C2A3C00-2469-4EE8-9D7A-EF223EA3824C}"/>
              </a:ext>
            </a:extLst>
          </p:cNvPr>
          <p:cNvSpPr>
            <a:spLocks noGrp="1"/>
          </p:cNvSpPr>
          <p:nvPr>
            <p:ph type="subTitle" idx="1" hasCustomPrompt="1"/>
          </p:nvPr>
        </p:nvSpPr>
        <p:spPr>
          <a:xfrm>
            <a:off x="838200" y="4017143"/>
            <a:ext cx="5435600" cy="1309606"/>
          </a:xfrm>
        </p:spPr>
        <p:txBody>
          <a:bodyPr rIns="0">
            <a:noAutofit/>
          </a:bodyPr>
          <a:lstStyle>
            <a:lvl1pPr marL="0" indent="0" algn="l">
              <a:buNone/>
              <a:defRPr sz="1700" i="1"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your sub text section. Feel free to write a brief summary of the content people will see on the slides that follow. Try to keep it brief and succinct.</a:t>
            </a:r>
          </a:p>
        </p:txBody>
      </p:sp>
      <p:sp>
        <p:nvSpPr>
          <p:cNvPr id="4" name="Picture Placeholder 3">
            <a:extLst>
              <a:ext uri="{FF2B5EF4-FFF2-40B4-BE49-F238E27FC236}">
                <a16:creationId xmlns:a16="http://schemas.microsoft.com/office/drawing/2014/main" id="{9000D9BF-4413-431E-846D-765881FAC48B}"/>
              </a:ext>
            </a:extLst>
          </p:cNvPr>
          <p:cNvSpPr>
            <a:spLocks noGrp="1"/>
          </p:cNvSpPr>
          <p:nvPr>
            <p:ph type="pic" sz="quarter" idx="13" hasCustomPrompt="1"/>
          </p:nvPr>
        </p:nvSpPr>
        <p:spPr>
          <a:xfrm>
            <a:off x="8115300" y="0"/>
            <a:ext cx="4076700" cy="6858000"/>
          </a:xfrm>
          <a:solidFill>
            <a:schemeClr val="bg1">
              <a:lumMod val="85000"/>
            </a:schemeClr>
          </a:solidFill>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a:p>
            <a:endParaRPr lang="en-US"/>
          </a:p>
        </p:txBody>
      </p:sp>
    </p:spTree>
    <p:extLst>
      <p:ext uri="{BB962C8B-B14F-4D97-AF65-F5344CB8AC3E}">
        <p14:creationId xmlns:p14="http://schemas.microsoft.com/office/powerpoint/2010/main" val="1737006767"/>
      </p:ext>
    </p:extLst>
  </p:cSld>
  <p:clrMapOvr>
    <a:masterClrMapping/>
  </p:clrMapOvr>
  <p:extLst>
    <p:ext uri="{DCECCB84-F9BA-43D5-87BE-67443E8EF086}">
      <p15:sldGuideLst xmlns:p15="http://schemas.microsoft.com/office/powerpoint/2012/main">
        <p15:guide id="1" pos="48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Full Image">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ED299391-B3AE-4067-8FC8-C091F6E776D7}"/>
              </a:ext>
            </a:extLst>
          </p:cNvPr>
          <p:cNvSpPr>
            <a:spLocks noGrp="1"/>
          </p:cNvSpPr>
          <p:nvPr>
            <p:ph type="pic" sz="quarter" idx="11" hasCustomPrompt="1"/>
          </p:nvPr>
        </p:nvSpPr>
        <p:spPr>
          <a:xfrm>
            <a:off x="0" y="0"/>
            <a:ext cx="12192000" cy="6858000"/>
          </a:xfrm>
          <a:solidFill>
            <a:schemeClr val="bg1">
              <a:lumMod val="85000"/>
            </a:schemeClr>
          </a:solidFill>
        </p:spPr>
        <p:txBody>
          <a:bodyPr>
            <a:normAutofit/>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2" name="Title 1">
            <a:extLst>
              <a:ext uri="{FF2B5EF4-FFF2-40B4-BE49-F238E27FC236}">
                <a16:creationId xmlns:a16="http://schemas.microsoft.com/office/drawing/2014/main" id="{EB4D2C53-DF73-4204-BD20-B57C27FE74CA}"/>
              </a:ext>
            </a:extLst>
          </p:cNvPr>
          <p:cNvSpPr>
            <a:spLocks noGrp="1"/>
          </p:cNvSpPr>
          <p:nvPr>
            <p:ph type="title" hasCustomPrompt="1"/>
          </p:nvPr>
        </p:nvSpPr>
        <p:spPr>
          <a:xfrm>
            <a:off x="838200" y="2205135"/>
            <a:ext cx="5054600" cy="2269934"/>
          </a:xfrm>
        </p:spPr>
        <p:txBody>
          <a:bodyPr rIns="0" anchor="ctr">
            <a:noAutofit/>
          </a:bodyPr>
          <a:lstStyle>
            <a:lvl1pPr>
              <a:defRPr sz="3200">
                <a:solidFill>
                  <a:schemeClr val="bg1"/>
                </a:solidFill>
              </a:defRPr>
            </a:lvl1pPr>
          </a:lstStyle>
          <a:p>
            <a:r>
              <a:rPr lang="en-US"/>
              <a:t>This is a Divider Slide. </a:t>
            </a:r>
            <a:br>
              <a:rPr lang="en-US"/>
            </a:br>
            <a:r>
              <a:rPr lang="en-US"/>
              <a:t>Place Title Here.</a:t>
            </a:r>
          </a:p>
        </p:txBody>
      </p:sp>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Subtitle 2">
            <a:extLst>
              <a:ext uri="{FF2B5EF4-FFF2-40B4-BE49-F238E27FC236}">
                <a16:creationId xmlns:a16="http://schemas.microsoft.com/office/drawing/2014/main" id="{15FFB0A1-2489-45AC-BD7D-B5E7381A4EDB}"/>
              </a:ext>
            </a:extLst>
          </p:cNvPr>
          <p:cNvSpPr>
            <a:spLocks noGrp="1"/>
          </p:cNvSpPr>
          <p:nvPr>
            <p:ph type="subTitle" idx="1" hasCustomPrompt="1"/>
          </p:nvPr>
        </p:nvSpPr>
        <p:spPr>
          <a:xfrm>
            <a:off x="838200" y="1017272"/>
            <a:ext cx="4414935" cy="354328"/>
          </a:xfrm>
        </p:spPr>
        <p:txBody>
          <a:bodyPr rIns="0">
            <a:noAutofit/>
          </a:bodyPr>
          <a:lstStyle>
            <a:lvl1pPr marL="0" indent="0" algn="l">
              <a:buNone/>
              <a:defRPr sz="1200" i="0" spc="3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EYEBROW</a:t>
            </a:r>
          </a:p>
        </p:txBody>
      </p:sp>
      <p:cxnSp>
        <p:nvCxnSpPr>
          <p:cNvPr id="13" name="Straight Connector 12">
            <a:extLst>
              <a:ext uri="{FF2B5EF4-FFF2-40B4-BE49-F238E27FC236}">
                <a16:creationId xmlns:a16="http://schemas.microsoft.com/office/drawing/2014/main" id="{0BCA491B-C90A-4AD3-BD23-E1C65845B3D3}"/>
              </a:ext>
            </a:extLst>
          </p:cNvPr>
          <p:cNvCxnSpPr>
            <a:cxnSpLocks/>
          </p:cNvCxnSpPr>
          <p:nvPr userDrawn="1"/>
        </p:nvCxnSpPr>
        <p:spPr>
          <a:xfrm>
            <a:off x="838200"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E41435E2-677E-45D4-8525-DCF40326C349}"/>
              </a:ext>
            </a:extLst>
          </p:cNvPr>
          <p:cNvSpPr>
            <a:spLocks noGrp="1"/>
          </p:cNvSpPr>
          <p:nvPr>
            <p:ph type="ftr" sz="quarter" idx="12"/>
          </p:nvPr>
        </p:nvSpPr>
        <p:spPr>
          <a:xfrm>
            <a:off x="4038600" y="6356350"/>
            <a:ext cx="4114800" cy="365125"/>
          </a:xfrm>
          <a:prstGeom prst="rect">
            <a:avLst/>
          </a:prstGeom>
        </p:spPr>
        <p:txBody>
          <a:bodyPr/>
          <a:lstStyle/>
          <a:p>
            <a:endParaRPr lang="en-US"/>
          </a:p>
        </p:txBody>
      </p:sp>
      <p:pic>
        <p:nvPicPr>
          <p:cNvPr id="15" name="Graphic 14">
            <a:extLst>
              <a:ext uri="{FF2B5EF4-FFF2-40B4-BE49-F238E27FC236}">
                <a16:creationId xmlns:a16="http://schemas.microsoft.com/office/drawing/2014/main" id="{E341AF06-801C-47FA-98DA-1CF3BE8280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838200" y="5552440"/>
            <a:ext cx="381000" cy="381000"/>
          </a:xfrm>
          <a:prstGeom prst="rect">
            <a:avLst/>
          </a:prstGeom>
        </p:spPr>
      </p:pic>
    </p:spTree>
    <p:extLst>
      <p:ext uri="{BB962C8B-B14F-4D97-AF65-F5344CB8AC3E}">
        <p14:creationId xmlns:p14="http://schemas.microsoft.com/office/powerpoint/2010/main" val="15277725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Small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Subtitle 2">
            <a:extLst>
              <a:ext uri="{FF2B5EF4-FFF2-40B4-BE49-F238E27FC236}">
                <a16:creationId xmlns:a16="http://schemas.microsoft.com/office/drawing/2014/main" id="{15FFB0A1-2489-45AC-BD7D-B5E7381A4EDB}"/>
              </a:ext>
            </a:extLst>
          </p:cNvPr>
          <p:cNvSpPr>
            <a:spLocks noGrp="1"/>
          </p:cNvSpPr>
          <p:nvPr>
            <p:ph type="subTitle" idx="1" hasCustomPrompt="1"/>
          </p:nvPr>
        </p:nvSpPr>
        <p:spPr>
          <a:xfrm>
            <a:off x="838200" y="1017272"/>
            <a:ext cx="4414935" cy="354328"/>
          </a:xfrm>
        </p:spPr>
        <p:txBody>
          <a:bodyPr rIns="0">
            <a:noAutofit/>
          </a:bodyPr>
          <a:lstStyle>
            <a:lvl1pPr marL="0" indent="0" algn="l">
              <a:buNone/>
              <a:defRPr sz="1200" i="0" spc="30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EYEBROW</a:t>
            </a:r>
          </a:p>
        </p:txBody>
      </p:sp>
      <p:sp>
        <p:nvSpPr>
          <p:cNvPr id="9" name="Footer Placeholder 8">
            <a:extLst>
              <a:ext uri="{FF2B5EF4-FFF2-40B4-BE49-F238E27FC236}">
                <a16:creationId xmlns:a16="http://schemas.microsoft.com/office/drawing/2014/main" id="{E41435E2-677E-45D4-8525-DCF40326C349}"/>
              </a:ext>
            </a:extLst>
          </p:cNvPr>
          <p:cNvSpPr>
            <a:spLocks noGrp="1"/>
          </p:cNvSpPr>
          <p:nvPr>
            <p:ph type="ftr" sz="quarter" idx="12"/>
          </p:nvPr>
        </p:nvSpPr>
        <p:spPr>
          <a:xfrm>
            <a:off x="4038600" y="6356350"/>
            <a:ext cx="4114800" cy="365125"/>
          </a:xfrm>
          <a:prstGeom prst="rect">
            <a:avLst/>
          </a:prstGeom>
        </p:spPr>
        <p:txBody>
          <a:bodyPr/>
          <a:lstStyle/>
          <a:p>
            <a:endParaRPr lang="en-US"/>
          </a:p>
        </p:txBody>
      </p:sp>
      <p:grpSp>
        <p:nvGrpSpPr>
          <p:cNvPr id="5" name="Group 4">
            <a:extLst>
              <a:ext uri="{FF2B5EF4-FFF2-40B4-BE49-F238E27FC236}">
                <a16:creationId xmlns:a16="http://schemas.microsoft.com/office/drawing/2014/main" id="{C0B8A1FE-931F-4A6F-A624-3EE2EDC66914}"/>
              </a:ext>
            </a:extLst>
          </p:cNvPr>
          <p:cNvGrpSpPr/>
          <p:nvPr userDrawn="1"/>
        </p:nvGrpSpPr>
        <p:grpSpPr>
          <a:xfrm>
            <a:off x="838200" y="5557202"/>
            <a:ext cx="374523" cy="374523"/>
            <a:chOff x="923925" y="5557202"/>
            <a:chExt cx="374523" cy="374523"/>
          </a:xfrm>
        </p:grpSpPr>
        <p:sp>
          <p:nvSpPr>
            <p:cNvPr id="17" name="Freeform: Shape 16">
              <a:extLst>
                <a:ext uri="{FF2B5EF4-FFF2-40B4-BE49-F238E27FC236}">
                  <a16:creationId xmlns:a16="http://schemas.microsoft.com/office/drawing/2014/main" id="{3087EE54-1DCA-48C9-89C0-20E2C176D9AC}"/>
                </a:ext>
              </a:extLst>
            </p:cNvPr>
            <p:cNvSpPr/>
            <p:nvPr/>
          </p:nvSpPr>
          <p:spPr>
            <a:xfrm rot="5400000">
              <a:off x="1022176" y="5704600"/>
              <a:ext cx="178593" cy="79822"/>
            </a:xfrm>
            <a:custGeom>
              <a:avLst/>
              <a:gdLst>
                <a:gd name="connsiteX0" fmla="*/ 138543 w 178593"/>
                <a:gd name="connsiteY0" fmla="*/ 32029 h 79822"/>
                <a:gd name="connsiteX1" fmla="*/ 123970 w 178593"/>
                <a:gd name="connsiteY1" fmla="*/ 3454 h 79822"/>
                <a:gd name="connsiteX2" fmla="*/ 128161 w 178593"/>
                <a:gd name="connsiteY2" fmla="*/ -452 h 79822"/>
                <a:gd name="connsiteX3" fmla="*/ 134638 w 178593"/>
                <a:gd name="connsiteY3" fmla="*/ 4311 h 79822"/>
                <a:gd name="connsiteX4" fmla="*/ 171404 w 178593"/>
                <a:gd name="connsiteY4" fmla="*/ 32886 h 79822"/>
                <a:gd name="connsiteX5" fmla="*/ 177785 w 178593"/>
                <a:gd name="connsiteY5" fmla="*/ 39267 h 79822"/>
                <a:gd name="connsiteX6" fmla="*/ 169118 w 178593"/>
                <a:gd name="connsiteY6" fmla="*/ 47078 h 79822"/>
                <a:gd name="connsiteX7" fmla="*/ 134638 w 178593"/>
                <a:gd name="connsiteY7" fmla="*/ 74700 h 79822"/>
                <a:gd name="connsiteX8" fmla="*/ 128161 w 178593"/>
                <a:gd name="connsiteY8" fmla="*/ 79368 h 79822"/>
                <a:gd name="connsiteX9" fmla="*/ 123970 w 178593"/>
                <a:gd name="connsiteY9" fmla="*/ 75463 h 79822"/>
                <a:gd name="connsiteX10" fmla="*/ 138543 w 178593"/>
                <a:gd name="connsiteY10" fmla="*/ 46888 h 79822"/>
                <a:gd name="connsiteX11" fmla="*/ -808 w 178593"/>
                <a:gd name="connsiteY11" fmla="*/ 46888 h 79822"/>
                <a:gd name="connsiteX12" fmla="*/ -808 w 178593"/>
                <a:gd name="connsiteY12" fmla="*/ 32695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3" h="79822">
                  <a:moveTo>
                    <a:pt x="138543" y="32029"/>
                  </a:moveTo>
                  <a:cubicBezTo>
                    <a:pt x="131866" y="23542"/>
                    <a:pt x="126922" y="13836"/>
                    <a:pt x="123970" y="3454"/>
                  </a:cubicBezTo>
                  <a:cubicBezTo>
                    <a:pt x="124074" y="1225"/>
                    <a:pt x="125932" y="-509"/>
                    <a:pt x="128161" y="-452"/>
                  </a:cubicBezTo>
                  <a:cubicBezTo>
                    <a:pt x="130160" y="-452"/>
                    <a:pt x="131780" y="882"/>
                    <a:pt x="134638" y="4311"/>
                  </a:cubicBezTo>
                  <a:cubicBezTo>
                    <a:pt x="144363" y="16712"/>
                    <a:pt x="156983" y="26523"/>
                    <a:pt x="171404" y="32886"/>
                  </a:cubicBezTo>
                  <a:cubicBezTo>
                    <a:pt x="176071" y="35076"/>
                    <a:pt x="177785" y="36791"/>
                    <a:pt x="177785" y="39267"/>
                  </a:cubicBezTo>
                  <a:cubicBezTo>
                    <a:pt x="177785" y="41744"/>
                    <a:pt x="175595" y="44316"/>
                    <a:pt x="169118" y="47078"/>
                  </a:cubicBezTo>
                  <a:cubicBezTo>
                    <a:pt x="156154" y="54288"/>
                    <a:pt x="144506" y="63623"/>
                    <a:pt x="134638" y="74700"/>
                  </a:cubicBezTo>
                  <a:cubicBezTo>
                    <a:pt x="131780" y="78320"/>
                    <a:pt x="130160" y="79368"/>
                    <a:pt x="128161" y="79368"/>
                  </a:cubicBezTo>
                  <a:cubicBezTo>
                    <a:pt x="125932" y="79425"/>
                    <a:pt x="124074" y="77691"/>
                    <a:pt x="123970" y="75463"/>
                  </a:cubicBezTo>
                  <a:cubicBezTo>
                    <a:pt x="126922" y="65080"/>
                    <a:pt x="131875" y="55374"/>
                    <a:pt x="138543" y="46888"/>
                  </a:cubicBezTo>
                  <a:lnTo>
                    <a:pt x="-808" y="46888"/>
                  </a:lnTo>
                  <a:lnTo>
                    <a:pt x="-808" y="32695"/>
                  </a:lnTo>
                  <a:close/>
                </a:path>
              </a:pathLst>
            </a:custGeom>
            <a:solidFill>
              <a:schemeClr val="tx1"/>
            </a:solidFill>
            <a:ln w="3175"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0BC7E84-25DA-4ACA-800F-852A0F6D340D}"/>
                </a:ext>
              </a:extLst>
            </p:cNvPr>
            <p:cNvSpPr/>
            <p:nvPr/>
          </p:nvSpPr>
          <p:spPr>
            <a:xfrm rot="5400000">
              <a:off x="923925" y="5557202"/>
              <a:ext cx="374523" cy="374523"/>
            </a:xfrm>
            <a:custGeom>
              <a:avLst/>
              <a:gdLst>
                <a:gd name="connsiteX0" fmla="*/ 374523 w 374523"/>
                <a:gd name="connsiteY0" fmla="*/ 187262 h 374523"/>
                <a:gd name="connsiteX1" fmla="*/ 187262 w 374523"/>
                <a:gd name="connsiteY1" fmla="*/ 374523 h 374523"/>
                <a:gd name="connsiteX2" fmla="*/ 0 w 374523"/>
                <a:gd name="connsiteY2" fmla="*/ 187262 h 374523"/>
                <a:gd name="connsiteX3" fmla="*/ 187262 w 374523"/>
                <a:gd name="connsiteY3" fmla="*/ 0 h 374523"/>
                <a:gd name="connsiteX4" fmla="*/ 374523 w 374523"/>
                <a:gd name="connsiteY4" fmla="*/ 187262 h 37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23" h="374523">
                  <a:moveTo>
                    <a:pt x="374523" y="187262"/>
                  </a:moveTo>
                  <a:cubicBezTo>
                    <a:pt x="374523" y="290683"/>
                    <a:pt x="290683" y="374523"/>
                    <a:pt x="187262" y="374523"/>
                  </a:cubicBezTo>
                  <a:cubicBezTo>
                    <a:pt x="83840" y="374523"/>
                    <a:pt x="0" y="290683"/>
                    <a:pt x="0" y="187262"/>
                  </a:cubicBezTo>
                  <a:cubicBezTo>
                    <a:pt x="0" y="83840"/>
                    <a:pt x="83840" y="0"/>
                    <a:pt x="187262" y="0"/>
                  </a:cubicBezTo>
                  <a:cubicBezTo>
                    <a:pt x="290683" y="0"/>
                    <a:pt x="374523" y="83840"/>
                    <a:pt x="374523" y="187262"/>
                  </a:cubicBezTo>
                  <a:close/>
                </a:path>
              </a:pathLst>
            </a:custGeom>
            <a:noFill/>
            <a:ln w="9525" cap="flat">
              <a:solidFill>
                <a:schemeClr val="tx1"/>
              </a:solid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157BF7D1-EAD3-483A-B5BC-E5390339F456}"/>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0BFF1770-AFEF-4851-9C68-C706166248CC}"/>
              </a:ext>
            </a:extLst>
          </p:cNvPr>
          <p:cNvSpPr>
            <a:spLocks noGrp="1"/>
          </p:cNvSpPr>
          <p:nvPr>
            <p:ph type="pic" sz="quarter" idx="13" hasCustomPrompt="1"/>
          </p:nvPr>
        </p:nvSpPr>
        <p:spPr>
          <a:xfrm>
            <a:off x="8115300" y="0"/>
            <a:ext cx="4076700" cy="685800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15" name="Title 1">
            <a:extLst>
              <a:ext uri="{FF2B5EF4-FFF2-40B4-BE49-F238E27FC236}">
                <a16:creationId xmlns:a16="http://schemas.microsoft.com/office/drawing/2014/main" id="{CC343BD2-D249-4256-A6AF-DF952DE04DD7}"/>
              </a:ext>
            </a:extLst>
          </p:cNvPr>
          <p:cNvSpPr>
            <a:spLocks noGrp="1"/>
          </p:cNvSpPr>
          <p:nvPr>
            <p:ph type="title" hasCustomPrompt="1"/>
          </p:nvPr>
        </p:nvSpPr>
        <p:spPr>
          <a:xfrm>
            <a:off x="838200" y="2205135"/>
            <a:ext cx="5054600" cy="2269934"/>
          </a:xfrm>
        </p:spPr>
        <p:txBody>
          <a:bodyPr rIns="0" anchor="ctr">
            <a:noAutofit/>
          </a:bodyPr>
          <a:lstStyle>
            <a:lvl1pPr>
              <a:defRPr sz="3200">
                <a:solidFill>
                  <a:schemeClr val="tx1"/>
                </a:solidFill>
              </a:defRPr>
            </a:lvl1pPr>
          </a:lstStyle>
          <a:p>
            <a:r>
              <a:rPr lang="en-US"/>
              <a:t>This is a Divider Slide. </a:t>
            </a:r>
            <a:br>
              <a:rPr lang="en-US"/>
            </a:br>
            <a:r>
              <a:rPr lang="en-US"/>
              <a:t>Place Title Here.</a:t>
            </a:r>
          </a:p>
        </p:txBody>
      </p:sp>
    </p:spTree>
    <p:extLst>
      <p:ext uri="{BB962C8B-B14F-4D97-AF65-F5344CB8AC3E}">
        <p14:creationId xmlns:p14="http://schemas.microsoft.com/office/powerpoint/2010/main" val="242746094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sp>
        <p:nvSpPr>
          <p:cNvPr id="81" name="Picture Placeholder 80">
            <a:extLst>
              <a:ext uri="{FF2B5EF4-FFF2-40B4-BE49-F238E27FC236}">
                <a16:creationId xmlns:a16="http://schemas.microsoft.com/office/drawing/2014/main" id="{5FBB29D2-044A-4298-974D-3DAEC58754D5}"/>
              </a:ext>
            </a:extLst>
          </p:cNvPr>
          <p:cNvSpPr>
            <a:spLocks noGrp="1"/>
          </p:cNvSpPr>
          <p:nvPr>
            <p:ph type="pic" sz="quarter" idx="10" hasCustomPrompt="1"/>
          </p:nvPr>
        </p:nvSpPr>
        <p:spPr>
          <a:xfrm>
            <a:off x="-7937" y="548269"/>
            <a:ext cx="9197028" cy="4940652"/>
          </a:xfrm>
          <a:solidFill>
            <a:schemeClr val="bg1">
              <a:lumMod val="85000"/>
            </a:schemeClr>
          </a:solidFill>
        </p:spPr>
        <p:txBody>
          <a:bodyPr>
            <a:normAutofit/>
          </a:bodyPr>
          <a:lstStyle>
            <a:lvl1pP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5" name="Date Placeholder 3">
            <a:extLst>
              <a:ext uri="{FF2B5EF4-FFF2-40B4-BE49-F238E27FC236}">
                <a16:creationId xmlns:a16="http://schemas.microsoft.com/office/drawing/2014/main" id="{459D6085-5407-4788-97CE-077398B47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Tree>
    <p:extLst>
      <p:ext uri="{BB962C8B-B14F-4D97-AF65-F5344CB8AC3E}">
        <p14:creationId xmlns:p14="http://schemas.microsoft.com/office/powerpoint/2010/main" val="28419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am Member Single">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6496970C-E1A0-4564-B874-7A47D0176803}"/>
              </a:ext>
            </a:extLst>
          </p:cNvPr>
          <p:cNvSpPr>
            <a:spLocks noGrp="1"/>
          </p:cNvSpPr>
          <p:nvPr>
            <p:ph type="pic" sz="quarter" idx="13" hasCustomPrompt="1"/>
          </p:nvPr>
        </p:nvSpPr>
        <p:spPr>
          <a:xfrm>
            <a:off x="0" y="1"/>
            <a:ext cx="6096000" cy="685800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17" name="Title 1">
            <a:extLst>
              <a:ext uri="{FF2B5EF4-FFF2-40B4-BE49-F238E27FC236}">
                <a16:creationId xmlns:a16="http://schemas.microsoft.com/office/drawing/2014/main" id="{BFE4E539-5F27-4F92-80CC-20DA45C68F1A}"/>
              </a:ext>
            </a:extLst>
          </p:cNvPr>
          <p:cNvSpPr>
            <a:spLocks noGrp="1"/>
          </p:cNvSpPr>
          <p:nvPr>
            <p:ph type="title" hasCustomPrompt="1"/>
          </p:nvPr>
        </p:nvSpPr>
        <p:spPr>
          <a:xfrm>
            <a:off x="7127875" y="445862"/>
            <a:ext cx="3752850" cy="1520824"/>
          </a:xfrm>
        </p:spPr>
        <p:txBody>
          <a:bodyPr rIns="0" anchor="b">
            <a:noAutofit/>
          </a:bodyPr>
          <a:lstStyle>
            <a:lvl1pPr>
              <a:defRPr sz="2800"/>
            </a:lvl1pPr>
          </a:lstStyle>
          <a:p>
            <a:r>
              <a:rPr lang="en-US"/>
              <a:t>Name Here</a:t>
            </a:r>
          </a:p>
        </p:txBody>
      </p:sp>
    </p:spTree>
    <p:extLst>
      <p:ext uri="{BB962C8B-B14F-4D97-AF65-F5344CB8AC3E}">
        <p14:creationId xmlns:p14="http://schemas.microsoft.com/office/powerpoint/2010/main" val="268033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96950"/>
          </a:xfrm>
          <a:prstGeom prst="rect">
            <a:avLst/>
          </a:prstGeom>
        </p:spPr>
        <p:txBody>
          <a:bodyPr vert="horz" lIns="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17BBD-3146-47D3-A861-885F8AF8AF5F}" type="slidenum">
              <a:rPr lang="en-US" smtClean="0"/>
              <a:t>‹#›</a:t>
            </a:fld>
            <a:endParaRPr lang="en-US"/>
          </a:p>
        </p:txBody>
      </p:sp>
      <p:cxnSp>
        <p:nvCxnSpPr>
          <p:cNvPr id="7" name="Straight Connector 6">
            <a:extLst>
              <a:ext uri="{FF2B5EF4-FFF2-40B4-BE49-F238E27FC236}">
                <a16:creationId xmlns:a16="http://schemas.microsoft.com/office/drawing/2014/main" id="{C7CFB438-0104-4B70-8541-193677427A00}"/>
              </a:ext>
            </a:extLst>
          </p:cNvPr>
          <p:cNvCxnSpPr>
            <a:cxnSpLocks/>
          </p:cNvCxnSpPr>
          <p:nvPr userDrawn="1"/>
        </p:nvCxnSpPr>
        <p:spPr>
          <a:xfrm>
            <a:off x="904761"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909641"/>
      </p:ext>
    </p:extLst>
  </p:cSld>
  <p:clrMap bg1="lt1" tx1="dk1" bg2="lt2" tx2="dk2" accent1="accent1" accent2="accent2" accent3="accent3" accent4="accent4" accent5="accent5" accent6="accent6" hlink="hlink" folHlink="folHlink"/>
  <p:sldLayoutIdLst>
    <p:sldLayoutId id="2147483811" r:id="rId1"/>
    <p:sldLayoutId id="2147483810" r:id="rId2"/>
    <p:sldLayoutId id="2147483845" r:id="rId3"/>
    <p:sldLayoutId id="2147483816" r:id="rId4"/>
    <p:sldLayoutId id="2147483817" r:id="rId5"/>
    <p:sldLayoutId id="2147483660" r:id="rId6"/>
    <p:sldLayoutId id="2147483661" r:id="rId7"/>
    <p:sldLayoutId id="2147483818" r:id="rId8"/>
    <p:sldLayoutId id="2147483819" r:id="rId9"/>
    <p:sldLayoutId id="2147483654" r:id="rId10"/>
    <p:sldLayoutId id="2147483820" r:id="rId11"/>
    <p:sldLayoutId id="2147483842" r:id="rId12"/>
    <p:sldLayoutId id="2147483846" r:id="rId13"/>
    <p:sldLayoutId id="2147483843" r:id="rId14"/>
    <p:sldLayoutId id="2147483823" r:id="rId15"/>
    <p:sldLayoutId id="2147483824" r:id="rId16"/>
    <p:sldLayoutId id="2147483825" r:id="rId17"/>
    <p:sldLayoutId id="2147483827" r:id="rId18"/>
    <p:sldLayoutId id="2147483828" r:id="rId19"/>
    <p:sldLayoutId id="2147483829" r:id="rId20"/>
    <p:sldLayoutId id="2147483844" r:id="rId2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4896" userDrawn="1">
          <p15:clr>
            <a:srgbClr val="F26B43"/>
          </p15:clr>
        </p15:guide>
        <p15:guide id="3" orient="horz" pos="3888" userDrawn="1">
          <p15:clr>
            <a:srgbClr val="F26B43"/>
          </p15:clr>
        </p15:guide>
        <p15:guide id="4" pos="528"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53717-901D-4B36-B722-C8175EDA3B60}"/>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2CED-8DA7-45D6-B5B6-650171585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14DD-8B7B-41E6-8056-5354A4B3796F}" type="datetimeFigureOut">
              <a:rPr lang="en-US" smtClean="0"/>
              <a:t>9/21/2022</a:t>
            </a:fld>
            <a:endParaRPr lang="en-US"/>
          </a:p>
        </p:txBody>
      </p:sp>
      <p:sp>
        <p:nvSpPr>
          <p:cNvPr id="5" name="Footer Placeholder 4">
            <a:extLst>
              <a:ext uri="{FF2B5EF4-FFF2-40B4-BE49-F238E27FC236}">
                <a16:creationId xmlns:a16="http://schemas.microsoft.com/office/drawing/2014/main" id="{3F8C962A-03AD-48BD-846A-CD05C83AB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9CB7-1AF2-4AA3-B2AA-6F754C266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5FA78C8C-9EB3-4388-B72E-D212913FC0F4}"/>
              </a:ext>
            </a:extLst>
          </p:cNvPr>
          <p:cNvSpPr>
            <a:spLocks noGrp="1"/>
          </p:cNvSpPr>
          <p:nvPr>
            <p:ph type="title"/>
          </p:nvPr>
        </p:nvSpPr>
        <p:spPr>
          <a:xfrm>
            <a:off x="838200" y="365126"/>
            <a:ext cx="10515600" cy="996950"/>
          </a:xfrm>
          <a:prstGeom prst="rect">
            <a:avLst/>
          </a:prstGeom>
        </p:spPr>
        <p:txBody>
          <a:bodyPr vert="horz" lIns="0" tIns="45720" rIns="0" bIns="45720" rtlCol="0" anchor="b">
            <a:normAutofit/>
          </a:bodyPr>
          <a:lstStyle/>
          <a:p>
            <a:r>
              <a:rPr lang="en-US"/>
              <a:t>Click to edit Master title style</a:t>
            </a:r>
          </a:p>
        </p:txBody>
      </p:sp>
    </p:spTree>
    <p:extLst>
      <p:ext uri="{BB962C8B-B14F-4D97-AF65-F5344CB8AC3E}">
        <p14:creationId xmlns:p14="http://schemas.microsoft.com/office/powerpoint/2010/main" val="804570476"/>
      </p:ext>
    </p:extLst>
  </p:cSld>
  <p:clrMap bg1="lt1" tx1="dk1" bg2="lt2" tx2="dk2" accent1="accent1" accent2="accent2" accent3="accent3" accent4="accent4" accent5="accent5" accent6="accent6" hlink="hlink" folHlink="folHlink"/>
  <p:sldLayoutIdLst>
    <p:sldLayoutId id="2147483838" r:id="rId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53717-901D-4B36-B722-C8175EDA3B60}"/>
              </a:ext>
            </a:extLst>
          </p:cNvPr>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2CED-8DA7-45D6-B5B6-650171585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14DD-8B7B-41E6-8056-5354A4B3796F}" type="datetimeFigureOut">
              <a:rPr lang="en-US" smtClean="0"/>
              <a:t>9/21/2022</a:t>
            </a:fld>
            <a:endParaRPr lang="en-US"/>
          </a:p>
        </p:txBody>
      </p:sp>
      <p:sp>
        <p:nvSpPr>
          <p:cNvPr id="5" name="Footer Placeholder 4">
            <a:extLst>
              <a:ext uri="{FF2B5EF4-FFF2-40B4-BE49-F238E27FC236}">
                <a16:creationId xmlns:a16="http://schemas.microsoft.com/office/drawing/2014/main" id="{3F8C962A-03AD-48BD-846A-CD05C83AB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9CB7-1AF2-4AA3-B2AA-6F754C266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5FA78C8C-9EB3-4388-B72E-D212913FC0F4}"/>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Tree>
    <p:extLst>
      <p:ext uri="{BB962C8B-B14F-4D97-AF65-F5344CB8AC3E}">
        <p14:creationId xmlns:p14="http://schemas.microsoft.com/office/powerpoint/2010/main" val="530712579"/>
      </p:ext>
    </p:extLst>
  </p:cSld>
  <p:clrMap bg1="lt1" tx1="dk1" bg2="lt2" tx2="dk2" accent1="accent1" accent2="accent2" accent3="accent3" accent4="accent4" accent5="accent5" accent6="accent6" hlink="hlink" folHlink="folHlink"/>
  <p:sldLayoutIdLst>
    <p:sldLayoutId id="2147483834" r:id="rId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53717-901D-4B36-B722-C8175EDA3B60}"/>
              </a:ext>
            </a:extLst>
          </p:cNvPr>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2CED-8DA7-45D6-B5B6-650171585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14DD-8B7B-41E6-8056-5354A4B3796F}" type="datetimeFigureOut">
              <a:rPr lang="en-US" smtClean="0"/>
              <a:t>9/21/2022</a:t>
            </a:fld>
            <a:endParaRPr lang="en-US"/>
          </a:p>
        </p:txBody>
      </p:sp>
      <p:sp>
        <p:nvSpPr>
          <p:cNvPr id="5" name="Footer Placeholder 4">
            <a:extLst>
              <a:ext uri="{FF2B5EF4-FFF2-40B4-BE49-F238E27FC236}">
                <a16:creationId xmlns:a16="http://schemas.microsoft.com/office/drawing/2014/main" id="{3F8C962A-03AD-48BD-846A-CD05C83AB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9CB7-1AF2-4AA3-B2AA-6F754C266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5FA78C8C-9EB3-4388-B72E-D212913FC0F4}"/>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Tree>
    <p:extLst>
      <p:ext uri="{BB962C8B-B14F-4D97-AF65-F5344CB8AC3E}">
        <p14:creationId xmlns:p14="http://schemas.microsoft.com/office/powerpoint/2010/main" val="1458857517"/>
      </p:ext>
    </p:extLst>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svg"/><Relationship Id="rId4" Type="http://schemas.openxmlformats.org/officeDocument/2006/relationships/image" Target="../media/image65.jpe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png"/><Relationship Id="rId7" Type="http://schemas.openxmlformats.org/officeDocument/2006/relationships/image" Target="../media/image72.jpeg"/><Relationship Id="rId12"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76.jpeg"/><Relationship Id="rId5" Type="http://schemas.openxmlformats.org/officeDocument/2006/relationships/image" Target="../media/image26.png"/><Relationship Id="rId10" Type="http://schemas.openxmlformats.org/officeDocument/2006/relationships/image" Target="../media/image75.png"/><Relationship Id="rId4" Type="http://schemas.openxmlformats.org/officeDocument/2006/relationships/image" Target="../media/image25.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87.png"/><Relationship Id="rId4" Type="http://schemas.openxmlformats.org/officeDocument/2006/relationships/image" Target="../media/image86.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18/10/relationships/comments" Target="../comments/modernComment_14D_4990834C.xml"/><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sv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jpe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jpe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hyperlink" Target="https://watershedmaterials.com/"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03.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47.gif"/><Relationship Id="rId7" Type="http://schemas.openxmlformats.org/officeDocument/2006/relationships/image" Target="../media/image18.jpeg"/><Relationship Id="rId2" Type="http://schemas.openxmlformats.org/officeDocument/2006/relationships/image" Target="../media/image46.gif"/><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4.gif"/><Relationship Id="rId7" Type="http://schemas.openxmlformats.org/officeDocument/2006/relationships/image" Target="../media/image58.gi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0F61180-BB74-421D-8AB4-39B3EC7D6618}"/>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347" b="12347"/>
          <a:stretch/>
        </p:blipFill>
        <p:spPr>
          <a:xfrm>
            <a:off x="0" y="1679311"/>
            <a:ext cx="12195995" cy="5166227"/>
          </a:xfrm>
        </p:spPr>
      </p:pic>
      <p:sp>
        <p:nvSpPr>
          <p:cNvPr id="8" name="Image Overlay" hidden="1">
            <a:extLst>
              <a:ext uri="{FF2B5EF4-FFF2-40B4-BE49-F238E27FC236}">
                <a16:creationId xmlns:a16="http://schemas.microsoft.com/office/drawing/2014/main" id="{8BAFE394-0608-40D4-82F8-3DD10BBD9458}"/>
              </a:ext>
            </a:extLst>
          </p:cNvPr>
          <p:cNvSpPr/>
          <p:nvPr/>
        </p:nvSpPr>
        <p:spPr>
          <a:xfrm>
            <a:off x="0" y="0"/>
            <a:ext cx="12192000" cy="6858000"/>
          </a:xfrm>
          <a:prstGeom prst="rect">
            <a:avLst/>
          </a:prstGeom>
          <a:gradFill flip="none" rotWithShape="1">
            <a:gsLst>
              <a:gs pos="0">
                <a:schemeClr val="tx1">
                  <a:alpha val="22000"/>
                </a:schemeClr>
              </a:gs>
              <a:gs pos="61000">
                <a:schemeClr val="tx1">
                  <a:lumMod val="28000"/>
                  <a:lumOff val="72000"/>
                  <a:alpha val="2400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v</a:t>
            </a:r>
          </a:p>
        </p:txBody>
      </p:sp>
      <p:sp>
        <p:nvSpPr>
          <p:cNvPr id="2" name="Title 1">
            <a:extLst>
              <a:ext uri="{FF2B5EF4-FFF2-40B4-BE49-F238E27FC236}">
                <a16:creationId xmlns:a16="http://schemas.microsoft.com/office/drawing/2014/main" id="{5F9E33B1-AD12-4C3B-AE0D-E395E79B7A74}"/>
              </a:ext>
            </a:extLst>
          </p:cNvPr>
          <p:cNvSpPr>
            <a:spLocks noGrp="1"/>
          </p:cNvSpPr>
          <p:nvPr>
            <p:ph type="title"/>
          </p:nvPr>
        </p:nvSpPr>
        <p:spPr>
          <a:xfrm>
            <a:off x="534852" y="626845"/>
            <a:ext cx="6934200" cy="1975498"/>
          </a:xfrm>
        </p:spPr>
        <p:txBody>
          <a:bodyPr/>
          <a:lstStyle/>
          <a:p>
            <a:r>
              <a:rPr lang="en-US">
                <a:solidFill>
                  <a:schemeClr val="tx1"/>
                </a:solidFill>
              </a:rPr>
              <a:t>Zero</a:t>
            </a:r>
            <a:r>
              <a:rPr lang="en-US"/>
              <a:t> </a:t>
            </a:r>
            <a:r>
              <a:rPr lang="en-US">
                <a:solidFill>
                  <a:schemeClr val="tx1"/>
                </a:solidFill>
              </a:rPr>
              <a:t>Heroes</a:t>
            </a:r>
          </a:p>
        </p:txBody>
      </p:sp>
      <p:pic>
        <p:nvPicPr>
          <p:cNvPr id="9" name="Picture 2" descr="ASHRAE-Logo-144-100.jpg">
            <a:extLst>
              <a:ext uri="{FF2B5EF4-FFF2-40B4-BE49-F238E27FC236}">
                <a16:creationId xmlns:a16="http://schemas.microsoft.com/office/drawing/2014/main" id="{CBB3DB50-AF96-BBAC-B60B-C6D3BBC8E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7621" y="154276"/>
            <a:ext cx="1540068" cy="94513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20394100-8936-2656-49A7-7A0BBC41E7A7}"/>
              </a:ext>
            </a:extLst>
          </p:cNvPr>
          <p:cNvCxnSpPr>
            <a:cxnSpLocks/>
          </p:cNvCxnSpPr>
          <p:nvPr/>
        </p:nvCxnSpPr>
        <p:spPr>
          <a:xfrm>
            <a:off x="9431189" y="188540"/>
            <a:ext cx="0" cy="1311786"/>
          </a:xfrm>
          <a:prstGeom prst="line">
            <a:avLst/>
          </a:prstGeom>
          <a:ln w="47625" cap="flat" cmpd="sng">
            <a:solidFill>
              <a:schemeClr val="accent1">
                <a:alpha val="9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C5C264-19BC-D195-B346-A34F70317CA5}"/>
              </a:ext>
            </a:extLst>
          </p:cNvPr>
          <p:cNvCxnSpPr>
            <a:cxnSpLocks/>
          </p:cNvCxnSpPr>
          <p:nvPr/>
        </p:nvCxnSpPr>
        <p:spPr>
          <a:xfrm>
            <a:off x="541538" y="1685843"/>
            <a:ext cx="11185864"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BABCD9-4568-4DC0-0876-738EFF2CE0E6}"/>
              </a:ext>
            </a:extLst>
          </p:cNvPr>
          <p:cNvCxnSpPr>
            <a:cxnSpLocks/>
          </p:cNvCxnSpPr>
          <p:nvPr/>
        </p:nvCxnSpPr>
        <p:spPr>
          <a:xfrm>
            <a:off x="3272117" y="1800634"/>
            <a:ext cx="8455285" cy="0"/>
          </a:xfrm>
          <a:prstGeom prst="line">
            <a:avLst/>
          </a:prstGeom>
          <a:ln w="47625">
            <a:solidFill>
              <a:srgbClr val="92D05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B2FFBB4-9E0B-EDEF-DC82-6F1FE0FB65C9}"/>
              </a:ext>
            </a:extLst>
          </p:cNvPr>
          <p:cNvSpPr txBox="1"/>
          <p:nvPr/>
        </p:nvSpPr>
        <p:spPr>
          <a:xfrm>
            <a:off x="9611541" y="1134927"/>
            <a:ext cx="2563312" cy="461665"/>
          </a:xfrm>
          <a:prstGeom prst="rect">
            <a:avLst/>
          </a:prstGeom>
          <a:noFill/>
        </p:spPr>
        <p:txBody>
          <a:bodyPr wrap="square" rtlCol="0">
            <a:spAutoFit/>
          </a:bodyPr>
          <a:lstStyle/>
          <a:p>
            <a:pPr algn="ctr"/>
            <a:r>
              <a:rPr lang="en-US" sz="1200" b="1">
                <a:latin typeface="+mj-lt"/>
              </a:rPr>
              <a:t>2022 Building Performance</a:t>
            </a:r>
          </a:p>
          <a:p>
            <a:pPr algn="ctr"/>
            <a:r>
              <a:rPr lang="en-US" sz="1200" b="1">
                <a:latin typeface="+mj-lt"/>
              </a:rPr>
              <a:t>Analysis Conference</a:t>
            </a:r>
          </a:p>
        </p:txBody>
      </p:sp>
      <p:sp>
        <p:nvSpPr>
          <p:cNvPr id="23" name="TextBox 22">
            <a:extLst>
              <a:ext uri="{FF2B5EF4-FFF2-40B4-BE49-F238E27FC236}">
                <a16:creationId xmlns:a16="http://schemas.microsoft.com/office/drawing/2014/main" id="{CBAD01C8-9774-E2DD-40F3-AF9AB7B76631}"/>
              </a:ext>
            </a:extLst>
          </p:cNvPr>
          <p:cNvSpPr txBox="1"/>
          <p:nvPr/>
        </p:nvSpPr>
        <p:spPr>
          <a:xfrm>
            <a:off x="7386220" y="6451382"/>
            <a:ext cx="4462505" cy="300082"/>
          </a:xfrm>
          <a:prstGeom prst="rect">
            <a:avLst/>
          </a:prstGeom>
          <a:noFill/>
        </p:spPr>
        <p:txBody>
          <a:bodyPr wrap="square" lIns="91440" tIns="45720" rIns="91440" bIns="45720" rtlCol="0" anchor="t">
            <a:spAutoFit/>
          </a:bodyPr>
          <a:lstStyle/>
          <a:p>
            <a:pPr algn="r"/>
            <a:r>
              <a:rPr lang="en-US" sz="1350" i="1">
                <a:solidFill>
                  <a:schemeClr val="bg1"/>
                </a:solidFill>
                <a:latin typeface="+mj-lt"/>
              </a:rPr>
              <a:t>2022 ASHRAE </a:t>
            </a:r>
            <a:r>
              <a:rPr lang="en-US" sz="1350" i="1" err="1">
                <a:solidFill>
                  <a:schemeClr val="bg1"/>
                </a:solidFill>
                <a:latin typeface="+mj-lt"/>
              </a:rPr>
              <a:t>LowDown</a:t>
            </a:r>
            <a:r>
              <a:rPr lang="en-US" sz="1350" i="1">
                <a:solidFill>
                  <a:schemeClr val="bg1"/>
                </a:solidFill>
                <a:latin typeface="+mj-lt"/>
              </a:rPr>
              <a:t> Showdown Modeling Competition</a:t>
            </a:r>
          </a:p>
        </p:txBody>
      </p:sp>
      <p:cxnSp>
        <p:nvCxnSpPr>
          <p:cNvPr id="25" name="Straight Connector 24">
            <a:extLst>
              <a:ext uri="{FF2B5EF4-FFF2-40B4-BE49-F238E27FC236}">
                <a16:creationId xmlns:a16="http://schemas.microsoft.com/office/drawing/2014/main" id="{150FAABD-571C-7465-9737-E447BFD11D76}"/>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2D9AA0D9-5A73-EF6C-07E7-26A5FD6ED7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8742" y="422097"/>
            <a:ext cx="2004231" cy="204748"/>
          </a:xfrm>
          <a:prstGeom prst="rect">
            <a:avLst/>
          </a:prstGeom>
        </p:spPr>
      </p:pic>
      <p:sp>
        <p:nvSpPr>
          <p:cNvPr id="29" name="Title 1">
            <a:extLst>
              <a:ext uri="{FF2B5EF4-FFF2-40B4-BE49-F238E27FC236}">
                <a16:creationId xmlns:a16="http://schemas.microsoft.com/office/drawing/2014/main" id="{2DAD190C-BE97-F345-A892-C7C7FA7A694C}"/>
              </a:ext>
            </a:extLst>
          </p:cNvPr>
          <p:cNvSpPr txBox="1">
            <a:spLocks/>
          </p:cNvSpPr>
          <p:nvPr/>
        </p:nvSpPr>
        <p:spPr>
          <a:xfrm>
            <a:off x="541538" y="576748"/>
            <a:ext cx="4101483" cy="652291"/>
          </a:xfrm>
          <a:prstGeom prst="rect">
            <a:avLst/>
          </a:prstGeom>
        </p:spPr>
        <p:txBody>
          <a:bodyPr vert="horz" lIns="0" tIns="45720" rIns="0" bIns="45720" rtlCol="0" anchor="b">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latin typeface="+mn-lt"/>
              </a:rPr>
              <a:t>2022 ASHRAE Low Down Showdown </a:t>
            </a:r>
            <a:br>
              <a:rPr lang="en-US" sz="2000"/>
            </a:br>
            <a:endParaRPr lang="en-US" sz="2000"/>
          </a:p>
        </p:txBody>
      </p:sp>
      <p:pic>
        <p:nvPicPr>
          <p:cNvPr id="4" name="Picture 19" descr="A picture containing person, indoor, clothing, person&#10;&#10;Description automatically generated">
            <a:extLst>
              <a:ext uri="{FF2B5EF4-FFF2-40B4-BE49-F238E27FC236}">
                <a16:creationId xmlns:a16="http://schemas.microsoft.com/office/drawing/2014/main" id="{80F1518B-861F-6A1D-6966-CD5F31F1A029}"/>
              </a:ext>
            </a:extLst>
          </p:cNvPr>
          <p:cNvPicPr>
            <a:picLocks noChangeAspect="1"/>
          </p:cNvPicPr>
          <p:nvPr/>
        </p:nvPicPr>
        <p:blipFill>
          <a:blip r:embed="rId6"/>
          <a:stretch>
            <a:fillRect/>
          </a:stretch>
        </p:blipFill>
        <p:spPr>
          <a:xfrm>
            <a:off x="103446" y="6155144"/>
            <a:ext cx="590550" cy="590550"/>
          </a:xfrm>
          <a:prstGeom prst="rect">
            <a:avLst/>
          </a:prstGeom>
        </p:spPr>
      </p:pic>
    </p:spTree>
    <p:extLst>
      <p:ext uri="{BB962C8B-B14F-4D97-AF65-F5344CB8AC3E}">
        <p14:creationId xmlns:p14="http://schemas.microsoft.com/office/powerpoint/2010/main" val="141995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273F09C-9FDE-8FD7-4A36-817FB3A8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191" r="193" b="422"/>
          <a:stretch/>
        </p:blipFill>
        <p:spPr>
          <a:xfrm>
            <a:off x="1701120" y="2260357"/>
            <a:ext cx="4491836" cy="4387961"/>
          </a:xfrm>
          <a:prstGeom prst="rect">
            <a:avLst/>
          </a:prstGeom>
        </p:spPr>
      </p:pic>
      <p:pic>
        <p:nvPicPr>
          <p:cNvPr id="4" name="Picture 3" descr="Diagram&#10;&#10;Description automatically generated">
            <a:extLst>
              <a:ext uri="{FF2B5EF4-FFF2-40B4-BE49-F238E27FC236}">
                <a16:creationId xmlns:a16="http://schemas.microsoft.com/office/drawing/2014/main" id="{DA3EE710-C451-3757-4DF2-A9403961B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73168" b="422"/>
          <a:stretch/>
        </p:blipFill>
        <p:spPr>
          <a:xfrm>
            <a:off x="737414" y="1543181"/>
            <a:ext cx="1553482" cy="2639844"/>
          </a:xfrm>
          <a:prstGeom prst="rect">
            <a:avLst/>
          </a:prstGeom>
        </p:spPr>
      </p:pic>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a:xfrm>
            <a:off x="838200" y="365125"/>
            <a:ext cx="10739650" cy="1015999"/>
          </a:xfrm>
        </p:spPr>
        <p:txBody>
          <a:bodyPr>
            <a:normAutofit/>
          </a:bodyPr>
          <a:lstStyle/>
          <a:p>
            <a:r>
              <a:rPr lang="en-US">
                <a:cs typeface="Arial"/>
              </a:rPr>
              <a:t>Creativity &amp; Innovation + Passive Design with Thermal Mass</a:t>
            </a:r>
          </a:p>
        </p:txBody>
      </p:sp>
      <p:sp>
        <p:nvSpPr>
          <p:cNvPr id="3" name="Subtitle 2"/>
          <p:cNvSpPr>
            <a:spLocks noGrp="1"/>
          </p:cNvSpPr>
          <p:nvPr>
            <p:ph type="subTitle" idx="1"/>
          </p:nvPr>
        </p:nvSpPr>
        <p:spPr/>
        <p:txBody>
          <a:bodyPr vert="horz" lIns="0" tIns="45720" rIns="0" bIns="45720" rtlCol="0" anchor="t">
            <a:normAutofit/>
          </a:bodyPr>
          <a:lstStyle/>
          <a:p>
            <a:r>
              <a:rPr lang="en-US">
                <a:latin typeface="Georgia"/>
                <a:cs typeface="Arial"/>
              </a:rPr>
              <a:t>Zero Heroes</a:t>
            </a:r>
            <a:endParaRPr lang="en-US">
              <a:latin typeface="Georgia"/>
              <a:cs typeface="Arial" panose="020B0604020202020204" pitchFamily="34" charset="0"/>
            </a:endParaRPr>
          </a:p>
        </p:txBody>
      </p:sp>
      <p:cxnSp>
        <p:nvCxnSpPr>
          <p:cNvPr id="10" name="Straight Connector 9">
            <a:extLst>
              <a:ext uri="{FF2B5EF4-FFF2-40B4-BE49-F238E27FC236}">
                <a16:creationId xmlns:a16="http://schemas.microsoft.com/office/drawing/2014/main" id="{613F6466-314A-4848-BD9A-E7B3F242AE78}"/>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E38E5126-7B1C-218A-2C4C-D550EF4116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47" r="13348"/>
          <a:stretch/>
        </p:blipFill>
        <p:spPr>
          <a:xfrm>
            <a:off x="5542429" y="1988444"/>
            <a:ext cx="6391070" cy="4389161"/>
          </a:xfrm>
          <a:prstGeom prst="rect">
            <a:avLst/>
          </a:prstGeom>
        </p:spPr>
      </p:pic>
      <p:pic>
        <p:nvPicPr>
          <p:cNvPr id="8" name="Picture 19" descr="A picture containing building material&#10;&#10;Description automatically generated">
            <a:extLst>
              <a:ext uri="{FF2B5EF4-FFF2-40B4-BE49-F238E27FC236}">
                <a16:creationId xmlns:a16="http://schemas.microsoft.com/office/drawing/2014/main" id="{57E93624-18C8-A8A4-1BF2-481B1CA47478}"/>
              </a:ext>
            </a:extLst>
          </p:cNvPr>
          <p:cNvPicPr>
            <a:picLocks noChangeAspect="1"/>
          </p:cNvPicPr>
          <p:nvPr/>
        </p:nvPicPr>
        <p:blipFill>
          <a:blip r:embed="rId6"/>
          <a:stretch>
            <a:fillRect/>
          </a:stretch>
        </p:blipFill>
        <p:spPr>
          <a:xfrm>
            <a:off x="2532965" y="1710316"/>
            <a:ext cx="1846731" cy="775968"/>
          </a:xfrm>
          <a:prstGeom prst="rect">
            <a:avLst/>
          </a:prstGeom>
        </p:spPr>
      </p:pic>
      <p:pic>
        <p:nvPicPr>
          <p:cNvPr id="11" name="Picture 11" descr="A picture containing corn, food&#10;&#10;Description automatically generated">
            <a:extLst>
              <a:ext uri="{FF2B5EF4-FFF2-40B4-BE49-F238E27FC236}">
                <a16:creationId xmlns:a16="http://schemas.microsoft.com/office/drawing/2014/main" id="{BCE84DF7-441A-F6B0-8D2C-A42E45F41C82}"/>
              </a:ext>
            </a:extLst>
          </p:cNvPr>
          <p:cNvPicPr>
            <a:picLocks noChangeAspect="1"/>
          </p:cNvPicPr>
          <p:nvPr/>
        </p:nvPicPr>
        <p:blipFill>
          <a:blip r:embed="rId7"/>
          <a:stretch>
            <a:fillRect/>
          </a:stretch>
        </p:blipFill>
        <p:spPr>
          <a:xfrm>
            <a:off x="838200" y="4241404"/>
            <a:ext cx="1389611" cy="2158702"/>
          </a:xfrm>
          <a:prstGeom prst="rect">
            <a:avLst/>
          </a:prstGeom>
        </p:spPr>
      </p:pic>
      <p:pic>
        <p:nvPicPr>
          <p:cNvPr id="13" name="Picture 12" descr="A picture containing person, wall, indoor&#10;&#10;Description automatically generated">
            <a:extLst>
              <a:ext uri="{FF2B5EF4-FFF2-40B4-BE49-F238E27FC236}">
                <a16:creationId xmlns:a16="http://schemas.microsoft.com/office/drawing/2014/main" id="{9F1975E0-3E69-9401-7EDE-8393EDA30221}"/>
              </a:ext>
            </a:extLst>
          </p:cNvPr>
          <p:cNvPicPr>
            <a:picLocks noChangeAspect="1"/>
          </p:cNvPicPr>
          <p:nvPr/>
        </p:nvPicPr>
        <p:blipFill rotWithShape="1">
          <a:blip r:embed="rId8"/>
          <a:srcRect t="364" b="364"/>
          <a:stretch/>
        </p:blipFill>
        <p:spPr>
          <a:xfrm>
            <a:off x="95920" y="6195384"/>
            <a:ext cx="585254" cy="578876"/>
          </a:xfrm>
          <a:prstGeom prst="rect">
            <a:avLst/>
          </a:prstGeom>
        </p:spPr>
      </p:pic>
    </p:spTree>
    <p:extLst>
      <p:ext uri="{BB962C8B-B14F-4D97-AF65-F5344CB8AC3E}">
        <p14:creationId xmlns:p14="http://schemas.microsoft.com/office/powerpoint/2010/main" val="2623309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F55B4F96-4A60-A75F-3450-EF7F52B3A7FE}"/>
              </a:ext>
            </a:extLst>
          </p:cNvPr>
          <p:cNvPicPr>
            <a:picLocks noChangeAspect="1"/>
          </p:cNvPicPr>
          <p:nvPr/>
        </p:nvPicPr>
        <p:blipFill rotWithShape="1">
          <a:blip r:embed="rId3"/>
          <a:srcRect l="9486" r="8696" b="562"/>
          <a:stretch/>
        </p:blipFill>
        <p:spPr>
          <a:xfrm>
            <a:off x="4161359" y="2113029"/>
            <a:ext cx="921525" cy="1382938"/>
          </a:xfrm>
          <a:prstGeom prst="rect">
            <a:avLst/>
          </a:prstGeom>
        </p:spPr>
      </p:pic>
      <p:sp>
        <p:nvSpPr>
          <p:cNvPr id="2" name="Title 1">
            <a:extLst>
              <a:ext uri="{FF2B5EF4-FFF2-40B4-BE49-F238E27FC236}">
                <a16:creationId xmlns:a16="http://schemas.microsoft.com/office/drawing/2014/main" id="{2BFBD153-1BCB-4D58-BDF2-AA8B0EC56BE1}"/>
              </a:ext>
            </a:extLst>
          </p:cNvPr>
          <p:cNvSpPr>
            <a:spLocks noGrp="1"/>
          </p:cNvSpPr>
          <p:nvPr>
            <p:ph type="title"/>
          </p:nvPr>
        </p:nvSpPr>
        <p:spPr/>
        <p:txBody>
          <a:bodyPr>
            <a:noAutofit/>
          </a:bodyPr>
          <a:lstStyle/>
          <a:p>
            <a:r>
              <a:rPr lang="en-US"/>
              <a:t>Carbon Mitigation Measures </a:t>
            </a:r>
            <a:br>
              <a:rPr lang="en-US"/>
            </a:br>
            <a:r>
              <a:rPr lang="en-US"/>
              <a:t>Embodied Carbon x Wall Assemblies</a:t>
            </a:r>
          </a:p>
        </p:txBody>
      </p:sp>
      <p:sp>
        <p:nvSpPr>
          <p:cNvPr id="6" name="Subtitle 5">
            <a:extLst>
              <a:ext uri="{FF2B5EF4-FFF2-40B4-BE49-F238E27FC236}">
                <a16:creationId xmlns:a16="http://schemas.microsoft.com/office/drawing/2014/main" id="{00740559-36E6-4E15-B68F-1CC4EBF96BCF}"/>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sp>
        <p:nvSpPr>
          <p:cNvPr id="4" name="Rectangle 3">
            <a:extLst>
              <a:ext uri="{FF2B5EF4-FFF2-40B4-BE49-F238E27FC236}">
                <a16:creationId xmlns:a16="http://schemas.microsoft.com/office/drawing/2014/main" id="{7791ECEB-3455-6C42-E1C9-449315C760E2}"/>
              </a:ext>
            </a:extLst>
          </p:cNvPr>
          <p:cNvSpPr/>
          <p:nvPr/>
        </p:nvSpPr>
        <p:spPr>
          <a:xfrm>
            <a:off x="1227675" y="4549734"/>
            <a:ext cx="6954486" cy="119992"/>
          </a:xfrm>
          <a:prstGeom prst="rect">
            <a:avLst/>
          </a:prstGeom>
          <a:solidFill>
            <a:srgbClr val="857A52">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80A9BE2-73FA-1CAF-578C-33F0E25702EE}"/>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9" name="TextBox 2">
            <a:extLst>
              <a:ext uri="{FF2B5EF4-FFF2-40B4-BE49-F238E27FC236}">
                <a16:creationId xmlns:a16="http://schemas.microsoft.com/office/drawing/2014/main" id="{5AB88665-0024-70B1-61F4-EFA938F7A70F}"/>
              </a:ext>
            </a:extLst>
          </p:cNvPr>
          <p:cNvSpPr txBox="1"/>
          <p:nvPr/>
        </p:nvSpPr>
        <p:spPr>
          <a:xfrm>
            <a:off x="1406243" y="3551589"/>
            <a:ext cx="9149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Wood-clad CLT </a:t>
            </a:r>
          </a:p>
        </p:txBody>
      </p:sp>
      <p:sp>
        <p:nvSpPr>
          <p:cNvPr id="23" name="TextBox 10">
            <a:extLst>
              <a:ext uri="{FF2B5EF4-FFF2-40B4-BE49-F238E27FC236}">
                <a16:creationId xmlns:a16="http://schemas.microsoft.com/office/drawing/2014/main" id="{E44338B3-7BF2-DE1C-CE85-E1CFB52B612B}"/>
              </a:ext>
            </a:extLst>
          </p:cNvPr>
          <p:cNvSpPr txBox="1"/>
          <p:nvPr/>
        </p:nvSpPr>
        <p:spPr>
          <a:xfrm>
            <a:off x="6737598" y="4489889"/>
            <a:ext cx="242879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Georgia"/>
              </a:rPr>
              <a:t>most intensive GWP</a:t>
            </a:r>
          </a:p>
        </p:txBody>
      </p:sp>
      <p:sp>
        <p:nvSpPr>
          <p:cNvPr id="25" name="TextBox 10">
            <a:extLst>
              <a:ext uri="{FF2B5EF4-FFF2-40B4-BE49-F238E27FC236}">
                <a16:creationId xmlns:a16="http://schemas.microsoft.com/office/drawing/2014/main" id="{84D387B3-7610-A846-39E6-FB34E4881F1B}"/>
              </a:ext>
            </a:extLst>
          </p:cNvPr>
          <p:cNvSpPr txBox="1"/>
          <p:nvPr/>
        </p:nvSpPr>
        <p:spPr>
          <a:xfrm>
            <a:off x="3544293" y="4489175"/>
            <a:ext cx="228892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Georgia"/>
              </a:rPr>
              <a:t>realistic to site with optimized GWP</a:t>
            </a:r>
            <a:endParaRPr lang="en-US" sz="1000">
              <a:solidFill>
                <a:schemeClr val="bg1"/>
              </a:solidFill>
              <a:latin typeface="Georgia"/>
              <a:cs typeface="Calibri Light"/>
            </a:endParaRPr>
          </a:p>
        </p:txBody>
      </p:sp>
      <p:sp>
        <p:nvSpPr>
          <p:cNvPr id="31" name="TextBox 10">
            <a:extLst>
              <a:ext uri="{FF2B5EF4-FFF2-40B4-BE49-F238E27FC236}">
                <a16:creationId xmlns:a16="http://schemas.microsoft.com/office/drawing/2014/main" id="{6E11747C-96A0-6D1B-2256-4FB1EE710B56}"/>
              </a:ext>
            </a:extLst>
          </p:cNvPr>
          <p:cNvSpPr txBox="1"/>
          <p:nvPr/>
        </p:nvSpPr>
        <p:spPr>
          <a:xfrm>
            <a:off x="1331404" y="4489778"/>
            <a:ext cx="200326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Georgia"/>
              </a:rPr>
              <a:t>least intensive GWP</a:t>
            </a:r>
            <a:endParaRPr lang="en-US" sz="1000">
              <a:solidFill>
                <a:schemeClr val="bg1"/>
              </a:solidFill>
              <a:latin typeface="Georgia"/>
              <a:cs typeface="Calibri"/>
            </a:endParaRPr>
          </a:p>
        </p:txBody>
      </p:sp>
      <p:pic>
        <p:nvPicPr>
          <p:cNvPr id="33" name="Picture 188" descr="A picture containing wooden, wood, building, lumber&#10;&#10;Description automatically generated">
            <a:extLst>
              <a:ext uri="{FF2B5EF4-FFF2-40B4-BE49-F238E27FC236}">
                <a16:creationId xmlns:a16="http://schemas.microsoft.com/office/drawing/2014/main" id="{21E61663-FA9F-2D36-2AB1-820D6C2E2BFD}"/>
              </a:ext>
            </a:extLst>
          </p:cNvPr>
          <p:cNvPicPr>
            <a:picLocks noChangeAspect="1"/>
          </p:cNvPicPr>
          <p:nvPr/>
        </p:nvPicPr>
        <p:blipFill>
          <a:blip r:embed="rId4"/>
          <a:stretch>
            <a:fillRect/>
          </a:stretch>
        </p:blipFill>
        <p:spPr>
          <a:xfrm>
            <a:off x="1406243" y="2107124"/>
            <a:ext cx="922317" cy="1389261"/>
          </a:xfrm>
          <a:prstGeom prst="rect">
            <a:avLst/>
          </a:prstGeom>
        </p:spPr>
      </p:pic>
      <p:pic>
        <p:nvPicPr>
          <p:cNvPr id="35" name="Picture 188" descr="A picture containing outdoor, building, metal&#10;&#10;Description automatically generated">
            <a:extLst>
              <a:ext uri="{FF2B5EF4-FFF2-40B4-BE49-F238E27FC236}">
                <a16:creationId xmlns:a16="http://schemas.microsoft.com/office/drawing/2014/main" id="{389B3BC6-776F-F500-777D-E87A3EB4D667}"/>
              </a:ext>
            </a:extLst>
          </p:cNvPr>
          <p:cNvPicPr>
            <a:picLocks noChangeAspect="1"/>
          </p:cNvPicPr>
          <p:nvPr/>
        </p:nvPicPr>
        <p:blipFill rotWithShape="1">
          <a:blip r:embed="rId5"/>
          <a:srcRect l="21769" t="893" r="34080" b="-893"/>
          <a:stretch/>
        </p:blipFill>
        <p:spPr>
          <a:xfrm>
            <a:off x="6959159" y="2122836"/>
            <a:ext cx="858611" cy="1377117"/>
          </a:xfrm>
          <a:prstGeom prst="rect">
            <a:avLst/>
          </a:prstGeom>
        </p:spPr>
      </p:pic>
      <p:sp>
        <p:nvSpPr>
          <p:cNvPr id="37" name="TextBox 2">
            <a:extLst>
              <a:ext uri="{FF2B5EF4-FFF2-40B4-BE49-F238E27FC236}">
                <a16:creationId xmlns:a16="http://schemas.microsoft.com/office/drawing/2014/main" id="{8B959D01-EC5A-8E8C-D9FB-520F20CBA50E}"/>
              </a:ext>
            </a:extLst>
          </p:cNvPr>
          <p:cNvSpPr txBox="1"/>
          <p:nvPr/>
        </p:nvSpPr>
        <p:spPr>
          <a:xfrm>
            <a:off x="6959159" y="3551589"/>
            <a:ext cx="86273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PEMB </a:t>
            </a:r>
          </a:p>
        </p:txBody>
      </p:sp>
      <p:sp>
        <p:nvSpPr>
          <p:cNvPr id="45" name="TextBox 2">
            <a:extLst>
              <a:ext uri="{FF2B5EF4-FFF2-40B4-BE49-F238E27FC236}">
                <a16:creationId xmlns:a16="http://schemas.microsoft.com/office/drawing/2014/main" id="{36532B22-2198-A351-8218-ACDC3D177F9D}"/>
              </a:ext>
            </a:extLst>
          </p:cNvPr>
          <p:cNvSpPr txBox="1"/>
          <p:nvPr/>
        </p:nvSpPr>
        <p:spPr>
          <a:xfrm>
            <a:off x="4062054" y="3551589"/>
            <a:ext cx="1307350"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Steel-supported unreinforced concrete masonry unit (CMU) </a:t>
            </a:r>
            <a:endParaRPr lang="en-US" sz="1000"/>
          </a:p>
          <a:p>
            <a:endParaRPr lang="en-US" sz="600">
              <a:latin typeface="Georgia"/>
            </a:endParaRPr>
          </a:p>
          <a:p>
            <a:r>
              <a:rPr lang="en-US" sz="600">
                <a:latin typeface="Georgia"/>
              </a:rPr>
              <a:t>(non-loadbearing) </a:t>
            </a:r>
            <a:endParaRPr lang="en-US" sz="600"/>
          </a:p>
        </p:txBody>
      </p:sp>
      <p:pic>
        <p:nvPicPr>
          <p:cNvPr id="13" name="Picture 13">
            <a:extLst>
              <a:ext uri="{FF2B5EF4-FFF2-40B4-BE49-F238E27FC236}">
                <a16:creationId xmlns:a16="http://schemas.microsoft.com/office/drawing/2014/main" id="{264E0F8B-0498-D2F2-2913-3D57E861EE4E}"/>
              </a:ext>
            </a:extLst>
          </p:cNvPr>
          <p:cNvPicPr>
            <a:picLocks noChangeAspect="1"/>
          </p:cNvPicPr>
          <p:nvPr/>
        </p:nvPicPr>
        <p:blipFill rotWithShape="1">
          <a:blip r:embed="rId6"/>
          <a:srcRect l="6564" r="13372" b="-571"/>
          <a:stretch/>
        </p:blipFill>
        <p:spPr>
          <a:xfrm>
            <a:off x="5570930" y="2114476"/>
            <a:ext cx="919542" cy="1380027"/>
          </a:xfrm>
          <a:prstGeom prst="rect">
            <a:avLst/>
          </a:prstGeom>
        </p:spPr>
      </p:pic>
      <p:sp>
        <p:nvSpPr>
          <p:cNvPr id="14" name="TextBox 2">
            <a:extLst>
              <a:ext uri="{FF2B5EF4-FFF2-40B4-BE49-F238E27FC236}">
                <a16:creationId xmlns:a16="http://schemas.microsoft.com/office/drawing/2014/main" id="{B89E3EF5-2681-8BD5-C373-D25AB5814C8B}"/>
              </a:ext>
            </a:extLst>
          </p:cNvPr>
          <p:cNvSpPr txBox="1"/>
          <p:nvPr/>
        </p:nvSpPr>
        <p:spPr>
          <a:xfrm>
            <a:off x="5570930" y="3551589"/>
            <a:ext cx="110310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Stucco over wood studs</a:t>
            </a:r>
            <a:endParaRPr lang="en-US" sz="1000"/>
          </a:p>
        </p:txBody>
      </p:sp>
      <p:sp>
        <p:nvSpPr>
          <p:cNvPr id="18" name="TextBox 7">
            <a:extLst>
              <a:ext uri="{FF2B5EF4-FFF2-40B4-BE49-F238E27FC236}">
                <a16:creationId xmlns:a16="http://schemas.microsoft.com/office/drawing/2014/main" id="{9880EF40-6CEE-158C-A021-35AD152BE61F}"/>
              </a:ext>
            </a:extLst>
          </p:cNvPr>
          <p:cNvSpPr txBox="1"/>
          <p:nvPr/>
        </p:nvSpPr>
        <p:spPr>
          <a:xfrm>
            <a:off x="859522" y="1608999"/>
            <a:ext cx="825330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eorgia"/>
              </a:rPr>
              <a:t>30' long x 12' tall wall section studies:</a:t>
            </a:r>
          </a:p>
        </p:txBody>
      </p:sp>
      <p:pic>
        <p:nvPicPr>
          <p:cNvPr id="21" name="Graphic 21" descr="Car with solid fill">
            <a:extLst>
              <a:ext uri="{FF2B5EF4-FFF2-40B4-BE49-F238E27FC236}">
                <a16:creationId xmlns:a16="http://schemas.microsoft.com/office/drawing/2014/main" id="{40EEC85D-1A3D-D9CA-36D9-FD35783B39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7810" y="6027655"/>
            <a:ext cx="450917" cy="458772"/>
          </a:xfrm>
          <a:prstGeom prst="rect">
            <a:avLst/>
          </a:prstGeom>
        </p:spPr>
      </p:pic>
      <p:pic>
        <p:nvPicPr>
          <p:cNvPr id="22" name="Graphic 21" descr="Car with solid fill">
            <a:extLst>
              <a:ext uri="{FF2B5EF4-FFF2-40B4-BE49-F238E27FC236}">
                <a16:creationId xmlns:a16="http://schemas.microsoft.com/office/drawing/2014/main" id="{9C2C1AF3-0F2B-1824-43F1-06851BA7F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3439" y="6027655"/>
            <a:ext cx="450917" cy="458772"/>
          </a:xfrm>
          <a:prstGeom prst="rect">
            <a:avLst/>
          </a:prstGeom>
        </p:spPr>
      </p:pic>
      <p:pic>
        <p:nvPicPr>
          <p:cNvPr id="24" name="Graphic 21" descr="Car with solid fill">
            <a:extLst>
              <a:ext uri="{FF2B5EF4-FFF2-40B4-BE49-F238E27FC236}">
                <a16:creationId xmlns:a16="http://schemas.microsoft.com/office/drawing/2014/main" id="{5D024DE9-2F06-8CDB-2271-C130A343E5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84243" y="5752707"/>
            <a:ext cx="450917" cy="458772"/>
          </a:xfrm>
          <a:prstGeom prst="rect">
            <a:avLst/>
          </a:prstGeom>
        </p:spPr>
      </p:pic>
      <p:pic>
        <p:nvPicPr>
          <p:cNvPr id="26" name="Graphic 25" descr="Car with solid fill">
            <a:extLst>
              <a:ext uri="{FF2B5EF4-FFF2-40B4-BE49-F238E27FC236}">
                <a16:creationId xmlns:a16="http://schemas.microsoft.com/office/drawing/2014/main" id="{812C93D7-3977-3C72-F96C-DDCF1D370F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9872" y="5752707"/>
            <a:ext cx="450917" cy="458772"/>
          </a:xfrm>
          <a:prstGeom prst="rect">
            <a:avLst/>
          </a:prstGeom>
        </p:spPr>
      </p:pic>
      <p:pic>
        <p:nvPicPr>
          <p:cNvPr id="28" name="Graphic 21" descr="Car with solid fill">
            <a:extLst>
              <a:ext uri="{FF2B5EF4-FFF2-40B4-BE49-F238E27FC236}">
                <a16:creationId xmlns:a16="http://schemas.microsoft.com/office/drawing/2014/main" id="{117E6D25-43CF-6554-9A5C-566B960432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6387" y="5469903"/>
            <a:ext cx="450917" cy="458772"/>
          </a:xfrm>
          <a:prstGeom prst="rect">
            <a:avLst/>
          </a:prstGeom>
        </p:spPr>
      </p:pic>
      <p:pic>
        <p:nvPicPr>
          <p:cNvPr id="29" name="Graphic 28" descr="Car with solid fill">
            <a:extLst>
              <a:ext uri="{FF2B5EF4-FFF2-40B4-BE49-F238E27FC236}">
                <a16:creationId xmlns:a16="http://schemas.microsoft.com/office/drawing/2014/main" id="{1B458F1A-83C0-A480-BAF9-35CC7D1E72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2016" y="5469903"/>
            <a:ext cx="450917" cy="458772"/>
          </a:xfrm>
          <a:prstGeom prst="rect">
            <a:avLst/>
          </a:prstGeom>
        </p:spPr>
      </p:pic>
      <p:pic>
        <p:nvPicPr>
          <p:cNvPr id="30" name="Graphic 21" descr="Car with solid fill">
            <a:extLst>
              <a:ext uri="{FF2B5EF4-FFF2-40B4-BE49-F238E27FC236}">
                <a16:creationId xmlns:a16="http://schemas.microsoft.com/office/drawing/2014/main" id="{6825F2D9-5811-01CB-B38B-3AD0E45A70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6387" y="5194954"/>
            <a:ext cx="450917" cy="458772"/>
          </a:xfrm>
          <a:prstGeom prst="rect">
            <a:avLst/>
          </a:prstGeom>
        </p:spPr>
      </p:pic>
      <p:sp>
        <p:nvSpPr>
          <p:cNvPr id="32" name="TextBox 10">
            <a:extLst>
              <a:ext uri="{FF2B5EF4-FFF2-40B4-BE49-F238E27FC236}">
                <a16:creationId xmlns:a16="http://schemas.microsoft.com/office/drawing/2014/main" id="{2B621D5E-2C07-25D8-0ABB-CDC682707AE4}"/>
              </a:ext>
            </a:extLst>
          </p:cNvPr>
          <p:cNvSpPr txBox="1"/>
          <p:nvPr/>
        </p:nvSpPr>
        <p:spPr>
          <a:xfrm>
            <a:off x="148258" y="3551589"/>
            <a:ext cx="1015697"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Assembly</a:t>
            </a:r>
            <a:endParaRPr lang="en-US" sz="1000">
              <a:latin typeface="Georgia"/>
              <a:cs typeface="Calibri Light"/>
            </a:endParaRPr>
          </a:p>
          <a:p>
            <a:br>
              <a:rPr lang="en-US" sz="600">
                <a:latin typeface="Georgia"/>
                <a:cs typeface="Calibri Light"/>
              </a:rPr>
            </a:br>
            <a:r>
              <a:rPr lang="en-US" sz="600">
                <a:latin typeface="Georgia"/>
                <a:cs typeface="Calibri Light"/>
              </a:rPr>
              <a:t>*does not include structure beyond wall assembly</a:t>
            </a:r>
            <a:endParaRPr lang="en-US" sz="600"/>
          </a:p>
        </p:txBody>
      </p:sp>
      <p:sp>
        <p:nvSpPr>
          <p:cNvPr id="34" name="TextBox 10">
            <a:extLst>
              <a:ext uri="{FF2B5EF4-FFF2-40B4-BE49-F238E27FC236}">
                <a16:creationId xmlns:a16="http://schemas.microsoft.com/office/drawing/2014/main" id="{9C3554A6-B2D1-3777-A351-B4DEC01AC824}"/>
              </a:ext>
            </a:extLst>
          </p:cNvPr>
          <p:cNvSpPr txBox="1"/>
          <p:nvPr/>
        </p:nvSpPr>
        <p:spPr>
          <a:xfrm>
            <a:off x="148258" y="4484677"/>
            <a:ext cx="114138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Tally projections</a:t>
            </a:r>
          </a:p>
          <a:p>
            <a:br>
              <a:rPr lang="en-US" sz="600">
                <a:latin typeface="Georgia"/>
                <a:cs typeface="Calibri Light"/>
              </a:rPr>
            </a:br>
            <a:r>
              <a:rPr lang="en-US" sz="600">
                <a:latin typeface="Georgia"/>
                <a:cs typeface="Calibri Light"/>
              </a:rPr>
              <a:t>*biogenic carbon turned on</a:t>
            </a:r>
          </a:p>
          <a:p>
            <a:r>
              <a:rPr lang="en-US" sz="600">
                <a:latin typeface="Georgia"/>
                <a:cs typeface="Calibri Light"/>
              </a:rPr>
              <a:t>kgCO2e</a:t>
            </a:r>
          </a:p>
        </p:txBody>
      </p:sp>
      <p:sp>
        <p:nvSpPr>
          <p:cNvPr id="36" name="TextBox 10">
            <a:extLst>
              <a:ext uri="{FF2B5EF4-FFF2-40B4-BE49-F238E27FC236}">
                <a16:creationId xmlns:a16="http://schemas.microsoft.com/office/drawing/2014/main" id="{1370DED2-A257-45B5-E285-08C24B959AF0}"/>
              </a:ext>
            </a:extLst>
          </p:cNvPr>
          <p:cNvSpPr txBox="1"/>
          <p:nvPr/>
        </p:nvSpPr>
        <p:spPr>
          <a:xfrm>
            <a:off x="148258" y="5580735"/>
            <a:ext cx="198838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Georgia"/>
              </a:rPr>
              <a:t>EPA equivalency</a:t>
            </a:r>
            <a:r>
              <a:rPr lang="en-US" sz="600">
                <a:latin typeface="Georgia"/>
              </a:rPr>
              <a:t>*</a:t>
            </a:r>
            <a:br>
              <a:rPr lang="en-US" sz="600">
                <a:latin typeface="Georgia"/>
              </a:rPr>
            </a:br>
            <a:br>
              <a:rPr lang="en-US" sz="600">
                <a:latin typeface="Georgia"/>
              </a:rPr>
            </a:br>
            <a:r>
              <a:rPr lang="en-US" sz="600">
                <a:latin typeface="Georgia"/>
              </a:rPr>
              <a:t>*US passenger vehicles driven for 1 year</a:t>
            </a:r>
            <a:endParaRPr lang="en-US" sz="600">
              <a:latin typeface="Georgia"/>
              <a:cs typeface="Calibri Light"/>
            </a:endParaRPr>
          </a:p>
        </p:txBody>
      </p:sp>
      <p:sp>
        <p:nvSpPr>
          <p:cNvPr id="39" name="Rectangle 38">
            <a:extLst>
              <a:ext uri="{FF2B5EF4-FFF2-40B4-BE49-F238E27FC236}">
                <a16:creationId xmlns:a16="http://schemas.microsoft.com/office/drawing/2014/main" id="{56234AA7-298A-E740-3CF7-2E69CCD844D1}"/>
              </a:ext>
            </a:extLst>
          </p:cNvPr>
          <p:cNvSpPr/>
          <p:nvPr/>
        </p:nvSpPr>
        <p:spPr>
          <a:xfrm>
            <a:off x="1534287" y="4923611"/>
            <a:ext cx="686411" cy="328607"/>
          </a:xfrm>
          <a:prstGeom prst="rect">
            <a:avLst/>
          </a:prstGeom>
        </p:spPr>
        <p:txBody>
          <a:bodyPr wrap="square" lIns="91440" tIns="45720" rIns="91440" bIns="45720" anchor="t">
            <a:noAutofit/>
          </a:bodyPr>
          <a:lstStyle/>
          <a:p>
            <a:pPr>
              <a:lnSpc>
                <a:spcPts val="1700"/>
              </a:lnSpc>
              <a:spcBef>
                <a:spcPts val="800"/>
              </a:spcBef>
            </a:pPr>
            <a:r>
              <a:rPr lang="en-US" sz="1200" b="1">
                <a:solidFill>
                  <a:srgbClr val="857A52"/>
                </a:solidFill>
                <a:latin typeface="Franklin Gothic Book"/>
                <a:ea typeface="Roboto"/>
              </a:rPr>
              <a:t>-1,006</a:t>
            </a:r>
            <a:endParaRPr lang="en-US" sz="800">
              <a:solidFill>
                <a:srgbClr val="857A52"/>
              </a:solidFill>
              <a:latin typeface="Franklin Gothic Book" panose="020B0503020102020204" pitchFamily="34" charset="0"/>
              <a:ea typeface="Roboto" panose="02000000000000000000" pitchFamily="2" charset="0"/>
            </a:endParaRPr>
          </a:p>
        </p:txBody>
      </p:sp>
      <p:sp>
        <p:nvSpPr>
          <p:cNvPr id="40" name="Rectangle 39">
            <a:extLst>
              <a:ext uri="{FF2B5EF4-FFF2-40B4-BE49-F238E27FC236}">
                <a16:creationId xmlns:a16="http://schemas.microsoft.com/office/drawing/2014/main" id="{D7975700-AA70-77E8-43AE-C60586802847}"/>
              </a:ext>
            </a:extLst>
          </p:cNvPr>
          <p:cNvSpPr/>
          <p:nvPr/>
        </p:nvSpPr>
        <p:spPr>
          <a:xfrm>
            <a:off x="7135380" y="4923611"/>
            <a:ext cx="686411" cy="328607"/>
          </a:xfrm>
          <a:prstGeom prst="rect">
            <a:avLst/>
          </a:prstGeom>
        </p:spPr>
        <p:txBody>
          <a:bodyPr wrap="square" lIns="91440" tIns="45720" rIns="91440" bIns="45720" anchor="t">
            <a:noAutofit/>
          </a:bodyPr>
          <a:lstStyle/>
          <a:p>
            <a:pPr>
              <a:lnSpc>
                <a:spcPts val="1700"/>
              </a:lnSpc>
              <a:spcBef>
                <a:spcPts val="800"/>
              </a:spcBef>
            </a:pPr>
            <a:r>
              <a:rPr lang="en-US" sz="1200" b="1">
                <a:solidFill>
                  <a:srgbClr val="857A52"/>
                </a:solidFill>
                <a:latin typeface="Franklin Gothic Book"/>
                <a:ea typeface="Roboto"/>
              </a:rPr>
              <a:t>35,092</a:t>
            </a:r>
            <a:r>
              <a:rPr lang="en-US" sz="800" b="1">
                <a:solidFill>
                  <a:srgbClr val="857A52"/>
                </a:solidFill>
                <a:latin typeface="Franklin Gothic Book"/>
                <a:ea typeface="Roboto"/>
              </a:rPr>
              <a:t> </a:t>
            </a:r>
            <a:endParaRPr lang="en-US" sz="800">
              <a:solidFill>
                <a:srgbClr val="857A52"/>
              </a:solidFill>
              <a:latin typeface="Franklin Gothic Book" panose="020B0503020102020204" pitchFamily="34" charset="0"/>
              <a:ea typeface="Roboto" panose="02000000000000000000" pitchFamily="2" charset="0"/>
            </a:endParaRPr>
          </a:p>
        </p:txBody>
      </p:sp>
      <p:pic>
        <p:nvPicPr>
          <p:cNvPr id="42" name="Graphic 21" descr="Car with solid fill">
            <a:extLst>
              <a:ext uri="{FF2B5EF4-FFF2-40B4-BE49-F238E27FC236}">
                <a16:creationId xmlns:a16="http://schemas.microsoft.com/office/drawing/2014/main" id="{E8C40AB2-118B-621C-1AEA-BD5450A193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9871" y="5194954"/>
            <a:ext cx="450917" cy="458772"/>
          </a:xfrm>
          <a:prstGeom prst="rect">
            <a:avLst/>
          </a:prstGeom>
        </p:spPr>
      </p:pic>
      <p:pic>
        <p:nvPicPr>
          <p:cNvPr id="43" name="Graphic 21" descr="Car with solid fill">
            <a:extLst>
              <a:ext uri="{FF2B5EF4-FFF2-40B4-BE49-F238E27FC236}">
                <a16:creationId xmlns:a16="http://schemas.microsoft.com/office/drawing/2014/main" id="{E8590000-F4DC-532F-78F3-986A1DA5D9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8057" y="6027655"/>
            <a:ext cx="450917" cy="458772"/>
          </a:xfrm>
          <a:prstGeom prst="rect">
            <a:avLst/>
          </a:prstGeom>
        </p:spPr>
      </p:pic>
      <p:pic>
        <p:nvPicPr>
          <p:cNvPr id="44" name="Graphic 43" descr="Car with solid fill">
            <a:extLst>
              <a:ext uri="{FF2B5EF4-FFF2-40B4-BE49-F238E27FC236}">
                <a16:creationId xmlns:a16="http://schemas.microsoft.com/office/drawing/2014/main" id="{A6CACFEA-77CA-CEDA-F64F-E1F5D942FB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3686" y="6027655"/>
            <a:ext cx="450917" cy="458772"/>
          </a:xfrm>
          <a:prstGeom prst="rect">
            <a:avLst/>
          </a:prstGeom>
        </p:spPr>
      </p:pic>
      <p:sp>
        <p:nvSpPr>
          <p:cNvPr id="51" name="Rectangle 50">
            <a:extLst>
              <a:ext uri="{FF2B5EF4-FFF2-40B4-BE49-F238E27FC236}">
                <a16:creationId xmlns:a16="http://schemas.microsoft.com/office/drawing/2014/main" id="{51823A16-BBE5-7CA0-E976-BFADB0EA543B}"/>
              </a:ext>
            </a:extLst>
          </p:cNvPr>
          <p:cNvSpPr/>
          <p:nvPr/>
        </p:nvSpPr>
        <p:spPr>
          <a:xfrm>
            <a:off x="5815627" y="4923611"/>
            <a:ext cx="686411" cy="328607"/>
          </a:xfrm>
          <a:prstGeom prst="rect">
            <a:avLst/>
          </a:prstGeom>
        </p:spPr>
        <p:txBody>
          <a:bodyPr wrap="square" lIns="91440" tIns="45720" rIns="91440" bIns="45720" anchor="t">
            <a:noAutofit/>
          </a:bodyPr>
          <a:lstStyle/>
          <a:p>
            <a:pPr>
              <a:lnSpc>
                <a:spcPts val="1700"/>
              </a:lnSpc>
              <a:spcBef>
                <a:spcPts val="800"/>
              </a:spcBef>
            </a:pPr>
            <a:r>
              <a:rPr lang="en-US" sz="1200" b="1">
                <a:solidFill>
                  <a:srgbClr val="857A52"/>
                </a:solidFill>
                <a:latin typeface="Franklin Gothic Book"/>
                <a:ea typeface="Roboto"/>
              </a:rPr>
              <a:t>6,050</a:t>
            </a:r>
            <a:r>
              <a:rPr lang="en-US" sz="800" b="1">
                <a:solidFill>
                  <a:srgbClr val="857A52"/>
                </a:solidFill>
                <a:latin typeface="Franklin Gothic Book"/>
                <a:ea typeface="Roboto"/>
              </a:rPr>
              <a:t> </a:t>
            </a:r>
            <a:endParaRPr lang="en-US" sz="800">
              <a:solidFill>
                <a:srgbClr val="857A52"/>
              </a:solidFill>
              <a:latin typeface="Franklin Gothic Book" panose="020B0503020102020204" pitchFamily="34" charset="0"/>
              <a:ea typeface="Roboto" panose="02000000000000000000" pitchFamily="2" charset="0"/>
            </a:endParaRPr>
          </a:p>
        </p:txBody>
      </p:sp>
      <p:pic>
        <p:nvPicPr>
          <p:cNvPr id="53" name="Graphic 21" descr="Car with solid fill">
            <a:extLst>
              <a:ext uri="{FF2B5EF4-FFF2-40B4-BE49-F238E27FC236}">
                <a16:creationId xmlns:a16="http://schemas.microsoft.com/office/drawing/2014/main" id="{03197354-06B8-C1D8-3B6F-E90DCDE172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5727" y="6043366"/>
            <a:ext cx="450917" cy="458772"/>
          </a:xfrm>
          <a:prstGeom prst="rect">
            <a:avLst/>
          </a:prstGeom>
        </p:spPr>
      </p:pic>
      <p:sp>
        <p:nvSpPr>
          <p:cNvPr id="55" name="Rectangle 54">
            <a:extLst>
              <a:ext uri="{FF2B5EF4-FFF2-40B4-BE49-F238E27FC236}">
                <a16:creationId xmlns:a16="http://schemas.microsoft.com/office/drawing/2014/main" id="{C4E331B5-E2E5-FBCE-DC29-78A98535A559}"/>
              </a:ext>
            </a:extLst>
          </p:cNvPr>
          <p:cNvSpPr/>
          <p:nvPr/>
        </p:nvSpPr>
        <p:spPr>
          <a:xfrm>
            <a:off x="6433695" y="6052694"/>
            <a:ext cx="243526" cy="329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686CD3D-73FF-5E75-7A4F-876EA418FD7A}"/>
              </a:ext>
            </a:extLst>
          </p:cNvPr>
          <p:cNvSpPr/>
          <p:nvPr/>
        </p:nvSpPr>
        <p:spPr>
          <a:xfrm>
            <a:off x="7753447" y="5251415"/>
            <a:ext cx="227815" cy="274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DF95722-ED89-5715-44D1-84BC96EB44FB}"/>
              </a:ext>
            </a:extLst>
          </p:cNvPr>
          <p:cNvSpPr/>
          <p:nvPr/>
        </p:nvSpPr>
        <p:spPr>
          <a:xfrm>
            <a:off x="2910082" y="4923611"/>
            <a:ext cx="686411" cy="328607"/>
          </a:xfrm>
          <a:prstGeom prst="rect">
            <a:avLst/>
          </a:prstGeom>
        </p:spPr>
        <p:txBody>
          <a:bodyPr wrap="square" lIns="91440" tIns="45720" rIns="91440" bIns="45720" anchor="t">
            <a:noAutofit/>
          </a:bodyPr>
          <a:lstStyle/>
          <a:p>
            <a:pPr>
              <a:lnSpc>
                <a:spcPts val="1700"/>
              </a:lnSpc>
              <a:spcBef>
                <a:spcPts val="800"/>
              </a:spcBef>
            </a:pPr>
            <a:r>
              <a:rPr lang="en-US" sz="1200" b="1">
                <a:solidFill>
                  <a:srgbClr val="857A52"/>
                </a:solidFill>
                <a:latin typeface="Franklin Gothic Book"/>
                <a:ea typeface="Roboto"/>
              </a:rPr>
              <a:t>3,075</a:t>
            </a:r>
            <a:r>
              <a:rPr lang="en-US" sz="800" b="1">
                <a:solidFill>
                  <a:srgbClr val="857A52"/>
                </a:solidFill>
                <a:latin typeface="Franklin Gothic Book"/>
                <a:ea typeface="Roboto"/>
              </a:rPr>
              <a:t> </a:t>
            </a:r>
            <a:endParaRPr lang="en-US" sz="800">
              <a:solidFill>
                <a:srgbClr val="857A52"/>
              </a:solidFill>
              <a:latin typeface="Franklin Gothic Book" panose="020B0503020102020204" pitchFamily="34" charset="0"/>
              <a:ea typeface="Roboto" panose="02000000000000000000" pitchFamily="2" charset="0"/>
            </a:endParaRPr>
          </a:p>
        </p:txBody>
      </p:sp>
      <p:sp>
        <p:nvSpPr>
          <p:cNvPr id="60" name="Rectangle 59">
            <a:extLst>
              <a:ext uri="{FF2B5EF4-FFF2-40B4-BE49-F238E27FC236}">
                <a16:creationId xmlns:a16="http://schemas.microsoft.com/office/drawing/2014/main" id="{A106409C-3287-B037-1A0B-484F2C8E4963}"/>
              </a:ext>
            </a:extLst>
          </p:cNvPr>
          <p:cNvSpPr/>
          <p:nvPr/>
        </p:nvSpPr>
        <p:spPr>
          <a:xfrm>
            <a:off x="3236437" y="6052694"/>
            <a:ext cx="188537" cy="329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05846BF-1092-4410-BB6C-AA8D6C3F86E7}"/>
              </a:ext>
            </a:extLst>
          </p:cNvPr>
          <p:cNvSpPr/>
          <p:nvPr/>
        </p:nvSpPr>
        <p:spPr>
          <a:xfrm>
            <a:off x="4372353" y="4923611"/>
            <a:ext cx="686411" cy="328607"/>
          </a:xfrm>
          <a:prstGeom prst="rect">
            <a:avLst/>
          </a:prstGeom>
        </p:spPr>
        <p:txBody>
          <a:bodyPr wrap="square" lIns="91440" tIns="45720" rIns="91440" bIns="45720" anchor="t">
            <a:noAutofit/>
          </a:bodyPr>
          <a:lstStyle/>
          <a:p>
            <a:pPr>
              <a:lnSpc>
                <a:spcPts val="1700"/>
              </a:lnSpc>
              <a:spcBef>
                <a:spcPts val="800"/>
              </a:spcBef>
            </a:pPr>
            <a:r>
              <a:rPr lang="en-US" sz="1200" b="1">
                <a:solidFill>
                  <a:srgbClr val="857A52"/>
                </a:solidFill>
                <a:latin typeface="Franklin Gothic Book"/>
                <a:ea typeface="Roboto"/>
              </a:rPr>
              <a:t>3,302</a:t>
            </a:r>
            <a:r>
              <a:rPr lang="en-US" sz="800" b="1">
                <a:solidFill>
                  <a:srgbClr val="857A52"/>
                </a:solidFill>
                <a:latin typeface="Franklin Gothic Book"/>
                <a:ea typeface="Roboto"/>
              </a:rPr>
              <a:t> </a:t>
            </a:r>
            <a:endParaRPr lang="en-US" sz="800">
              <a:solidFill>
                <a:srgbClr val="857A52"/>
              </a:solidFill>
              <a:latin typeface="Franklin Gothic Book" panose="020B0503020102020204" pitchFamily="34" charset="0"/>
              <a:ea typeface="Roboto" panose="02000000000000000000" pitchFamily="2" charset="0"/>
            </a:endParaRPr>
          </a:p>
        </p:txBody>
      </p:sp>
      <p:pic>
        <p:nvPicPr>
          <p:cNvPr id="62" name="Graphic 21" descr="Car with solid fill">
            <a:extLst>
              <a:ext uri="{FF2B5EF4-FFF2-40B4-BE49-F238E27FC236}">
                <a16:creationId xmlns:a16="http://schemas.microsoft.com/office/drawing/2014/main" id="{F92B67A0-A5EE-7E8F-EED3-1128E4638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3335" y="6043366"/>
            <a:ext cx="450917" cy="458772"/>
          </a:xfrm>
          <a:prstGeom prst="rect">
            <a:avLst/>
          </a:prstGeom>
        </p:spPr>
      </p:pic>
      <p:sp>
        <p:nvSpPr>
          <p:cNvPr id="63" name="Rectangle 62">
            <a:extLst>
              <a:ext uri="{FF2B5EF4-FFF2-40B4-BE49-F238E27FC236}">
                <a16:creationId xmlns:a16="http://schemas.microsoft.com/office/drawing/2014/main" id="{CEB119FA-BDAF-22CC-3266-E247290B87AB}"/>
              </a:ext>
            </a:extLst>
          </p:cNvPr>
          <p:cNvSpPr/>
          <p:nvPr/>
        </p:nvSpPr>
        <p:spPr>
          <a:xfrm>
            <a:off x="4642601" y="6052694"/>
            <a:ext cx="117836" cy="329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21" descr="Car with solid fill">
            <a:extLst>
              <a:ext uri="{FF2B5EF4-FFF2-40B4-BE49-F238E27FC236}">
                <a16:creationId xmlns:a16="http://schemas.microsoft.com/office/drawing/2014/main" id="{56EF8D05-D04F-DC8B-C262-D5AEF4140A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2408" y="6043366"/>
            <a:ext cx="450917" cy="458772"/>
          </a:xfrm>
          <a:prstGeom prst="rect">
            <a:avLst/>
          </a:prstGeom>
        </p:spPr>
      </p:pic>
      <p:sp>
        <p:nvSpPr>
          <p:cNvPr id="65" name="Rectangle 64">
            <a:extLst>
              <a:ext uri="{FF2B5EF4-FFF2-40B4-BE49-F238E27FC236}">
                <a16:creationId xmlns:a16="http://schemas.microsoft.com/office/drawing/2014/main" id="{B12A1EA4-D776-271D-B900-C971514C15A4}"/>
              </a:ext>
            </a:extLst>
          </p:cNvPr>
          <p:cNvSpPr/>
          <p:nvPr/>
        </p:nvSpPr>
        <p:spPr>
          <a:xfrm>
            <a:off x="1783138" y="6107684"/>
            <a:ext cx="353506" cy="345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2">
            <a:extLst>
              <a:ext uri="{FF2B5EF4-FFF2-40B4-BE49-F238E27FC236}">
                <a16:creationId xmlns:a16="http://schemas.microsoft.com/office/drawing/2014/main" id="{F105E9E7-2480-C671-8A76-492735568CD8}"/>
              </a:ext>
            </a:extLst>
          </p:cNvPr>
          <p:cNvSpPr txBox="1"/>
          <p:nvPr/>
        </p:nvSpPr>
        <p:spPr>
          <a:xfrm>
            <a:off x="2792247" y="3551589"/>
            <a:ext cx="1158092"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latin typeface="Georgia"/>
              </a:rPr>
              <a:t>Reinforced compressed earth block (CEB) </a:t>
            </a:r>
            <a:endParaRPr lang="en-US" sz="1000"/>
          </a:p>
          <a:p>
            <a:endParaRPr lang="en-US" sz="600">
              <a:latin typeface="Georgia"/>
            </a:endParaRPr>
          </a:p>
          <a:p>
            <a:r>
              <a:rPr lang="en-US" sz="600">
                <a:latin typeface="Georgia"/>
              </a:rPr>
              <a:t>(loadbearing) </a:t>
            </a:r>
            <a:endParaRPr lang="en-US" sz="600"/>
          </a:p>
        </p:txBody>
      </p:sp>
      <p:sp>
        <p:nvSpPr>
          <p:cNvPr id="67" name="Rectangle 66">
            <a:extLst>
              <a:ext uri="{FF2B5EF4-FFF2-40B4-BE49-F238E27FC236}">
                <a16:creationId xmlns:a16="http://schemas.microsoft.com/office/drawing/2014/main" id="{67524EEF-3F78-793C-5B2D-2213A23EDE61}"/>
              </a:ext>
            </a:extLst>
          </p:cNvPr>
          <p:cNvSpPr/>
          <p:nvPr/>
        </p:nvSpPr>
        <p:spPr>
          <a:xfrm>
            <a:off x="2792247" y="2115531"/>
            <a:ext cx="919112" cy="138259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FFFF"/>
                </a:solidFill>
              </a:rPr>
              <a:t>?</a:t>
            </a:r>
          </a:p>
        </p:txBody>
      </p:sp>
      <p:pic>
        <p:nvPicPr>
          <p:cNvPr id="8" name="Picture 10">
            <a:extLst>
              <a:ext uri="{FF2B5EF4-FFF2-40B4-BE49-F238E27FC236}">
                <a16:creationId xmlns:a16="http://schemas.microsoft.com/office/drawing/2014/main" id="{3CEC8489-8C86-92E6-AB2C-9122845DAC7D}"/>
              </a:ext>
            </a:extLst>
          </p:cNvPr>
          <p:cNvPicPr>
            <a:picLocks noChangeAspect="1"/>
          </p:cNvPicPr>
          <p:nvPr/>
        </p:nvPicPr>
        <p:blipFill rotWithShape="1">
          <a:blip r:embed="rId11"/>
          <a:srcRect l="-62" t="10218" r="59642" b="54365"/>
          <a:stretch/>
        </p:blipFill>
        <p:spPr>
          <a:xfrm>
            <a:off x="8269683" y="1607524"/>
            <a:ext cx="3675885" cy="4141337"/>
          </a:xfrm>
          <a:prstGeom prst="rect">
            <a:avLst/>
          </a:prstGeom>
        </p:spPr>
      </p:pic>
      <p:pic>
        <p:nvPicPr>
          <p:cNvPr id="7" name="Picture 19" descr="A picture containing building material&#10;&#10;Description automatically generated">
            <a:extLst>
              <a:ext uri="{FF2B5EF4-FFF2-40B4-BE49-F238E27FC236}">
                <a16:creationId xmlns:a16="http://schemas.microsoft.com/office/drawing/2014/main" id="{0B760372-C107-74FF-549B-C2E2B86C2973}"/>
              </a:ext>
            </a:extLst>
          </p:cNvPr>
          <p:cNvPicPr>
            <a:picLocks noChangeAspect="1"/>
          </p:cNvPicPr>
          <p:nvPr/>
        </p:nvPicPr>
        <p:blipFill rotWithShape="1">
          <a:blip r:embed="rId12"/>
          <a:srcRect l="28689" r="32551" b="1020"/>
          <a:stretch/>
        </p:blipFill>
        <p:spPr>
          <a:xfrm>
            <a:off x="2834403" y="2380914"/>
            <a:ext cx="837411" cy="856783"/>
          </a:xfrm>
          <a:prstGeom prst="rect">
            <a:avLst/>
          </a:prstGeom>
        </p:spPr>
      </p:pic>
      <p:sp>
        <p:nvSpPr>
          <p:cNvPr id="11" name="TextBox 10">
            <a:extLst>
              <a:ext uri="{FF2B5EF4-FFF2-40B4-BE49-F238E27FC236}">
                <a16:creationId xmlns:a16="http://schemas.microsoft.com/office/drawing/2014/main" id="{D6C34963-422D-E86E-3280-561DE3D72DE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0F85CFDE-4818-7298-B538-177F86A0073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7" name="Picture 19" descr="A picture containing person, indoor, clothing, person&#10;&#10;Description automatically generated">
            <a:extLst>
              <a:ext uri="{FF2B5EF4-FFF2-40B4-BE49-F238E27FC236}">
                <a16:creationId xmlns:a16="http://schemas.microsoft.com/office/drawing/2014/main" id="{22132CD9-4DF3-8D84-7233-0A689692AA1F}"/>
              </a:ext>
            </a:extLst>
          </p:cNvPr>
          <p:cNvPicPr>
            <a:picLocks noChangeAspect="1"/>
          </p:cNvPicPr>
          <p:nvPr/>
        </p:nvPicPr>
        <p:blipFill>
          <a:blip r:embed="rId13"/>
          <a:stretch>
            <a:fillRect/>
          </a:stretch>
        </p:blipFill>
        <p:spPr>
          <a:xfrm>
            <a:off x="103446" y="6155144"/>
            <a:ext cx="590550" cy="590550"/>
          </a:xfrm>
          <a:prstGeom prst="rect">
            <a:avLst/>
          </a:prstGeom>
        </p:spPr>
      </p:pic>
    </p:spTree>
    <p:extLst>
      <p:ext uri="{BB962C8B-B14F-4D97-AF65-F5344CB8AC3E}">
        <p14:creationId xmlns:p14="http://schemas.microsoft.com/office/powerpoint/2010/main" val="87532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D153-1BCB-4D58-BDF2-AA8B0EC56BE1}"/>
              </a:ext>
            </a:extLst>
          </p:cNvPr>
          <p:cNvSpPr>
            <a:spLocks noGrp="1"/>
          </p:cNvSpPr>
          <p:nvPr>
            <p:ph type="title"/>
          </p:nvPr>
        </p:nvSpPr>
        <p:spPr/>
        <p:txBody>
          <a:bodyPr>
            <a:noAutofit/>
          </a:bodyPr>
          <a:lstStyle/>
          <a:p>
            <a:r>
              <a:rPr lang="en-US"/>
              <a:t>Carbon Mitigation Measures </a:t>
            </a:r>
            <a:br>
              <a:rPr lang="en-US"/>
            </a:br>
            <a:r>
              <a:rPr lang="en-US"/>
              <a:t>Embodied Carbon</a:t>
            </a:r>
          </a:p>
        </p:txBody>
      </p:sp>
      <p:sp>
        <p:nvSpPr>
          <p:cNvPr id="6" name="Subtitle 5">
            <a:extLst>
              <a:ext uri="{FF2B5EF4-FFF2-40B4-BE49-F238E27FC236}">
                <a16:creationId xmlns:a16="http://schemas.microsoft.com/office/drawing/2014/main" id="{00740559-36E6-4E15-B68F-1CC4EBF96BCF}"/>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15" name="Straight Connector 14">
            <a:extLst>
              <a:ext uri="{FF2B5EF4-FFF2-40B4-BE49-F238E27FC236}">
                <a16:creationId xmlns:a16="http://schemas.microsoft.com/office/drawing/2014/main" id="{A80A9BE2-73FA-1CAF-578C-33F0E25702EE}"/>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Box 10">
            <a:extLst>
              <a:ext uri="{FF2B5EF4-FFF2-40B4-BE49-F238E27FC236}">
                <a16:creationId xmlns:a16="http://schemas.microsoft.com/office/drawing/2014/main" id="{E44338B3-7BF2-DE1C-CE85-E1CFB52B612B}"/>
              </a:ext>
            </a:extLst>
          </p:cNvPr>
          <p:cNvSpPr txBox="1"/>
          <p:nvPr/>
        </p:nvSpPr>
        <p:spPr>
          <a:xfrm>
            <a:off x="6714031" y="3677019"/>
            <a:ext cx="242879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Georgia"/>
              </a:rPr>
              <a:t>most intensive GWP</a:t>
            </a:r>
          </a:p>
        </p:txBody>
      </p:sp>
      <p:pic>
        <p:nvPicPr>
          <p:cNvPr id="18" name="Picture 17">
            <a:extLst>
              <a:ext uri="{FF2B5EF4-FFF2-40B4-BE49-F238E27FC236}">
                <a16:creationId xmlns:a16="http://schemas.microsoft.com/office/drawing/2014/main" id="{EB5E1B8B-B85A-96F8-B69C-6B563487E799}"/>
              </a:ext>
            </a:extLst>
          </p:cNvPr>
          <p:cNvPicPr>
            <a:picLocks noChangeAspect="1"/>
          </p:cNvPicPr>
          <p:nvPr/>
        </p:nvPicPr>
        <p:blipFill rotWithShape="1">
          <a:blip r:embed="rId3">
            <a:extLst>
              <a:ext uri="{28A0092B-C50C-407E-A947-70E740481C1C}">
                <a14:useLocalDpi xmlns:a14="http://schemas.microsoft.com/office/drawing/2010/main" val="0"/>
              </a:ext>
            </a:extLst>
          </a:blip>
          <a:srcRect l="82997" t="25744" r="4004" b="26012"/>
          <a:stretch/>
        </p:blipFill>
        <p:spPr>
          <a:xfrm>
            <a:off x="935987" y="2016664"/>
            <a:ext cx="2049627" cy="4278894"/>
          </a:xfrm>
          <a:prstGeom prst="rect">
            <a:avLst/>
          </a:prstGeom>
        </p:spPr>
      </p:pic>
      <p:sp>
        <p:nvSpPr>
          <p:cNvPr id="8" name="TextBox 2">
            <a:extLst>
              <a:ext uri="{FF2B5EF4-FFF2-40B4-BE49-F238E27FC236}">
                <a16:creationId xmlns:a16="http://schemas.microsoft.com/office/drawing/2014/main" id="{B3A20A6C-9DE4-6942-BB61-E177EEFBE183}"/>
              </a:ext>
            </a:extLst>
          </p:cNvPr>
          <p:cNvSpPr txBox="1"/>
          <p:nvPr/>
        </p:nvSpPr>
        <p:spPr>
          <a:xfrm>
            <a:off x="5611187" y="2904882"/>
            <a:ext cx="2696908"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Georgia"/>
              </a:rPr>
              <a:t>reinforced compressed earth block (CEB) as enclosure and interior finish</a:t>
            </a:r>
            <a:endParaRPr lang="en-US" sz="1000">
              <a:latin typeface="Georgia"/>
            </a:endParaRPr>
          </a:p>
          <a:p>
            <a:r>
              <a:rPr lang="en-US" sz="1000">
                <a:latin typeface="Georgia"/>
              </a:rPr>
              <a:t>(loadbearing) </a:t>
            </a:r>
            <a:endParaRPr lang="en-US" sz="1000"/>
          </a:p>
        </p:txBody>
      </p:sp>
      <p:sp>
        <p:nvSpPr>
          <p:cNvPr id="12" name="TextBox 7">
            <a:extLst>
              <a:ext uri="{FF2B5EF4-FFF2-40B4-BE49-F238E27FC236}">
                <a16:creationId xmlns:a16="http://schemas.microsoft.com/office/drawing/2014/main" id="{B027014B-C200-401E-A2BC-D86E90A5B7CC}"/>
              </a:ext>
            </a:extLst>
          </p:cNvPr>
          <p:cNvSpPr txBox="1"/>
          <p:nvPr/>
        </p:nvSpPr>
        <p:spPr>
          <a:xfrm>
            <a:off x="859522" y="1608999"/>
            <a:ext cx="825330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latin typeface="Georgia"/>
              </a:rPr>
              <a:t>WBLCA:</a:t>
            </a:r>
          </a:p>
        </p:txBody>
      </p:sp>
      <p:pic>
        <p:nvPicPr>
          <p:cNvPr id="14" name="Picture 15">
            <a:extLst>
              <a:ext uri="{FF2B5EF4-FFF2-40B4-BE49-F238E27FC236}">
                <a16:creationId xmlns:a16="http://schemas.microsoft.com/office/drawing/2014/main" id="{F3855FDE-7CF4-15AC-7D16-4DBBE042DCB9}"/>
              </a:ext>
            </a:extLst>
          </p:cNvPr>
          <p:cNvPicPr>
            <a:picLocks noChangeAspect="1"/>
          </p:cNvPicPr>
          <p:nvPr/>
        </p:nvPicPr>
        <p:blipFill>
          <a:blip r:embed="rId4"/>
          <a:stretch>
            <a:fillRect/>
          </a:stretch>
        </p:blipFill>
        <p:spPr>
          <a:xfrm>
            <a:off x="10346241" y="5709192"/>
            <a:ext cx="685800" cy="266700"/>
          </a:xfrm>
          <a:prstGeom prst="rect">
            <a:avLst/>
          </a:prstGeom>
        </p:spPr>
      </p:pic>
      <p:pic>
        <p:nvPicPr>
          <p:cNvPr id="16" name="Picture 16" descr="Logo&#10;&#10;Description automatically generated">
            <a:extLst>
              <a:ext uri="{FF2B5EF4-FFF2-40B4-BE49-F238E27FC236}">
                <a16:creationId xmlns:a16="http://schemas.microsoft.com/office/drawing/2014/main" id="{AB959169-5DDE-4B53-8529-0BADC08516FB}"/>
              </a:ext>
            </a:extLst>
          </p:cNvPr>
          <p:cNvPicPr>
            <a:picLocks noChangeAspect="1"/>
          </p:cNvPicPr>
          <p:nvPr/>
        </p:nvPicPr>
        <p:blipFill>
          <a:blip r:embed="rId5"/>
          <a:stretch>
            <a:fillRect/>
          </a:stretch>
        </p:blipFill>
        <p:spPr>
          <a:xfrm>
            <a:off x="9708531" y="5629043"/>
            <a:ext cx="504825" cy="485775"/>
          </a:xfrm>
          <a:prstGeom prst="rect">
            <a:avLst/>
          </a:prstGeom>
        </p:spPr>
      </p:pic>
      <p:pic>
        <p:nvPicPr>
          <p:cNvPr id="17" name="Picture 18" descr="Text, letter&#10;&#10;Description automatically generated">
            <a:extLst>
              <a:ext uri="{FF2B5EF4-FFF2-40B4-BE49-F238E27FC236}">
                <a16:creationId xmlns:a16="http://schemas.microsoft.com/office/drawing/2014/main" id="{3D193E29-9DED-B595-6A7B-D309BAB07924}"/>
              </a:ext>
            </a:extLst>
          </p:cNvPr>
          <p:cNvPicPr>
            <a:picLocks noChangeAspect="1"/>
          </p:cNvPicPr>
          <p:nvPr/>
        </p:nvPicPr>
        <p:blipFill>
          <a:blip r:embed="rId6"/>
          <a:stretch>
            <a:fillRect/>
          </a:stretch>
        </p:blipFill>
        <p:spPr>
          <a:xfrm>
            <a:off x="12297937" y="4077"/>
            <a:ext cx="5038492" cy="902529"/>
          </a:xfrm>
          <a:prstGeom prst="rect">
            <a:avLst/>
          </a:prstGeom>
        </p:spPr>
      </p:pic>
      <p:pic>
        <p:nvPicPr>
          <p:cNvPr id="13" name="Picture 10" descr="Diagram&#10;&#10;Description automatically generated">
            <a:extLst>
              <a:ext uri="{FF2B5EF4-FFF2-40B4-BE49-F238E27FC236}">
                <a16:creationId xmlns:a16="http://schemas.microsoft.com/office/drawing/2014/main" id="{41D6B5C5-6A6D-8D1E-6604-4773ADA915B2}"/>
              </a:ext>
            </a:extLst>
          </p:cNvPr>
          <p:cNvPicPr>
            <a:picLocks noChangeAspect="1"/>
          </p:cNvPicPr>
          <p:nvPr/>
        </p:nvPicPr>
        <p:blipFill rotWithShape="1">
          <a:blip r:embed="rId7"/>
          <a:srcRect l="49132" t="10572" r="10521" b="53975"/>
          <a:stretch/>
        </p:blipFill>
        <p:spPr>
          <a:xfrm>
            <a:off x="8288268" y="1468134"/>
            <a:ext cx="3669284" cy="4145570"/>
          </a:xfrm>
          <a:prstGeom prst="rect">
            <a:avLst/>
          </a:prstGeom>
        </p:spPr>
      </p:pic>
      <p:pic>
        <p:nvPicPr>
          <p:cNvPr id="19" name="Picture 19" descr="A picture containing building material&#10;&#10;Description automatically generated">
            <a:extLst>
              <a:ext uri="{FF2B5EF4-FFF2-40B4-BE49-F238E27FC236}">
                <a16:creationId xmlns:a16="http://schemas.microsoft.com/office/drawing/2014/main" id="{16ACC7E5-C63B-0232-0022-DF9B090D1D61}"/>
              </a:ext>
            </a:extLst>
          </p:cNvPr>
          <p:cNvPicPr>
            <a:picLocks noChangeAspect="1"/>
          </p:cNvPicPr>
          <p:nvPr/>
        </p:nvPicPr>
        <p:blipFill>
          <a:blip r:embed="rId8"/>
          <a:stretch>
            <a:fillRect/>
          </a:stretch>
        </p:blipFill>
        <p:spPr>
          <a:xfrm>
            <a:off x="5607206" y="1912092"/>
            <a:ext cx="2743200" cy="1100938"/>
          </a:xfrm>
          <a:prstGeom prst="rect">
            <a:avLst/>
          </a:prstGeom>
        </p:spPr>
      </p:pic>
      <p:pic>
        <p:nvPicPr>
          <p:cNvPr id="20" name="Picture 20" descr="A picture containing container, indoor, box, wood&#10;&#10;Description automatically generated">
            <a:extLst>
              <a:ext uri="{FF2B5EF4-FFF2-40B4-BE49-F238E27FC236}">
                <a16:creationId xmlns:a16="http://schemas.microsoft.com/office/drawing/2014/main" id="{974FA57D-C428-9091-BAEC-49F64887D68B}"/>
              </a:ext>
            </a:extLst>
          </p:cNvPr>
          <p:cNvPicPr>
            <a:picLocks noChangeAspect="1"/>
          </p:cNvPicPr>
          <p:nvPr/>
        </p:nvPicPr>
        <p:blipFill>
          <a:blip r:embed="rId9"/>
          <a:stretch>
            <a:fillRect/>
          </a:stretch>
        </p:blipFill>
        <p:spPr>
          <a:xfrm>
            <a:off x="3228500" y="3135153"/>
            <a:ext cx="2009079" cy="1032857"/>
          </a:xfrm>
          <a:prstGeom prst="rect">
            <a:avLst/>
          </a:prstGeom>
        </p:spPr>
      </p:pic>
      <p:sp>
        <p:nvSpPr>
          <p:cNvPr id="21" name="TextBox 2">
            <a:extLst>
              <a:ext uri="{FF2B5EF4-FFF2-40B4-BE49-F238E27FC236}">
                <a16:creationId xmlns:a16="http://schemas.microsoft.com/office/drawing/2014/main" id="{FB0F5D71-D167-E23E-1832-DE9F59E93920}"/>
              </a:ext>
            </a:extLst>
          </p:cNvPr>
          <p:cNvSpPr txBox="1"/>
          <p:nvPr/>
        </p:nvSpPr>
        <p:spPr>
          <a:xfrm>
            <a:off x="3446213" y="4393921"/>
            <a:ext cx="1906774"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Georgia"/>
              </a:rPr>
              <a:t>CLT ceiling deck / structure under insulated standing seam metal roof </a:t>
            </a:r>
            <a:endParaRPr lang="en-US" sz="1400"/>
          </a:p>
        </p:txBody>
      </p:sp>
      <p:pic>
        <p:nvPicPr>
          <p:cNvPr id="22" name="Picture 23">
            <a:extLst>
              <a:ext uri="{FF2B5EF4-FFF2-40B4-BE49-F238E27FC236}">
                <a16:creationId xmlns:a16="http://schemas.microsoft.com/office/drawing/2014/main" id="{154018A7-B285-7CE0-18C2-F1AC8E2D84D0}"/>
              </a:ext>
            </a:extLst>
          </p:cNvPr>
          <p:cNvPicPr>
            <a:picLocks noChangeAspect="1"/>
          </p:cNvPicPr>
          <p:nvPr/>
        </p:nvPicPr>
        <p:blipFill>
          <a:blip r:embed="rId10"/>
          <a:stretch>
            <a:fillRect/>
          </a:stretch>
        </p:blipFill>
        <p:spPr>
          <a:xfrm>
            <a:off x="3228500" y="1924816"/>
            <a:ext cx="2009079" cy="1034780"/>
          </a:xfrm>
          <a:prstGeom prst="rect">
            <a:avLst/>
          </a:prstGeom>
        </p:spPr>
      </p:pic>
      <p:pic>
        <p:nvPicPr>
          <p:cNvPr id="4" name="Picture 4" descr="A picture containing ground, grass, outdoor, curb&#10;&#10;Description automatically generated">
            <a:extLst>
              <a:ext uri="{FF2B5EF4-FFF2-40B4-BE49-F238E27FC236}">
                <a16:creationId xmlns:a16="http://schemas.microsoft.com/office/drawing/2014/main" id="{1AE028D3-5327-8312-8B7C-116BBCEBC797}"/>
              </a:ext>
            </a:extLst>
          </p:cNvPr>
          <p:cNvPicPr>
            <a:picLocks noChangeAspect="1"/>
          </p:cNvPicPr>
          <p:nvPr/>
        </p:nvPicPr>
        <p:blipFill>
          <a:blip r:embed="rId11"/>
          <a:stretch>
            <a:fillRect/>
          </a:stretch>
        </p:blipFill>
        <p:spPr>
          <a:xfrm>
            <a:off x="5458941" y="3917517"/>
            <a:ext cx="2743200" cy="1475210"/>
          </a:xfrm>
          <a:prstGeom prst="rect">
            <a:avLst/>
          </a:prstGeom>
        </p:spPr>
      </p:pic>
      <p:sp>
        <p:nvSpPr>
          <p:cNvPr id="5" name="TextBox 2">
            <a:extLst>
              <a:ext uri="{FF2B5EF4-FFF2-40B4-BE49-F238E27FC236}">
                <a16:creationId xmlns:a16="http://schemas.microsoft.com/office/drawing/2014/main" id="{44EA8397-C716-D066-8187-4D5ED4867C16}"/>
              </a:ext>
            </a:extLst>
          </p:cNvPr>
          <p:cNvSpPr txBox="1"/>
          <p:nvPr/>
        </p:nvSpPr>
        <p:spPr>
          <a:xfrm>
            <a:off x="5384470" y="5442515"/>
            <a:ext cx="318867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Georgia"/>
              </a:rPr>
              <a:t>Bonded EWF play surface (engineered wood fibers) in lieu of artificial turf for BPA/PFAS/and recycled rubber avoidance (lead) </a:t>
            </a:r>
          </a:p>
        </p:txBody>
      </p:sp>
      <p:pic>
        <p:nvPicPr>
          <p:cNvPr id="9" name="Picture 19" descr="A picture containing person, indoor, clothing, person&#10;&#10;Description automatically generated">
            <a:extLst>
              <a:ext uri="{FF2B5EF4-FFF2-40B4-BE49-F238E27FC236}">
                <a16:creationId xmlns:a16="http://schemas.microsoft.com/office/drawing/2014/main" id="{0E12680E-3459-96D0-9A3A-C6EB40809843}"/>
              </a:ext>
            </a:extLst>
          </p:cNvPr>
          <p:cNvPicPr>
            <a:picLocks noChangeAspect="1"/>
          </p:cNvPicPr>
          <p:nvPr/>
        </p:nvPicPr>
        <p:blipFill>
          <a:blip r:embed="rId12"/>
          <a:stretch>
            <a:fillRect/>
          </a:stretch>
        </p:blipFill>
        <p:spPr>
          <a:xfrm>
            <a:off x="103446" y="6155144"/>
            <a:ext cx="590550" cy="590550"/>
          </a:xfrm>
          <a:prstGeom prst="rect">
            <a:avLst/>
          </a:prstGeom>
        </p:spPr>
      </p:pic>
    </p:spTree>
    <p:extLst>
      <p:ext uri="{BB962C8B-B14F-4D97-AF65-F5344CB8AC3E}">
        <p14:creationId xmlns:p14="http://schemas.microsoft.com/office/powerpoint/2010/main" val="28636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p:txBody>
          <a:bodyPr>
            <a:normAutofit/>
          </a:bodyPr>
          <a:lstStyle/>
          <a:p>
            <a:r>
              <a:rPr lang="en-US">
                <a:cs typeface="Arial"/>
              </a:rPr>
              <a:t>Comfort &amp; Air Quality</a:t>
            </a:r>
          </a:p>
        </p:txBody>
      </p:sp>
      <p:sp>
        <p:nvSpPr>
          <p:cNvPr id="3" name="Subtitle 2"/>
          <p:cNvSpPr>
            <a:spLocks noGrp="1"/>
          </p:cNvSpPr>
          <p:nvPr>
            <p:ph type="subTitle" idx="1"/>
          </p:nvPr>
        </p:nvSpPr>
        <p:spPr/>
        <p:txBody>
          <a:bodyPr vert="horz" lIns="91440" tIns="45720" rIns="91440" bIns="45720" rtlCol="0" anchor="t">
            <a:normAutofit/>
          </a:bodyPr>
          <a:lstStyle/>
          <a:p>
            <a:r>
              <a:rPr lang="en-US">
                <a:latin typeface="Georgia"/>
                <a:cs typeface="Calibri"/>
              </a:rPr>
              <a:t>Zero Heroes</a:t>
            </a:r>
            <a:endParaRPr lang="en-US">
              <a:cs typeface="Calibri"/>
            </a:endParaRPr>
          </a:p>
        </p:txBody>
      </p:sp>
      <p:cxnSp>
        <p:nvCxnSpPr>
          <p:cNvPr id="10" name="Straight Connector 9">
            <a:extLst>
              <a:ext uri="{FF2B5EF4-FFF2-40B4-BE49-F238E27FC236}">
                <a16:creationId xmlns:a16="http://schemas.microsoft.com/office/drawing/2014/main" id="{56679DE4-C5CB-46E4-9057-41E3CB2A7CE4}"/>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3" descr="Chart&#10;&#10;Description automatically generated">
            <a:extLst>
              <a:ext uri="{FF2B5EF4-FFF2-40B4-BE49-F238E27FC236}">
                <a16:creationId xmlns:a16="http://schemas.microsoft.com/office/drawing/2014/main" id="{190AD9B4-6404-CDA7-1A67-0BF825397BCD}"/>
              </a:ext>
            </a:extLst>
          </p:cNvPr>
          <p:cNvPicPr>
            <a:picLocks noChangeAspect="1"/>
          </p:cNvPicPr>
          <p:nvPr/>
        </p:nvPicPr>
        <p:blipFill rotWithShape="1">
          <a:blip r:embed="rId3"/>
          <a:srcRect l="1177" r="1177"/>
          <a:stretch/>
        </p:blipFill>
        <p:spPr>
          <a:xfrm>
            <a:off x="7321036" y="2990936"/>
            <a:ext cx="4471629" cy="1956609"/>
          </a:xfrm>
          <a:prstGeom prst="rect">
            <a:avLst/>
          </a:prstGeom>
        </p:spPr>
      </p:pic>
      <p:sp>
        <p:nvSpPr>
          <p:cNvPr id="8" name="Rectangle 7">
            <a:extLst>
              <a:ext uri="{FF2B5EF4-FFF2-40B4-BE49-F238E27FC236}">
                <a16:creationId xmlns:a16="http://schemas.microsoft.com/office/drawing/2014/main" id="{393930A3-FFDB-218A-A272-69F328A51F09}"/>
              </a:ext>
            </a:extLst>
          </p:cNvPr>
          <p:cNvSpPr/>
          <p:nvPr/>
        </p:nvSpPr>
        <p:spPr>
          <a:xfrm>
            <a:off x="7841884" y="5216312"/>
            <a:ext cx="114301" cy="10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9BA293-F8F7-39A6-3D2D-4CF726705BF0}"/>
              </a:ext>
            </a:extLst>
          </p:cNvPr>
          <p:cNvSpPr/>
          <p:nvPr/>
        </p:nvSpPr>
        <p:spPr>
          <a:xfrm>
            <a:off x="7842552" y="5510226"/>
            <a:ext cx="114301" cy="1034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12F081-7356-338B-FF76-C32575B824D6}"/>
              </a:ext>
            </a:extLst>
          </p:cNvPr>
          <p:cNvSpPr/>
          <p:nvPr/>
        </p:nvSpPr>
        <p:spPr>
          <a:xfrm>
            <a:off x="10175803" y="5213545"/>
            <a:ext cx="114301" cy="1034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6B6A20-C89E-8EF3-7A2D-B11D6DBB80E7}"/>
              </a:ext>
            </a:extLst>
          </p:cNvPr>
          <p:cNvSpPr/>
          <p:nvPr/>
        </p:nvSpPr>
        <p:spPr>
          <a:xfrm>
            <a:off x="10175776" y="5508072"/>
            <a:ext cx="114301" cy="10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5009DF-51BE-91CD-711B-0AB444C5B1C2}"/>
              </a:ext>
            </a:extLst>
          </p:cNvPr>
          <p:cNvSpPr/>
          <p:nvPr/>
        </p:nvSpPr>
        <p:spPr>
          <a:xfrm>
            <a:off x="11724942" y="5510347"/>
            <a:ext cx="114301" cy="1034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3CB818-3D9B-5A89-218A-0D70194CA68D}"/>
              </a:ext>
            </a:extLst>
          </p:cNvPr>
          <p:cNvSpPr txBox="1"/>
          <p:nvPr/>
        </p:nvSpPr>
        <p:spPr>
          <a:xfrm>
            <a:off x="6887878" y="5159163"/>
            <a:ext cx="8839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Good (&lt;=50)</a:t>
            </a:r>
            <a:endParaRPr lang="en-US" sz="800">
              <a:cs typeface="Calibri"/>
            </a:endParaRPr>
          </a:p>
        </p:txBody>
      </p:sp>
      <p:sp>
        <p:nvSpPr>
          <p:cNvPr id="17" name="TextBox 16">
            <a:extLst>
              <a:ext uri="{FF2B5EF4-FFF2-40B4-BE49-F238E27FC236}">
                <a16:creationId xmlns:a16="http://schemas.microsoft.com/office/drawing/2014/main" id="{F02C10A5-C330-01D6-9AFF-D7BF306999FF}"/>
              </a:ext>
            </a:extLst>
          </p:cNvPr>
          <p:cNvSpPr txBox="1"/>
          <p:nvPr/>
        </p:nvSpPr>
        <p:spPr>
          <a:xfrm>
            <a:off x="6889044" y="5343519"/>
            <a:ext cx="9817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Moderate (51-100)</a:t>
            </a:r>
            <a:endParaRPr lang="en-US" sz="800">
              <a:cs typeface="Calibri"/>
            </a:endParaRPr>
          </a:p>
        </p:txBody>
      </p:sp>
      <p:sp>
        <p:nvSpPr>
          <p:cNvPr id="18" name="TextBox 17">
            <a:extLst>
              <a:ext uri="{FF2B5EF4-FFF2-40B4-BE49-F238E27FC236}">
                <a16:creationId xmlns:a16="http://schemas.microsoft.com/office/drawing/2014/main" id="{9FEBB88B-1B07-CF6A-43DD-A9BBB124A895}"/>
              </a:ext>
            </a:extLst>
          </p:cNvPr>
          <p:cNvSpPr txBox="1"/>
          <p:nvPr/>
        </p:nvSpPr>
        <p:spPr>
          <a:xfrm>
            <a:off x="8304529" y="5158317"/>
            <a:ext cx="192786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Moderate for Sensitive Groups (101-150)</a:t>
            </a:r>
            <a:endParaRPr lang="en-US" sz="800">
              <a:cs typeface="Calibri"/>
            </a:endParaRPr>
          </a:p>
        </p:txBody>
      </p:sp>
      <p:sp>
        <p:nvSpPr>
          <p:cNvPr id="19" name="TextBox 18">
            <a:extLst>
              <a:ext uri="{FF2B5EF4-FFF2-40B4-BE49-F238E27FC236}">
                <a16:creationId xmlns:a16="http://schemas.microsoft.com/office/drawing/2014/main" id="{13F24DA4-7264-F858-53A5-0871B1C59BA4}"/>
              </a:ext>
            </a:extLst>
          </p:cNvPr>
          <p:cNvSpPr txBox="1"/>
          <p:nvPr/>
        </p:nvSpPr>
        <p:spPr>
          <a:xfrm>
            <a:off x="8303259" y="5450840"/>
            <a:ext cx="113919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Unhealthy (151-200)</a:t>
            </a:r>
            <a:endParaRPr lang="en-US"/>
          </a:p>
        </p:txBody>
      </p:sp>
      <p:sp>
        <p:nvSpPr>
          <p:cNvPr id="20" name="Rectangle 19">
            <a:extLst>
              <a:ext uri="{FF2B5EF4-FFF2-40B4-BE49-F238E27FC236}">
                <a16:creationId xmlns:a16="http://schemas.microsoft.com/office/drawing/2014/main" id="{98AF49B7-7A57-8C4D-F4B6-CAEA22DD773C}"/>
              </a:ext>
            </a:extLst>
          </p:cNvPr>
          <p:cNvSpPr/>
          <p:nvPr/>
        </p:nvSpPr>
        <p:spPr>
          <a:xfrm>
            <a:off x="11733408" y="5215222"/>
            <a:ext cx="114301" cy="1034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DB32393-2C16-C6D4-8590-3A8D1FC824BA}"/>
              </a:ext>
            </a:extLst>
          </p:cNvPr>
          <p:cNvSpPr txBox="1"/>
          <p:nvPr/>
        </p:nvSpPr>
        <p:spPr>
          <a:xfrm>
            <a:off x="10473689" y="5167630"/>
            <a:ext cx="125349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Very Unhealthy (201-300)</a:t>
            </a:r>
            <a:endParaRPr lang="en-US"/>
          </a:p>
        </p:txBody>
      </p:sp>
      <p:sp>
        <p:nvSpPr>
          <p:cNvPr id="22" name="TextBox 21">
            <a:extLst>
              <a:ext uri="{FF2B5EF4-FFF2-40B4-BE49-F238E27FC236}">
                <a16:creationId xmlns:a16="http://schemas.microsoft.com/office/drawing/2014/main" id="{DCD9E6A5-BBF2-3BA8-D708-9E4F4032349E}"/>
              </a:ext>
            </a:extLst>
          </p:cNvPr>
          <p:cNvSpPr txBox="1"/>
          <p:nvPr/>
        </p:nvSpPr>
        <p:spPr>
          <a:xfrm>
            <a:off x="10592223" y="5459979"/>
            <a:ext cx="125349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Hazardous (&gt;=301)</a:t>
            </a:r>
            <a:endParaRPr lang="en-US"/>
          </a:p>
        </p:txBody>
      </p:sp>
      <p:sp>
        <p:nvSpPr>
          <p:cNvPr id="24" name="TextBox 23">
            <a:extLst>
              <a:ext uri="{FF2B5EF4-FFF2-40B4-BE49-F238E27FC236}">
                <a16:creationId xmlns:a16="http://schemas.microsoft.com/office/drawing/2014/main" id="{E827102E-0E42-25F9-0608-3B964AA89AA2}"/>
              </a:ext>
            </a:extLst>
          </p:cNvPr>
          <p:cNvSpPr txBox="1"/>
          <p:nvPr/>
        </p:nvSpPr>
        <p:spPr>
          <a:xfrm>
            <a:off x="7201853" y="5797981"/>
            <a:ext cx="3979938"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Daily AQI Values, Albuquerque, NM,2000 to 2021</a:t>
            </a:r>
          </a:p>
          <a:p>
            <a:endParaRPr lang="en-US" sz="1050" dirty="0"/>
          </a:p>
        </p:txBody>
      </p:sp>
      <p:sp>
        <p:nvSpPr>
          <p:cNvPr id="5" name="TextBox 4">
            <a:extLst>
              <a:ext uri="{FF2B5EF4-FFF2-40B4-BE49-F238E27FC236}">
                <a16:creationId xmlns:a16="http://schemas.microsoft.com/office/drawing/2014/main" id="{652B49B1-0B90-60D3-0B2D-365EFD42FC5F}"/>
              </a:ext>
            </a:extLst>
          </p:cNvPr>
          <p:cNvSpPr txBox="1"/>
          <p:nvPr/>
        </p:nvSpPr>
        <p:spPr>
          <a:xfrm>
            <a:off x="412595" y="1583474"/>
            <a:ext cx="5159297"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dirty="0">
                <a:latin typeface="Georgia"/>
                <a:ea typeface="+mn-lt"/>
                <a:cs typeface="Arial"/>
              </a:rPr>
              <a:t>Adaptive model used for most spaces where operable windows and ceiling fans are available</a:t>
            </a:r>
          </a:p>
        </p:txBody>
      </p:sp>
      <p:sp>
        <p:nvSpPr>
          <p:cNvPr id="29" name="TextBox 28">
            <a:extLst>
              <a:ext uri="{FF2B5EF4-FFF2-40B4-BE49-F238E27FC236}">
                <a16:creationId xmlns:a16="http://schemas.microsoft.com/office/drawing/2014/main" id="{0F7783AC-AABE-4D58-B31B-E76972F44ECF}"/>
              </a:ext>
            </a:extLst>
          </p:cNvPr>
          <p:cNvSpPr txBox="1"/>
          <p:nvPr/>
        </p:nvSpPr>
        <p:spPr>
          <a:xfrm>
            <a:off x="6792647" y="1547831"/>
            <a:ext cx="515929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dirty="0">
                <a:latin typeface="Georgia"/>
                <a:cs typeface="Arial"/>
              </a:rPr>
              <a:t>AQI may limit passive availability, especially in a future that has more wildfires which negatively impact AQ.  Therefore, need to have hybrid approach to comfort and air quality.</a:t>
            </a:r>
            <a:endParaRPr lang="en-US" dirty="0">
              <a:ea typeface="+mn-lt"/>
              <a:cs typeface="+mn-lt"/>
            </a:endParaRPr>
          </a:p>
        </p:txBody>
      </p:sp>
      <p:pic>
        <p:nvPicPr>
          <p:cNvPr id="9" name="Picture 3">
            <a:extLst>
              <a:ext uri="{FF2B5EF4-FFF2-40B4-BE49-F238E27FC236}">
                <a16:creationId xmlns:a16="http://schemas.microsoft.com/office/drawing/2014/main" id="{6ED0CAB4-C0D7-19D7-D33D-B52486986F02}"/>
              </a:ext>
            </a:extLst>
          </p:cNvPr>
          <p:cNvPicPr>
            <a:picLocks noChangeAspect="1"/>
          </p:cNvPicPr>
          <p:nvPr/>
        </p:nvPicPr>
        <p:blipFill>
          <a:blip r:embed="rId4"/>
          <a:stretch>
            <a:fillRect/>
          </a:stretch>
        </p:blipFill>
        <p:spPr>
          <a:xfrm>
            <a:off x="3325" y="6160155"/>
            <a:ext cx="590550" cy="590550"/>
          </a:xfrm>
          <a:prstGeom prst="rect">
            <a:avLst/>
          </a:prstGeom>
        </p:spPr>
      </p:pic>
      <p:sp>
        <p:nvSpPr>
          <p:cNvPr id="6" name="TextBox 5">
            <a:extLst>
              <a:ext uri="{FF2B5EF4-FFF2-40B4-BE49-F238E27FC236}">
                <a16:creationId xmlns:a16="http://schemas.microsoft.com/office/drawing/2014/main" id="{93611505-2218-D2FD-367B-5F130251AD4F}"/>
              </a:ext>
            </a:extLst>
          </p:cNvPr>
          <p:cNvSpPr txBox="1"/>
          <p:nvPr/>
        </p:nvSpPr>
        <p:spPr>
          <a:xfrm>
            <a:off x="7202449" y="602537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eorgia"/>
              </a:rPr>
              <a:t>Source: U.S EPA </a:t>
            </a:r>
            <a:r>
              <a:rPr lang="en-US" sz="1000" err="1">
                <a:latin typeface="Georgia"/>
              </a:rPr>
              <a:t>AirData</a:t>
            </a:r>
            <a:endParaRPr lang="en-US" sz="1000">
              <a:latin typeface="Georgia"/>
            </a:endParaRPr>
          </a:p>
        </p:txBody>
      </p:sp>
      <p:pic>
        <p:nvPicPr>
          <p:cNvPr id="30" name="Picture 29">
            <a:extLst>
              <a:ext uri="{FF2B5EF4-FFF2-40B4-BE49-F238E27FC236}">
                <a16:creationId xmlns:a16="http://schemas.microsoft.com/office/drawing/2014/main" id="{7BEFE9ED-1548-48D7-AE25-B5810DA19ADC}"/>
              </a:ext>
            </a:extLst>
          </p:cNvPr>
          <p:cNvPicPr>
            <a:picLocks noChangeAspect="1"/>
          </p:cNvPicPr>
          <p:nvPr/>
        </p:nvPicPr>
        <p:blipFill>
          <a:blip r:embed="rId5"/>
          <a:stretch>
            <a:fillRect/>
          </a:stretch>
        </p:blipFill>
        <p:spPr>
          <a:xfrm>
            <a:off x="-1385" y="2441740"/>
            <a:ext cx="3576435" cy="3054999"/>
          </a:xfrm>
          <a:prstGeom prst="rect">
            <a:avLst/>
          </a:prstGeom>
        </p:spPr>
      </p:pic>
      <p:pic>
        <p:nvPicPr>
          <p:cNvPr id="32" name="Picture 31">
            <a:extLst>
              <a:ext uri="{FF2B5EF4-FFF2-40B4-BE49-F238E27FC236}">
                <a16:creationId xmlns:a16="http://schemas.microsoft.com/office/drawing/2014/main" id="{4FA07F7D-4B94-4BA3-9A9F-B9DF0BE814B8}"/>
              </a:ext>
            </a:extLst>
          </p:cNvPr>
          <p:cNvPicPr>
            <a:picLocks noChangeAspect="1"/>
          </p:cNvPicPr>
          <p:nvPr/>
        </p:nvPicPr>
        <p:blipFill>
          <a:blip r:embed="rId6"/>
          <a:stretch>
            <a:fillRect/>
          </a:stretch>
        </p:blipFill>
        <p:spPr>
          <a:xfrm>
            <a:off x="3299473" y="2841085"/>
            <a:ext cx="3518319" cy="2655654"/>
          </a:xfrm>
          <a:prstGeom prst="rect">
            <a:avLst/>
          </a:prstGeom>
        </p:spPr>
      </p:pic>
      <p:pic>
        <p:nvPicPr>
          <p:cNvPr id="34" name="Picture 33">
            <a:extLst>
              <a:ext uri="{FF2B5EF4-FFF2-40B4-BE49-F238E27FC236}">
                <a16:creationId xmlns:a16="http://schemas.microsoft.com/office/drawing/2014/main" id="{628B17C7-1DF6-467F-91E5-0182CFC7F34A}"/>
              </a:ext>
            </a:extLst>
          </p:cNvPr>
          <p:cNvPicPr>
            <a:picLocks noChangeAspect="1"/>
          </p:cNvPicPr>
          <p:nvPr/>
        </p:nvPicPr>
        <p:blipFill>
          <a:blip r:embed="rId7"/>
          <a:stretch>
            <a:fillRect/>
          </a:stretch>
        </p:blipFill>
        <p:spPr>
          <a:xfrm>
            <a:off x="1992806" y="6085514"/>
            <a:ext cx="2847975" cy="295275"/>
          </a:xfrm>
          <a:prstGeom prst="rect">
            <a:avLst/>
          </a:prstGeom>
        </p:spPr>
      </p:pic>
      <p:sp>
        <p:nvSpPr>
          <p:cNvPr id="35" name="TextBox 34">
            <a:extLst>
              <a:ext uri="{FF2B5EF4-FFF2-40B4-BE49-F238E27FC236}">
                <a16:creationId xmlns:a16="http://schemas.microsoft.com/office/drawing/2014/main" id="{10E26A33-9D65-41B2-A8E1-04F1A43F11DC}"/>
              </a:ext>
            </a:extLst>
          </p:cNvPr>
          <p:cNvSpPr txBox="1"/>
          <p:nvPr/>
        </p:nvSpPr>
        <p:spPr>
          <a:xfrm>
            <a:off x="4493845" y="5613315"/>
            <a:ext cx="1352061" cy="369332"/>
          </a:xfrm>
          <a:prstGeom prst="rect">
            <a:avLst/>
          </a:prstGeom>
          <a:noFill/>
        </p:spPr>
        <p:txBody>
          <a:bodyPr wrap="square" rtlCol="0">
            <a:spAutoFit/>
          </a:bodyPr>
          <a:lstStyle/>
          <a:p>
            <a:r>
              <a:rPr lang="en-US" dirty="0"/>
              <a:t>PMV model</a:t>
            </a:r>
          </a:p>
        </p:txBody>
      </p:sp>
      <p:sp>
        <p:nvSpPr>
          <p:cNvPr id="36" name="TextBox 35">
            <a:extLst>
              <a:ext uri="{FF2B5EF4-FFF2-40B4-BE49-F238E27FC236}">
                <a16:creationId xmlns:a16="http://schemas.microsoft.com/office/drawing/2014/main" id="{AF728964-D791-4B24-9718-5F3E248B1F4D}"/>
              </a:ext>
            </a:extLst>
          </p:cNvPr>
          <p:cNvSpPr txBox="1"/>
          <p:nvPr/>
        </p:nvSpPr>
        <p:spPr>
          <a:xfrm>
            <a:off x="696606" y="5532707"/>
            <a:ext cx="1891212" cy="369332"/>
          </a:xfrm>
          <a:prstGeom prst="rect">
            <a:avLst/>
          </a:prstGeom>
          <a:noFill/>
        </p:spPr>
        <p:txBody>
          <a:bodyPr wrap="square" rtlCol="0">
            <a:spAutoFit/>
          </a:bodyPr>
          <a:lstStyle/>
          <a:p>
            <a:r>
              <a:rPr lang="en-US" dirty="0"/>
              <a:t>Adaptive model</a:t>
            </a:r>
          </a:p>
        </p:txBody>
      </p:sp>
    </p:spTree>
    <p:extLst>
      <p:ext uri="{BB962C8B-B14F-4D97-AF65-F5344CB8AC3E}">
        <p14:creationId xmlns:p14="http://schemas.microsoft.com/office/powerpoint/2010/main" val="214337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urface chart&#10;&#10;Description automatically generated">
            <a:extLst>
              <a:ext uri="{FF2B5EF4-FFF2-40B4-BE49-F238E27FC236}">
                <a16:creationId xmlns:a16="http://schemas.microsoft.com/office/drawing/2014/main" id="{7316A71D-451A-442D-A447-BC5314903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677" y="80590"/>
            <a:ext cx="7451324" cy="6191334"/>
          </a:xfrm>
          <a:prstGeom prst="rect">
            <a:avLst/>
          </a:prstGeom>
        </p:spPr>
      </p:pic>
      <p:sp>
        <p:nvSpPr>
          <p:cNvPr id="4" name="Content Placeholder 3">
            <a:extLst>
              <a:ext uri="{FF2B5EF4-FFF2-40B4-BE49-F238E27FC236}">
                <a16:creationId xmlns:a16="http://schemas.microsoft.com/office/drawing/2014/main" id="{387F7C66-AB69-75EB-C580-47BBDC21A943}"/>
              </a:ext>
            </a:extLst>
          </p:cNvPr>
          <p:cNvSpPr>
            <a:spLocks noGrp="1"/>
          </p:cNvSpPr>
          <p:nvPr>
            <p:ph idx="1"/>
          </p:nvPr>
        </p:nvSpPr>
        <p:spPr>
          <a:xfrm>
            <a:off x="350669" y="1706830"/>
            <a:ext cx="4984811" cy="4346576"/>
          </a:xfrm>
        </p:spPr>
        <p:txBody>
          <a:bodyPr vert="horz" lIns="0" tIns="45720" rIns="0" bIns="45720" rtlCol="0" anchor="t">
            <a:noAutofit/>
          </a:bodyPr>
          <a:lstStyle/>
          <a:p>
            <a:pPr marL="428625" indent="-196850">
              <a:buFont typeface="Arial,Sans-Serif"/>
              <a:buChar char="•"/>
            </a:pPr>
            <a:r>
              <a:rPr lang="en-US">
                <a:latin typeface="Franklin Gothic Book"/>
              </a:rPr>
              <a:t>ASHRAE 62.1 IAQP method used for minimum ventilation calculations</a:t>
            </a:r>
            <a:endParaRPr lang="en-US">
              <a:latin typeface="Franklin Gothic Book"/>
              <a:ea typeface="+mn-lt"/>
              <a:cs typeface="+mn-lt"/>
            </a:endParaRPr>
          </a:p>
          <a:p>
            <a:pPr marL="428625" indent="-196850">
              <a:buFont typeface="Arial,Sans-Serif"/>
              <a:buChar char="•"/>
            </a:pPr>
            <a:r>
              <a:rPr lang="en-US">
                <a:latin typeface="Franklin Gothic Book"/>
              </a:rPr>
              <a:t>Reduced min. OA by 46% relative to VRP method</a:t>
            </a:r>
          </a:p>
          <a:p>
            <a:pPr marL="428625" indent="-196850">
              <a:buFont typeface="Arial,Sans-Serif"/>
              <a:buChar char="•"/>
            </a:pPr>
            <a:r>
              <a:rPr lang="en-US">
                <a:latin typeface="Franklin Gothic Book"/>
              </a:rPr>
              <a:t>Reduced HVAC heating and cooling equipment size by ~20%</a:t>
            </a:r>
          </a:p>
          <a:p>
            <a:pPr marL="428625" indent="-196850">
              <a:buFont typeface="Arial,Sans-Serif"/>
              <a:buChar char="•"/>
            </a:pPr>
            <a:r>
              <a:rPr lang="en-US">
                <a:latin typeface="Franklin Gothic Book"/>
              </a:rPr>
              <a:t>Sorbent air cleaning technology used</a:t>
            </a:r>
          </a:p>
          <a:p>
            <a:pPr marL="1114425" lvl="1" indent="-428625">
              <a:buFont typeface="Arial,Sans-Serif"/>
              <a:buChar char="•"/>
            </a:pPr>
            <a:r>
              <a:rPr lang="en-US" sz="1800">
                <a:latin typeface="Franklin Gothic Book"/>
              </a:rPr>
              <a:t>First Cost Neutral</a:t>
            </a:r>
          </a:p>
          <a:p>
            <a:pPr marL="428625" indent="-196850">
              <a:buFont typeface="Arial,Sans-Serif"/>
              <a:buChar char="•"/>
            </a:pPr>
            <a:r>
              <a:rPr lang="en-US">
                <a:latin typeface="Franklin Gothic Book"/>
              </a:rPr>
              <a:t>Continuous IAQ monitoring with demand control ventilation</a:t>
            </a:r>
          </a:p>
          <a:p>
            <a:pPr marL="428625" indent="-196850">
              <a:buFont typeface="Arial,Sans-Serif"/>
              <a:buChar char="•"/>
            </a:pPr>
            <a:r>
              <a:rPr lang="en-US">
                <a:latin typeface="Franklin Gothic Book"/>
              </a:rPr>
              <a:t>Night Flush provides fresh air in the space at the start of each morning (outdoor AQ permitting)</a:t>
            </a:r>
          </a:p>
          <a:p>
            <a:pPr marL="428625" indent="-196850">
              <a:buFont typeface="Arial,Sans-Serif"/>
              <a:buChar char="•"/>
            </a:pPr>
            <a:r>
              <a:rPr lang="en-US">
                <a:latin typeface="Franklin Gothic Book"/>
                <a:ea typeface="+mn-lt"/>
                <a:cs typeface="+mn-lt"/>
              </a:rPr>
              <a:t>Thermal comfort modeled using CFD</a:t>
            </a:r>
          </a:p>
          <a:p>
            <a:endParaRPr lang="en-US"/>
          </a:p>
        </p:txBody>
      </p:sp>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a:xfrm>
            <a:off x="838200" y="365125"/>
            <a:ext cx="3645023" cy="1015999"/>
          </a:xfrm>
        </p:spPr>
        <p:txBody>
          <a:bodyPr>
            <a:normAutofit/>
          </a:bodyPr>
          <a:lstStyle/>
          <a:p>
            <a:r>
              <a:rPr lang="en-US">
                <a:cs typeface="Arial"/>
              </a:rPr>
              <a:t>Indoor Air Quality &amp; Thermal Comfort</a:t>
            </a:r>
          </a:p>
        </p:txBody>
      </p:sp>
      <p:sp>
        <p:nvSpPr>
          <p:cNvPr id="3" name="Subtitle 2">
            <a:extLst>
              <a:ext uri="{FF2B5EF4-FFF2-40B4-BE49-F238E27FC236}">
                <a16:creationId xmlns:a16="http://schemas.microsoft.com/office/drawing/2014/main" id="{8B4E310A-9D2F-2B56-0267-30C724ECD982}"/>
              </a:ext>
            </a:extLst>
          </p:cNvPr>
          <p:cNvSpPr>
            <a:spLocks noGrp="1"/>
          </p:cNvSpPr>
          <p:nvPr>
            <p:ph type="subTitle" idx="14"/>
          </p:nvPr>
        </p:nvSpPr>
        <p:spPr/>
        <p:txBody>
          <a:bodyPr vert="horz" lIns="0" tIns="45720" rIns="0" bIns="45720" rtlCol="0" anchor="t">
            <a:noAutofit/>
          </a:bodyPr>
          <a:lstStyle/>
          <a:p>
            <a:r>
              <a:rPr lang="en-US">
                <a:latin typeface="Georgia"/>
              </a:rPr>
              <a:t>Zero Heroes</a:t>
            </a:r>
            <a:endParaRPr lang="en-US"/>
          </a:p>
        </p:txBody>
      </p:sp>
      <p:sp>
        <p:nvSpPr>
          <p:cNvPr id="9" name="TextBox 8">
            <a:extLst>
              <a:ext uri="{FF2B5EF4-FFF2-40B4-BE49-F238E27FC236}">
                <a16:creationId xmlns:a16="http://schemas.microsoft.com/office/drawing/2014/main" id="{A3DDAD45-4970-4651-9C30-B405E054EBD2}"/>
              </a:ext>
            </a:extLst>
          </p:cNvPr>
          <p:cNvSpPr txBox="1"/>
          <p:nvPr/>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0" name="Straight Connector 9">
            <a:extLst>
              <a:ext uri="{FF2B5EF4-FFF2-40B4-BE49-F238E27FC236}">
                <a16:creationId xmlns:a16="http://schemas.microsoft.com/office/drawing/2014/main" id="{8C0BB633-7AAB-4979-BD14-559C8A078CC5}"/>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2DA91D7C-A7BC-02D7-EDB8-F334356C564E}"/>
              </a:ext>
            </a:extLst>
          </p:cNvPr>
          <p:cNvPicPr>
            <a:picLocks noChangeAspect="1"/>
          </p:cNvPicPr>
          <p:nvPr/>
        </p:nvPicPr>
        <p:blipFill>
          <a:blip r:embed="rId4"/>
          <a:stretch>
            <a:fillRect/>
          </a:stretch>
        </p:blipFill>
        <p:spPr>
          <a:xfrm>
            <a:off x="165469" y="6057678"/>
            <a:ext cx="590550" cy="590550"/>
          </a:xfrm>
          <a:prstGeom prst="rect">
            <a:avLst/>
          </a:prstGeom>
        </p:spPr>
      </p:pic>
      <p:sp>
        <p:nvSpPr>
          <p:cNvPr id="11" name="Title 1">
            <a:extLst>
              <a:ext uri="{FF2B5EF4-FFF2-40B4-BE49-F238E27FC236}">
                <a16:creationId xmlns:a16="http://schemas.microsoft.com/office/drawing/2014/main" id="{79F23BF4-6D9F-4036-A789-B234B83CAC66}"/>
              </a:ext>
            </a:extLst>
          </p:cNvPr>
          <p:cNvSpPr txBox="1">
            <a:spLocks/>
          </p:cNvSpPr>
          <p:nvPr/>
        </p:nvSpPr>
        <p:spPr>
          <a:xfrm>
            <a:off x="5101558" y="343236"/>
            <a:ext cx="6729562" cy="608928"/>
          </a:xfrm>
          <a:prstGeom prst="rect">
            <a:avLst/>
          </a:prstGeom>
        </p:spPr>
        <p:txBody>
          <a:bodyPr vert="horz" lIns="0" tIns="45720" rIns="0" bIns="45720" rtlCol="0" anchor="b">
            <a:normAutofit fontScale="77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cs typeface="Arial"/>
              </a:rPr>
              <a:t>Air Change Effectiveness – Passive Night Flush (fans off)</a:t>
            </a:r>
          </a:p>
        </p:txBody>
      </p:sp>
    </p:spTree>
    <p:extLst>
      <p:ext uri="{BB962C8B-B14F-4D97-AF65-F5344CB8AC3E}">
        <p14:creationId xmlns:p14="http://schemas.microsoft.com/office/powerpoint/2010/main" val="357697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with medium confidence">
            <a:extLst>
              <a:ext uri="{FF2B5EF4-FFF2-40B4-BE49-F238E27FC236}">
                <a16:creationId xmlns:a16="http://schemas.microsoft.com/office/drawing/2014/main" id="{DEA495B5-1145-4F7E-AAED-DB2DF4B35E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44825"/>
            <a:ext cx="6115083" cy="5113176"/>
          </a:xfrm>
        </p:spPr>
      </p:pic>
      <p:sp>
        <p:nvSpPr>
          <p:cNvPr id="4" name="Title 3">
            <a:extLst>
              <a:ext uri="{FF2B5EF4-FFF2-40B4-BE49-F238E27FC236}">
                <a16:creationId xmlns:a16="http://schemas.microsoft.com/office/drawing/2014/main" id="{91D06303-DC35-42E5-ABF2-8625FDF9C9FB}"/>
              </a:ext>
            </a:extLst>
          </p:cNvPr>
          <p:cNvSpPr>
            <a:spLocks noGrp="1"/>
          </p:cNvSpPr>
          <p:nvPr>
            <p:ph type="title"/>
          </p:nvPr>
        </p:nvSpPr>
        <p:spPr>
          <a:xfrm>
            <a:off x="857250" y="549932"/>
            <a:ext cx="8772525" cy="646331"/>
          </a:xfrm>
        </p:spPr>
        <p:txBody>
          <a:bodyPr/>
          <a:lstStyle/>
          <a:p>
            <a:r>
              <a:rPr lang="en-US"/>
              <a:t>Comfort – PPD (Design Day Summer afternoon, HVAC on)</a:t>
            </a:r>
          </a:p>
        </p:txBody>
      </p:sp>
      <p:sp>
        <p:nvSpPr>
          <p:cNvPr id="5" name="Subtitle 4">
            <a:extLst>
              <a:ext uri="{FF2B5EF4-FFF2-40B4-BE49-F238E27FC236}">
                <a16:creationId xmlns:a16="http://schemas.microsoft.com/office/drawing/2014/main" id="{8B52CD53-9F5C-4467-9B08-D9F4AF9098CD}"/>
              </a:ext>
            </a:extLst>
          </p:cNvPr>
          <p:cNvSpPr>
            <a:spLocks noGrp="1"/>
          </p:cNvSpPr>
          <p:nvPr>
            <p:ph type="subTitle" idx="14"/>
          </p:nvPr>
        </p:nvSpPr>
        <p:spPr/>
        <p:txBody>
          <a:bodyPr/>
          <a:lstStyle/>
          <a:p>
            <a:r>
              <a:rPr lang="en-US"/>
              <a:t>Zero Heroes</a:t>
            </a:r>
          </a:p>
        </p:txBody>
      </p:sp>
      <p:pic>
        <p:nvPicPr>
          <p:cNvPr id="9" name="Picture 8" descr="Diagram, schematic&#10;&#10;Description automatically generated">
            <a:extLst>
              <a:ext uri="{FF2B5EF4-FFF2-40B4-BE49-F238E27FC236}">
                <a16:creationId xmlns:a16="http://schemas.microsoft.com/office/drawing/2014/main" id="{7054E6C8-194E-442F-9758-C7A52A357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919" y="1744824"/>
            <a:ext cx="6115082" cy="5113176"/>
          </a:xfrm>
          <a:prstGeom prst="rect">
            <a:avLst/>
          </a:prstGeom>
        </p:spPr>
      </p:pic>
      <p:sp>
        <p:nvSpPr>
          <p:cNvPr id="2" name="TextBox 1">
            <a:extLst>
              <a:ext uri="{FF2B5EF4-FFF2-40B4-BE49-F238E27FC236}">
                <a16:creationId xmlns:a16="http://schemas.microsoft.com/office/drawing/2014/main" id="{597AD30E-B55E-FAA3-2101-1769632BC166}"/>
              </a:ext>
            </a:extLst>
          </p:cNvPr>
          <p:cNvSpPr txBox="1"/>
          <p:nvPr/>
        </p:nvSpPr>
        <p:spPr>
          <a:xfrm>
            <a:off x="2401324" y="1375492"/>
            <a:ext cx="2589776" cy="369332"/>
          </a:xfrm>
          <a:prstGeom prst="rect">
            <a:avLst/>
          </a:prstGeom>
          <a:noFill/>
        </p:spPr>
        <p:txBody>
          <a:bodyPr wrap="square" rtlCol="0">
            <a:spAutoFit/>
          </a:bodyPr>
          <a:lstStyle/>
          <a:p>
            <a:r>
              <a:rPr lang="en-US"/>
              <a:t>PPD at 6” AFF (ankles)</a:t>
            </a:r>
          </a:p>
        </p:txBody>
      </p:sp>
      <p:sp>
        <p:nvSpPr>
          <p:cNvPr id="8" name="TextBox 7">
            <a:extLst>
              <a:ext uri="{FF2B5EF4-FFF2-40B4-BE49-F238E27FC236}">
                <a16:creationId xmlns:a16="http://schemas.microsoft.com/office/drawing/2014/main" id="{7C18ED71-0C8A-4E1D-A16B-1002D1956DA9}"/>
              </a:ext>
            </a:extLst>
          </p:cNvPr>
          <p:cNvSpPr txBox="1"/>
          <p:nvPr/>
        </p:nvSpPr>
        <p:spPr>
          <a:xfrm>
            <a:off x="7953962" y="1236993"/>
            <a:ext cx="2427851" cy="646331"/>
          </a:xfrm>
          <a:prstGeom prst="rect">
            <a:avLst/>
          </a:prstGeom>
          <a:noFill/>
        </p:spPr>
        <p:txBody>
          <a:bodyPr wrap="square" rtlCol="0">
            <a:spAutoFit/>
          </a:bodyPr>
          <a:lstStyle/>
          <a:p>
            <a:r>
              <a:rPr lang="en-US"/>
              <a:t>PPD at 4’-6” AFF (chest/shoulder/head)</a:t>
            </a:r>
          </a:p>
        </p:txBody>
      </p:sp>
      <p:pic>
        <p:nvPicPr>
          <p:cNvPr id="3" name="Picture 2">
            <a:extLst>
              <a:ext uri="{FF2B5EF4-FFF2-40B4-BE49-F238E27FC236}">
                <a16:creationId xmlns:a16="http://schemas.microsoft.com/office/drawing/2014/main" id="{8EC833FD-B9E2-4A63-9278-DA8DC4F9D543}"/>
              </a:ext>
            </a:extLst>
          </p:cNvPr>
          <p:cNvPicPr>
            <a:picLocks noChangeAspect="1"/>
          </p:cNvPicPr>
          <p:nvPr/>
        </p:nvPicPr>
        <p:blipFill>
          <a:blip r:embed="rId4"/>
          <a:stretch>
            <a:fillRect/>
          </a:stretch>
        </p:blipFill>
        <p:spPr>
          <a:xfrm>
            <a:off x="104368" y="6028918"/>
            <a:ext cx="591363" cy="591363"/>
          </a:xfrm>
          <a:prstGeom prst="rect">
            <a:avLst/>
          </a:prstGeom>
        </p:spPr>
      </p:pic>
    </p:spTree>
    <p:extLst>
      <p:ext uri="{BB962C8B-B14F-4D97-AF65-F5344CB8AC3E}">
        <p14:creationId xmlns:p14="http://schemas.microsoft.com/office/powerpoint/2010/main" val="232244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924A7-324A-A85B-CA70-BDFFF936AB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5" t="36643" r="8827" b="34852"/>
          <a:stretch/>
        </p:blipFill>
        <p:spPr>
          <a:xfrm>
            <a:off x="130065" y="4297681"/>
            <a:ext cx="8137003" cy="1874478"/>
          </a:xfrm>
          <a:prstGeom prst="rect">
            <a:avLst/>
          </a:prstGeom>
        </p:spPr>
      </p:pic>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a:xfrm>
            <a:off x="857250" y="177841"/>
            <a:ext cx="6953250" cy="1015999"/>
          </a:xfrm>
        </p:spPr>
        <p:txBody>
          <a:bodyPr>
            <a:normAutofit/>
          </a:bodyPr>
          <a:lstStyle/>
          <a:p>
            <a:r>
              <a:rPr lang="en-US" dirty="0">
                <a:cs typeface="Arial"/>
              </a:rPr>
              <a:t>Comfort and Energy Savings</a:t>
            </a:r>
          </a:p>
        </p:txBody>
      </p:sp>
      <p:sp>
        <p:nvSpPr>
          <p:cNvPr id="3" name="Subtitle 2"/>
          <p:cNvSpPr>
            <a:spLocks noGrp="1"/>
          </p:cNvSpPr>
          <p:nvPr>
            <p:ph type="subTitle" idx="1"/>
          </p:nvPr>
        </p:nvSpPr>
        <p:spPr/>
        <p:txBody>
          <a:bodyPr vert="horz" lIns="91440" tIns="45720" rIns="91440" bIns="45720" rtlCol="0" anchor="t">
            <a:normAutofit/>
          </a:bodyPr>
          <a:lstStyle/>
          <a:p>
            <a:r>
              <a:rPr lang="en-US">
                <a:latin typeface="Georgia"/>
                <a:cs typeface="Calibri"/>
              </a:rPr>
              <a:t>Zero Heroes</a:t>
            </a:r>
            <a:endParaRPr lang="en-US">
              <a:cs typeface="Calibri"/>
            </a:endParaRPr>
          </a:p>
        </p:txBody>
      </p:sp>
      <p:cxnSp>
        <p:nvCxnSpPr>
          <p:cNvPr id="10" name="Straight Connector 9">
            <a:extLst>
              <a:ext uri="{FF2B5EF4-FFF2-40B4-BE49-F238E27FC236}">
                <a16:creationId xmlns:a16="http://schemas.microsoft.com/office/drawing/2014/main" id="{56679DE4-C5CB-46E4-9057-41E3CB2A7CE4}"/>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52B49B1-0B90-60D3-0B2D-365EFD42FC5F}"/>
              </a:ext>
            </a:extLst>
          </p:cNvPr>
          <p:cNvSpPr txBox="1"/>
          <p:nvPr/>
        </p:nvSpPr>
        <p:spPr>
          <a:xfrm>
            <a:off x="26803" y="1447037"/>
            <a:ext cx="7501461"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28600">
              <a:lnSpc>
                <a:spcPct val="90000"/>
              </a:lnSpc>
              <a:spcBef>
                <a:spcPts val="1000"/>
              </a:spcBef>
              <a:buFont typeface="Arial,Sans-Serif"/>
              <a:buChar char="•"/>
            </a:pPr>
            <a:r>
              <a:rPr lang="en-US" dirty="0">
                <a:latin typeface="+mj-lt"/>
                <a:cs typeface="Arial"/>
              </a:rPr>
              <a:t>Thermal Mass Effect in Winters on the Room Temperature [ Jan 6]</a:t>
            </a:r>
          </a:p>
          <a:p>
            <a:pPr marL="742950" lvl="1" indent="-228600">
              <a:lnSpc>
                <a:spcPct val="90000"/>
              </a:lnSpc>
              <a:spcBef>
                <a:spcPts val="1000"/>
              </a:spcBef>
              <a:buFont typeface="Arial,Sans-Serif"/>
              <a:buChar char="•"/>
            </a:pPr>
            <a:r>
              <a:rPr lang="en-US" dirty="0">
                <a:latin typeface="+mj-lt"/>
                <a:cs typeface="Arial"/>
              </a:rPr>
              <a:t>Peak temp reduced and delayed</a:t>
            </a:r>
          </a:p>
          <a:p>
            <a:pPr marL="285750" indent="-228600">
              <a:lnSpc>
                <a:spcPct val="90000"/>
              </a:lnSpc>
              <a:spcBef>
                <a:spcPts val="1000"/>
              </a:spcBef>
              <a:buFont typeface="Arial,Sans-Serif"/>
              <a:buChar char="•"/>
            </a:pPr>
            <a:r>
              <a:rPr lang="en-US" dirty="0">
                <a:latin typeface="+mj-lt"/>
                <a:cs typeface="Arial"/>
              </a:rPr>
              <a:t>Night Flush effect in Summer on the Room Temperature [ Jul 9]</a:t>
            </a:r>
          </a:p>
          <a:p>
            <a:pPr marL="742950" lvl="1" indent="-228600">
              <a:lnSpc>
                <a:spcPct val="90000"/>
              </a:lnSpc>
              <a:spcBef>
                <a:spcPts val="1000"/>
              </a:spcBef>
              <a:buFont typeface="Arial,Sans-Serif"/>
              <a:buChar char="•"/>
            </a:pPr>
            <a:r>
              <a:rPr lang="en-US" dirty="0">
                <a:latin typeface="+mj-lt"/>
                <a:cs typeface="Arial"/>
              </a:rPr>
              <a:t>“pre-cooling” of mass (“thermal battery”)</a:t>
            </a:r>
          </a:p>
          <a:p>
            <a:pPr marL="285750" indent="-228600">
              <a:lnSpc>
                <a:spcPct val="90000"/>
              </a:lnSpc>
              <a:spcBef>
                <a:spcPts val="1000"/>
              </a:spcBef>
              <a:buFont typeface="Arial,Sans-Serif"/>
              <a:buChar char="•"/>
            </a:pPr>
            <a:r>
              <a:rPr lang="en-US" dirty="0">
                <a:latin typeface="+mj-lt"/>
                <a:ea typeface="+mn-lt"/>
                <a:cs typeface="Arial"/>
              </a:rPr>
              <a:t>No Energy needed to cool the building in summer nighttime – assuming night flush available (Air Quality dependent)</a:t>
            </a:r>
          </a:p>
          <a:p>
            <a:pPr marL="285750" indent="-228600">
              <a:lnSpc>
                <a:spcPct val="90000"/>
              </a:lnSpc>
              <a:spcBef>
                <a:spcPts val="1000"/>
              </a:spcBef>
              <a:buFont typeface="Arial,Sans-Serif"/>
              <a:buChar char="•"/>
            </a:pPr>
            <a:r>
              <a:rPr lang="en-US" dirty="0">
                <a:latin typeface="+mj-lt"/>
                <a:ea typeface="+mn-lt"/>
                <a:cs typeface="Arial"/>
              </a:rPr>
              <a:t>Design Optimizes passive comfort opportunity from climate data and uses thermal mass instead of high levels of insulation (reduced embodied carbon)</a:t>
            </a:r>
          </a:p>
          <a:p>
            <a:pPr marL="285750" indent="-285750">
              <a:lnSpc>
                <a:spcPct val="90000"/>
              </a:lnSpc>
              <a:spcBef>
                <a:spcPts val="1000"/>
              </a:spcBef>
              <a:buFont typeface="Arial,Sans-Serif"/>
              <a:buChar char="•"/>
            </a:pPr>
            <a:endParaRPr lang="en-US" dirty="0">
              <a:latin typeface="+mj-lt"/>
              <a:ea typeface="+mn-lt"/>
              <a:cs typeface="Arial"/>
            </a:endParaRPr>
          </a:p>
        </p:txBody>
      </p:sp>
      <p:pic>
        <p:nvPicPr>
          <p:cNvPr id="8" name="Picture 10">
            <a:extLst>
              <a:ext uri="{FF2B5EF4-FFF2-40B4-BE49-F238E27FC236}">
                <a16:creationId xmlns:a16="http://schemas.microsoft.com/office/drawing/2014/main" id="{A7766691-63E0-7E43-BA55-B766DC8E2A63}"/>
              </a:ext>
            </a:extLst>
          </p:cNvPr>
          <p:cNvPicPr>
            <a:picLocks noChangeAspect="1"/>
          </p:cNvPicPr>
          <p:nvPr/>
        </p:nvPicPr>
        <p:blipFill>
          <a:blip r:embed="rId4"/>
          <a:stretch>
            <a:fillRect/>
          </a:stretch>
        </p:blipFill>
        <p:spPr>
          <a:xfrm>
            <a:off x="236353" y="6172159"/>
            <a:ext cx="590550" cy="590550"/>
          </a:xfrm>
          <a:prstGeom prst="rect">
            <a:avLst/>
          </a:prstGeom>
        </p:spPr>
      </p:pic>
      <p:pic>
        <p:nvPicPr>
          <p:cNvPr id="2" name="Picture 1">
            <a:extLst>
              <a:ext uri="{FF2B5EF4-FFF2-40B4-BE49-F238E27FC236}">
                <a16:creationId xmlns:a16="http://schemas.microsoft.com/office/drawing/2014/main" id="{530E2538-C985-48FB-A8BC-FC75B23954D0}"/>
              </a:ext>
            </a:extLst>
          </p:cNvPr>
          <p:cNvPicPr>
            <a:picLocks noChangeAspect="1"/>
          </p:cNvPicPr>
          <p:nvPr/>
        </p:nvPicPr>
        <p:blipFill>
          <a:blip r:embed="rId5"/>
          <a:stretch>
            <a:fillRect/>
          </a:stretch>
        </p:blipFill>
        <p:spPr>
          <a:xfrm>
            <a:off x="7379757" y="469625"/>
            <a:ext cx="4785440" cy="2876355"/>
          </a:xfrm>
          <a:prstGeom prst="rect">
            <a:avLst/>
          </a:prstGeom>
        </p:spPr>
      </p:pic>
      <p:sp>
        <p:nvSpPr>
          <p:cNvPr id="9" name="TextBox 8">
            <a:extLst>
              <a:ext uri="{FF2B5EF4-FFF2-40B4-BE49-F238E27FC236}">
                <a16:creationId xmlns:a16="http://schemas.microsoft.com/office/drawing/2014/main" id="{C7F0372C-3423-408B-BEC6-336E542CD59B}"/>
              </a:ext>
            </a:extLst>
          </p:cNvPr>
          <p:cNvSpPr txBox="1"/>
          <p:nvPr/>
        </p:nvSpPr>
        <p:spPr>
          <a:xfrm>
            <a:off x="7994118" y="3428214"/>
            <a:ext cx="3705225" cy="1477328"/>
          </a:xfrm>
          <a:prstGeom prst="rect">
            <a:avLst/>
          </a:prstGeom>
          <a:noFill/>
        </p:spPr>
        <p:txBody>
          <a:bodyPr wrap="square" rtlCol="0">
            <a:spAutoFit/>
          </a:bodyPr>
          <a:lstStyle/>
          <a:p>
            <a:r>
              <a:rPr lang="en-US" dirty="0"/>
              <a:t>Night Flush saves 80.5 </a:t>
            </a:r>
            <a:r>
              <a:rPr lang="en-US" dirty="0" err="1"/>
              <a:t>Mbtu</a:t>
            </a:r>
            <a:r>
              <a:rPr lang="en-US" dirty="0"/>
              <a:t>/h per year in cooling energy </a:t>
            </a:r>
          </a:p>
          <a:p>
            <a:r>
              <a:rPr lang="en-US" dirty="0"/>
              <a:t>(and reduces night time electrical consumption, reducing “dirtiest” grid hours)</a:t>
            </a:r>
          </a:p>
        </p:txBody>
      </p:sp>
    </p:spTree>
    <p:extLst>
      <p:ext uri="{BB962C8B-B14F-4D97-AF65-F5344CB8AC3E}">
        <p14:creationId xmlns:p14="http://schemas.microsoft.com/office/powerpoint/2010/main" val="784224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7F7C66-AB69-75EB-C580-47BBDC21A943}"/>
              </a:ext>
            </a:extLst>
          </p:cNvPr>
          <p:cNvSpPr>
            <a:spLocks noGrp="1"/>
          </p:cNvSpPr>
          <p:nvPr>
            <p:ph idx="1"/>
          </p:nvPr>
        </p:nvSpPr>
        <p:spPr>
          <a:xfrm>
            <a:off x="838199" y="1825624"/>
            <a:ext cx="5642499" cy="4346576"/>
          </a:xfrm>
        </p:spPr>
        <p:txBody>
          <a:bodyPr vert="horz" lIns="0" tIns="45720" rIns="0" bIns="45720" rtlCol="0" anchor="t">
            <a:noAutofit/>
          </a:bodyPr>
          <a:lstStyle/>
          <a:p>
            <a:pPr marL="428625" indent="-255270">
              <a:buFont typeface="Arial,Sans-Serif"/>
              <a:buChar char="•"/>
            </a:pPr>
            <a:r>
              <a:rPr lang="en-US">
                <a:latin typeface="Franklin Gothic Book"/>
              </a:rPr>
              <a:t>Utilized Roof Rainwater Harvesting (70,000 sf)</a:t>
            </a:r>
          </a:p>
          <a:p>
            <a:pPr marL="428625" indent="-255270">
              <a:buFont typeface="Arial,Sans-Serif"/>
              <a:buChar char="•"/>
            </a:pPr>
            <a:r>
              <a:rPr lang="en-US">
                <a:latin typeface="Franklin Gothic Book"/>
                <a:ea typeface="+mn-lt"/>
                <a:cs typeface="+mn-lt"/>
              </a:rPr>
              <a:t>75% Annual Rainfall (accounting for reduced annual </a:t>
            </a:r>
            <a:r>
              <a:rPr lang="en-US" err="1">
                <a:latin typeface="Franklin Gothic Book"/>
                <a:ea typeface="+mn-lt"/>
                <a:cs typeface="+mn-lt"/>
              </a:rPr>
              <a:t>precip</a:t>
            </a:r>
            <a:r>
              <a:rPr lang="en-US">
                <a:latin typeface="Franklin Gothic Book"/>
                <a:ea typeface="+mn-lt"/>
                <a:cs typeface="+mn-lt"/>
              </a:rPr>
              <a:t> in future) rate at 90% Collection Efficiency resulted in ~275,000 gallons/year of water captured for indoor flush fixtures (non-potable use)</a:t>
            </a:r>
          </a:p>
          <a:p>
            <a:pPr marL="428625" indent="-255270">
              <a:buFont typeface="Arial,Sans-Serif"/>
              <a:buChar char="•"/>
            </a:pPr>
            <a:r>
              <a:rPr lang="en-US">
                <a:latin typeface="Franklin Gothic Book"/>
                <a:ea typeface="+mn-lt"/>
                <a:cs typeface="+mn-lt"/>
              </a:rPr>
              <a:t>Implementation of Low-Flow Water Closets (1.1 </a:t>
            </a:r>
            <a:r>
              <a:rPr lang="en-US" err="1">
                <a:latin typeface="Franklin Gothic Book"/>
                <a:ea typeface="+mn-lt"/>
                <a:cs typeface="+mn-lt"/>
              </a:rPr>
              <a:t>gpf</a:t>
            </a:r>
            <a:r>
              <a:rPr lang="en-US">
                <a:latin typeface="Franklin Gothic Book"/>
                <a:ea typeface="+mn-lt"/>
                <a:cs typeface="+mn-lt"/>
              </a:rPr>
              <a:t>) and Waterless Urinals (1 gallon/72 hours) resulted in annual consumption of 213,000 gallons/year</a:t>
            </a:r>
          </a:p>
          <a:p>
            <a:pPr marL="428625" indent="-255270">
              <a:buFont typeface="Arial,Sans-Serif"/>
              <a:buChar char="•"/>
            </a:pPr>
            <a:r>
              <a:rPr lang="en-US">
                <a:latin typeface="Franklin Gothic Book"/>
                <a:ea typeface="+mn-lt"/>
                <a:cs typeface="+mn-lt"/>
              </a:rPr>
              <a:t>Rainwater Harvesting ideally offsets water consumption for plumbing flush fixtures.</a:t>
            </a:r>
          </a:p>
          <a:p>
            <a:pPr marL="428625" indent="-255270">
              <a:buFont typeface="Arial,Sans-Serif"/>
              <a:buChar char="•"/>
            </a:pPr>
            <a:r>
              <a:rPr lang="en-US">
                <a:latin typeface="Franklin Gothic Book"/>
                <a:ea typeface="+mn-lt"/>
                <a:cs typeface="+mn-lt"/>
              </a:rPr>
              <a:t>Leads to 173,000 gallons/year consumed. A 74% reduction in consumption compared to Energy Star’s 10 gal/sf Indoor Water Use Intensity estimate for K-12 Schools</a:t>
            </a:r>
          </a:p>
          <a:p>
            <a:endParaRPr lang="en-US"/>
          </a:p>
        </p:txBody>
      </p:sp>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p:txBody>
          <a:bodyPr>
            <a:normAutofit/>
          </a:bodyPr>
          <a:lstStyle/>
          <a:p>
            <a:r>
              <a:rPr lang="en-US">
                <a:cs typeface="Arial"/>
              </a:rPr>
              <a:t>Water Conservation Strategies</a:t>
            </a:r>
          </a:p>
        </p:txBody>
      </p:sp>
      <p:sp>
        <p:nvSpPr>
          <p:cNvPr id="3" name="Subtitle 2">
            <a:extLst>
              <a:ext uri="{FF2B5EF4-FFF2-40B4-BE49-F238E27FC236}">
                <a16:creationId xmlns:a16="http://schemas.microsoft.com/office/drawing/2014/main" id="{8B4E310A-9D2F-2B56-0267-30C724ECD982}"/>
              </a:ext>
            </a:extLst>
          </p:cNvPr>
          <p:cNvSpPr>
            <a:spLocks noGrp="1"/>
          </p:cNvSpPr>
          <p:nvPr>
            <p:ph type="subTitle" idx="14"/>
          </p:nvPr>
        </p:nvSpPr>
        <p:spPr/>
        <p:txBody>
          <a:bodyPr vert="horz" lIns="0" tIns="45720" rIns="0" bIns="45720" rtlCol="0" anchor="t">
            <a:noAutofit/>
          </a:bodyPr>
          <a:lstStyle/>
          <a:p>
            <a:r>
              <a:rPr lang="en-US">
                <a:latin typeface="Georgia"/>
              </a:rPr>
              <a:t>Zero Heroes</a:t>
            </a:r>
            <a:endParaRPr lang="en-US"/>
          </a:p>
        </p:txBody>
      </p:sp>
      <p:sp>
        <p:nvSpPr>
          <p:cNvPr id="9" name="TextBox 8">
            <a:extLst>
              <a:ext uri="{FF2B5EF4-FFF2-40B4-BE49-F238E27FC236}">
                <a16:creationId xmlns:a16="http://schemas.microsoft.com/office/drawing/2014/main" id="{A3DDAD45-4970-4651-9C30-B405E054EBD2}"/>
              </a:ext>
            </a:extLst>
          </p:cNvPr>
          <p:cNvSpPr txBox="1"/>
          <p:nvPr/>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0" name="Straight Connector 9">
            <a:extLst>
              <a:ext uri="{FF2B5EF4-FFF2-40B4-BE49-F238E27FC236}">
                <a16:creationId xmlns:a16="http://schemas.microsoft.com/office/drawing/2014/main" id="{8C0BB633-7AAB-4979-BD14-559C8A078CC5}"/>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CD00BCB9-2188-41EB-B8C3-697916932D38}"/>
              </a:ext>
            </a:extLst>
          </p:cNvPr>
          <p:cNvGraphicFramePr>
            <a:graphicFrameLocks/>
          </p:cNvGraphicFramePr>
          <p:nvPr>
            <p:extLst>
              <p:ext uri="{D42A27DB-BD31-4B8C-83A1-F6EECF244321}">
                <p14:modId xmlns:p14="http://schemas.microsoft.com/office/powerpoint/2010/main" val="3025836384"/>
              </p:ext>
            </p:extLst>
          </p:nvPr>
        </p:nvGraphicFramePr>
        <p:xfrm>
          <a:off x="6663349" y="3471188"/>
          <a:ext cx="5390106" cy="29801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0FEAE68-0CEB-4F12-AAF5-D81CB8759CD7}"/>
              </a:ext>
            </a:extLst>
          </p:cNvPr>
          <p:cNvGraphicFramePr>
            <a:graphicFrameLocks/>
          </p:cNvGraphicFramePr>
          <p:nvPr>
            <p:extLst>
              <p:ext uri="{D42A27DB-BD31-4B8C-83A1-F6EECF244321}">
                <p14:modId xmlns:p14="http://schemas.microsoft.com/office/powerpoint/2010/main" val="3765713641"/>
              </p:ext>
            </p:extLst>
          </p:nvPr>
        </p:nvGraphicFramePr>
        <p:xfrm>
          <a:off x="6499748" y="256576"/>
          <a:ext cx="5553707" cy="3064567"/>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a:extLst>
              <a:ext uri="{FF2B5EF4-FFF2-40B4-BE49-F238E27FC236}">
                <a16:creationId xmlns:a16="http://schemas.microsoft.com/office/drawing/2014/main" id="{2F49EF08-0993-4098-8CA8-E4AE64D48DBD}"/>
              </a:ext>
            </a:extLst>
          </p:cNvPr>
          <p:cNvPicPr>
            <a:picLocks noChangeAspect="1"/>
          </p:cNvPicPr>
          <p:nvPr/>
        </p:nvPicPr>
        <p:blipFill rotWithShape="1">
          <a:blip r:embed="rId5"/>
          <a:srcRect t="817" b="817"/>
          <a:stretch/>
        </p:blipFill>
        <p:spPr>
          <a:xfrm>
            <a:off x="256818" y="6172200"/>
            <a:ext cx="600432" cy="589539"/>
          </a:xfrm>
          <a:prstGeom prst="rect">
            <a:avLst/>
          </a:prstGeom>
        </p:spPr>
      </p:pic>
    </p:spTree>
    <p:extLst>
      <p:ext uri="{BB962C8B-B14F-4D97-AF65-F5344CB8AC3E}">
        <p14:creationId xmlns:p14="http://schemas.microsoft.com/office/powerpoint/2010/main" val="151790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7F7C66-AB69-75EB-C580-47BBDC21A943}"/>
              </a:ext>
            </a:extLst>
          </p:cNvPr>
          <p:cNvSpPr>
            <a:spLocks noGrp="1"/>
          </p:cNvSpPr>
          <p:nvPr>
            <p:ph idx="1"/>
          </p:nvPr>
        </p:nvSpPr>
        <p:spPr>
          <a:xfrm>
            <a:off x="838199" y="1825624"/>
            <a:ext cx="5642499" cy="4346576"/>
          </a:xfrm>
        </p:spPr>
        <p:txBody>
          <a:bodyPr vert="horz" lIns="0" tIns="45720" rIns="0" bIns="45720" rtlCol="0" anchor="t">
            <a:noAutofit/>
          </a:bodyPr>
          <a:lstStyle/>
          <a:p>
            <a:pPr marL="428625" indent="-255270">
              <a:buFont typeface="Arial,Sans-Serif"/>
              <a:buChar char="•"/>
            </a:pPr>
            <a:r>
              <a:rPr lang="en-US">
                <a:latin typeface="Franklin Gothic Book"/>
                <a:ea typeface="+mn-lt"/>
                <a:cs typeface="+mn-lt"/>
              </a:rPr>
              <a:t>Native drought resistant plants were selected for the earth berms that shelter the building from wind</a:t>
            </a:r>
          </a:p>
          <a:p>
            <a:pPr marL="428625" indent="-255270">
              <a:buFont typeface="Arial,Sans-Serif"/>
              <a:buChar char="•"/>
            </a:pPr>
            <a:r>
              <a:rPr lang="en-US">
                <a:latin typeface="Franklin Gothic Book"/>
              </a:rPr>
              <a:t>Playfield (30,000 sf) – Half-and-Half Mix of Kentucky Bluegrass &amp; Bermudagrass (more drought tolerant and adaptive for future climate)</a:t>
            </a:r>
          </a:p>
          <a:p>
            <a:pPr marL="428625" indent="-255270">
              <a:buFont typeface="Arial,Sans-Serif"/>
              <a:buChar char="•"/>
            </a:pPr>
            <a:r>
              <a:rPr lang="en-US">
                <a:latin typeface="Franklin Gothic Book"/>
                <a:ea typeface="+mn-lt"/>
                <a:cs typeface="+mn-lt"/>
              </a:rPr>
              <a:t>517,000 gallons/year required for watering.</a:t>
            </a:r>
          </a:p>
          <a:p>
            <a:pPr marL="428625" lvl="1" indent="-255270">
              <a:buFont typeface="Arial,Sans-Serif"/>
              <a:buChar char="•"/>
            </a:pPr>
            <a:r>
              <a:rPr lang="en-US" sz="1800">
                <a:latin typeface="Franklin Gothic Book"/>
                <a:ea typeface="+mn-lt"/>
                <a:cs typeface="+mn-lt"/>
              </a:rPr>
              <a:t>21% reduction compared to 100% Kentucky Bluegrass (APS standard)</a:t>
            </a:r>
          </a:p>
          <a:p>
            <a:pPr marL="428625" indent="-255270">
              <a:buFont typeface="Arial,Sans-Serif"/>
              <a:buChar char="•"/>
            </a:pPr>
            <a:r>
              <a:rPr lang="en-US">
                <a:latin typeface="Franklin Gothic Book"/>
              </a:rPr>
              <a:t>Utilized Parking Lot for Rainwater Harvesting (70,000 sf):  </a:t>
            </a:r>
            <a:r>
              <a:rPr lang="en-US">
                <a:latin typeface="Franklin Gothic Book"/>
                <a:ea typeface="+mn-lt"/>
                <a:cs typeface="+mn-lt"/>
              </a:rPr>
              <a:t>275,000 gallons/year </a:t>
            </a:r>
          </a:p>
          <a:p>
            <a:pPr marL="428625" indent="-255270">
              <a:buFont typeface="Arial,Sans-Serif"/>
              <a:buChar char="•"/>
            </a:pPr>
            <a:r>
              <a:rPr lang="en-US">
                <a:latin typeface="Franklin Gothic Book"/>
                <a:ea typeface="+mn-lt"/>
                <a:cs typeface="+mn-lt"/>
              </a:rPr>
              <a:t>243,000 gallons/year supplemented</a:t>
            </a:r>
          </a:p>
          <a:p>
            <a:pPr marL="428625" lvl="1" indent="-255270">
              <a:buFont typeface="Arial,Sans-Serif"/>
              <a:buChar char="•"/>
            </a:pPr>
            <a:r>
              <a:rPr lang="en-US" sz="1800">
                <a:latin typeface="Franklin Gothic Book"/>
                <a:ea typeface="+mn-lt"/>
                <a:cs typeface="+mn-lt"/>
              </a:rPr>
              <a:t>63% reduction in watering costs</a:t>
            </a:r>
          </a:p>
          <a:p>
            <a:pPr marL="428625" indent="-255270">
              <a:buFont typeface="Arial,Sans-Serif"/>
              <a:buChar char="•"/>
            </a:pPr>
            <a:r>
              <a:rPr lang="en-US">
                <a:latin typeface="Franklin Gothic Book"/>
                <a:ea typeface="+mn-lt"/>
                <a:cs typeface="+mn-lt"/>
              </a:rPr>
              <a:t>Below-grade drip irrigation system to reduce water evaporation by 90%.</a:t>
            </a:r>
          </a:p>
          <a:p>
            <a:pPr marL="428625" indent="-428625">
              <a:buFont typeface="Arial,Sans-Serif"/>
              <a:buChar char="•"/>
            </a:pPr>
            <a:endParaRPr lang="en-US">
              <a:latin typeface="Georgia" panose="02040502050405020303" pitchFamily="18" charset="0"/>
              <a:ea typeface="+mn-lt"/>
              <a:cs typeface="+mn-lt"/>
            </a:endParaRPr>
          </a:p>
        </p:txBody>
      </p:sp>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p:txBody>
          <a:bodyPr>
            <a:normAutofit/>
          </a:bodyPr>
          <a:lstStyle/>
          <a:p>
            <a:r>
              <a:rPr lang="en-US">
                <a:cs typeface="Arial"/>
              </a:rPr>
              <a:t>Water Conservation Strategies</a:t>
            </a:r>
          </a:p>
        </p:txBody>
      </p:sp>
      <p:sp>
        <p:nvSpPr>
          <p:cNvPr id="3" name="Subtitle 2">
            <a:extLst>
              <a:ext uri="{FF2B5EF4-FFF2-40B4-BE49-F238E27FC236}">
                <a16:creationId xmlns:a16="http://schemas.microsoft.com/office/drawing/2014/main" id="{8B4E310A-9D2F-2B56-0267-30C724ECD982}"/>
              </a:ext>
            </a:extLst>
          </p:cNvPr>
          <p:cNvSpPr>
            <a:spLocks noGrp="1"/>
          </p:cNvSpPr>
          <p:nvPr>
            <p:ph type="subTitle" idx="14"/>
          </p:nvPr>
        </p:nvSpPr>
        <p:spPr/>
        <p:txBody>
          <a:bodyPr vert="horz" lIns="0" tIns="45720" rIns="0" bIns="45720" rtlCol="0" anchor="t">
            <a:noAutofit/>
          </a:bodyPr>
          <a:lstStyle/>
          <a:p>
            <a:r>
              <a:rPr lang="en-US">
                <a:latin typeface="Georgia"/>
              </a:rPr>
              <a:t>Zero Heroes</a:t>
            </a:r>
            <a:endParaRPr lang="en-US"/>
          </a:p>
        </p:txBody>
      </p:sp>
      <p:sp>
        <p:nvSpPr>
          <p:cNvPr id="9" name="TextBox 8">
            <a:extLst>
              <a:ext uri="{FF2B5EF4-FFF2-40B4-BE49-F238E27FC236}">
                <a16:creationId xmlns:a16="http://schemas.microsoft.com/office/drawing/2014/main" id="{A3DDAD45-4970-4651-9C30-B405E054EBD2}"/>
              </a:ext>
            </a:extLst>
          </p:cNvPr>
          <p:cNvSpPr txBox="1"/>
          <p:nvPr/>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0" name="Straight Connector 9">
            <a:extLst>
              <a:ext uri="{FF2B5EF4-FFF2-40B4-BE49-F238E27FC236}">
                <a16:creationId xmlns:a16="http://schemas.microsoft.com/office/drawing/2014/main" id="{8C0BB633-7AAB-4979-BD14-559C8A078CC5}"/>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08313D8E-88A1-4FDE-8FFB-B80A0390473E}"/>
              </a:ext>
            </a:extLst>
          </p:cNvPr>
          <p:cNvGraphicFramePr>
            <a:graphicFrameLocks/>
          </p:cNvGraphicFramePr>
          <p:nvPr>
            <p:extLst>
              <p:ext uri="{D42A27DB-BD31-4B8C-83A1-F6EECF244321}">
                <p14:modId xmlns:p14="http://schemas.microsoft.com/office/powerpoint/2010/main" val="209945543"/>
              </p:ext>
            </p:extLst>
          </p:nvPr>
        </p:nvGraphicFramePr>
        <p:xfrm>
          <a:off x="6663347" y="256577"/>
          <a:ext cx="5435600" cy="2872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C868B829-C146-4270-9C4C-DC586A837B61}"/>
              </a:ext>
            </a:extLst>
          </p:cNvPr>
          <p:cNvGraphicFramePr>
            <a:graphicFrameLocks/>
          </p:cNvGraphicFramePr>
          <p:nvPr>
            <p:extLst>
              <p:ext uri="{D42A27DB-BD31-4B8C-83A1-F6EECF244321}">
                <p14:modId xmlns:p14="http://schemas.microsoft.com/office/powerpoint/2010/main" val="1613212039"/>
              </p:ext>
            </p:extLst>
          </p:nvPr>
        </p:nvGraphicFramePr>
        <p:xfrm>
          <a:off x="6663348" y="3429000"/>
          <a:ext cx="5528652" cy="2872335"/>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EED3DE33-6F88-4864-A794-0B460B5C619E}"/>
              </a:ext>
            </a:extLst>
          </p:cNvPr>
          <p:cNvPicPr>
            <a:picLocks noChangeAspect="1"/>
          </p:cNvPicPr>
          <p:nvPr/>
        </p:nvPicPr>
        <p:blipFill rotWithShape="1">
          <a:blip r:embed="rId5"/>
          <a:srcRect t="817" b="817"/>
          <a:stretch/>
        </p:blipFill>
        <p:spPr>
          <a:xfrm>
            <a:off x="256818" y="6198105"/>
            <a:ext cx="600432" cy="589539"/>
          </a:xfrm>
          <a:prstGeom prst="rect">
            <a:avLst/>
          </a:prstGeom>
        </p:spPr>
      </p:pic>
    </p:spTree>
    <p:extLst>
      <p:ext uri="{BB962C8B-B14F-4D97-AF65-F5344CB8AC3E}">
        <p14:creationId xmlns:p14="http://schemas.microsoft.com/office/powerpoint/2010/main" val="3676215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4232F3-2270-2A39-7B2E-D25D447C822F}"/>
              </a:ext>
            </a:extLst>
          </p:cNvPr>
          <p:cNvSpPr/>
          <p:nvPr/>
        </p:nvSpPr>
        <p:spPr>
          <a:xfrm>
            <a:off x="0" y="4167264"/>
            <a:ext cx="4873988" cy="2214184"/>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BD153-1BCB-4D58-BDF2-AA8B0EC56BE1}"/>
              </a:ext>
            </a:extLst>
          </p:cNvPr>
          <p:cNvSpPr>
            <a:spLocks noGrp="1"/>
          </p:cNvSpPr>
          <p:nvPr>
            <p:ph type="title"/>
          </p:nvPr>
        </p:nvSpPr>
        <p:spPr/>
        <p:txBody>
          <a:bodyPr>
            <a:noAutofit/>
          </a:bodyPr>
          <a:lstStyle/>
          <a:p>
            <a:r>
              <a:rPr lang="en-US"/>
              <a:t>Carbon Mitigation Measures </a:t>
            </a:r>
            <a:br>
              <a:rPr lang="en-US"/>
            </a:br>
            <a:r>
              <a:rPr lang="en-US"/>
              <a:t>Total Carbon</a:t>
            </a:r>
          </a:p>
        </p:txBody>
      </p:sp>
      <p:sp>
        <p:nvSpPr>
          <p:cNvPr id="6" name="Subtitle 5">
            <a:extLst>
              <a:ext uri="{FF2B5EF4-FFF2-40B4-BE49-F238E27FC236}">
                <a16:creationId xmlns:a16="http://schemas.microsoft.com/office/drawing/2014/main" id="{00740559-36E6-4E15-B68F-1CC4EBF96BCF}"/>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sp>
        <p:nvSpPr>
          <p:cNvPr id="10" name="TextBox 9">
            <a:extLst>
              <a:ext uri="{FF2B5EF4-FFF2-40B4-BE49-F238E27FC236}">
                <a16:creationId xmlns:a16="http://schemas.microsoft.com/office/drawing/2014/main" id="{66434443-B4B2-7EF2-D516-F048B1CE85E8}"/>
              </a:ext>
            </a:extLst>
          </p:cNvPr>
          <p:cNvSpPr txBox="1"/>
          <p:nvPr/>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5" name="Straight Connector 14">
            <a:extLst>
              <a:ext uri="{FF2B5EF4-FFF2-40B4-BE49-F238E27FC236}">
                <a16:creationId xmlns:a16="http://schemas.microsoft.com/office/drawing/2014/main" id="{A80A9BE2-73FA-1CAF-578C-33F0E25702EE}"/>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1" name="TextBox 7">
            <a:extLst>
              <a:ext uri="{FF2B5EF4-FFF2-40B4-BE49-F238E27FC236}">
                <a16:creationId xmlns:a16="http://schemas.microsoft.com/office/drawing/2014/main" id="{9B76F1C6-42A2-F01A-B535-3A6D3452EF22}"/>
              </a:ext>
            </a:extLst>
          </p:cNvPr>
          <p:cNvSpPr txBox="1"/>
          <p:nvPr/>
        </p:nvSpPr>
        <p:spPr>
          <a:xfrm>
            <a:off x="2046327" y="2293759"/>
            <a:ext cx="1107046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Georgia"/>
              </a:rPr>
              <a:t>TC  = ((</a:t>
            </a:r>
            <a:r>
              <a:rPr lang="en-US" sz="2800">
                <a:solidFill>
                  <a:srgbClr val="A07CCF"/>
                </a:solidFill>
                <a:latin typeface="Georgia"/>
              </a:rPr>
              <a:t>EUI</a:t>
            </a:r>
            <a:r>
              <a:rPr lang="en-US" sz="2800">
                <a:latin typeface="Georgia"/>
              </a:rPr>
              <a:t>*</a:t>
            </a:r>
            <a:r>
              <a:rPr lang="en-US" sz="2800">
                <a:solidFill>
                  <a:srgbClr val="A07CCF"/>
                </a:solidFill>
                <a:latin typeface="Georgia"/>
              </a:rPr>
              <a:t>A</a:t>
            </a:r>
            <a:r>
              <a:rPr lang="en-US" sz="2800">
                <a:latin typeface="Georgia"/>
              </a:rPr>
              <a:t>) - (</a:t>
            </a:r>
            <a:r>
              <a:rPr lang="en-US" sz="2800">
                <a:solidFill>
                  <a:srgbClr val="A07CCF"/>
                </a:solidFill>
                <a:latin typeface="Georgia"/>
              </a:rPr>
              <a:t>RE</a:t>
            </a:r>
            <a:r>
              <a:rPr lang="en-US" sz="2800">
                <a:latin typeface="Georgia"/>
              </a:rPr>
              <a:t>)) *</a:t>
            </a:r>
            <a:r>
              <a:rPr lang="en-US" sz="2800">
                <a:solidFill>
                  <a:srgbClr val="A07CCF"/>
                </a:solidFill>
                <a:latin typeface="Georgia"/>
              </a:rPr>
              <a:t>CF</a:t>
            </a:r>
            <a:r>
              <a:rPr lang="en-US" sz="2800">
                <a:latin typeface="Georgia"/>
              </a:rPr>
              <a:t> + ((</a:t>
            </a:r>
            <a:r>
              <a:rPr lang="en-US" sz="2800">
                <a:solidFill>
                  <a:srgbClr val="3ABD8B"/>
                </a:solidFill>
                <a:latin typeface="Georgia"/>
              </a:rPr>
              <a:t>EC</a:t>
            </a:r>
            <a:r>
              <a:rPr lang="en-US" sz="2800">
                <a:latin typeface="Georgia"/>
              </a:rPr>
              <a:t>+</a:t>
            </a:r>
            <a:r>
              <a:rPr lang="en-US" sz="2800">
                <a:solidFill>
                  <a:srgbClr val="3ABD8B"/>
                </a:solidFill>
                <a:latin typeface="Georgia"/>
              </a:rPr>
              <a:t>BC</a:t>
            </a:r>
            <a:r>
              <a:rPr lang="en-US" sz="2800">
                <a:latin typeface="Georgia"/>
              </a:rPr>
              <a:t>*</a:t>
            </a:r>
            <a:r>
              <a:rPr lang="en-US" sz="2800">
                <a:solidFill>
                  <a:srgbClr val="3ABD8B"/>
                </a:solidFill>
                <a:latin typeface="Georgia"/>
              </a:rPr>
              <a:t>VBC</a:t>
            </a:r>
            <a:r>
              <a:rPr lang="en-US" sz="2800">
                <a:latin typeface="Georgia"/>
              </a:rPr>
              <a:t>)/</a:t>
            </a:r>
            <a:r>
              <a:rPr lang="en-US" sz="2800">
                <a:solidFill>
                  <a:srgbClr val="3ABD8B"/>
                </a:solidFill>
                <a:latin typeface="Georgia"/>
              </a:rPr>
              <a:t>BL</a:t>
            </a:r>
            <a:r>
              <a:rPr lang="en-US" sz="2800">
                <a:latin typeface="Georgia"/>
              </a:rPr>
              <a:t>)</a:t>
            </a:r>
            <a:endParaRPr lang="en-US" sz="2800"/>
          </a:p>
        </p:txBody>
      </p:sp>
      <p:sp>
        <p:nvSpPr>
          <p:cNvPr id="7" name="TextBox 7">
            <a:extLst>
              <a:ext uri="{FF2B5EF4-FFF2-40B4-BE49-F238E27FC236}">
                <a16:creationId xmlns:a16="http://schemas.microsoft.com/office/drawing/2014/main" id="{B1F0DF5F-67DD-A58B-FFA2-46B7D68306EA}"/>
              </a:ext>
            </a:extLst>
          </p:cNvPr>
          <p:cNvSpPr txBox="1"/>
          <p:nvPr/>
        </p:nvSpPr>
        <p:spPr>
          <a:xfrm>
            <a:off x="1928003" y="2875907"/>
            <a:ext cx="96568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Total Carbon</a:t>
            </a:r>
          </a:p>
        </p:txBody>
      </p:sp>
      <p:sp>
        <p:nvSpPr>
          <p:cNvPr id="8" name="TextBox 7">
            <a:extLst>
              <a:ext uri="{FF2B5EF4-FFF2-40B4-BE49-F238E27FC236}">
                <a16:creationId xmlns:a16="http://schemas.microsoft.com/office/drawing/2014/main" id="{46F528C4-0802-9021-A3C3-15ACB5C9BBD1}"/>
              </a:ext>
            </a:extLst>
          </p:cNvPr>
          <p:cNvSpPr txBox="1"/>
          <p:nvPr/>
        </p:nvSpPr>
        <p:spPr>
          <a:xfrm>
            <a:off x="3106500" y="2842776"/>
            <a:ext cx="965686"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Energy Use Intensity </a:t>
            </a:r>
            <a:endParaRPr lang="en-US" sz="1400">
              <a:latin typeface="Franklin Gothic Book"/>
            </a:endParaRPr>
          </a:p>
          <a:p>
            <a:pPr algn="ctr"/>
            <a:r>
              <a:rPr lang="en-US" sz="1400">
                <a:latin typeface="Georgia"/>
              </a:rPr>
              <a:t>  </a:t>
            </a:r>
          </a:p>
        </p:txBody>
      </p:sp>
      <p:sp>
        <p:nvSpPr>
          <p:cNvPr id="9" name="TextBox 8">
            <a:extLst>
              <a:ext uri="{FF2B5EF4-FFF2-40B4-BE49-F238E27FC236}">
                <a16:creationId xmlns:a16="http://schemas.microsoft.com/office/drawing/2014/main" id="{AC38197E-5C51-EA25-296B-AE22FF8F3F5A}"/>
              </a:ext>
            </a:extLst>
          </p:cNvPr>
          <p:cNvSpPr txBox="1"/>
          <p:nvPr/>
        </p:nvSpPr>
        <p:spPr>
          <a:xfrm>
            <a:off x="3788040" y="2875905"/>
            <a:ext cx="96568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Area</a:t>
            </a:r>
          </a:p>
          <a:p>
            <a:pPr algn="ctr"/>
            <a:r>
              <a:rPr lang="en-US" sz="1400">
                <a:latin typeface="Georgia"/>
              </a:rPr>
              <a:t>  </a:t>
            </a:r>
            <a:endParaRPr lang="en-US" sz="1400"/>
          </a:p>
        </p:txBody>
      </p:sp>
      <p:sp>
        <p:nvSpPr>
          <p:cNvPr id="11" name="TextBox 10">
            <a:extLst>
              <a:ext uri="{FF2B5EF4-FFF2-40B4-BE49-F238E27FC236}">
                <a16:creationId xmlns:a16="http://schemas.microsoft.com/office/drawing/2014/main" id="{BA68BB73-47EE-654D-23D5-A1D6DE520DAE}"/>
              </a:ext>
            </a:extLst>
          </p:cNvPr>
          <p:cNvSpPr txBox="1"/>
          <p:nvPr/>
        </p:nvSpPr>
        <p:spPr>
          <a:xfrm>
            <a:off x="4606835" y="2875904"/>
            <a:ext cx="110767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Renewable Energy</a:t>
            </a:r>
          </a:p>
          <a:p>
            <a:pPr algn="ctr"/>
            <a:r>
              <a:rPr lang="en-US" sz="1400">
                <a:latin typeface="Georgia"/>
              </a:rPr>
              <a:t>  </a:t>
            </a:r>
            <a:endParaRPr lang="en-US" sz="1400"/>
          </a:p>
        </p:txBody>
      </p:sp>
      <p:sp>
        <p:nvSpPr>
          <p:cNvPr id="12" name="TextBox 11">
            <a:extLst>
              <a:ext uri="{FF2B5EF4-FFF2-40B4-BE49-F238E27FC236}">
                <a16:creationId xmlns:a16="http://schemas.microsoft.com/office/drawing/2014/main" id="{E1BEE244-AFB5-D8AD-97F0-A4AD4A05819A}"/>
              </a:ext>
            </a:extLst>
          </p:cNvPr>
          <p:cNvSpPr txBox="1"/>
          <p:nvPr/>
        </p:nvSpPr>
        <p:spPr>
          <a:xfrm>
            <a:off x="5643344" y="2875903"/>
            <a:ext cx="110767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Conversion Factor</a:t>
            </a:r>
          </a:p>
          <a:p>
            <a:pPr algn="ctr"/>
            <a:r>
              <a:rPr lang="en-US" sz="1400">
                <a:latin typeface="Georgia"/>
              </a:rPr>
              <a:t>  </a:t>
            </a:r>
            <a:endParaRPr lang="en-US" sz="1400"/>
          </a:p>
        </p:txBody>
      </p:sp>
      <p:sp>
        <p:nvSpPr>
          <p:cNvPr id="13" name="TextBox 12">
            <a:extLst>
              <a:ext uri="{FF2B5EF4-FFF2-40B4-BE49-F238E27FC236}">
                <a16:creationId xmlns:a16="http://schemas.microsoft.com/office/drawing/2014/main" id="{F815C856-D9E8-3D12-C1B8-91E1720AC72C}"/>
              </a:ext>
            </a:extLst>
          </p:cNvPr>
          <p:cNvSpPr txBox="1"/>
          <p:nvPr/>
        </p:nvSpPr>
        <p:spPr>
          <a:xfrm>
            <a:off x="6618324" y="2875902"/>
            <a:ext cx="110767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Embodied Carbon</a:t>
            </a:r>
          </a:p>
          <a:p>
            <a:pPr algn="ctr"/>
            <a:r>
              <a:rPr lang="en-US" sz="1400">
                <a:latin typeface="Georgia"/>
              </a:rPr>
              <a:t>  </a:t>
            </a:r>
            <a:endParaRPr lang="en-US" sz="1400"/>
          </a:p>
        </p:txBody>
      </p:sp>
      <p:sp>
        <p:nvSpPr>
          <p:cNvPr id="14" name="TextBox 13">
            <a:extLst>
              <a:ext uri="{FF2B5EF4-FFF2-40B4-BE49-F238E27FC236}">
                <a16:creationId xmlns:a16="http://schemas.microsoft.com/office/drawing/2014/main" id="{EEC74A29-131A-65D8-DFE5-AE41216EDF3E}"/>
              </a:ext>
            </a:extLst>
          </p:cNvPr>
          <p:cNvSpPr txBox="1"/>
          <p:nvPr/>
        </p:nvSpPr>
        <p:spPr>
          <a:xfrm>
            <a:off x="7493915" y="2875901"/>
            <a:ext cx="110767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Biogenic </a:t>
            </a:r>
            <a:endParaRPr lang="en-US"/>
          </a:p>
          <a:p>
            <a:pPr algn="ctr"/>
            <a:r>
              <a:rPr lang="en-US" sz="1400">
                <a:latin typeface="Georgia"/>
              </a:rPr>
              <a:t>Carbon</a:t>
            </a:r>
            <a:endParaRPr lang="en-US"/>
          </a:p>
          <a:p>
            <a:pPr algn="ctr"/>
            <a:r>
              <a:rPr lang="en-US" sz="1400">
                <a:latin typeface="Georgia"/>
              </a:rPr>
              <a:t>  </a:t>
            </a:r>
            <a:endParaRPr lang="en-US" sz="1400"/>
          </a:p>
        </p:txBody>
      </p:sp>
      <p:sp>
        <p:nvSpPr>
          <p:cNvPr id="16" name="TextBox 15">
            <a:extLst>
              <a:ext uri="{FF2B5EF4-FFF2-40B4-BE49-F238E27FC236}">
                <a16:creationId xmlns:a16="http://schemas.microsoft.com/office/drawing/2014/main" id="{B8982EF6-3170-93C1-BF3E-EC79EC56353D}"/>
              </a:ext>
            </a:extLst>
          </p:cNvPr>
          <p:cNvSpPr txBox="1"/>
          <p:nvPr/>
        </p:nvSpPr>
        <p:spPr>
          <a:xfrm>
            <a:off x="8251181" y="2875900"/>
            <a:ext cx="1107673"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Volume</a:t>
            </a:r>
          </a:p>
          <a:p>
            <a:pPr algn="ctr"/>
            <a:r>
              <a:rPr lang="en-US" sz="1400">
                <a:latin typeface="Georgia"/>
              </a:rPr>
              <a:t>  </a:t>
            </a:r>
            <a:endParaRPr lang="en-US" sz="1400"/>
          </a:p>
        </p:txBody>
      </p:sp>
      <p:sp>
        <p:nvSpPr>
          <p:cNvPr id="17" name="TextBox 16">
            <a:extLst>
              <a:ext uri="{FF2B5EF4-FFF2-40B4-BE49-F238E27FC236}">
                <a16:creationId xmlns:a16="http://schemas.microsoft.com/office/drawing/2014/main" id="{15ED4E7B-4D85-F405-C16E-53A425F527AF}"/>
              </a:ext>
            </a:extLst>
          </p:cNvPr>
          <p:cNvSpPr txBox="1"/>
          <p:nvPr/>
        </p:nvSpPr>
        <p:spPr>
          <a:xfrm>
            <a:off x="9069975" y="2875899"/>
            <a:ext cx="110767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Georgia"/>
              </a:rPr>
              <a:t>Expected </a:t>
            </a:r>
          </a:p>
          <a:p>
            <a:pPr algn="ctr"/>
            <a:r>
              <a:rPr lang="en-US" sz="1400">
                <a:latin typeface="Georgia"/>
              </a:rPr>
              <a:t>Building Life</a:t>
            </a:r>
          </a:p>
          <a:p>
            <a:pPr algn="ctr"/>
            <a:r>
              <a:rPr lang="en-US" sz="1400">
                <a:latin typeface="Georgia"/>
              </a:rPr>
              <a:t>  </a:t>
            </a:r>
            <a:endParaRPr lang="en-US" sz="1400"/>
          </a:p>
        </p:txBody>
      </p:sp>
      <p:sp>
        <p:nvSpPr>
          <p:cNvPr id="4" name="TextBox 7">
            <a:extLst>
              <a:ext uri="{FF2B5EF4-FFF2-40B4-BE49-F238E27FC236}">
                <a16:creationId xmlns:a16="http://schemas.microsoft.com/office/drawing/2014/main" id="{5C0E672C-2F10-7505-6F97-CF49F3EC9FF7}"/>
              </a:ext>
            </a:extLst>
          </p:cNvPr>
          <p:cNvSpPr txBox="1"/>
          <p:nvPr/>
        </p:nvSpPr>
        <p:spPr>
          <a:xfrm>
            <a:off x="1928003" y="3832640"/>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kgCO2/</a:t>
            </a:r>
            <a:r>
              <a:rPr lang="en-US" sz="800" err="1">
                <a:latin typeface="Georgia"/>
              </a:rPr>
              <a:t>yr</a:t>
            </a:r>
          </a:p>
        </p:txBody>
      </p:sp>
      <p:sp>
        <p:nvSpPr>
          <p:cNvPr id="20" name="TextBox 7">
            <a:extLst>
              <a:ext uri="{FF2B5EF4-FFF2-40B4-BE49-F238E27FC236}">
                <a16:creationId xmlns:a16="http://schemas.microsoft.com/office/drawing/2014/main" id="{C838D132-44FC-E43A-7F1F-49D05A571016}"/>
              </a:ext>
            </a:extLst>
          </p:cNvPr>
          <p:cNvSpPr txBox="1"/>
          <p:nvPr/>
        </p:nvSpPr>
        <p:spPr>
          <a:xfrm>
            <a:off x="3104869" y="3832640"/>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kwh/ft^2 </a:t>
            </a:r>
            <a:r>
              <a:rPr lang="en-US" sz="800" err="1">
                <a:latin typeface="Georgia"/>
              </a:rPr>
              <a:t>yr</a:t>
            </a:r>
            <a:endParaRPr lang="en-US" err="1"/>
          </a:p>
        </p:txBody>
      </p:sp>
      <p:sp>
        <p:nvSpPr>
          <p:cNvPr id="22" name="TextBox 7">
            <a:extLst>
              <a:ext uri="{FF2B5EF4-FFF2-40B4-BE49-F238E27FC236}">
                <a16:creationId xmlns:a16="http://schemas.microsoft.com/office/drawing/2014/main" id="{F7216FC8-CD9E-D2CE-77D2-F8F53B4BF9AA}"/>
              </a:ext>
            </a:extLst>
          </p:cNvPr>
          <p:cNvSpPr txBox="1"/>
          <p:nvPr/>
        </p:nvSpPr>
        <p:spPr>
          <a:xfrm>
            <a:off x="3883802" y="3832640"/>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ft^2 </a:t>
            </a:r>
          </a:p>
        </p:txBody>
      </p:sp>
      <p:sp>
        <p:nvSpPr>
          <p:cNvPr id="23" name="TextBox 7">
            <a:extLst>
              <a:ext uri="{FF2B5EF4-FFF2-40B4-BE49-F238E27FC236}">
                <a16:creationId xmlns:a16="http://schemas.microsoft.com/office/drawing/2014/main" id="{B1C88789-3B42-ADC4-33C3-F126701554EC}"/>
              </a:ext>
            </a:extLst>
          </p:cNvPr>
          <p:cNvSpPr txBox="1"/>
          <p:nvPr/>
        </p:nvSpPr>
        <p:spPr>
          <a:xfrm>
            <a:off x="4679668" y="3832640"/>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kwh/</a:t>
            </a:r>
            <a:r>
              <a:rPr lang="en-US" sz="800" err="1">
                <a:latin typeface="Georgia"/>
              </a:rPr>
              <a:t>yr</a:t>
            </a:r>
          </a:p>
        </p:txBody>
      </p:sp>
      <p:sp>
        <p:nvSpPr>
          <p:cNvPr id="24" name="TextBox 7">
            <a:extLst>
              <a:ext uri="{FF2B5EF4-FFF2-40B4-BE49-F238E27FC236}">
                <a16:creationId xmlns:a16="http://schemas.microsoft.com/office/drawing/2014/main" id="{DE992C77-2088-AF9E-8719-43F79B1DB99B}"/>
              </a:ext>
            </a:extLst>
          </p:cNvPr>
          <p:cNvSpPr txBox="1"/>
          <p:nvPr/>
        </p:nvSpPr>
        <p:spPr>
          <a:xfrm>
            <a:off x="5712601" y="3350040"/>
            <a:ext cx="96568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From electricity to GHG emissions </a:t>
            </a:r>
          </a:p>
          <a:p>
            <a:pPr algn="ctr"/>
            <a:endParaRPr lang="en-US" sz="800">
              <a:latin typeface="Georgia"/>
            </a:endParaRPr>
          </a:p>
          <a:p>
            <a:pPr algn="ctr"/>
            <a:r>
              <a:rPr lang="en-US" sz="800">
                <a:latin typeface="Georgia"/>
              </a:rPr>
              <a:t>-</a:t>
            </a:r>
            <a:endParaRPr lang="en-US"/>
          </a:p>
        </p:txBody>
      </p:sp>
      <p:sp>
        <p:nvSpPr>
          <p:cNvPr id="25" name="TextBox 7">
            <a:extLst>
              <a:ext uri="{FF2B5EF4-FFF2-40B4-BE49-F238E27FC236}">
                <a16:creationId xmlns:a16="http://schemas.microsoft.com/office/drawing/2014/main" id="{E98CDBC8-93A4-C0A3-9E46-020386F5E43E}"/>
              </a:ext>
            </a:extLst>
          </p:cNvPr>
          <p:cNvSpPr txBox="1"/>
          <p:nvPr/>
        </p:nvSpPr>
        <p:spPr>
          <a:xfrm>
            <a:off x="6686267" y="3849573"/>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kgCO2</a:t>
            </a:r>
          </a:p>
        </p:txBody>
      </p:sp>
      <p:sp>
        <p:nvSpPr>
          <p:cNvPr id="26" name="TextBox 7">
            <a:extLst>
              <a:ext uri="{FF2B5EF4-FFF2-40B4-BE49-F238E27FC236}">
                <a16:creationId xmlns:a16="http://schemas.microsoft.com/office/drawing/2014/main" id="{048498EF-E945-A7D6-4E89-46A0812A1D5E}"/>
              </a:ext>
            </a:extLst>
          </p:cNvPr>
          <p:cNvSpPr txBox="1"/>
          <p:nvPr/>
        </p:nvSpPr>
        <p:spPr>
          <a:xfrm>
            <a:off x="7566800" y="3849573"/>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KgCO2/ft^2</a:t>
            </a:r>
          </a:p>
        </p:txBody>
      </p:sp>
      <p:sp>
        <p:nvSpPr>
          <p:cNvPr id="27" name="TextBox 7">
            <a:extLst>
              <a:ext uri="{FF2B5EF4-FFF2-40B4-BE49-F238E27FC236}">
                <a16:creationId xmlns:a16="http://schemas.microsoft.com/office/drawing/2014/main" id="{082CB7A0-56E2-0983-3965-05D2AEC0A9C5}"/>
              </a:ext>
            </a:extLst>
          </p:cNvPr>
          <p:cNvSpPr txBox="1"/>
          <p:nvPr/>
        </p:nvSpPr>
        <p:spPr>
          <a:xfrm>
            <a:off x="8362666" y="3849573"/>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ft^2</a:t>
            </a:r>
          </a:p>
        </p:txBody>
      </p:sp>
      <p:sp>
        <p:nvSpPr>
          <p:cNvPr id="28" name="TextBox 7">
            <a:extLst>
              <a:ext uri="{FF2B5EF4-FFF2-40B4-BE49-F238E27FC236}">
                <a16:creationId xmlns:a16="http://schemas.microsoft.com/office/drawing/2014/main" id="{BAA28CB0-8C95-17FD-5E10-9EF126221573}"/>
              </a:ext>
            </a:extLst>
          </p:cNvPr>
          <p:cNvSpPr txBox="1"/>
          <p:nvPr/>
        </p:nvSpPr>
        <p:spPr>
          <a:xfrm>
            <a:off x="9107732" y="3849573"/>
            <a:ext cx="96568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latin typeface="Georgia"/>
              </a:rPr>
              <a:t>75 </a:t>
            </a:r>
            <a:r>
              <a:rPr lang="en-US" sz="800" err="1">
                <a:latin typeface="Georgia"/>
              </a:rPr>
              <a:t>yrs</a:t>
            </a:r>
          </a:p>
        </p:txBody>
      </p:sp>
      <p:sp>
        <p:nvSpPr>
          <p:cNvPr id="29" name="TextBox 7">
            <a:extLst>
              <a:ext uri="{FF2B5EF4-FFF2-40B4-BE49-F238E27FC236}">
                <a16:creationId xmlns:a16="http://schemas.microsoft.com/office/drawing/2014/main" id="{E7DB7000-E06B-26F3-8C06-8B3619983772}"/>
              </a:ext>
            </a:extLst>
          </p:cNvPr>
          <p:cNvSpPr txBox="1"/>
          <p:nvPr/>
        </p:nvSpPr>
        <p:spPr>
          <a:xfrm>
            <a:off x="727946" y="4597902"/>
            <a:ext cx="40189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Georgia"/>
              </a:rPr>
              <a:t>TC BASELINE  = </a:t>
            </a:r>
            <a:r>
              <a:rPr lang="en-US" sz="1600" dirty="0">
                <a:solidFill>
                  <a:srgbClr val="A07CCF"/>
                </a:solidFill>
                <a:latin typeface="Georgia"/>
              </a:rPr>
              <a:t>574,986.6 </a:t>
            </a:r>
            <a:r>
              <a:rPr lang="en-US" sz="1600" dirty="0">
                <a:latin typeface="Georgia"/>
              </a:rPr>
              <a:t>+ </a:t>
            </a:r>
            <a:r>
              <a:rPr lang="en-US" sz="1600" dirty="0">
                <a:solidFill>
                  <a:srgbClr val="90DEB2"/>
                </a:solidFill>
                <a:latin typeface="Georgia"/>
              </a:rPr>
              <a:t>3,606,202</a:t>
            </a:r>
            <a:endParaRPr lang="en-US" sz="1600" dirty="0">
              <a:solidFill>
                <a:srgbClr val="3ABD8B"/>
              </a:solidFill>
              <a:latin typeface="Georgia"/>
              <a:ea typeface="+mn-lt"/>
              <a:cs typeface="+mn-lt"/>
            </a:endParaRPr>
          </a:p>
          <a:p>
            <a:endParaRPr lang="en-US" sz="1600" dirty="0"/>
          </a:p>
        </p:txBody>
      </p:sp>
      <p:sp>
        <p:nvSpPr>
          <p:cNvPr id="30" name="TextBox 7">
            <a:extLst>
              <a:ext uri="{FF2B5EF4-FFF2-40B4-BE49-F238E27FC236}">
                <a16:creationId xmlns:a16="http://schemas.microsoft.com/office/drawing/2014/main" id="{70916102-9EED-146F-C31D-3129302D29A5}"/>
              </a:ext>
            </a:extLst>
          </p:cNvPr>
          <p:cNvSpPr txBox="1"/>
          <p:nvPr/>
        </p:nvSpPr>
        <p:spPr>
          <a:xfrm>
            <a:off x="727944" y="5443358"/>
            <a:ext cx="400987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Georgia"/>
              </a:rPr>
              <a:t>TC PROPOSED = -</a:t>
            </a:r>
            <a:r>
              <a:rPr lang="en-US" sz="1600">
                <a:solidFill>
                  <a:srgbClr val="A07CCF"/>
                </a:solidFill>
                <a:latin typeface="Georgia"/>
              </a:rPr>
              <a:t>168,940.8 </a:t>
            </a:r>
            <a:r>
              <a:rPr lang="en-US" sz="1600">
                <a:latin typeface="Georgia"/>
              </a:rPr>
              <a:t>+</a:t>
            </a:r>
            <a:r>
              <a:rPr lang="en-US" sz="1600">
                <a:solidFill>
                  <a:srgbClr val="90DEB2"/>
                </a:solidFill>
                <a:latin typeface="Georgia"/>
              </a:rPr>
              <a:t>2,323,963 </a:t>
            </a:r>
            <a:endParaRPr lang="en-US" sz="1600">
              <a:latin typeface="Georgia"/>
            </a:endParaRPr>
          </a:p>
        </p:txBody>
      </p:sp>
      <p:pic>
        <p:nvPicPr>
          <p:cNvPr id="32" name="Picture 15">
            <a:extLst>
              <a:ext uri="{FF2B5EF4-FFF2-40B4-BE49-F238E27FC236}">
                <a16:creationId xmlns:a16="http://schemas.microsoft.com/office/drawing/2014/main" id="{760DD81C-A52E-E003-D2C7-3F0F2787A094}"/>
              </a:ext>
            </a:extLst>
          </p:cNvPr>
          <p:cNvPicPr>
            <a:picLocks noChangeAspect="1"/>
          </p:cNvPicPr>
          <p:nvPr/>
        </p:nvPicPr>
        <p:blipFill>
          <a:blip r:embed="rId4"/>
          <a:stretch>
            <a:fillRect/>
          </a:stretch>
        </p:blipFill>
        <p:spPr>
          <a:xfrm>
            <a:off x="8161218" y="1857485"/>
            <a:ext cx="685800" cy="266700"/>
          </a:xfrm>
          <a:prstGeom prst="rect">
            <a:avLst/>
          </a:prstGeom>
        </p:spPr>
      </p:pic>
      <p:pic>
        <p:nvPicPr>
          <p:cNvPr id="34" name="Picture 16" descr="Logo&#10;&#10;Description automatically generated">
            <a:extLst>
              <a:ext uri="{FF2B5EF4-FFF2-40B4-BE49-F238E27FC236}">
                <a16:creationId xmlns:a16="http://schemas.microsoft.com/office/drawing/2014/main" id="{98B6CAA5-CCB9-A26D-9EFB-2CCCA71F62C8}"/>
              </a:ext>
            </a:extLst>
          </p:cNvPr>
          <p:cNvPicPr>
            <a:picLocks noChangeAspect="1"/>
          </p:cNvPicPr>
          <p:nvPr/>
        </p:nvPicPr>
        <p:blipFill>
          <a:blip r:embed="rId5"/>
          <a:stretch>
            <a:fillRect/>
          </a:stretch>
        </p:blipFill>
        <p:spPr>
          <a:xfrm>
            <a:off x="7457235" y="1810498"/>
            <a:ext cx="387595" cy="368544"/>
          </a:xfrm>
          <a:prstGeom prst="rect">
            <a:avLst/>
          </a:prstGeom>
        </p:spPr>
      </p:pic>
      <p:pic>
        <p:nvPicPr>
          <p:cNvPr id="3" name="Picture 32" descr="Icon&#10;&#10;Description automatically generated">
            <a:extLst>
              <a:ext uri="{FF2B5EF4-FFF2-40B4-BE49-F238E27FC236}">
                <a16:creationId xmlns:a16="http://schemas.microsoft.com/office/drawing/2014/main" id="{FDD99478-A34C-5512-53BF-29D68C5F1BC2}"/>
              </a:ext>
            </a:extLst>
          </p:cNvPr>
          <p:cNvPicPr>
            <a:picLocks noChangeAspect="1"/>
          </p:cNvPicPr>
          <p:nvPr/>
        </p:nvPicPr>
        <p:blipFill>
          <a:blip r:embed="rId6"/>
          <a:stretch>
            <a:fillRect/>
          </a:stretch>
        </p:blipFill>
        <p:spPr>
          <a:xfrm>
            <a:off x="3703492" y="1726197"/>
            <a:ext cx="556913" cy="516153"/>
          </a:xfrm>
          <a:prstGeom prst="rect">
            <a:avLst/>
          </a:prstGeom>
        </p:spPr>
      </p:pic>
      <p:pic>
        <p:nvPicPr>
          <p:cNvPr id="33" name="Picture 34" descr="Icon&#10;&#10;Description automatically generated">
            <a:extLst>
              <a:ext uri="{FF2B5EF4-FFF2-40B4-BE49-F238E27FC236}">
                <a16:creationId xmlns:a16="http://schemas.microsoft.com/office/drawing/2014/main" id="{AB90B3BE-27A7-ECEF-276E-EEB4BF438111}"/>
              </a:ext>
            </a:extLst>
          </p:cNvPr>
          <p:cNvPicPr>
            <a:picLocks noChangeAspect="1"/>
          </p:cNvPicPr>
          <p:nvPr/>
        </p:nvPicPr>
        <p:blipFill>
          <a:blip r:embed="rId7"/>
          <a:stretch>
            <a:fillRect/>
          </a:stretch>
        </p:blipFill>
        <p:spPr>
          <a:xfrm>
            <a:off x="4268541" y="1700388"/>
            <a:ext cx="561117" cy="563778"/>
          </a:xfrm>
          <a:prstGeom prst="rect">
            <a:avLst/>
          </a:prstGeom>
        </p:spPr>
      </p:pic>
      <p:pic>
        <p:nvPicPr>
          <p:cNvPr id="18" name="Picture 17">
            <a:extLst>
              <a:ext uri="{FF2B5EF4-FFF2-40B4-BE49-F238E27FC236}">
                <a16:creationId xmlns:a16="http://schemas.microsoft.com/office/drawing/2014/main" id="{EAC882C1-4900-4718-BFD9-C16D6CB42A50}"/>
              </a:ext>
            </a:extLst>
          </p:cNvPr>
          <p:cNvPicPr>
            <a:picLocks noChangeAspect="1"/>
          </p:cNvPicPr>
          <p:nvPr/>
        </p:nvPicPr>
        <p:blipFill>
          <a:blip r:embed="rId8"/>
          <a:stretch>
            <a:fillRect/>
          </a:stretch>
        </p:blipFill>
        <p:spPr>
          <a:xfrm>
            <a:off x="136581" y="6084195"/>
            <a:ext cx="591363" cy="591363"/>
          </a:xfrm>
          <a:prstGeom prst="rect">
            <a:avLst/>
          </a:prstGeom>
        </p:spPr>
      </p:pic>
      <p:pic>
        <p:nvPicPr>
          <p:cNvPr id="31" name="Picture 5" descr="Diagram, engineering drawing&#10;&#10;Description automatically generated">
            <a:extLst>
              <a:ext uri="{FF2B5EF4-FFF2-40B4-BE49-F238E27FC236}">
                <a16:creationId xmlns:a16="http://schemas.microsoft.com/office/drawing/2014/main" id="{23ADD78E-10BF-C983-CECB-708D99F5844A}"/>
              </a:ext>
            </a:extLst>
          </p:cNvPr>
          <p:cNvPicPr>
            <a:picLocks noChangeAspect="1"/>
          </p:cNvPicPr>
          <p:nvPr/>
        </p:nvPicPr>
        <p:blipFill>
          <a:blip r:embed="rId9"/>
          <a:stretch>
            <a:fillRect/>
          </a:stretch>
        </p:blipFill>
        <p:spPr>
          <a:xfrm>
            <a:off x="6712641" y="4347419"/>
            <a:ext cx="3993765" cy="1722243"/>
          </a:xfrm>
          <a:prstGeom prst="rect">
            <a:avLst/>
          </a:prstGeom>
        </p:spPr>
      </p:pic>
      <p:sp>
        <p:nvSpPr>
          <p:cNvPr id="37" name="Rectangle 36">
            <a:extLst>
              <a:ext uri="{FF2B5EF4-FFF2-40B4-BE49-F238E27FC236}">
                <a16:creationId xmlns:a16="http://schemas.microsoft.com/office/drawing/2014/main" id="{3D57F0EE-B331-8B52-28ED-FC90C28EAB07}"/>
              </a:ext>
            </a:extLst>
          </p:cNvPr>
          <p:cNvSpPr/>
          <p:nvPr/>
        </p:nvSpPr>
        <p:spPr>
          <a:xfrm flipH="1">
            <a:off x="6514786" y="4105376"/>
            <a:ext cx="4296887" cy="2217419"/>
          </a:xfrm>
          <a:prstGeom prst="rect">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7">
            <a:extLst>
              <a:ext uri="{FF2B5EF4-FFF2-40B4-BE49-F238E27FC236}">
                <a16:creationId xmlns:a16="http://schemas.microsoft.com/office/drawing/2014/main" id="{F06FF63E-1809-0F61-0247-B14776E5AF8A}"/>
              </a:ext>
            </a:extLst>
          </p:cNvPr>
          <p:cNvSpPr txBox="1"/>
          <p:nvPr/>
        </p:nvSpPr>
        <p:spPr>
          <a:xfrm>
            <a:off x="6933482" y="4645526"/>
            <a:ext cx="345697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Georgia"/>
              </a:rPr>
              <a:t>88 tree seedlings proposed</a:t>
            </a:r>
            <a:endParaRPr lang="en-US" sz="1600">
              <a:solidFill>
                <a:srgbClr val="90DEB2"/>
              </a:solidFill>
              <a:latin typeface="Georgia"/>
            </a:endParaRPr>
          </a:p>
          <a:p>
            <a:r>
              <a:rPr lang="en-US" sz="1000">
                <a:latin typeface="Georgia"/>
              </a:rPr>
              <a:t>(allowed to grow for 10 years min.)</a:t>
            </a:r>
          </a:p>
          <a:p>
            <a:r>
              <a:rPr lang="en-US" sz="1600">
                <a:latin typeface="Georgia"/>
              </a:rPr>
              <a:t> = </a:t>
            </a:r>
            <a:endParaRPr lang="en-US" sz="1600">
              <a:solidFill>
                <a:srgbClr val="90DEB2"/>
              </a:solidFill>
              <a:latin typeface="Georgia"/>
            </a:endParaRPr>
          </a:p>
          <a:p>
            <a:endParaRPr lang="en-US" sz="1600" b="1">
              <a:solidFill>
                <a:srgbClr val="90DEB2"/>
              </a:solidFill>
              <a:latin typeface="Georgia"/>
            </a:endParaRPr>
          </a:p>
          <a:p>
            <a:r>
              <a:rPr lang="en-US" sz="1600" b="1">
                <a:solidFill>
                  <a:srgbClr val="90DEB2"/>
                </a:solidFill>
                <a:latin typeface="Georgia"/>
              </a:rPr>
              <a:t>-5,420 kgCO2e </a:t>
            </a:r>
            <a:endParaRPr lang="en-US" sz="1600" b="1">
              <a:solidFill>
                <a:srgbClr val="90DEB2"/>
              </a:solidFill>
              <a:latin typeface="Georgia"/>
              <a:ea typeface="+mn-lt"/>
              <a:cs typeface="+mn-lt"/>
            </a:endParaRPr>
          </a:p>
          <a:p>
            <a:endParaRPr lang="en-US" sz="1600"/>
          </a:p>
        </p:txBody>
      </p:sp>
    </p:spTree>
    <p:extLst>
      <p:ext uri="{BB962C8B-B14F-4D97-AF65-F5344CB8AC3E}">
        <p14:creationId xmlns:p14="http://schemas.microsoft.com/office/powerpoint/2010/main" val="12342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A61BB0-8E48-45CA-9A63-19CBC40C509A}"/>
              </a:ext>
            </a:extLst>
          </p:cNvPr>
          <p:cNvSpPr/>
          <p:nvPr/>
        </p:nvSpPr>
        <p:spPr>
          <a:xfrm flipH="1">
            <a:off x="-5077" y="1562201"/>
            <a:ext cx="5825650" cy="4889181"/>
          </a:xfrm>
          <a:prstGeom prst="rect">
            <a:avLst/>
          </a:prstGeom>
          <a:solidFill>
            <a:srgbClr val="333333">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4" name="Picture 73" descr="A picture containing text&#10;&#10;Description automatically generated">
            <a:extLst>
              <a:ext uri="{FF2B5EF4-FFF2-40B4-BE49-F238E27FC236}">
                <a16:creationId xmlns:a16="http://schemas.microsoft.com/office/drawing/2014/main" id="{A45BFED2-548D-9824-BFAB-F1460EF2E15D}"/>
              </a:ext>
            </a:extLst>
          </p:cNvPr>
          <p:cNvPicPr>
            <a:picLocks noChangeAspect="1"/>
          </p:cNvPicPr>
          <p:nvPr/>
        </p:nvPicPr>
        <p:blipFill>
          <a:blip r:embed="rId2"/>
          <a:stretch>
            <a:fillRect/>
          </a:stretch>
        </p:blipFill>
        <p:spPr>
          <a:xfrm>
            <a:off x="5835916" y="1550813"/>
            <a:ext cx="3895157" cy="2064334"/>
          </a:xfrm>
          <a:prstGeom prst="rect">
            <a:avLst/>
          </a:prstGeom>
        </p:spPr>
      </p:pic>
      <p:pic>
        <p:nvPicPr>
          <p:cNvPr id="76" name="Picture 75" descr="A picture containing application&#10;&#10;Description automatically generated">
            <a:extLst>
              <a:ext uri="{FF2B5EF4-FFF2-40B4-BE49-F238E27FC236}">
                <a16:creationId xmlns:a16="http://schemas.microsoft.com/office/drawing/2014/main" id="{FDFBBC16-58CB-3696-BEA8-D67FA5608110}"/>
              </a:ext>
            </a:extLst>
          </p:cNvPr>
          <p:cNvPicPr>
            <a:picLocks noChangeAspect="1"/>
          </p:cNvPicPr>
          <p:nvPr/>
        </p:nvPicPr>
        <p:blipFill rotWithShape="1">
          <a:blip r:embed="rId3"/>
          <a:srcRect l="2062"/>
          <a:stretch/>
        </p:blipFill>
        <p:spPr>
          <a:xfrm>
            <a:off x="8201659" y="2458564"/>
            <a:ext cx="3895158" cy="1858056"/>
          </a:xfrm>
          <a:prstGeom prst="rect">
            <a:avLst/>
          </a:prstGeom>
        </p:spPr>
      </p:pic>
      <p:pic>
        <p:nvPicPr>
          <p:cNvPr id="80" name="Picture 2" descr="USA map PNG images free download">
            <a:extLst>
              <a:ext uri="{FF2B5EF4-FFF2-40B4-BE49-F238E27FC236}">
                <a16:creationId xmlns:a16="http://schemas.microsoft.com/office/drawing/2014/main" id="{7E7EE54E-92F8-3056-E03D-809E4E3818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1070" y="4109258"/>
            <a:ext cx="3334363" cy="18525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BD23FB1-D1DC-4877-A7DB-46168872E843}"/>
              </a:ext>
            </a:extLst>
          </p:cNvPr>
          <p:cNvPicPr>
            <a:picLocks noChangeAspect="1" noChangeArrowheads="1"/>
          </p:cNvPicPr>
          <p:nvPr/>
        </p:nvPicPr>
        <p:blipFill rotWithShape="1">
          <a:blip r:embed="rId5"/>
          <a:srcRect t="780" b="780"/>
          <a:stretch/>
        </p:blipFill>
        <p:spPr bwMode="auto">
          <a:xfrm>
            <a:off x="0" y="1553356"/>
            <a:ext cx="1365636" cy="134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FA57A8-9E97-4B85-AE53-440A80E728AE}"/>
              </a:ext>
            </a:extLst>
          </p:cNvPr>
          <p:cNvPicPr>
            <a:picLocks noChangeAspect="1"/>
          </p:cNvPicPr>
          <p:nvPr/>
        </p:nvPicPr>
        <p:blipFill rotWithShape="1">
          <a:blip r:embed="rId6"/>
          <a:srcRect t="539" b="539"/>
          <a:stretch/>
        </p:blipFill>
        <p:spPr>
          <a:xfrm>
            <a:off x="-6658" y="4837748"/>
            <a:ext cx="1364552" cy="1342349"/>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955DE7A2-D399-4B59-BBD7-01A44DBD253A}"/>
              </a:ext>
            </a:extLst>
          </p:cNvPr>
          <p:cNvPicPr>
            <a:picLocks noChangeAspect="1"/>
          </p:cNvPicPr>
          <p:nvPr/>
        </p:nvPicPr>
        <p:blipFill rotWithShape="1">
          <a:blip r:embed="rId7"/>
          <a:srcRect t="786" b="786"/>
          <a:stretch/>
        </p:blipFill>
        <p:spPr>
          <a:xfrm>
            <a:off x="1487228" y="1562214"/>
            <a:ext cx="1365897" cy="1342349"/>
          </a:xfrm>
          <a:prstGeom prst="rect">
            <a:avLst/>
          </a:prstGeom>
        </p:spPr>
      </p:pic>
      <p:pic>
        <p:nvPicPr>
          <p:cNvPr id="8" name="Picture 7">
            <a:extLst>
              <a:ext uri="{FF2B5EF4-FFF2-40B4-BE49-F238E27FC236}">
                <a16:creationId xmlns:a16="http://schemas.microsoft.com/office/drawing/2014/main" id="{BA6BC262-03F8-4189-B660-89DCF3CE5D09}"/>
              </a:ext>
            </a:extLst>
          </p:cNvPr>
          <p:cNvPicPr>
            <a:picLocks noChangeAspect="1"/>
          </p:cNvPicPr>
          <p:nvPr/>
        </p:nvPicPr>
        <p:blipFill rotWithShape="1">
          <a:blip r:embed="rId8"/>
          <a:srcRect t="474" b="474"/>
          <a:stretch/>
        </p:blipFill>
        <p:spPr>
          <a:xfrm>
            <a:off x="1493423" y="4837748"/>
            <a:ext cx="1370777" cy="1342349"/>
          </a:xfrm>
          <a:prstGeom prst="rect">
            <a:avLst/>
          </a:prstGeom>
        </p:spPr>
      </p:pic>
      <p:pic>
        <p:nvPicPr>
          <p:cNvPr id="9" name="Picture 8">
            <a:extLst>
              <a:ext uri="{FF2B5EF4-FFF2-40B4-BE49-F238E27FC236}">
                <a16:creationId xmlns:a16="http://schemas.microsoft.com/office/drawing/2014/main" id="{FE3CAD1C-A65D-4EBD-8756-7441226C9ED4}"/>
              </a:ext>
            </a:extLst>
          </p:cNvPr>
          <p:cNvPicPr>
            <a:picLocks noChangeAspect="1"/>
          </p:cNvPicPr>
          <p:nvPr/>
        </p:nvPicPr>
        <p:blipFill rotWithShape="1">
          <a:blip r:embed="rId9"/>
          <a:srcRect t="817" b="817"/>
          <a:stretch/>
        </p:blipFill>
        <p:spPr>
          <a:xfrm>
            <a:off x="2958369" y="1562201"/>
            <a:ext cx="1367164" cy="1342360"/>
          </a:xfrm>
          <a:prstGeom prst="rect">
            <a:avLst/>
          </a:prstGeom>
        </p:spPr>
      </p:pic>
      <p:pic>
        <p:nvPicPr>
          <p:cNvPr id="10" name="Picture 9">
            <a:extLst>
              <a:ext uri="{FF2B5EF4-FFF2-40B4-BE49-F238E27FC236}">
                <a16:creationId xmlns:a16="http://schemas.microsoft.com/office/drawing/2014/main" id="{7F26190D-CC27-4DB2-9407-CC0F4FCAC40A}"/>
              </a:ext>
            </a:extLst>
          </p:cNvPr>
          <p:cNvPicPr>
            <a:picLocks noChangeAspect="1"/>
          </p:cNvPicPr>
          <p:nvPr/>
        </p:nvPicPr>
        <p:blipFill rotWithShape="1">
          <a:blip r:embed="rId10"/>
          <a:srcRect t="510" b="510"/>
          <a:stretch/>
        </p:blipFill>
        <p:spPr>
          <a:xfrm>
            <a:off x="-8860" y="3187605"/>
            <a:ext cx="1370982" cy="1358595"/>
          </a:xfrm>
          <a:prstGeom prst="rect">
            <a:avLst/>
          </a:prstGeom>
        </p:spPr>
      </p:pic>
      <p:pic>
        <p:nvPicPr>
          <p:cNvPr id="11" name="Picture 10">
            <a:extLst>
              <a:ext uri="{FF2B5EF4-FFF2-40B4-BE49-F238E27FC236}">
                <a16:creationId xmlns:a16="http://schemas.microsoft.com/office/drawing/2014/main" id="{014EDDF0-F77A-43D3-BE1E-2C9CA3E7CAAE}"/>
              </a:ext>
            </a:extLst>
          </p:cNvPr>
          <p:cNvPicPr>
            <a:picLocks noChangeAspect="1"/>
          </p:cNvPicPr>
          <p:nvPr/>
        </p:nvPicPr>
        <p:blipFill rotWithShape="1">
          <a:blip r:embed="rId11"/>
          <a:srcRect t="179" b="179"/>
          <a:stretch/>
        </p:blipFill>
        <p:spPr>
          <a:xfrm>
            <a:off x="1482600" y="3187605"/>
            <a:ext cx="1357410" cy="1358596"/>
          </a:xfrm>
          <a:prstGeom prst="rect">
            <a:avLst/>
          </a:prstGeom>
        </p:spPr>
      </p:pic>
      <p:pic>
        <p:nvPicPr>
          <p:cNvPr id="12" name="Picture 11" descr="A picture containing person, wall, indoor&#10;&#10;Description automatically generated">
            <a:extLst>
              <a:ext uri="{FF2B5EF4-FFF2-40B4-BE49-F238E27FC236}">
                <a16:creationId xmlns:a16="http://schemas.microsoft.com/office/drawing/2014/main" id="{0784C786-29F7-41F3-9448-B44BB21ABFEB}"/>
              </a:ext>
            </a:extLst>
          </p:cNvPr>
          <p:cNvPicPr>
            <a:picLocks noChangeAspect="1"/>
          </p:cNvPicPr>
          <p:nvPr/>
        </p:nvPicPr>
        <p:blipFill rotWithShape="1">
          <a:blip r:embed="rId12"/>
          <a:srcRect t="364" b="364"/>
          <a:stretch/>
        </p:blipFill>
        <p:spPr>
          <a:xfrm>
            <a:off x="2957850" y="3187604"/>
            <a:ext cx="1364974" cy="1358596"/>
          </a:xfrm>
          <a:prstGeom prst="rect">
            <a:avLst/>
          </a:prstGeom>
        </p:spPr>
      </p:pic>
      <p:pic>
        <p:nvPicPr>
          <p:cNvPr id="13" name="Picture 12">
            <a:extLst>
              <a:ext uri="{FF2B5EF4-FFF2-40B4-BE49-F238E27FC236}">
                <a16:creationId xmlns:a16="http://schemas.microsoft.com/office/drawing/2014/main" id="{38965B88-D856-491F-8A7C-03BF38C70164}"/>
              </a:ext>
            </a:extLst>
          </p:cNvPr>
          <p:cNvPicPr>
            <a:picLocks noChangeAspect="1"/>
          </p:cNvPicPr>
          <p:nvPr/>
        </p:nvPicPr>
        <p:blipFill rotWithShape="1">
          <a:blip r:embed="rId13"/>
          <a:srcRect t="615" b="615"/>
          <a:stretch/>
        </p:blipFill>
        <p:spPr>
          <a:xfrm>
            <a:off x="2971106" y="4836895"/>
            <a:ext cx="1375340" cy="1358597"/>
          </a:xfrm>
          <a:prstGeom prst="rect">
            <a:avLst/>
          </a:prstGeom>
        </p:spPr>
      </p:pic>
      <p:pic>
        <p:nvPicPr>
          <p:cNvPr id="15" name="Picture 2">
            <a:extLst>
              <a:ext uri="{FF2B5EF4-FFF2-40B4-BE49-F238E27FC236}">
                <a16:creationId xmlns:a16="http://schemas.microsoft.com/office/drawing/2014/main" id="{9CFE6FAC-8B05-46F4-92ED-960535E42F8F}"/>
              </a:ext>
            </a:extLst>
          </p:cNvPr>
          <p:cNvPicPr>
            <a:picLocks noChangeAspect="1" noChangeArrowheads="1"/>
          </p:cNvPicPr>
          <p:nvPr/>
        </p:nvPicPr>
        <p:blipFill rotWithShape="1">
          <a:blip r:embed="rId14"/>
          <a:srcRect t="218" b="218"/>
          <a:stretch/>
        </p:blipFill>
        <p:spPr bwMode="auto">
          <a:xfrm>
            <a:off x="4440773" y="3187603"/>
            <a:ext cx="1364456" cy="136061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A916F7C5-2581-4319-53A9-606C72541474}"/>
              </a:ext>
            </a:extLst>
          </p:cNvPr>
          <p:cNvPicPr>
            <a:picLocks noChangeAspect="1"/>
          </p:cNvPicPr>
          <p:nvPr/>
        </p:nvPicPr>
        <p:blipFill rotWithShape="1">
          <a:blip r:embed="rId15"/>
          <a:srcRect t="964" b="964"/>
          <a:stretch/>
        </p:blipFill>
        <p:spPr>
          <a:xfrm>
            <a:off x="4440976" y="1562201"/>
            <a:ext cx="1367164" cy="1342360"/>
          </a:xfrm>
          <a:prstGeom prst="rect">
            <a:avLst/>
          </a:prstGeom>
        </p:spPr>
      </p:pic>
      <p:pic>
        <p:nvPicPr>
          <p:cNvPr id="53" name="Picture 2" descr="A picture containing person, person, suit, wearing&#10;&#10;Description automatically generated">
            <a:extLst>
              <a:ext uri="{FF2B5EF4-FFF2-40B4-BE49-F238E27FC236}">
                <a16:creationId xmlns:a16="http://schemas.microsoft.com/office/drawing/2014/main" id="{9865E08F-2E07-5011-0035-EFF3FA7B0F0C}"/>
              </a:ext>
            </a:extLst>
          </p:cNvPr>
          <p:cNvPicPr>
            <a:picLocks noChangeAspect="1" noChangeArrowheads="1"/>
          </p:cNvPicPr>
          <p:nvPr/>
        </p:nvPicPr>
        <p:blipFill rotWithShape="1">
          <a:blip r:embed="rId16"/>
          <a:srcRect t="450" b="450"/>
          <a:stretch/>
        </p:blipFill>
        <p:spPr bwMode="auto">
          <a:xfrm>
            <a:off x="4434823" y="4854614"/>
            <a:ext cx="1364456" cy="13606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891D3C0-06C1-44AB-BB56-BFCB0E80EB9D}"/>
              </a:ext>
            </a:extLst>
          </p:cNvPr>
          <p:cNvSpPr/>
          <p:nvPr/>
        </p:nvSpPr>
        <p:spPr>
          <a:xfrm>
            <a:off x="-82916" y="2865532"/>
            <a:ext cx="1342813"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Nathan Kegel</a:t>
            </a:r>
          </a:p>
        </p:txBody>
      </p:sp>
      <p:sp>
        <p:nvSpPr>
          <p:cNvPr id="17" name="Rectangle 16">
            <a:extLst>
              <a:ext uri="{FF2B5EF4-FFF2-40B4-BE49-F238E27FC236}">
                <a16:creationId xmlns:a16="http://schemas.microsoft.com/office/drawing/2014/main" id="{C5A496BD-D130-4117-8726-66DBBCD88A53}"/>
              </a:ext>
            </a:extLst>
          </p:cNvPr>
          <p:cNvSpPr/>
          <p:nvPr/>
        </p:nvSpPr>
        <p:spPr>
          <a:xfrm>
            <a:off x="-63551" y="6155631"/>
            <a:ext cx="1683874" cy="266034"/>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Jill Maltby-Abbott</a:t>
            </a:r>
            <a:endParaRPr lang="en-US" sz="1400" b="1">
              <a:solidFill>
                <a:schemeClr val="bg1"/>
              </a:solidFill>
              <a:latin typeface="Franklin Gothic Book" panose="020B0503020102020204" pitchFamily="34" charset="0"/>
              <a:ea typeface="Roboto" panose="02000000000000000000" pitchFamily="2" charset="0"/>
            </a:endParaRPr>
          </a:p>
        </p:txBody>
      </p:sp>
      <p:sp>
        <p:nvSpPr>
          <p:cNvPr id="18" name="Rectangle 17">
            <a:extLst>
              <a:ext uri="{FF2B5EF4-FFF2-40B4-BE49-F238E27FC236}">
                <a16:creationId xmlns:a16="http://schemas.microsoft.com/office/drawing/2014/main" id="{A1282283-6FBC-4E7D-82B0-4AE8E918DFCD}"/>
              </a:ext>
            </a:extLst>
          </p:cNvPr>
          <p:cNvSpPr/>
          <p:nvPr/>
        </p:nvSpPr>
        <p:spPr>
          <a:xfrm>
            <a:off x="1410332" y="4507822"/>
            <a:ext cx="1350367"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Thu Nguyen  </a:t>
            </a:r>
            <a:endParaRPr lang="en-US" sz="1400">
              <a:solidFill>
                <a:schemeClr val="bg1"/>
              </a:solidFill>
              <a:latin typeface="Franklin Gothic Book" panose="020B0503020102020204" pitchFamily="34" charset="0"/>
              <a:ea typeface="Roboto" panose="02000000000000000000" pitchFamily="2" charset="0"/>
            </a:endParaRPr>
          </a:p>
        </p:txBody>
      </p:sp>
      <p:sp>
        <p:nvSpPr>
          <p:cNvPr id="19" name="Rectangle 18">
            <a:extLst>
              <a:ext uri="{FF2B5EF4-FFF2-40B4-BE49-F238E27FC236}">
                <a16:creationId xmlns:a16="http://schemas.microsoft.com/office/drawing/2014/main" id="{D4140026-1E11-4B00-8975-DFB30F5EDC13}"/>
              </a:ext>
            </a:extLst>
          </p:cNvPr>
          <p:cNvSpPr/>
          <p:nvPr/>
        </p:nvSpPr>
        <p:spPr>
          <a:xfrm>
            <a:off x="1409864" y="2863041"/>
            <a:ext cx="1337292"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Shona O'Dea </a:t>
            </a:r>
            <a:endParaRPr lang="en-US" sz="1400" b="1">
              <a:solidFill>
                <a:schemeClr val="bg1"/>
              </a:solidFill>
              <a:latin typeface="Franklin Gothic Book" panose="020B0503020102020204" pitchFamily="34" charset="0"/>
              <a:ea typeface="Roboto" panose="02000000000000000000" pitchFamily="2" charset="0"/>
            </a:endParaRPr>
          </a:p>
        </p:txBody>
      </p:sp>
      <p:sp>
        <p:nvSpPr>
          <p:cNvPr id="21" name="Rectangle 20">
            <a:extLst>
              <a:ext uri="{FF2B5EF4-FFF2-40B4-BE49-F238E27FC236}">
                <a16:creationId xmlns:a16="http://schemas.microsoft.com/office/drawing/2014/main" id="{37A95724-8ED1-4FF3-9BD7-096FDF104289}"/>
              </a:ext>
            </a:extLst>
          </p:cNvPr>
          <p:cNvSpPr/>
          <p:nvPr/>
        </p:nvSpPr>
        <p:spPr>
          <a:xfrm>
            <a:off x="2920363" y="6153140"/>
            <a:ext cx="1137268"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Xuyang Jin</a:t>
            </a:r>
            <a:endParaRPr lang="en-US" sz="1400" b="1">
              <a:solidFill>
                <a:schemeClr val="bg1"/>
              </a:solidFill>
              <a:latin typeface="Franklin Gothic Book" panose="020B0503020102020204" pitchFamily="34" charset="0"/>
              <a:ea typeface="Roboto" panose="02000000000000000000" pitchFamily="2" charset="0"/>
            </a:endParaRPr>
          </a:p>
        </p:txBody>
      </p:sp>
      <p:sp>
        <p:nvSpPr>
          <p:cNvPr id="22" name="Rectangle 21">
            <a:extLst>
              <a:ext uri="{FF2B5EF4-FFF2-40B4-BE49-F238E27FC236}">
                <a16:creationId xmlns:a16="http://schemas.microsoft.com/office/drawing/2014/main" id="{7628FF62-E1A8-43D0-9BCB-454B4A4C88F9}"/>
              </a:ext>
            </a:extLst>
          </p:cNvPr>
          <p:cNvSpPr/>
          <p:nvPr/>
        </p:nvSpPr>
        <p:spPr>
          <a:xfrm>
            <a:off x="2866083" y="2862289"/>
            <a:ext cx="1385694"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Anthony Montez</a:t>
            </a:r>
            <a:endParaRPr lang="en-US" sz="1400">
              <a:solidFill>
                <a:schemeClr val="bg1"/>
              </a:solidFill>
              <a:latin typeface="Franklin Gothic Book" panose="020B0503020102020204" pitchFamily="34" charset="0"/>
              <a:ea typeface="Roboto" panose="02000000000000000000" pitchFamily="2" charset="0"/>
            </a:endParaRPr>
          </a:p>
        </p:txBody>
      </p:sp>
      <p:sp>
        <p:nvSpPr>
          <p:cNvPr id="23" name="Rectangle 22">
            <a:extLst>
              <a:ext uri="{FF2B5EF4-FFF2-40B4-BE49-F238E27FC236}">
                <a16:creationId xmlns:a16="http://schemas.microsoft.com/office/drawing/2014/main" id="{2DCFB1FB-BA71-472A-A0FF-B5D6BB3C7993}"/>
              </a:ext>
            </a:extLst>
          </p:cNvPr>
          <p:cNvSpPr/>
          <p:nvPr/>
        </p:nvSpPr>
        <p:spPr>
          <a:xfrm>
            <a:off x="4356400" y="4508497"/>
            <a:ext cx="1321665"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Rajat Wadhwa </a:t>
            </a:r>
            <a:endParaRPr lang="en-US" sz="1400">
              <a:solidFill>
                <a:schemeClr val="bg1"/>
              </a:solidFill>
              <a:latin typeface="Franklin Gothic Book" panose="020B0503020102020204" pitchFamily="34" charset="0"/>
              <a:ea typeface="Roboto" panose="02000000000000000000" pitchFamily="2" charset="0"/>
            </a:endParaRPr>
          </a:p>
        </p:txBody>
      </p:sp>
      <p:sp>
        <p:nvSpPr>
          <p:cNvPr id="24" name="Rectangle 23">
            <a:extLst>
              <a:ext uri="{FF2B5EF4-FFF2-40B4-BE49-F238E27FC236}">
                <a16:creationId xmlns:a16="http://schemas.microsoft.com/office/drawing/2014/main" id="{EF489D0C-7634-4894-A608-BDA151B48B5C}"/>
              </a:ext>
            </a:extLst>
          </p:cNvPr>
          <p:cNvSpPr/>
          <p:nvPr/>
        </p:nvSpPr>
        <p:spPr>
          <a:xfrm>
            <a:off x="-82914" y="4499431"/>
            <a:ext cx="1360210"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Andrew Eckhoff</a:t>
            </a:r>
            <a:endParaRPr lang="en-US">
              <a:solidFill>
                <a:schemeClr val="bg1"/>
              </a:solidFill>
            </a:endParaRPr>
          </a:p>
        </p:txBody>
      </p:sp>
      <p:sp>
        <p:nvSpPr>
          <p:cNvPr id="25" name="Rectangle 24">
            <a:extLst>
              <a:ext uri="{FF2B5EF4-FFF2-40B4-BE49-F238E27FC236}">
                <a16:creationId xmlns:a16="http://schemas.microsoft.com/office/drawing/2014/main" id="{9D04C09C-CEB8-4A39-9D31-439D97BBAB91}"/>
              </a:ext>
            </a:extLst>
          </p:cNvPr>
          <p:cNvSpPr/>
          <p:nvPr/>
        </p:nvSpPr>
        <p:spPr>
          <a:xfrm>
            <a:off x="1442843" y="6153140"/>
            <a:ext cx="1357409"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Chris Flynn*</a:t>
            </a:r>
            <a:endParaRPr lang="en-US" sz="1400">
              <a:solidFill>
                <a:schemeClr val="bg1"/>
              </a:solidFill>
              <a:latin typeface="Franklin Gothic Book"/>
              <a:ea typeface="Roboto"/>
            </a:endParaRPr>
          </a:p>
        </p:txBody>
      </p:sp>
      <p:sp>
        <p:nvSpPr>
          <p:cNvPr id="54" name="Rectangle 53">
            <a:extLst>
              <a:ext uri="{FF2B5EF4-FFF2-40B4-BE49-F238E27FC236}">
                <a16:creationId xmlns:a16="http://schemas.microsoft.com/office/drawing/2014/main" id="{4D38E053-6514-7542-1D0E-F1A1A0686554}"/>
              </a:ext>
            </a:extLst>
          </p:cNvPr>
          <p:cNvSpPr/>
          <p:nvPr/>
        </p:nvSpPr>
        <p:spPr>
          <a:xfrm>
            <a:off x="4322108" y="2844568"/>
            <a:ext cx="1557776" cy="611411"/>
          </a:xfrm>
          <a:prstGeom prst="rect">
            <a:avLst/>
          </a:prstGeom>
        </p:spPr>
        <p:txBody>
          <a:bodyPr wrap="square" lIns="91440" tIns="45720" rIns="91440" bIns="45720" anchor="t">
            <a:noAutofit/>
          </a:bodyPr>
          <a:lstStyle/>
          <a:p>
            <a:pPr>
              <a:lnSpc>
                <a:spcPts val="1700"/>
              </a:lnSpc>
              <a:spcBef>
                <a:spcPts val="800"/>
              </a:spcBef>
            </a:pPr>
            <a:r>
              <a:rPr lang="en-US" sz="1200" b="1">
                <a:solidFill>
                  <a:schemeClr val="bg1"/>
                </a:solidFill>
                <a:latin typeface="Franklin Gothic Book"/>
                <a:ea typeface="Roboto"/>
              </a:rPr>
              <a:t>Mahdi Afkhamiaghda</a:t>
            </a:r>
            <a:endParaRPr lang="en-US" sz="1200">
              <a:solidFill>
                <a:schemeClr val="bg1"/>
              </a:solidFill>
              <a:latin typeface="Franklin Gothic Book" panose="020B0503020102020204" pitchFamily="34" charset="0"/>
              <a:ea typeface="Roboto" panose="02000000000000000000" pitchFamily="2" charset="0"/>
            </a:endParaRPr>
          </a:p>
        </p:txBody>
      </p:sp>
      <p:sp>
        <p:nvSpPr>
          <p:cNvPr id="55" name="Rectangle 54">
            <a:extLst>
              <a:ext uri="{FF2B5EF4-FFF2-40B4-BE49-F238E27FC236}">
                <a16:creationId xmlns:a16="http://schemas.microsoft.com/office/drawing/2014/main" id="{2570C668-E69D-1CC1-70DC-1645DC3470E2}"/>
              </a:ext>
            </a:extLst>
          </p:cNvPr>
          <p:cNvSpPr/>
          <p:nvPr/>
        </p:nvSpPr>
        <p:spPr>
          <a:xfrm>
            <a:off x="4354326" y="6166182"/>
            <a:ext cx="1364456"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Matt Conway</a:t>
            </a:r>
            <a:endParaRPr lang="en-US" sz="1400" b="1">
              <a:solidFill>
                <a:schemeClr val="bg1"/>
              </a:solidFill>
              <a:latin typeface="Franklin Gothic Book" panose="020B0503020102020204" pitchFamily="34" charset="0"/>
              <a:ea typeface="Roboto" panose="02000000000000000000" pitchFamily="2" charset="0"/>
            </a:endParaRPr>
          </a:p>
        </p:txBody>
      </p:sp>
      <p:sp>
        <p:nvSpPr>
          <p:cNvPr id="26" name="Title 25">
            <a:extLst>
              <a:ext uri="{FF2B5EF4-FFF2-40B4-BE49-F238E27FC236}">
                <a16:creationId xmlns:a16="http://schemas.microsoft.com/office/drawing/2014/main" id="{74F77D35-5498-4482-A787-E3B04765920B}"/>
              </a:ext>
            </a:extLst>
          </p:cNvPr>
          <p:cNvSpPr>
            <a:spLocks noGrp="1"/>
          </p:cNvSpPr>
          <p:nvPr>
            <p:ph type="title"/>
          </p:nvPr>
        </p:nvSpPr>
        <p:spPr/>
        <p:txBody>
          <a:bodyPr/>
          <a:lstStyle/>
          <a:p>
            <a:r>
              <a:rPr lang="en-US"/>
              <a:t>Our Team</a:t>
            </a:r>
          </a:p>
        </p:txBody>
      </p:sp>
      <p:sp>
        <p:nvSpPr>
          <p:cNvPr id="27" name="Subtitle 26">
            <a:extLst>
              <a:ext uri="{FF2B5EF4-FFF2-40B4-BE49-F238E27FC236}">
                <a16:creationId xmlns:a16="http://schemas.microsoft.com/office/drawing/2014/main" id="{2C42EE72-E2C8-4B11-A695-08D0AE82B453}"/>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30" name="Straight Connector 29">
            <a:extLst>
              <a:ext uri="{FF2B5EF4-FFF2-40B4-BE49-F238E27FC236}">
                <a16:creationId xmlns:a16="http://schemas.microsoft.com/office/drawing/2014/main" id="{A842A6F3-25CF-EDB6-7DE0-75BA3974AA44}"/>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32" name="Subtitle 26">
            <a:extLst>
              <a:ext uri="{FF2B5EF4-FFF2-40B4-BE49-F238E27FC236}">
                <a16:creationId xmlns:a16="http://schemas.microsoft.com/office/drawing/2014/main" id="{98202C4B-4C2D-45EB-B5F2-D9730CFCB570}"/>
              </a:ext>
            </a:extLst>
          </p:cNvPr>
          <p:cNvSpPr txBox="1">
            <a:spLocks/>
          </p:cNvSpPr>
          <p:nvPr/>
        </p:nvSpPr>
        <p:spPr>
          <a:xfrm>
            <a:off x="1533977" y="6614371"/>
            <a:ext cx="5435600" cy="274597"/>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i="0" kern="1200" spc="300" baseline="0">
                <a:solidFill>
                  <a:schemeClr val="tx1"/>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Georgia"/>
              </a:rPr>
              <a:t>* From Albuquerque</a:t>
            </a:r>
            <a:endParaRPr lang="en-US"/>
          </a:p>
        </p:txBody>
      </p:sp>
      <p:sp>
        <p:nvSpPr>
          <p:cNvPr id="78" name="TextBox 77">
            <a:extLst>
              <a:ext uri="{FF2B5EF4-FFF2-40B4-BE49-F238E27FC236}">
                <a16:creationId xmlns:a16="http://schemas.microsoft.com/office/drawing/2014/main" id="{634C48BC-EF38-BCED-F925-410EAFBDF571}"/>
              </a:ext>
            </a:extLst>
          </p:cNvPr>
          <p:cNvSpPr txBox="1"/>
          <p:nvPr/>
        </p:nvSpPr>
        <p:spPr>
          <a:xfrm>
            <a:off x="7776356" y="4316620"/>
            <a:ext cx="4320460" cy="276999"/>
          </a:xfrm>
          <a:prstGeom prst="rect">
            <a:avLst/>
          </a:prstGeom>
          <a:noFill/>
        </p:spPr>
        <p:txBody>
          <a:bodyPr wrap="square">
            <a:spAutoFit/>
          </a:bodyPr>
          <a:lstStyle/>
          <a:p>
            <a:pPr marL="428625" indent="-428625" algn="r">
              <a:buFont typeface="Arial,Sans-Serif" panose="020B0604020202020204" pitchFamily="34" charset="0"/>
            </a:pPr>
            <a:r>
              <a:rPr lang="en-US" sz="1200">
                <a:solidFill>
                  <a:schemeClr val="bg1">
                    <a:lumMod val="50000"/>
                  </a:schemeClr>
                </a:solidFill>
              </a:rPr>
              <a:t>Mural Board</a:t>
            </a:r>
          </a:p>
        </p:txBody>
      </p:sp>
      <p:sp>
        <p:nvSpPr>
          <p:cNvPr id="112" name="Title 1">
            <a:extLst>
              <a:ext uri="{FF2B5EF4-FFF2-40B4-BE49-F238E27FC236}">
                <a16:creationId xmlns:a16="http://schemas.microsoft.com/office/drawing/2014/main" id="{8A6F7F38-5031-DD0C-9CE4-10F8E962CB10}"/>
              </a:ext>
            </a:extLst>
          </p:cNvPr>
          <p:cNvSpPr txBox="1">
            <a:spLocks/>
          </p:cNvSpPr>
          <p:nvPr/>
        </p:nvSpPr>
        <p:spPr>
          <a:xfrm>
            <a:off x="6130732" y="4317530"/>
            <a:ext cx="420703" cy="271340"/>
          </a:xfrm>
          <a:prstGeom prst="rect">
            <a:avLst/>
          </a:prstGeom>
          <a:solidFill>
            <a:schemeClr val="bg1">
              <a:alpha val="50000"/>
            </a:schemeClr>
          </a:solidFill>
        </p:spPr>
        <p:txBody>
          <a:bodyPr vert="horz" lIns="0" tIns="45720" rIns="0" bIns="45720" rtlCol="0" anchor="b">
            <a:normAutofit lnSpcReduction="1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 CA</a:t>
            </a:r>
          </a:p>
        </p:txBody>
      </p:sp>
      <p:pic>
        <p:nvPicPr>
          <p:cNvPr id="82" name="Graphic 81" descr="Marker with solid fill">
            <a:extLst>
              <a:ext uri="{FF2B5EF4-FFF2-40B4-BE49-F238E27FC236}">
                <a16:creationId xmlns:a16="http://schemas.microsoft.com/office/drawing/2014/main" id="{09E6625D-B98D-AC2B-D9BF-323CA5C3C5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85185" y="4356302"/>
            <a:ext cx="426762" cy="408794"/>
          </a:xfrm>
          <a:prstGeom prst="rect">
            <a:avLst/>
          </a:prstGeom>
        </p:spPr>
      </p:pic>
      <p:pic>
        <p:nvPicPr>
          <p:cNvPr id="84" name="Graphic 83" descr="Marker with solid fill">
            <a:extLst>
              <a:ext uri="{FF2B5EF4-FFF2-40B4-BE49-F238E27FC236}">
                <a16:creationId xmlns:a16="http://schemas.microsoft.com/office/drawing/2014/main" id="{445BF263-F2EF-4900-9EEA-14D1FC0106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81828" y="4268664"/>
            <a:ext cx="426762" cy="408794"/>
          </a:xfrm>
          <a:prstGeom prst="rect">
            <a:avLst/>
          </a:prstGeom>
        </p:spPr>
      </p:pic>
      <p:pic>
        <p:nvPicPr>
          <p:cNvPr id="86" name="Graphic 85" descr="Marker with solid fill">
            <a:extLst>
              <a:ext uri="{FF2B5EF4-FFF2-40B4-BE49-F238E27FC236}">
                <a16:creationId xmlns:a16="http://schemas.microsoft.com/office/drawing/2014/main" id="{06B07535-8999-B184-B800-1AD229703C5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70079" y="4458717"/>
            <a:ext cx="426762" cy="408794"/>
          </a:xfrm>
          <a:prstGeom prst="rect">
            <a:avLst/>
          </a:prstGeom>
        </p:spPr>
      </p:pic>
      <p:pic>
        <p:nvPicPr>
          <p:cNvPr id="88" name="Graphic 87" descr="Marker with solid fill">
            <a:extLst>
              <a:ext uri="{FF2B5EF4-FFF2-40B4-BE49-F238E27FC236}">
                <a16:creationId xmlns:a16="http://schemas.microsoft.com/office/drawing/2014/main" id="{E2037C3D-AE16-3AAF-E1D3-EEBC1427E3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75777" y="4658304"/>
            <a:ext cx="426762" cy="408794"/>
          </a:xfrm>
          <a:prstGeom prst="rect">
            <a:avLst/>
          </a:prstGeom>
        </p:spPr>
      </p:pic>
      <p:pic>
        <p:nvPicPr>
          <p:cNvPr id="90" name="Graphic 89" descr="Marker with solid fill">
            <a:extLst>
              <a:ext uri="{FF2B5EF4-FFF2-40B4-BE49-F238E27FC236}">
                <a16:creationId xmlns:a16="http://schemas.microsoft.com/office/drawing/2014/main" id="{7C285589-55E6-8F74-41E7-878AC9B3A0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8839" y="4511318"/>
            <a:ext cx="426762" cy="408794"/>
          </a:xfrm>
          <a:prstGeom prst="rect">
            <a:avLst/>
          </a:prstGeom>
        </p:spPr>
      </p:pic>
      <p:pic>
        <p:nvPicPr>
          <p:cNvPr id="92" name="Graphic 91" descr="Marker with solid fill">
            <a:extLst>
              <a:ext uri="{FF2B5EF4-FFF2-40B4-BE49-F238E27FC236}">
                <a16:creationId xmlns:a16="http://schemas.microsoft.com/office/drawing/2014/main" id="{D681B690-4212-5DA1-5BA3-B1FF5056E06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13368" y="5086562"/>
            <a:ext cx="426762" cy="408794"/>
          </a:xfrm>
          <a:prstGeom prst="rect">
            <a:avLst/>
          </a:prstGeom>
        </p:spPr>
      </p:pic>
      <p:pic>
        <p:nvPicPr>
          <p:cNvPr id="94" name="Graphic 93" descr="Marker with solid fill">
            <a:extLst>
              <a:ext uri="{FF2B5EF4-FFF2-40B4-BE49-F238E27FC236}">
                <a16:creationId xmlns:a16="http://schemas.microsoft.com/office/drawing/2014/main" id="{7223723E-F93D-7818-589A-3F5C96E5F60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38377" y="4840926"/>
            <a:ext cx="426762" cy="408794"/>
          </a:xfrm>
          <a:prstGeom prst="rect">
            <a:avLst/>
          </a:prstGeom>
        </p:spPr>
      </p:pic>
      <p:pic>
        <p:nvPicPr>
          <p:cNvPr id="96" name="Graphic 95" descr="Marker with solid fill">
            <a:extLst>
              <a:ext uri="{FF2B5EF4-FFF2-40B4-BE49-F238E27FC236}">
                <a16:creationId xmlns:a16="http://schemas.microsoft.com/office/drawing/2014/main" id="{1898D6FE-D2F1-4C52-7F44-E62C57783C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53390" y="4560700"/>
            <a:ext cx="426762" cy="408794"/>
          </a:xfrm>
          <a:prstGeom prst="rect">
            <a:avLst/>
          </a:prstGeom>
        </p:spPr>
      </p:pic>
      <p:sp>
        <p:nvSpPr>
          <p:cNvPr id="100" name="Title 1">
            <a:extLst>
              <a:ext uri="{FF2B5EF4-FFF2-40B4-BE49-F238E27FC236}">
                <a16:creationId xmlns:a16="http://schemas.microsoft.com/office/drawing/2014/main" id="{4DA67524-6DDC-D5C6-F17C-B2070C770719}"/>
              </a:ext>
            </a:extLst>
          </p:cNvPr>
          <p:cNvSpPr txBox="1">
            <a:spLocks/>
          </p:cNvSpPr>
          <p:nvPr/>
        </p:nvSpPr>
        <p:spPr>
          <a:xfrm>
            <a:off x="7604300" y="4087157"/>
            <a:ext cx="359554" cy="233773"/>
          </a:xfrm>
          <a:prstGeom prst="rect">
            <a:avLst/>
          </a:prstGeom>
          <a:solidFill>
            <a:schemeClr val="bg1">
              <a:alpha val="50000"/>
            </a:schemeClr>
          </a:solidFill>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 MN</a:t>
            </a:r>
          </a:p>
        </p:txBody>
      </p:sp>
      <p:sp>
        <p:nvSpPr>
          <p:cNvPr id="113" name="Title 1">
            <a:extLst>
              <a:ext uri="{FF2B5EF4-FFF2-40B4-BE49-F238E27FC236}">
                <a16:creationId xmlns:a16="http://schemas.microsoft.com/office/drawing/2014/main" id="{42C9CF48-545F-2D05-563C-25D121D75D3A}"/>
              </a:ext>
            </a:extLst>
          </p:cNvPr>
          <p:cNvSpPr txBox="1">
            <a:spLocks/>
          </p:cNvSpPr>
          <p:nvPr/>
        </p:nvSpPr>
        <p:spPr>
          <a:xfrm>
            <a:off x="7028780" y="4423041"/>
            <a:ext cx="359554" cy="233773"/>
          </a:xfrm>
          <a:prstGeom prst="rect">
            <a:avLst/>
          </a:prstGeom>
          <a:solidFill>
            <a:schemeClr val="bg1">
              <a:alpha val="50000"/>
            </a:schemeClr>
          </a:solidFill>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 C0</a:t>
            </a:r>
          </a:p>
        </p:txBody>
      </p:sp>
      <p:sp>
        <p:nvSpPr>
          <p:cNvPr id="114" name="Title 1">
            <a:extLst>
              <a:ext uri="{FF2B5EF4-FFF2-40B4-BE49-F238E27FC236}">
                <a16:creationId xmlns:a16="http://schemas.microsoft.com/office/drawing/2014/main" id="{B23D6BE5-2D51-F2A1-BEB1-3BED77818E02}"/>
              </a:ext>
            </a:extLst>
          </p:cNvPr>
          <p:cNvSpPr txBox="1">
            <a:spLocks/>
          </p:cNvSpPr>
          <p:nvPr/>
        </p:nvSpPr>
        <p:spPr>
          <a:xfrm>
            <a:off x="7308967" y="4972671"/>
            <a:ext cx="359554" cy="233773"/>
          </a:xfrm>
          <a:prstGeom prst="rect">
            <a:avLst/>
          </a:prstGeom>
          <a:solidFill>
            <a:schemeClr val="bg1">
              <a:alpha val="50000"/>
            </a:schemeClr>
          </a:solidFill>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 TX</a:t>
            </a:r>
          </a:p>
        </p:txBody>
      </p:sp>
      <p:sp>
        <p:nvSpPr>
          <p:cNvPr id="115" name="Title 1">
            <a:extLst>
              <a:ext uri="{FF2B5EF4-FFF2-40B4-BE49-F238E27FC236}">
                <a16:creationId xmlns:a16="http://schemas.microsoft.com/office/drawing/2014/main" id="{4A673F2E-1240-992D-E339-86561AAB2EF0}"/>
              </a:ext>
            </a:extLst>
          </p:cNvPr>
          <p:cNvSpPr txBox="1">
            <a:spLocks/>
          </p:cNvSpPr>
          <p:nvPr/>
        </p:nvSpPr>
        <p:spPr>
          <a:xfrm>
            <a:off x="7490709" y="4522279"/>
            <a:ext cx="359554" cy="233773"/>
          </a:xfrm>
          <a:prstGeom prst="rect">
            <a:avLst/>
          </a:prstGeom>
          <a:solidFill>
            <a:schemeClr val="bg1">
              <a:alpha val="50000"/>
            </a:schemeClr>
          </a:solidFill>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 MO</a:t>
            </a:r>
          </a:p>
        </p:txBody>
      </p:sp>
      <p:sp>
        <p:nvSpPr>
          <p:cNvPr id="116" name="Title 1">
            <a:extLst>
              <a:ext uri="{FF2B5EF4-FFF2-40B4-BE49-F238E27FC236}">
                <a16:creationId xmlns:a16="http://schemas.microsoft.com/office/drawing/2014/main" id="{9026C759-5650-3BCB-842A-99E03476B303}"/>
              </a:ext>
            </a:extLst>
          </p:cNvPr>
          <p:cNvSpPr txBox="1">
            <a:spLocks/>
          </p:cNvSpPr>
          <p:nvPr/>
        </p:nvSpPr>
        <p:spPr>
          <a:xfrm>
            <a:off x="8005646" y="4285633"/>
            <a:ext cx="359554" cy="233773"/>
          </a:xfrm>
          <a:prstGeom prst="rect">
            <a:avLst/>
          </a:prstGeom>
          <a:solidFill>
            <a:schemeClr val="bg1">
              <a:alpha val="50000"/>
            </a:schemeClr>
          </a:solidFill>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 IL</a:t>
            </a:r>
          </a:p>
        </p:txBody>
      </p:sp>
      <p:sp>
        <p:nvSpPr>
          <p:cNvPr id="117" name="Title 1">
            <a:extLst>
              <a:ext uri="{FF2B5EF4-FFF2-40B4-BE49-F238E27FC236}">
                <a16:creationId xmlns:a16="http://schemas.microsoft.com/office/drawing/2014/main" id="{F99589D3-3E9F-6AFA-D785-0CCE1D13E8F9}"/>
              </a:ext>
            </a:extLst>
          </p:cNvPr>
          <p:cNvSpPr txBox="1">
            <a:spLocks/>
          </p:cNvSpPr>
          <p:nvPr/>
        </p:nvSpPr>
        <p:spPr>
          <a:xfrm>
            <a:off x="8505437" y="4262731"/>
            <a:ext cx="359554" cy="233773"/>
          </a:xfrm>
          <a:prstGeom prst="rect">
            <a:avLst/>
          </a:prstGeom>
          <a:solidFill>
            <a:schemeClr val="bg1">
              <a:alpha val="50000"/>
            </a:schemeClr>
          </a:solidFill>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400" b="1">
                <a:solidFill>
                  <a:srgbClr val="C00000"/>
                </a:solidFill>
                <a:latin typeface="Franklin Gothic Book"/>
                <a:cs typeface="Arial"/>
              </a:rPr>
              <a:t>NY</a:t>
            </a:r>
          </a:p>
        </p:txBody>
      </p:sp>
      <p:sp>
        <p:nvSpPr>
          <p:cNvPr id="3" name="Rectangle 2">
            <a:extLst>
              <a:ext uri="{FF2B5EF4-FFF2-40B4-BE49-F238E27FC236}">
                <a16:creationId xmlns:a16="http://schemas.microsoft.com/office/drawing/2014/main" id="{FA123519-E57D-7B7E-5523-8E80C91284B7}"/>
              </a:ext>
            </a:extLst>
          </p:cNvPr>
          <p:cNvSpPr/>
          <p:nvPr/>
        </p:nvSpPr>
        <p:spPr>
          <a:xfrm>
            <a:off x="2862031" y="4508497"/>
            <a:ext cx="1470146" cy="248133"/>
          </a:xfrm>
          <a:prstGeom prst="rect">
            <a:avLst/>
          </a:prstGeom>
        </p:spPr>
        <p:txBody>
          <a:bodyPr wrap="square" lIns="91440" tIns="45720" rIns="91440" bIns="45720" anchor="t">
            <a:noAutofit/>
          </a:bodyPr>
          <a:lstStyle/>
          <a:p>
            <a:pPr>
              <a:lnSpc>
                <a:spcPts val="1700"/>
              </a:lnSpc>
              <a:spcBef>
                <a:spcPts val="800"/>
              </a:spcBef>
            </a:pPr>
            <a:r>
              <a:rPr lang="en-US" sz="1400" b="1">
                <a:solidFill>
                  <a:schemeClr val="bg1"/>
                </a:solidFill>
                <a:latin typeface="Franklin Gothic Book"/>
                <a:ea typeface="Roboto"/>
              </a:rPr>
              <a:t>Danielle Steele </a:t>
            </a:r>
            <a:endParaRPr lang="en-US" sz="1400">
              <a:solidFill>
                <a:schemeClr val="bg1"/>
              </a:solidFill>
              <a:latin typeface="Franklin Gothic Book" panose="020B0503020102020204" pitchFamily="34" charset="0"/>
              <a:ea typeface="Roboto" panose="02000000000000000000" pitchFamily="2" charset="0"/>
            </a:endParaRPr>
          </a:p>
        </p:txBody>
      </p:sp>
      <p:pic>
        <p:nvPicPr>
          <p:cNvPr id="4" name="Picture 15">
            <a:extLst>
              <a:ext uri="{FF2B5EF4-FFF2-40B4-BE49-F238E27FC236}">
                <a16:creationId xmlns:a16="http://schemas.microsoft.com/office/drawing/2014/main" id="{050E17FF-5D93-D156-0895-4381715D00C3}"/>
              </a:ext>
            </a:extLst>
          </p:cNvPr>
          <p:cNvPicPr>
            <a:picLocks noChangeAspect="1"/>
          </p:cNvPicPr>
          <p:nvPr/>
        </p:nvPicPr>
        <p:blipFill>
          <a:blip r:embed="rId19"/>
          <a:stretch>
            <a:fillRect/>
          </a:stretch>
        </p:blipFill>
        <p:spPr>
          <a:xfrm>
            <a:off x="11184441" y="4928142"/>
            <a:ext cx="685800" cy="266700"/>
          </a:xfrm>
          <a:prstGeom prst="rect">
            <a:avLst/>
          </a:prstGeom>
        </p:spPr>
      </p:pic>
      <p:pic>
        <p:nvPicPr>
          <p:cNvPr id="28" name="Picture 16" descr="Logo&#10;&#10;Description automatically generated">
            <a:extLst>
              <a:ext uri="{FF2B5EF4-FFF2-40B4-BE49-F238E27FC236}">
                <a16:creationId xmlns:a16="http://schemas.microsoft.com/office/drawing/2014/main" id="{5F181A43-DAA2-5DFA-CF70-07CBF2C58096}"/>
              </a:ext>
            </a:extLst>
          </p:cNvPr>
          <p:cNvPicPr>
            <a:picLocks noChangeAspect="1"/>
          </p:cNvPicPr>
          <p:nvPr/>
        </p:nvPicPr>
        <p:blipFill>
          <a:blip r:embed="rId20"/>
          <a:stretch>
            <a:fillRect/>
          </a:stretch>
        </p:blipFill>
        <p:spPr>
          <a:xfrm>
            <a:off x="10546731" y="4847993"/>
            <a:ext cx="504825" cy="485775"/>
          </a:xfrm>
          <a:prstGeom prst="rect">
            <a:avLst/>
          </a:prstGeom>
        </p:spPr>
      </p:pic>
      <p:pic>
        <p:nvPicPr>
          <p:cNvPr id="31" name="Picture 32" descr="Icon&#10;&#10;Description automatically generated">
            <a:extLst>
              <a:ext uri="{FF2B5EF4-FFF2-40B4-BE49-F238E27FC236}">
                <a16:creationId xmlns:a16="http://schemas.microsoft.com/office/drawing/2014/main" id="{97FEECFB-2CD8-D4D3-7F4B-E2543D8EDE2C}"/>
              </a:ext>
            </a:extLst>
          </p:cNvPr>
          <p:cNvPicPr>
            <a:picLocks noChangeAspect="1"/>
          </p:cNvPicPr>
          <p:nvPr/>
        </p:nvPicPr>
        <p:blipFill>
          <a:blip r:embed="rId21"/>
          <a:stretch>
            <a:fillRect/>
          </a:stretch>
        </p:blipFill>
        <p:spPr>
          <a:xfrm>
            <a:off x="9370867" y="4831347"/>
            <a:ext cx="556913" cy="516153"/>
          </a:xfrm>
          <a:prstGeom prst="rect">
            <a:avLst/>
          </a:prstGeom>
        </p:spPr>
      </p:pic>
      <p:pic>
        <p:nvPicPr>
          <p:cNvPr id="20" name="Picture 19">
            <a:extLst>
              <a:ext uri="{FF2B5EF4-FFF2-40B4-BE49-F238E27FC236}">
                <a16:creationId xmlns:a16="http://schemas.microsoft.com/office/drawing/2014/main" id="{4E48050B-010C-462E-9846-3200BA23A331}"/>
              </a:ext>
            </a:extLst>
          </p:cNvPr>
          <p:cNvPicPr>
            <a:picLocks noChangeAspect="1"/>
          </p:cNvPicPr>
          <p:nvPr/>
        </p:nvPicPr>
        <p:blipFill>
          <a:blip r:embed="rId22"/>
          <a:stretch>
            <a:fillRect/>
          </a:stretch>
        </p:blipFill>
        <p:spPr>
          <a:xfrm>
            <a:off x="10029836" y="4882164"/>
            <a:ext cx="351771" cy="408795"/>
          </a:xfrm>
          <a:prstGeom prst="rect">
            <a:avLst/>
          </a:prstGeom>
        </p:spPr>
      </p:pic>
      <p:pic>
        <p:nvPicPr>
          <p:cNvPr id="29" name="Picture 28">
            <a:extLst>
              <a:ext uri="{FF2B5EF4-FFF2-40B4-BE49-F238E27FC236}">
                <a16:creationId xmlns:a16="http://schemas.microsoft.com/office/drawing/2014/main" id="{80C19B0D-DEF7-4939-9064-2571079165CA}"/>
              </a:ext>
            </a:extLst>
          </p:cNvPr>
          <p:cNvPicPr>
            <a:picLocks noChangeAspect="1"/>
          </p:cNvPicPr>
          <p:nvPr/>
        </p:nvPicPr>
        <p:blipFill>
          <a:blip r:embed="rId23"/>
          <a:stretch>
            <a:fillRect/>
          </a:stretch>
        </p:blipFill>
        <p:spPr>
          <a:xfrm>
            <a:off x="9448640" y="5456716"/>
            <a:ext cx="487946" cy="386114"/>
          </a:xfrm>
          <a:prstGeom prst="rect">
            <a:avLst/>
          </a:prstGeom>
        </p:spPr>
      </p:pic>
      <p:pic>
        <p:nvPicPr>
          <p:cNvPr id="35" name="Picture 34">
            <a:extLst>
              <a:ext uri="{FF2B5EF4-FFF2-40B4-BE49-F238E27FC236}">
                <a16:creationId xmlns:a16="http://schemas.microsoft.com/office/drawing/2014/main" id="{83B01FD6-1599-42B5-BD2A-8D3A896DB031}"/>
              </a:ext>
            </a:extLst>
          </p:cNvPr>
          <p:cNvPicPr>
            <a:picLocks noChangeAspect="1"/>
          </p:cNvPicPr>
          <p:nvPr/>
        </p:nvPicPr>
        <p:blipFill>
          <a:blip r:embed="rId24"/>
          <a:stretch>
            <a:fillRect/>
          </a:stretch>
        </p:blipFill>
        <p:spPr>
          <a:xfrm>
            <a:off x="10006374" y="5406885"/>
            <a:ext cx="491203" cy="485775"/>
          </a:xfrm>
          <a:prstGeom prst="rect">
            <a:avLst/>
          </a:prstGeom>
        </p:spPr>
      </p:pic>
      <p:pic>
        <p:nvPicPr>
          <p:cNvPr id="37" name="Picture 36">
            <a:extLst>
              <a:ext uri="{FF2B5EF4-FFF2-40B4-BE49-F238E27FC236}">
                <a16:creationId xmlns:a16="http://schemas.microsoft.com/office/drawing/2014/main" id="{5693E2E0-D360-43AA-9DAE-246C3C847FCD}"/>
              </a:ext>
            </a:extLst>
          </p:cNvPr>
          <p:cNvPicPr>
            <a:picLocks noChangeAspect="1"/>
          </p:cNvPicPr>
          <p:nvPr/>
        </p:nvPicPr>
        <p:blipFill>
          <a:blip r:embed="rId25"/>
          <a:stretch>
            <a:fillRect/>
          </a:stretch>
        </p:blipFill>
        <p:spPr>
          <a:xfrm>
            <a:off x="9759051" y="1562201"/>
            <a:ext cx="541569" cy="470414"/>
          </a:xfrm>
          <a:prstGeom prst="rect">
            <a:avLst/>
          </a:prstGeom>
        </p:spPr>
      </p:pic>
      <p:pic>
        <p:nvPicPr>
          <p:cNvPr id="39" name="Picture 38">
            <a:extLst>
              <a:ext uri="{FF2B5EF4-FFF2-40B4-BE49-F238E27FC236}">
                <a16:creationId xmlns:a16="http://schemas.microsoft.com/office/drawing/2014/main" id="{A31F4C56-5CA3-4DC2-A599-9417842CE8E4}"/>
              </a:ext>
            </a:extLst>
          </p:cNvPr>
          <p:cNvPicPr>
            <a:picLocks noChangeAspect="1"/>
          </p:cNvPicPr>
          <p:nvPr/>
        </p:nvPicPr>
        <p:blipFill>
          <a:blip r:embed="rId26"/>
          <a:stretch>
            <a:fillRect/>
          </a:stretch>
        </p:blipFill>
        <p:spPr>
          <a:xfrm>
            <a:off x="9758849" y="2049083"/>
            <a:ext cx="1866900" cy="428625"/>
          </a:xfrm>
          <a:prstGeom prst="rect">
            <a:avLst/>
          </a:prstGeom>
        </p:spPr>
      </p:pic>
      <p:pic>
        <p:nvPicPr>
          <p:cNvPr id="41" name="Picture 40">
            <a:extLst>
              <a:ext uri="{FF2B5EF4-FFF2-40B4-BE49-F238E27FC236}">
                <a16:creationId xmlns:a16="http://schemas.microsoft.com/office/drawing/2014/main" id="{D2FED6B9-3E18-4664-BB88-EB750F627800}"/>
              </a:ext>
            </a:extLst>
          </p:cNvPr>
          <p:cNvPicPr>
            <a:picLocks noChangeAspect="1"/>
          </p:cNvPicPr>
          <p:nvPr/>
        </p:nvPicPr>
        <p:blipFill>
          <a:blip r:embed="rId27"/>
          <a:stretch>
            <a:fillRect/>
          </a:stretch>
        </p:blipFill>
        <p:spPr>
          <a:xfrm>
            <a:off x="10586922" y="5390116"/>
            <a:ext cx="500728" cy="483159"/>
          </a:xfrm>
          <a:prstGeom prst="rect">
            <a:avLst/>
          </a:prstGeom>
        </p:spPr>
      </p:pic>
      <p:pic>
        <p:nvPicPr>
          <p:cNvPr id="43" name="Picture 42">
            <a:extLst>
              <a:ext uri="{FF2B5EF4-FFF2-40B4-BE49-F238E27FC236}">
                <a16:creationId xmlns:a16="http://schemas.microsoft.com/office/drawing/2014/main" id="{4F1F3DB5-E590-4C79-A00A-66D6B1008FFB}"/>
              </a:ext>
            </a:extLst>
          </p:cNvPr>
          <p:cNvPicPr>
            <a:picLocks noChangeAspect="1"/>
          </p:cNvPicPr>
          <p:nvPr/>
        </p:nvPicPr>
        <p:blipFill>
          <a:blip r:embed="rId28"/>
          <a:stretch>
            <a:fillRect/>
          </a:stretch>
        </p:blipFill>
        <p:spPr>
          <a:xfrm>
            <a:off x="11184441" y="5368623"/>
            <a:ext cx="500729" cy="520600"/>
          </a:xfrm>
          <a:prstGeom prst="rect">
            <a:avLst/>
          </a:prstGeom>
        </p:spPr>
      </p:pic>
      <p:pic>
        <p:nvPicPr>
          <p:cNvPr id="45" name="Picture 44">
            <a:extLst>
              <a:ext uri="{FF2B5EF4-FFF2-40B4-BE49-F238E27FC236}">
                <a16:creationId xmlns:a16="http://schemas.microsoft.com/office/drawing/2014/main" id="{0399EF2D-8F98-411E-801B-BF75AB87B6A3}"/>
              </a:ext>
            </a:extLst>
          </p:cNvPr>
          <p:cNvPicPr>
            <a:picLocks noChangeAspect="1"/>
          </p:cNvPicPr>
          <p:nvPr/>
        </p:nvPicPr>
        <p:blipFill>
          <a:blip r:embed="rId29"/>
          <a:stretch>
            <a:fillRect/>
          </a:stretch>
        </p:blipFill>
        <p:spPr>
          <a:xfrm>
            <a:off x="9436081" y="5965123"/>
            <a:ext cx="589984" cy="376034"/>
          </a:xfrm>
          <a:prstGeom prst="rect">
            <a:avLst/>
          </a:prstGeom>
        </p:spPr>
      </p:pic>
      <p:pic>
        <p:nvPicPr>
          <p:cNvPr id="47" name="Picture 46">
            <a:extLst>
              <a:ext uri="{FF2B5EF4-FFF2-40B4-BE49-F238E27FC236}">
                <a16:creationId xmlns:a16="http://schemas.microsoft.com/office/drawing/2014/main" id="{C22CAF70-37D0-4C82-8319-9A3610AD64E3}"/>
              </a:ext>
            </a:extLst>
          </p:cNvPr>
          <p:cNvPicPr>
            <a:picLocks noChangeAspect="1"/>
          </p:cNvPicPr>
          <p:nvPr/>
        </p:nvPicPr>
        <p:blipFill>
          <a:blip r:embed="rId30"/>
          <a:stretch>
            <a:fillRect/>
          </a:stretch>
        </p:blipFill>
        <p:spPr>
          <a:xfrm>
            <a:off x="10070935" y="6034472"/>
            <a:ext cx="980621" cy="197183"/>
          </a:xfrm>
          <a:prstGeom prst="rect">
            <a:avLst/>
          </a:prstGeom>
        </p:spPr>
      </p:pic>
    </p:spTree>
    <p:extLst>
      <p:ext uri="{BB962C8B-B14F-4D97-AF65-F5344CB8AC3E}">
        <p14:creationId xmlns:p14="http://schemas.microsoft.com/office/powerpoint/2010/main" val="16237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F9A8-CA88-46C1-8153-2BEF84068679}"/>
              </a:ext>
            </a:extLst>
          </p:cNvPr>
          <p:cNvSpPr>
            <a:spLocks noGrp="1"/>
          </p:cNvSpPr>
          <p:nvPr>
            <p:ph type="title"/>
          </p:nvPr>
        </p:nvSpPr>
        <p:spPr>
          <a:xfrm>
            <a:off x="857250" y="139700"/>
            <a:ext cx="6953250" cy="1015999"/>
          </a:xfrm>
        </p:spPr>
        <p:txBody>
          <a:bodyPr/>
          <a:lstStyle/>
          <a:p>
            <a:r>
              <a:rPr lang="en-US"/>
              <a:t>Cleaning the NM Power Grid</a:t>
            </a:r>
          </a:p>
        </p:txBody>
      </p:sp>
      <p:sp>
        <p:nvSpPr>
          <p:cNvPr id="3" name="Subtitle 2">
            <a:extLst>
              <a:ext uri="{FF2B5EF4-FFF2-40B4-BE49-F238E27FC236}">
                <a16:creationId xmlns:a16="http://schemas.microsoft.com/office/drawing/2014/main" id="{523E2845-C726-412D-8F40-32AC4FF910F1}"/>
              </a:ext>
            </a:extLst>
          </p:cNvPr>
          <p:cNvSpPr>
            <a:spLocks noGrp="1"/>
          </p:cNvSpPr>
          <p:nvPr>
            <p:ph type="subTitle" idx="1"/>
          </p:nvPr>
        </p:nvSpPr>
        <p:spPr/>
        <p:txBody>
          <a:bodyPr/>
          <a:lstStyle/>
          <a:p>
            <a:r>
              <a:rPr lang="en-US"/>
              <a:t>Zero Heroes</a:t>
            </a:r>
          </a:p>
        </p:txBody>
      </p:sp>
      <p:pic>
        <p:nvPicPr>
          <p:cNvPr id="4" name="Picture 3">
            <a:extLst>
              <a:ext uri="{FF2B5EF4-FFF2-40B4-BE49-F238E27FC236}">
                <a16:creationId xmlns:a16="http://schemas.microsoft.com/office/drawing/2014/main" id="{9D56B924-2EE2-4F94-B45C-8A8AF1021648}"/>
              </a:ext>
            </a:extLst>
          </p:cNvPr>
          <p:cNvPicPr>
            <a:picLocks noChangeAspect="1"/>
          </p:cNvPicPr>
          <p:nvPr/>
        </p:nvPicPr>
        <p:blipFill>
          <a:blip r:embed="rId2"/>
          <a:stretch>
            <a:fillRect/>
          </a:stretch>
        </p:blipFill>
        <p:spPr>
          <a:xfrm>
            <a:off x="5481801" y="1663699"/>
            <a:ext cx="6510502" cy="4362037"/>
          </a:xfrm>
          <a:prstGeom prst="rect">
            <a:avLst/>
          </a:prstGeom>
        </p:spPr>
      </p:pic>
      <p:sp>
        <p:nvSpPr>
          <p:cNvPr id="5" name="Subtitle 2">
            <a:extLst>
              <a:ext uri="{FF2B5EF4-FFF2-40B4-BE49-F238E27FC236}">
                <a16:creationId xmlns:a16="http://schemas.microsoft.com/office/drawing/2014/main" id="{A80023BF-5C92-4227-AC59-22F53F98227D}"/>
              </a:ext>
            </a:extLst>
          </p:cNvPr>
          <p:cNvSpPr txBox="1">
            <a:spLocks/>
          </p:cNvSpPr>
          <p:nvPr/>
        </p:nvSpPr>
        <p:spPr>
          <a:xfrm>
            <a:off x="7555722" y="6210299"/>
            <a:ext cx="5435600" cy="274597"/>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0" kern="1200" spc="300" baseline="0">
                <a:solidFill>
                  <a:schemeClr val="tx1"/>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Source: American Solar Energy Society</a:t>
            </a:r>
          </a:p>
        </p:txBody>
      </p:sp>
      <p:pic>
        <p:nvPicPr>
          <p:cNvPr id="7" name="Picture 6" descr="Diagram, schematic&#10;&#10;Description automatically generated">
            <a:extLst>
              <a:ext uri="{FF2B5EF4-FFF2-40B4-BE49-F238E27FC236}">
                <a16:creationId xmlns:a16="http://schemas.microsoft.com/office/drawing/2014/main" id="{2454139C-D9A1-0901-1374-BCB0CD07D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 y="1663699"/>
            <a:ext cx="4503026" cy="2723459"/>
          </a:xfrm>
          <a:prstGeom prst="rect">
            <a:avLst/>
          </a:prstGeom>
        </p:spPr>
      </p:pic>
      <p:sp>
        <p:nvSpPr>
          <p:cNvPr id="6" name="TextBox 5">
            <a:extLst>
              <a:ext uri="{FF2B5EF4-FFF2-40B4-BE49-F238E27FC236}">
                <a16:creationId xmlns:a16="http://schemas.microsoft.com/office/drawing/2014/main" id="{1C671321-284F-4C79-BC3A-0AE28DE7248F}"/>
              </a:ext>
            </a:extLst>
          </p:cNvPr>
          <p:cNvSpPr txBox="1"/>
          <p:nvPr/>
        </p:nvSpPr>
        <p:spPr>
          <a:xfrm>
            <a:off x="857250" y="4743450"/>
            <a:ext cx="4503026" cy="923330"/>
          </a:xfrm>
          <a:prstGeom prst="rect">
            <a:avLst/>
          </a:prstGeom>
          <a:noFill/>
        </p:spPr>
        <p:txBody>
          <a:bodyPr wrap="square" rtlCol="0">
            <a:spAutoFit/>
          </a:bodyPr>
          <a:lstStyle/>
          <a:p>
            <a:r>
              <a:rPr lang="en-US"/>
              <a:t>Site solar and battery (building as a microgrid) contributes to cleaning the New Mexico power grid</a:t>
            </a:r>
          </a:p>
        </p:txBody>
      </p:sp>
      <p:pic>
        <p:nvPicPr>
          <p:cNvPr id="8" name="Picture 7">
            <a:extLst>
              <a:ext uri="{FF2B5EF4-FFF2-40B4-BE49-F238E27FC236}">
                <a16:creationId xmlns:a16="http://schemas.microsoft.com/office/drawing/2014/main" id="{4FFE5210-0B55-4151-884C-1AE6803D030A}"/>
              </a:ext>
            </a:extLst>
          </p:cNvPr>
          <p:cNvPicPr>
            <a:picLocks noChangeAspect="1"/>
          </p:cNvPicPr>
          <p:nvPr/>
        </p:nvPicPr>
        <p:blipFill>
          <a:blip r:embed="rId4"/>
          <a:stretch>
            <a:fillRect/>
          </a:stretch>
        </p:blipFill>
        <p:spPr>
          <a:xfrm>
            <a:off x="199697" y="6051915"/>
            <a:ext cx="591363" cy="591363"/>
          </a:xfrm>
          <a:prstGeom prst="rect">
            <a:avLst/>
          </a:prstGeom>
        </p:spPr>
      </p:pic>
    </p:spTree>
    <p:extLst>
      <p:ext uri="{BB962C8B-B14F-4D97-AF65-F5344CB8AC3E}">
        <p14:creationId xmlns:p14="http://schemas.microsoft.com/office/powerpoint/2010/main" val="379897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Arial"/>
              </a:rPr>
              <a:t>Resiliency &amp; Operational Carbon Reduction</a:t>
            </a:r>
          </a:p>
        </p:txBody>
      </p:sp>
      <p:sp>
        <p:nvSpPr>
          <p:cNvPr id="5" name="Content Placeholder 4">
            <a:extLst>
              <a:ext uri="{FF2B5EF4-FFF2-40B4-BE49-F238E27FC236}">
                <a16:creationId xmlns:a16="http://schemas.microsoft.com/office/drawing/2014/main" id="{02D11A40-606E-43D4-72DD-D9A7D0E7F635}"/>
              </a:ext>
            </a:extLst>
          </p:cNvPr>
          <p:cNvSpPr>
            <a:spLocks noGrp="1"/>
          </p:cNvSpPr>
          <p:nvPr>
            <p:ph idx="12"/>
          </p:nvPr>
        </p:nvSpPr>
        <p:spPr>
          <a:xfrm>
            <a:off x="452762" y="1825624"/>
            <a:ext cx="5567038" cy="4346576"/>
          </a:xfrm>
        </p:spPr>
        <p:txBody>
          <a:bodyPr vert="horz" lIns="0" tIns="45720" rIns="0" bIns="45720" rtlCol="0" anchor="t">
            <a:noAutofit/>
          </a:bodyPr>
          <a:lstStyle/>
          <a:p>
            <a:pPr marL="428625" indent="-255270">
              <a:lnSpc>
                <a:spcPct val="100000"/>
              </a:lnSpc>
              <a:spcBef>
                <a:spcPts val="0"/>
              </a:spcBef>
              <a:buFont typeface="Arial,Sans-Serif"/>
              <a:buChar char="•"/>
            </a:pPr>
            <a:r>
              <a:rPr lang="en-US" dirty="0">
                <a:ea typeface="+mn-lt"/>
                <a:cs typeface="+mn-lt"/>
              </a:rPr>
              <a:t>Solar Hot water for OA preheat (with GSHP backup)</a:t>
            </a:r>
            <a:endParaRPr lang="en-US" dirty="0"/>
          </a:p>
          <a:p>
            <a:pPr marL="428625" indent="-255270">
              <a:lnSpc>
                <a:spcPct val="100000"/>
              </a:lnSpc>
              <a:spcBef>
                <a:spcPts val="0"/>
              </a:spcBef>
              <a:buFont typeface="Arial,Sans-Serif"/>
              <a:buChar char="•"/>
            </a:pPr>
            <a:r>
              <a:rPr lang="en-US" dirty="0">
                <a:ea typeface="+mn-lt"/>
                <a:cs typeface="+mn-lt"/>
              </a:rPr>
              <a:t>Solar Hot water for DHW (with HPHWH backup)</a:t>
            </a:r>
          </a:p>
          <a:p>
            <a:pPr marL="428625" indent="-255270">
              <a:lnSpc>
                <a:spcPct val="100000"/>
              </a:lnSpc>
              <a:spcBef>
                <a:spcPts val="0"/>
              </a:spcBef>
              <a:buFont typeface="Arial,Sans-Serif"/>
              <a:buChar char="•"/>
            </a:pPr>
            <a:r>
              <a:rPr lang="en-US" dirty="0">
                <a:ea typeface="+mn-lt"/>
                <a:cs typeface="+mn-lt"/>
              </a:rPr>
              <a:t>1 MWh Battery</a:t>
            </a:r>
            <a:endParaRPr lang="en-US" dirty="0"/>
          </a:p>
          <a:p>
            <a:pPr marL="428625" indent="-255270">
              <a:lnSpc>
                <a:spcPct val="100000"/>
              </a:lnSpc>
              <a:spcBef>
                <a:spcPts val="0"/>
              </a:spcBef>
              <a:buFont typeface="Arial,Sans-Serif"/>
              <a:buChar char="•"/>
            </a:pPr>
            <a:r>
              <a:rPr lang="en-US" dirty="0"/>
              <a:t>Helps Reduce the Burden on Grid + backup power</a:t>
            </a:r>
          </a:p>
          <a:p>
            <a:pPr marL="428625" indent="-255270">
              <a:lnSpc>
                <a:spcPct val="100000"/>
              </a:lnSpc>
              <a:spcBef>
                <a:spcPts val="0"/>
              </a:spcBef>
              <a:buFont typeface="Arial,Sans-Serif"/>
              <a:buChar char="•"/>
            </a:pPr>
            <a:r>
              <a:rPr lang="en-US" dirty="0"/>
              <a:t>Site as a microgrid</a:t>
            </a:r>
          </a:p>
          <a:p>
            <a:pPr marL="428625" indent="-255270">
              <a:lnSpc>
                <a:spcPct val="100000"/>
              </a:lnSpc>
              <a:spcBef>
                <a:spcPts val="0"/>
              </a:spcBef>
              <a:buFont typeface="Arial,Sans-Serif"/>
              <a:buChar char="•"/>
            </a:pPr>
            <a:r>
              <a:rPr lang="en-US" dirty="0"/>
              <a:t>67% of the year capable of operating off-grid</a:t>
            </a:r>
          </a:p>
          <a:p>
            <a:pPr marL="428625" indent="-255270">
              <a:lnSpc>
                <a:spcPct val="100000"/>
              </a:lnSpc>
              <a:spcBef>
                <a:spcPts val="0"/>
              </a:spcBef>
              <a:buFont typeface="Arial,Sans-Serif"/>
              <a:buChar char="•"/>
            </a:pPr>
            <a:r>
              <a:rPr lang="en-US" dirty="0"/>
              <a:t>Charged during the Day time (Greener Grid + onsite PV system)</a:t>
            </a:r>
          </a:p>
          <a:p>
            <a:pPr marL="428625" indent="-255270">
              <a:lnSpc>
                <a:spcPct val="100000"/>
              </a:lnSpc>
              <a:spcBef>
                <a:spcPts val="0"/>
              </a:spcBef>
              <a:buFont typeface="Arial,Sans-Serif"/>
              <a:buChar char="•"/>
            </a:pPr>
            <a:r>
              <a:rPr lang="en-US" dirty="0">
                <a:ea typeface="+mn-lt"/>
                <a:cs typeface="+mn-lt"/>
              </a:rPr>
              <a:t>Close to 200 </a:t>
            </a:r>
            <a:r>
              <a:rPr lang="en-US" dirty="0" err="1">
                <a:ea typeface="+mn-lt"/>
                <a:cs typeface="+mn-lt"/>
              </a:rPr>
              <a:t>hrs</a:t>
            </a:r>
            <a:r>
              <a:rPr lang="en-US" dirty="0">
                <a:ea typeface="+mn-lt"/>
                <a:cs typeface="+mn-lt"/>
              </a:rPr>
              <a:t> of reliance on grid annually</a:t>
            </a:r>
          </a:p>
          <a:p>
            <a:pPr marL="428625" indent="-255270">
              <a:lnSpc>
                <a:spcPct val="100000"/>
              </a:lnSpc>
              <a:spcBef>
                <a:spcPts val="0"/>
              </a:spcBef>
              <a:buFont typeface="Arial,Sans-Serif"/>
              <a:buChar char="•"/>
            </a:pPr>
            <a:r>
              <a:rPr lang="en-US" dirty="0"/>
              <a:t>1356 Hours of Green energy sent to the grid annually</a:t>
            </a:r>
          </a:p>
          <a:p>
            <a:pPr marL="428625" indent="-255270">
              <a:lnSpc>
                <a:spcPct val="100000"/>
              </a:lnSpc>
              <a:spcBef>
                <a:spcPts val="0"/>
              </a:spcBef>
              <a:buFont typeface="Arial,Sans-Serif"/>
              <a:buChar char="•"/>
            </a:pPr>
            <a:r>
              <a:rPr lang="en-US" dirty="0"/>
              <a:t>$50,000 worth of extra energy sent to grid ($0.03/</a:t>
            </a:r>
            <a:r>
              <a:rPr lang="en-US" dirty="0" err="1"/>
              <a:t>kWH</a:t>
            </a:r>
            <a:r>
              <a:rPr lang="en-US" dirty="0"/>
              <a:t>)</a:t>
            </a:r>
          </a:p>
          <a:p>
            <a:endParaRPr lang="en-US" dirty="0"/>
          </a:p>
        </p:txBody>
      </p:sp>
      <p:sp>
        <p:nvSpPr>
          <p:cNvPr id="3" name="Subtitle 2">
            <a:extLst>
              <a:ext uri="{FF2B5EF4-FFF2-40B4-BE49-F238E27FC236}">
                <a16:creationId xmlns:a16="http://schemas.microsoft.com/office/drawing/2014/main" id="{779D54CC-DAB2-2395-5F15-3CD9D2CED448}"/>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9" name="Straight Connector 8">
            <a:extLst>
              <a:ext uri="{FF2B5EF4-FFF2-40B4-BE49-F238E27FC236}">
                <a16:creationId xmlns:a16="http://schemas.microsoft.com/office/drawing/2014/main" id="{8A675AEB-06D8-4FB2-BEE8-6A4F37F4280C}"/>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E7E9F77-0342-99F6-9347-8D30E6575159}"/>
              </a:ext>
            </a:extLst>
          </p:cNvPr>
          <p:cNvSpPr txBox="1"/>
          <p:nvPr/>
        </p:nvSpPr>
        <p:spPr>
          <a:xfrm>
            <a:off x="3048719" y="803443"/>
            <a:ext cx="6094562" cy="646331"/>
          </a:xfrm>
          <a:prstGeom prst="rect">
            <a:avLst/>
          </a:prstGeom>
          <a:noFill/>
        </p:spPr>
        <p:txBody>
          <a:bodyPr wrap="square" lIns="91440" tIns="45720" rIns="91440" bIns="45720" anchor="t">
            <a:spAutoFit/>
          </a:bodyPr>
          <a:lstStyle/>
          <a:p>
            <a:pPr marL="428625" indent="-428625" algn="l">
              <a:buFont typeface="Arial" panose="020B0604020202020204" pitchFamily="34" charset="0"/>
              <a:buChar char="•"/>
            </a:pPr>
            <a:endParaRPr lang="en-US" sz="1800">
              <a:cs typeface="Arial" panose="020B0604020202020204" pitchFamily="34" charset="0"/>
            </a:endParaRPr>
          </a:p>
          <a:p>
            <a:pPr marL="428625" indent="-428625">
              <a:buFont typeface="Arial" panose="020B0604020202020204" pitchFamily="34" charset="0"/>
              <a:buChar char="•"/>
            </a:pPr>
            <a:endParaRPr lang="en-US">
              <a:cs typeface="Arial" panose="020B0604020202020204" pitchFamily="34" charset="0"/>
            </a:endParaRPr>
          </a:p>
        </p:txBody>
      </p:sp>
      <p:pic>
        <p:nvPicPr>
          <p:cNvPr id="11" name="Picture 11" descr="Chart&#10;&#10;Description automatically generated">
            <a:extLst>
              <a:ext uri="{FF2B5EF4-FFF2-40B4-BE49-F238E27FC236}">
                <a16:creationId xmlns:a16="http://schemas.microsoft.com/office/drawing/2014/main" id="{F01AB104-F800-D385-8572-E91441C3811C}"/>
              </a:ext>
            </a:extLst>
          </p:cNvPr>
          <p:cNvPicPr>
            <a:picLocks noChangeAspect="1"/>
          </p:cNvPicPr>
          <p:nvPr/>
        </p:nvPicPr>
        <p:blipFill>
          <a:blip r:embed="rId3"/>
          <a:stretch>
            <a:fillRect/>
          </a:stretch>
        </p:blipFill>
        <p:spPr>
          <a:xfrm>
            <a:off x="6096000" y="1712432"/>
            <a:ext cx="6029325" cy="4166561"/>
          </a:xfrm>
          <a:prstGeom prst="rect">
            <a:avLst/>
          </a:prstGeom>
        </p:spPr>
      </p:pic>
      <p:pic>
        <p:nvPicPr>
          <p:cNvPr id="4" name="Picture 10">
            <a:extLst>
              <a:ext uri="{FF2B5EF4-FFF2-40B4-BE49-F238E27FC236}">
                <a16:creationId xmlns:a16="http://schemas.microsoft.com/office/drawing/2014/main" id="{6912CE0F-E610-9F36-D720-62F943AAD9E5}"/>
              </a:ext>
            </a:extLst>
          </p:cNvPr>
          <p:cNvPicPr>
            <a:picLocks noChangeAspect="1"/>
          </p:cNvPicPr>
          <p:nvPr/>
        </p:nvPicPr>
        <p:blipFill>
          <a:blip r:embed="rId4"/>
          <a:stretch>
            <a:fillRect/>
          </a:stretch>
        </p:blipFill>
        <p:spPr>
          <a:xfrm>
            <a:off x="139591" y="6073993"/>
            <a:ext cx="590550" cy="590550"/>
          </a:xfrm>
          <a:prstGeom prst="rect">
            <a:avLst/>
          </a:prstGeom>
        </p:spPr>
      </p:pic>
    </p:spTree>
    <p:extLst>
      <p:ext uri="{BB962C8B-B14F-4D97-AF65-F5344CB8AC3E}">
        <p14:creationId xmlns:p14="http://schemas.microsoft.com/office/powerpoint/2010/main" val="142761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D153-1BCB-4D58-BDF2-AA8B0EC56BE1}"/>
              </a:ext>
            </a:extLst>
          </p:cNvPr>
          <p:cNvSpPr>
            <a:spLocks noGrp="1"/>
          </p:cNvSpPr>
          <p:nvPr>
            <p:ph type="title"/>
          </p:nvPr>
        </p:nvSpPr>
        <p:spPr/>
        <p:txBody>
          <a:bodyPr>
            <a:noAutofit/>
          </a:bodyPr>
          <a:lstStyle/>
          <a:p>
            <a:r>
              <a:rPr lang="en-US"/>
              <a:t>Carbon Mitigation Measures </a:t>
            </a:r>
            <a:br>
              <a:rPr lang="en-US"/>
            </a:br>
            <a:r>
              <a:rPr lang="en-US"/>
              <a:t>Total Carbon</a:t>
            </a:r>
          </a:p>
        </p:txBody>
      </p:sp>
      <p:sp>
        <p:nvSpPr>
          <p:cNvPr id="6" name="Subtitle 5">
            <a:extLst>
              <a:ext uri="{FF2B5EF4-FFF2-40B4-BE49-F238E27FC236}">
                <a16:creationId xmlns:a16="http://schemas.microsoft.com/office/drawing/2014/main" id="{00740559-36E6-4E15-B68F-1CC4EBF96BCF}"/>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15" name="Straight Connector 14">
            <a:extLst>
              <a:ext uri="{FF2B5EF4-FFF2-40B4-BE49-F238E27FC236}">
                <a16:creationId xmlns:a16="http://schemas.microsoft.com/office/drawing/2014/main" id="{A80A9BE2-73FA-1CAF-578C-33F0E25702EE}"/>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AC882C1-4900-4718-BFD9-C16D6CB42A50}"/>
              </a:ext>
            </a:extLst>
          </p:cNvPr>
          <p:cNvPicPr>
            <a:picLocks noChangeAspect="1"/>
          </p:cNvPicPr>
          <p:nvPr/>
        </p:nvPicPr>
        <p:blipFill>
          <a:blip r:embed="rId3"/>
          <a:stretch>
            <a:fillRect/>
          </a:stretch>
        </p:blipFill>
        <p:spPr>
          <a:xfrm>
            <a:off x="136581" y="6084195"/>
            <a:ext cx="591363" cy="591363"/>
          </a:xfrm>
          <a:prstGeom prst="rect">
            <a:avLst/>
          </a:prstGeom>
        </p:spPr>
      </p:pic>
      <p:pic>
        <p:nvPicPr>
          <p:cNvPr id="35" name="Picture 10">
            <a:extLst>
              <a:ext uri="{FF2B5EF4-FFF2-40B4-BE49-F238E27FC236}">
                <a16:creationId xmlns:a16="http://schemas.microsoft.com/office/drawing/2014/main" id="{DE1046CC-DE02-BE03-D2A5-D831322D45F0}"/>
              </a:ext>
            </a:extLst>
          </p:cNvPr>
          <p:cNvPicPr>
            <a:picLocks noChangeAspect="1"/>
          </p:cNvPicPr>
          <p:nvPr/>
        </p:nvPicPr>
        <p:blipFill>
          <a:blip r:embed="rId4"/>
          <a:stretch>
            <a:fillRect/>
          </a:stretch>
        </p:blipFill>
        <p:spPr>
          <a:xfrm>
            <a:off x="139591" y="6073993"/>
            <a:ext cx="590550" cy="590550"/>
          </a:xfrm>
          <a:prstGeom prst="rect">
            <a:avLst/>
          </a:prstGeom>
        </p:spPr>
      </p:pic>
      <p:pic>
        <p:nvPicPr>
          <p:cNvPr id="9" name="Picture 9" descr="Chart, waterfall chart&#10;&#10;Description automatically generated">
            <a:extLst>
              <a:ext uri="{FF2B5EF4-FFF2-40B4-BE49-F238E27FC236}">
                <a16:creationId xmlns:a16="http://schemas.microsoft.com/office/drawing/2014/main" id="{AEA1EF08-7A1C-75D9-4C4A-11A9FB877016}"/>
              </a:ext>
            </a:extLst>
          </p:cNvPr>
          <p:cNvPicPr>
            <a:picLocks noChangeAspect="1"/>
          </p:cNvPicPr>
          <p:nvPr/>
        </p:nvPicPr>
        <p:blipFill>
          <a:blip r:embed="rId5"/>
          <a:stretch>
            <a:fillRect/>
          </a:stretch>
        </p:blipFill>
        <p:spPr>
          <a:xfrm>
            <a:off x="1458687" y="1479725"/>
            <a:ext cx="9129483" cy="4705906"/>
          </a:xfrm>
          <a:prstGeom prst="rect">
            <a:avLst/>
          </a:prstGeom>
        </p:spPr>
      </p:pic>
      <p:sp>
        <p:nvSpPr>
          <p:cNvPr id="10" name="Rectangle: Rounded Corners 9">
            <a:extLst>
              <a:ext uri="{FF2B5EF4-FFF2-40B4-BE49-F238E27FC236}">
                <a16:creationId xmlns:a16="http://schemas.microsoft.com/office/drawing/2014/main" id="{39D642AA-C840-7FCA-7304-1C62B50FEDDD}"/>
              </a:ext>
            </a:extLst>
          </p:cNvPr>
          <p:cNvSpPr/>
          <p:nvPr/>
        </p:nvSpPr>
        <p:spPr>
          <a:xfrm>
            <a:off x="8942422" y="2543054"/>
            <a:ext cx="465221" cy="1768643"/>
          </a:xfrm>
          <a:prstGeom prst="roundRect">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0E2B1C53-446F-030C-2A83-1FD6EC733A74}"/>
              </a:ext>
            </a:extLst>
          </p:cNvPr>
          <p:cNvCxnSpPr>
            <a:cxnSpLocks/>
          </p:cNvCxnSpPr>
          <p:nvPr/>
        </p:nvCxnSpPr>
        <p:spPr>
          <a:xfrm>
            <a:off x="8942422" y="1612967"/>
            <a:ext cx="232611" cy="93915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39F70BE-CDE1-2CDB-F004-90CE30D2259F}"/>
              </a:ext>
            </a:extLst>
          </p:cNvPr>
          <p:cNvSpPr txBox="1"/>
          <p:nvPr/>
        </p:nvSpPr>
        <p:spPr>
          <a:xfrm>
            <a:off x="7795311" y="1474469"/>
            <a:ext cx="1212191" cy="276999"/>
          </a:xfrm>
          <a:prstGeom prst="rect">
            <a:avLst/>
          </a:prstGeom>
          <a:noFill/>
        </p:spPr>
        <p:txBody>
          <a:bodyPr wrap="none" lIns="91440" tIns="45720" rIns="91440" bIns="45720" rtlCol="0" anchor="t">
            <a:spAutoFit/>
          </a:bodyPr>
          <a:lstStyle/>
          <a:p>
            <a:r>
              <a:rPr lang="en-US" sz="1200"/>
              <a:t> Carbon Neutral</a:t>
            </a:r>
          </a:p>
        </p:txBody>
      </p:sp>
    </p:spTree>
    <p:extLst>
      <p:ext uri="{BB962C8B-B14F-4D97-AF65-F5344CB8AC3E}">
        <p14:creationId xmlns:p14="http://schemas.microsoft.com/office/powerpoint/2010/main" val="5612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63FCCFA-8086-CE54-E99C-F6CDCB8AEE9A}"/>
              </a:ext>
            </a:extLst>
          </p:cNvPr>
          <p:cNvSpPr>
            <a:spLocks noGrp="1"/>
          </p:cNvSpPr>
          <p:nvPr>
            <p:ph type="title"/>
          </p:nvPr>
        </p:nvSpPr>
        <p:spPr>
          <a:xfrm>
            <a:off x="838200" y="365125"/>
            <a:ext cx="7288566" cy="1015999"/>
          </a:xfrm>
        </p:spPr>
        <p:txBody>
          <a:bodyPr/>
          <a:lstStyle/>
          <a:p>
            <a:r>
              <a:rPr lang="en-US"/>
              <a:t>Required Metrics</a:t>
            </a:r>
          </a:p>
        </p:txBody>
      </p:sp>
      <p:sp>
        <p:nvSpPr>
          <p:cNvPr id="5" name="Subtitle 4">
            <a:extLst>
              <a:ext uri="{FF2B5EF4-FFF2-40B4-BE49-F238E27FC236}">
                <a16:creationId xmlns:a16="http://schemas.microsoft.com/office/drawing/2014/main" id="{2F837158-6718-4214-9F6F-8D2E29CBB77E}"/>
              </a:ext>
            </a:extLst>
          </p:cNvPr>
          <p:cNvSpPr>
            <a:spLocks noGrp="1"/>
          </p:cNvSpPr>
          <p:nvPr>
            <p:ph type="subTitle" idx="1"/>
          </p:nvPr>
        </p:nvSpPr>
        <p:spPr/>
        <p:txBody>
          <a:bodyPr vert="horz" lIns="0" tIns="45720" rIns="0" bIns="45720" rtlCol="0" anchor="t">
            <a:normAutofit/>
          </a:bodyPr>
          <a:lstStyle/>
          <a:p>
            <a:r>
              <a:rPr lang="en-US">
                <a:latin typeface="Georgia"/>
              </a:rPr>
              <a:t>Zero Heroes</a:t>
            </a:r>
            <a:endParaRPr lang="en-GB">
              <a:latin typeface="Georgia"/>
            </a:endParaRPr>
          </a:p>
          <a:p>
            <a:pPr marL="342900" indent="-342900" algn="l">
              <a:buFont typeface="Arial" panose="020B0604020202020204" pitchFamily="34" charset="0"/>
              <a:buChar char="•"/>
            </a:pPr>
            <a:endParaRPr lang="en-GB" sz="1800"/>
          </a:p>
        </p:txBody>
      </p:sp>
      <p:graphicFrame>
        <p:nvGraphicFramePr>
          <p:cNvPr id="6" name="Table 5">
            <a:extLst>
              <a:ext uri="{FF2B5EF4-FFF2-40B4-BE49-F238E27FC236}">
                <a16:creationId xmlns:a16="http://schemas.microsoft.com/office/drawing/2014/main" id="{124FB03E-81F9-475E-B94E-B72F69F67A1F}"/>
              </a:ext>
            </a:extLst>
          </p:cNvPr>
          <p:cNvGraphicFramePr>
            <a:graphicFrameLocks noGrp="1"/>
          </p:cNvGraphicFramePr>
          <p:nvPr>
            <p:extLst>
              <p:ext uri="{D42A27DB-BD31-4B8C-83A1-F6EECF244321}">
                <p14:modId xmlns:p14="http://schemas.microsoft.com/office/powerpoint/2010/main" val="3790563847"/>
              </p:ext>
            </p:extLst>
          </p:nvPr>
        </p:nvGraphicFramePr>
        <p:xfrm>
          <a:off x="857250" y="1581510"/>
          <a:ext cx="5238750" cy="4611992"/>
        </p:xfrm>
        <a:graphic>
          <a:graphicData uri="http://schemas.openxmlformats.org/drawingml/2006/table">
            <a:tbl>
              <a:tblPr>
                <a:tableStyleId>{5C22544A-7EE6-4342-B048-85BDC9FD1C3A}</a:tableStyleId>
              </a:tblPr>
              <a:tblGrid>
                <a:gridCol w="2268299">
                  <a:extLst>
                    <a:ext uri="{9D8B030D-6E8A-4147-A177-3AD203B41FA5}">
                      <a16:colId xmlns:a16="http://schemas.microsoft.com/office/drawing/2014/main" val="1460643533"/>
                    </a:ext>
                  </a:extLst>
                </a:gridCol>
                <a:gridCol w="1680335">
                  <a:extLst>
                    <a:ext uri="{9D8B030D-6E8A-4147-A177-3AD203B41FA5}">
                      <a16:colId xmlns:a16="http://schemas.microsoft.com/office/drawing/2014/main" val="3171278720"/>
                    </a:ext>
                  </a:extLst>
                </a:gridCol>
                <a:gridCol w="1290116">
                  <a:extLst>
                    <a:ext uri="{9D8B030D-6E8A-4147-A177-3AD203B41FA5}">
                      <a16:colId xmlns:a16="http://schemas.microsoft.com/office/drawing/2014/main" val="2685624519"/>
                    </a:ext>
                  </a:extLst>
                </a:gridCol>
              </a:tblGrid>
              <a:tr h="551536">
                <a:tc>
                  <a:txBody>
                    <a:bodyPr/>
                    <a:lstStyle/>
                    <a:p>
                      <a:pPr algn="r" fontAlgn="b"/>
                      <a:endParaRPr lang="en-GB" sz="1600" b="0" i="0" u="none" strike="noStrike">
                        <a:solidFill>
                          <a:srgbClr val="000000"/>
                        </a:solidFill>
                        <a:effectLst/>
                        <a:latin typeface="Calibri Light" panose="020F0302020204030204" pitchFamily="34" charset="0"/>
                      </a:endParaRPr>
                    </a:p>
                  </a:txBody>
                  <a:tcPr marL="6350" marR="6350" marT="6350" marB="0" anchor="b"/>
                </a:tc>
                <a:tc>
                  <a:txBody>
                    <a:bodyPr/>
                    <a:lstStyle/>
                    <a:p>
                      <a:pPr algn="ctr" fontAlgn="b"/>
                      <a:r>
                        <a:rPr lang="en-GB" sz="1800" b="0" i="0" u="none" strike="noStrike">
                          <a:solidFill>
                            <a:srgbClr val="000000"/>
                          </a:solidFill>
                          <a:effectLst/>
                          <a:latin typeface="Calibri Light"/>
                        </a:rPr>
                        <a:t>IP</a:t>
                      </a:r>
                    </a:p>
                  </a:txBody>
                  <a:tcPr marL="6350" marR="6350" marT="6350" marB="0" anchor="b"/>
                </a:tc>
                <a:tc>
                  <a:txBody>
                    <a:bodyPr/>
                    <a:lstStyle/>
                    <a:p>
                      <a:pPr algn="ctr" fontAlgn="b"/>
                      <a:r>
                        <a:rPr lang="en-GB" sz="1800" b="0" i="0" u="none" strike="noStrike">
                          <a:solidFill>
                            <a:srgbClr val="000000"/>
                          </a:solidFill>
                          <a:effectLst/>
                          <a:latin typeface="Calibri Light"/>
                        </a:rPr>
                        <a:t>SI</a:t>
                      </a:r>
                    </a:p>
                  </a:txBody>
                  <a:tcPr marL="6350" marR="6350" marT="6350" marB="0" anchor="b"/>
                </a:tc>
                <a:extLst>
                  <a:ext uri="{0D108BD9-81ED-4DB2-BD59-A6C34878D82A}">
                    <a16:rowId xmlns:a16="http://schemas.microsoft.com/office/drawing/2014/main" val="3306681618"/>
                  </a:ext>
                </a:extLst>
              </a:tr>
              <a:tr h="540783">
                <a:tc>
                  <a:txBody>
                    <a:bodyPr/>
                    <a:lstStyle/>
                    <a:p>
                      <a:pPr algn="r" fontAlgn="b"/>
                      <a:r>
                        <a:rPr lang="en-GB" sz="1800" u="none" strike="noStrike">
                          <a:effectLst/>
                        </a:rPr>
                        <a:t>Total Annual Energy Use </a:t>
                      </a:r>
                      <a:endParaRPr lang="en-GB" sz="1800" b="0" i="0" u="none" strike="noStrike">
                        <a:solidFill>
                          <a:srgbClr val="000000"/>
                        </a:solidFill>
                        <a:effectLst/>
                        <a:latin typeface="Calibri Light" panose="020F0302020204030204" pitchFamily="34" charset="0"/>
                      </a:endParaRPr>
                    </a:p>
                  </a:txBody>
                  <a:tcPr marL="6350" marR="6350" marT="6350" marB="0" anchor="b"/>
                </a:tc>
                <a:tc>
                  <a:txBody>
                    <a:bodyPr/>
                    <a:lstStyle/>
                    <a:p>
                      <a:pPr algn="ctr" fontAlgn="b"/>
                      <a:r>
                        <a:rPr lang="en-GB" sz="1400" b="1" u="none" strike="noStrike">
                          <a:effectLst/>
                        </a:rPr>
                        <a:t>1,536,599 kBtu</a:t>
                      </a:r>
                    </a:p>
                    <a:p>
                      <a:pPr algn="ctr" fontAlgn="b"/>
                      <a:endParaRPr lang="en-GB" sz="1400" b="1" u="none" strike="noStrike">
                        <a:effectLst/>
                      </a:endParaRPr>
                    </a:p>
                  </a:txBody>
                  <a:tcPr marL="6350" marR="6350" marT="6350" marB="0" anchor="b"/>
                </a:tc>
                <a:tc>
                  <a:txBody>
                    <a:bodyPr/>
                    <a:lstStyle/>
                    <a:p>
                      <a:pPr algn="ctr" fontAlgn="b"/>
                      <a:r>
                        <a:rPr lang="en-GB" sz="1400" b="1" u="none" strike="noStrike" kern="1200">
                          <a:solidFill>
                            <a:schemeClr val="dk1"/>
                          </a:solidFill>
                          <a:effectLst/>
                          <a:latin typeface="+mn-lt"/>
                          <a:ea typeface="+mn-ea"/>
                          <a:cs typeface="+mn-cs"/>
                        </a:rPr>
                        <a:t>450,332kWh</a:t>
                      </a:r>
                    </a:p>
                    <a:p>
                      <a:pPr algn="ctr" fontAlgn="b"/>
                      <a:endParaRPr lang="en-GB" sz="1400" b="1"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1550081409"/>
                  </a:ext>
                </a:extLst>
              </a:tr>
              <a:tr h="540783">
                <a:tc>
                  <a:txBody>
                    <a:bodyPr/>
                    <a:lstStyle/>
                    <a:p>
                      <a:pPr algn="r" fontAlgn="b"/>
                      <a:r>
                        <a:rPr lang="en-GB" sz="1800" u="none" strike="noStrike">
                          <a:effectLst/>
                        </a:rPr>
                        <a:t>Total Annual Water Use </a:t>
                      </a:r>
                      <a:endParaRPr lang="en-GB" sz="1800" b="0" i="0" u="none" strike="noStrike">
                        <a:solidFill>
                          <a:srgbClr val="000000"/>
                        </a:solidFill>
                        <a:effectLst/>
                        <a:latin typeface="Calibri Light" panose="020F0302020204030204" pitchFamily="34" charset="0"/>
                      </a:endParaRPr>
                    </a:p>
                  </a:txBody>
                  <a:tcPr marL="6350" marR="6350" marT="6350" marB="0" anchor="b"/>
                </a:tc>
                <a:tc>
                  <a:txBody>
                    <a:bodyPr/>
                    <a:lstStyle/>
                    <a:p>
                      <a:pPr algn="ctr" fontAlgn="b"/>
                      <a:r>
                        <a:rPr lang="en-GB" sz="1400" b="1" u="none" strike="noStrike">
                          <a:effectLst/>
                        </a:rPr>
                        <a:t>172,292 Gals</a:t>
                      </a:r>
                    </a:p>
                    <a:p>
                      <a:pPr algn="ctr" fontAlgn="b"/>
                      <a:endParaRPr lang="en-GB" sz="1400" b="1" u="none" strike="noStrike" dirty="0">
                        <a:effectLst/>
                      </a:endParaRPr>
                    </a:p>
                  </a:txBody>
                  <a:tcPr marL="6350" marR="6350" marT="6350" marB="0" anchor="b"/>
                </a:tc>
                <a:tc>
                  <a:txBody>
                    <a:bodyPr/>
                    <a:lstStyle/>
                    <a:p>
                      <a:pPr algn="ctr" fontAlgn="b"/>
                      <a:r>
                        <a:rPr lang="en-GB" sz="1400" b="1" u="none" strike="noStrike" kern="1200">
                          <a:solidFill>
                            <a:schemeClr val="dk1"/>
                          </a:solidFill>
                          <a:effectLst/>
                          <a:latin typeface="+mn-lt"/>
                          <a:ea typeface="+mn-ea"/>
                          <a:cs typeface="+mn-cs"/>
                        </a:rPr>
                        <a:t>652,197 Liters</a:t>
                      </a:r>
                    </a:p>
                    <a:p>
                      <a:pPr algn="ctr" fontAlgn="b"/>
                      <a:endParaRPr lang="en-GB" sz="1400" b="1"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1385003933"/>
                  </a:ext>
                </a:extLst>
              </a:tr>
              <a:tr h="712596">
                <a:tc>
                  <a:txBody>
                    <a:bodyPr/>
                    <a:lstStyle/>
                    <a:p>
                      <a:pPr algn="r" fontAlgn="b"/>
                      <a:r>
                        <a:rPr lang="en-GB" sz="1800" u="none" strike="noStrike">
                          <a:effectLst/>
                        </a:rPr>
                        <a:t>Total Annual Onsite Energy Production </a:t>
                      </a:r>
                      <a:endParaRPr lang="en-GB" sz="1800" b="0" i="0" u="none" strike="noStrike">
                        <a:solidFill>
                          <a:srgbClr val="000000"/>
                        </a:solidFill>
                        <a:effectLst/>
                        <a:latin typeface="Calibri Light" panose="020F0302020204030204" pitchFamily="34" charset="0"/>
                      </a:endParaRPr>
                    </a:p>
                  </a:txBody>
                  <a:tcPr marL="6350" marR="6350" marT="6350" marB="0" anchor="b"/>
                </a:tc>
                <a:tc>
                  <a:txBody>
                    <a:bodyPr/>
                    <a:lstStyle/>
                    <a:p>
                      <a:pPr algn="ctr" fontAlgn="b"/>
                      <a:r>
                        <a:rPr lang="en-GB" sz="1400" b="1" u="none" strike="noStrike" dirty="0">
                          <a:effectLst/>
                        </a:rPr>
                        <a:t>2,234,402 </a:t>
                      </a:r>
                      <a:r>
                        <a:rPr lang="en-GB" sz="1400" b="1" u="none" strike="noStrike" dirty="0" err="1">
                          <a:effectLst/>
                        </a:rPr>
                        <a:t>kBtu</a:t>
                      </a:r>
                      <a:endParaRPr lang="en-GB" sz="1400" b="1" u="none" strike="noStrike" dirty="0">
                        <a:effectLst/>
                      </a:endParaRPr>
                    </a:p>
                    <a:p>
                      <a:pPr algn="r" fontAlgn="b"/>
                      <a:endParaRPr lang="en-GB" sz="1400" b="1" u="none" strike="noStrike" dirty="0">
                        <a:effectLst/>
                      </a:endParaRPr>
                    </a:p>
                  </a:txBody>
                  <a:tcPr marL="6350" marR="6350" marT="6350" marB="0" anchor="b"/>
                </a:tc>
                <a:tc>
                  <a:txBody>
                    <a:bodyPr/>
                    <a:lstStyle/>
                    <a:p>
                      <a:pPr algn="ctr" fontAlgn="b"/>
                      <a:r>
                        <a:rPr lang="en-GB" sz="1400" b="1" u="none" strike="noStrike" kern="1200">
                          <a:solidFill>
                            <a:schemeClr val="dk1"/>
                          </a:solidFill>
                          <a:effectLst/>
                          <a:latin typeface="+mn-lt"/>
                          <a:ea typeface="+mn-ea"/>
                          <a:cs typeface="+mn-cs"/>
                        </a:rPr>
                        <a:t>654,839kWh</a:t>
                      </a:r>
                    </a:p>
                    <a:p>
                      <a:pPr algn="ctr" fontAlgn="b"/>
                      <a:endParaRPr lang="en-GB" sz="1400" b="1"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3327676194"/>
                  </a:ext>
                </a:extLst>
              </a:tr>
              <a:tr h="707096">
                <a:tc>
                  <a:txBody>
                    <a:bodyPr/>
                    <a:lstStyle/>
                    <a:p>
                      <a:pPr algn="r" fontAlgn="b"/>
                      <a:r>
                        <a:rPr lang="en-GB" sz="1800" u="none" strike="noStrike">
                          <a:effectLst/>
                        </a:rPr>
                        <a:t>Annual Energy &amp; Water Cost </a:t>
                      </a:r>
                      <a:endParaRPr lang="en-GB" sz="1800" b="0" i="0" u="none" strike="noStrike">
                        <a:solidFill>
                          <a:srgbClr val="000000"/>
                        </a:solidFill>
                        <a:effectLst/>
                        <a:latin typeface="Calibri Light" panose="020F0302020204030204" pitchFamily="34" charset="0"/>
                      </a:endParaRPr>
                    </a:p>
                  </a:txBody>
                  <a:tcPr marL="6350" marR="6350" marT="6350" marB="0" anchor="b"/>
                </a:tc>
                <a:tc>
                  <a:txBody>
                    <a:bodyPr/>
                    <a:lstStyle/>
                    <a:p>
                      <a:pPr algn="ctr" fontAlgn="b"/>
                      <a:r>
                        <a:rPr lang="en-GB" sz="1400" b="1" u="none" strike="noStrike">
                          <a:effectLst/>
                        </a:rPr>
                        <a:t>1.1  $/ft2</a:t>
                      </a:r>
                    </a:p>
                    <a:p>
                      <a:pPr algn="ctr" fontAlgn="b"/>
                      <a:endParaRPr lang="en-GB" sz="1400" b="1" u="none" strike="noStrike">
                        <a:effectLst/>
                      </a:endParaRPr>
                    </a:p>
                  </a:txBody>
                  <a:tcPr marL="6350" marR="6350" marT="6350" marB="0" anchor="b"/>
                </a:tc>
                <a:tc>
                  <a:txBody>
                    <a:bodyPr/>
                    <a:lstStyle/>
                    <a:p>
                      <a:pPr algn="ctr" fontAlgn="b"/>
                      <a:r>
                        <a:rPr lang="en-GB" sz="1400" b="1" u="none" strike="noStrike" kern="1200">
                          <a:solidFill>
                            <a:schemeClr val="dk1"/>
                          </a:solidFill>
                          <a:effectLst/>
                          <a:latin typeface="+mn-lt"/>
                          <a:ea typeface="+mn-ea"/>
                          <a:cs typeface="+mn-cs"/>
                        </a:rPr>
                        <a:t>12 $/m2</a:t>
                      </a:r>
                    </a:p>
                    <a:p>
                      <a:pPr algn="ctr" fontAlgn="b"/>
                      <a:endParaRPr lang="en-GB" sz="1400" b="1"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918071922"/>
                  </a:ext>
                </a:extLst>
              </a:tr>
              <a:tr h="466684">
                <a:tc>
                  <a:txBody>
                    <a:bodyPr/>
                    <a:lstStyle/>
                    <a:p>
                      <a:pPr marL="0" marR="0" lvl="0" indent="0" algn="r" rtl="0" eaLnBrk="1" fontAlgn="b" latinLnBrk="0" hangingPunct="1">
                        <a:lnSpc>
                          <a:spcPct val="100000"/>
                        </a:lnSpc>
                        <a:spcBef>
                          <a:spcPts val="0"/>
                        </a:spcBef>
                        <a:spcAft>
                          <a:spcPts val="0"/>
                        </a:spcAft>
                        <a:buClrTx/>
                        <a:buSzTx/>
                        <a:buFontTx/>
                        <a:buNone/>
                      </a:pPr>
                      <a:r>
                        <a:rPr lang="en-GB" sz="1800" u="none" strike="noStrike">
                          <a:effectLst/>
                        </a:rPr>
                        <a:t>Site EUI </a:t>
                      </a:r>
                      <a:endParaRPr lang="en-GB" sz="1800" b="0" i="0" u="none" strike="noStrike">
                        <a:solidFill>
                          <a:srgbClr val="000000"/>
                        </a:solidFill>
                        <a:effectLst/>
                        <a:latin typeface="Calibri Light" panose="020F0302020204030204" pitchFamily="34" charset="0"/>
                      </a:endParaRPr>
                    </a:p>
                  </a:txBody>
                  <a:tcPr marL="6350" marR="6350" marT="6350" marB="0" anchor="b"/>
                </a:tc>
                <a:tc>
                  <a:txBody>
                    <a:bodyPr/>
                    <a:lstStyle/>
                    <a:p>
                      <a:pPr marL="0" algn="ctr" rtl="0" eaLnBrk="1" fontAlgn="b" latinLnBrk="0" hangingPunct="1"/>
                      <a:r>
                        <a:rPr lang="en-GB" sz="1400" b="1" u="none" strike="noStrike" kern="1200" dirty="0">
                          <a:solidFill>
                            <a:schemeClr val="dk1"/>
                          </a:solidFill>
                          <a:effectLst/>
                          <a:latin typeface="+mn-lt"/>
                          <a:ea typeface="+mn-ea"/>
                          <a:cs typeface="+mn-cs"/>
                        </a:rPr>
                        <a:t>20.4 </a:t>
                      </a:r>
                      <a:r>
                        <a:rPr lang="en-GB" sz="1400" b="1" u="none" strike="noStrike" kern="1200" dirty="0" err="1">
                          <a:solidFill>
                            <a:schemeClr val="dk1"/>
                          </a:solidFill>
                          <a:effectLst/>
                          <a:latin typeface="+mn-lt"/>
                          <a:ea typeface="+mn-ea"/>
                          <a:cs typeface="+mn-cs"/>
                        </a:rPr>
                        <a:t>kBtu</a:t>
                      </a:r>
                      <a:r>
                        <a:rPr lang="en-GB" sz="1400" b="1" u="none" strike="noStrike" kern="1200" dirty="0">
                          <a:solidFill>
                            <a:schemeClr val="dk1"/>
                          </a:solidFill>
                          <a:effectLst/>
                          <a:latin typeface="+mn-lt"/>
                          <a:ea typeface="+mn-ea"/>
                          <a:cs typeface="+mn-cs"/>
                        </a:rPr>
                        <a:t>/ft2</a:t>
                      </a:r>
                      <a:r>
                        <a:rPr lang="en-GB" sz="1600" b="1" u="none" strike="noStrike" kern="1200" dirty="0">
                          <a:solidFill>
                            <a:schemeClr val="dk1"/>
                          </a:solidFill>
                          <a:effectLst/>
                          <a:latin typeface="+mn-lt"/>
                          <a:ea typeface="+mn-ea"/>
                          <a:cs typeface="+mn-cs"/>
                        </a:rPr>
                        <a:t>  </a:t>
                      </a:r>
                    </a:p>
                  </a:txBody>
                  <a:tcPr marL="6350" marR="6350" marT="6350" marB="0" anchor="b"/>
                </a:tc>
                <a:tc>
                  <a:txBody>
                    <a:bodyPr/>
                    <a:lstStyle/>
                    <a:p>
                      <a:pPr algn="ctr" fontAlgn="b"/>
                      <a:r>
                        <a:rPr lang="en-GB" sz="1400" b="1" u="none" strike="noStrike" kern="1200">
                          <a:solidFill>
                            <a:schemeClr val="dk1"/>
                          </a:solidFill>
                          <a:effectLst/>
                          <a:latin typeface="+mn-lt"/>
                          <a:ea typeface="+mn-ea"/>
                          <a:cs typeface="+mn-cs"/>
                        </a:rPr>
                        <a:t>66.68kWh/m2</a:t>
                      </a:r>
                    </a:p>
                  </a:txBody>
                  <a:tcPr marL="6350" marR="6350" marT="6350" marB="0" anchor="b"/>
                </a:tc>
                <a:extLst>
                  <a:ext uri="{0D108BD9-81ED-4DB2-BD59-A6C34878D82A}">
                    <a16:rowId xmlns:a16="http://schemas.microsoft.com/office/drawing/2014/main" val="1518833450"/>
                  </a:ext>
                </a:extLst>
              </a:tr>
              <a:tr h="50911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a:cs typeface="Calibri"/>
                        </a:rPr>
                        <a:t>Source EUI</a:t>
                      </a:r>
                    </a:p>
                  </a:txBody>
                  <a:tcPr marL="6350" marR="6350" marT="6350" marB="0" anchor="b"/>
                </a:tc>
                <a:tc>
                  <a:txBody>
                    <a:bodyPr/>
                    <a:lstStyle/>
                    <a:p>
                      <a:pPr algn="ctr" fontAlgn="b"/>
                      <a:r>
                        <a:rPr lang="en-GB" sz="1400" b="1" u="none" strike="noStrike" dirty="0">
                          <a:effectLst/>
                        </a:rPr>
                        <a:t>66 </a:t>
                      </a:r>
                      <a:r>
                        <a:rPr lang="en-GB" sz="1400" b="1" u="none" strike="noStrike" dirty="0" err="1">
                          <a:effectLst/>
                        </a:rPr>
                        <a:t>kBtu</a:t>
                      </a:r>
                      <a:r>
                        <a:rPr lang="en-GB" sz="1400" b="1" u="none" strike="noStrike" dirty="0">
                          <a:effectLst/>
                        </a:rPr>
                        <a:t>/ft2   </a:t>
                      </a:r>
                      <a:r>
                        <a:rPr lang="en-GB" sz="1400" b="1" u="none" strike="noStrike" dirty="0" err="1">
                          <a:effectLst/>
                        </a:rPr>
                        <a:t>yr</a:t>
                      </a:r>
                      <a:endParaRPr lang="en-GB" sz="1400" b="1" u="none" strike="noStrike" dirty="0">
                        <a:effectLst/>
                      </a:endParaRPr>
                    </a:p>
                  </a:txBody>
                  <a:tcPr marL="6350" marR="6350" marT="6350" marB="0" anchor="b"/>
                </a:tc>
                <a:tc>
                  <a:txBody>
                    <a:bodyPr/>
                    <a:lstStyle/>
                    <a:p>
                      <a:pPr algn="ctr" fontAlgn="b"/>
                      <a:r>
                        <a:rPr lang="en-GB" sz="1400" b="1" u="none" strike="noStrike" kern="1200">
                          <a:solidFill>
                            <a:schemeClr val="dk1"/>
                          </a:solidFill>
                          <a:effectLst/>
                          <a:latin typeface="+mn-lt"/>
                          <a:ea typeface="+mn-ea"/>
                          <a:cs typeface="+mn-cs"/>
                        </a:rPr>
                        <a:t>208 kWh/m2</a:t>
                      </a:r>
                    </a:p>
                  </a:txBody>
                  <a:tcPr marL="6350" marR="6350" marT="6350" marB="0" anchor="b"/>
                </a:tc>
                <a:extLst>
                  <a:ext uri="{0D108BD9-81ED-4DB2-BD59-A6C34878D82A}">
                    <a16:rowId xmlns:a16="http://schemas.microsoft.com/office/drawing/2014/main" val="4095523255"/>
                  </a:ext>
                </a:extLst>
              </a:tr>
              <a:tr h="54078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800" u="none" strike="noStrike">
                          <a:effectLst/>
                        </a:rPr>
                        <a:t>Annual CO2e Emissions</a:t>
                      </a:r>
                      <a:endParaRPr lang="en-GB" sz="1800" b="0" i="0" u="none" strike="noStrike">
                        <a:solidFill>
                          <a:srgbClr val="000000"/>
                        </a:solidFill>
                        <a:effectLst/>
                        <a:latin typeface="Calibri Light" panose="020F0302020204030204" pitchFamily="34" charset="0"/>
                      </a:endParaRPr>
                    </a:p>
                  </a:txBody>
                  <a:tcPr marL="6350" marR="6350" marT="6350" marB="0" anchor="b"/>
                </a:tc>
                <a:tc>
                  <a:txBody>
                    <a:bodyPr/>
                    <a:lstStyle/>
                    <a:p>
                      <a:pPr marL="0" marR="0" lvl="0" indent="0" algn="ctr">
                        <a:lnSpc>
                          <a:spcPct val="100000"/>
                        </a:lnSpc>
                        <a:spcBef>
                          <a:spcPts val="0"/>
                        </a:spcBef>
                        <a:spcAft>
                          <a:spcPts val="0"/>
                        </a:spcAft>
                        <a:buNone/>
                      </a:pPr>
                      <a:r>
                        <a:rPr lang="en-GB" sz="1400" b="1" i="0" u="none" strike="noStrike" noProof="0" dirty="0">
                          <a:effectLst/>
                          <a:latin typeface="Franklin Gothic Book"/>
                        </a:rPr>
                        <a:t>-</a:t>
                      </a:r>
                      <a:r>
                        <a:rPr lang="en-US" sz="1400" b="1" i="0" u="none" strike="noStrike" kern="1200" dirty="0">
                          <a:solidFill>
                            <a:schemeClr val="dk1"/>
                          </a:solidFill>
                          <a:effectLst/>
                          <a:latin typeface="Franklin Gothic Book"/>
                          <a:ea typeface="+mn-ea"/>
                          <a:cs typeface="+mn-cs"/>
                        </a:rPr>
                        <a:t>1.7637 IbCO2e/SF</a:t>
                      </a:r>
                      <a:endParaRPr lang="en-GB" sz="1400" b="1" i="0" u="none" strike="noStrike" kern="1200" noProof="0" dirty="0">
                        <a:solidFill>
                          <a:schemeClr val="dk1"/>
                        </a:solidFill>
                        <a:effectLst/>
                        <a:latin typeface="Franklin Gothic Book"/>
                        <a:ea typeface="+mn-ea"/>
                        <a:cs typeface="+mn-cs"/>
                      </a:endParaRPr>
                    </a:p>
                  </a:txBody>
                  <a:tcPr marL="6350" marR="6350" marT="6350" marB="0" anchor="b"/>
                </a:tc>
                <a:tc>
                  <a:txBody>
                    <a:bodyPr/>
                    <a:lstStyle/>
                    <a:p>
                      <a:pPr lvl="0" algn="ctr">
                        <a:buNone/>
                      </a:pPr>
                      <a:r>
                        <a:rPr lang="en-GB" sz="1400" b="1" i="0" u="none" strike="noStrike" noProof="0" dirty="0">
                          <a:effectLst/>
                          <a:latin typeface="Franklin Gothic Book"/>
                        </a:rPr>
                        <a:t>-9 kg CO2e / ft2</a:t>
                      </a:r>
                      <a:endParaRPr lang="en-US" sz="1400" b="1" dirty="0"/>
                    </a:p>
                  </a:txBody>
                  <a:tcPr marL="6350" marR="6350" marT="6350" marB="0" anchor="b"/>
                </a:tc>
                <a:extLst>
                  <a:ext uri="{0D108BD9-81ED-4DB2-BD59-A6C34878D82A}">
                    <a16:rowId xmlns:a16="http://schemas.microsoft.com/office/drawing/2014/main" val="2627160381"/>
                  </a:ext>
                </a:extLst>
              </a:tr>
            </a:tbl>
          </a:graphicData>
        </a:graphic>
      </p:graphicFrame>
      <p:cxnSp>
        <p:nvCxnSpPr>
          <p:cNvPr id="10" name="Straight Connector 9">
            <a:extLst>
              <a:ext uri="{FF2B5EF4-FFF2-40B4-BE49-F238E27FC236}">
                <a16:creationId xmlns:a16="http://schemas.microsoft.com/office/drawing/2014/main" id="{4A34F661-66B9-4A4F-B205-1EC0B656F0D7}"/>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Placeholder 6">
            <a:extLst>
              <a:ext uri="{FF2B5EF4-FFF2-40B4-BE49-F238E27FC236}">
                <a16:creationId xmlns:a16="http://schemas.microsoft.com/office/drawing/2014/main" id="{DC49D838-FA66-588D-26E2-5B57B452CA7E}"/>
              </a:ext>
            </a:extLst>
          </p:cNvPr>
          <p:cNvPicPr>
            <a:picLocks noChangeAspect="1"/>
          </p:cNvPicPr>
          <p:nvPr/>
        </p:nvPicPr>
        <p:blipFill rotWithShape="1">
          <a:blip r:embed="rId3">
            <a:extLst>
              <a:ext uri="{28A0092B-C50C-407E-A947-70E740481C1C}">
                <a14:useLocalDpi xmlns:a14="http://schemas.microsoft.com/office/drawing/2010/main" val="0"/>
              </a:ext>
            </a:extLst>
          </a:blip>
          <a:srcRect l="7457" t="1" r="21355" b="603"/>
          <a:stretch/>
        </p:blipFill>
        <p:spPr>
          <a:xfrm>
            <a:off x="6457868" y="1555131"/>
            <a:ext cx="5324914" cy="4595750"/>
          </a:xfrm>
          <a:prstGeom prst="rect">
            <a:avLst/>
          </a:prstGeom>
        </p:spPr>
      </p:pic>
      <p:pic>
        <p:nvPicPr>
          <p:cNvPr id="4" name="Picture 3">
            <a:extLst>
              <a:ext uri="{FF2B5EF4-FFF2-40B4-BE49-F238E27FC236}">
                <a16:creationId xmlns:a16="http://schemas.microsoft.com/office/drawing/2014/main" id="{5344FD36-32AC-CC33-0C8E-85E9A8713D58}"/>
              </a:ext>
            </a:extLst>
          </p:cNvPr>
          <p:cNvPicPr>
            <a:picLocks noChangeAspect="1"/>
          </p:cNvPicPr>
          <p:nvPr/>
        </p:nvPicPr>
        <p:blipFill>
          <a:blip r:embed="rId4"/>
          <a:stretch>
            <a:fillRect/>
          </a:stretch>
        </p:blipFill>
        <p:spPr>
          <a:xfrm>
            <a:off x="98828" y="6081362"/>
            <a:ext cx="591363" cy="591363"/>
          </a:xfrm>
          <a:prstGeom prst="rect">
            <a:avLst/>
          </a:prstGeom>
        </p:spPr>
      </p:pic>
    </p:spTree>
    <p:extLst>
      <p:ext uri="{BB962C8B-B14F-4D97-AF65-F5344CB8AC3E}">
        <p14:creationId xmlns:p14="http://schemas.microsoft.com/office/powerpoint/2010/main" val="2829483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40106F2-14D2-45CA-B1B8-F38114C77EC9}"/>
              </a:ext>
            </a:extLst>
          </p:cNvPr>
          <p:cNvPicPr>
            <a:picLocks noGrp="1" noChangeAspect="1"/>
          </p:cNvPicPr>
          <p:nvPr>
            <p:ph type="pic" sz="quarter" idx="11"/>
          </p:nvPr>
        </p:nvPicPr>
        <p:blipFill>
          <a:blip r:embed="rId3"/>
          <a:srcRect l="7748" r="7748"/>
          <a:stretch>
            <a:fillRect/>
          </a:stretch>
        </p:blipFill>
        <p:spPr>
          <a:xfrm>
            <a:off x="9197266" y="3909986"/>
            <a:ext cx="2895906" cy="2391357"/>
          </a:xfrm>
          <a:prstGeom prst="rect">
            <a:avLst/>
          </a:prstGeom>
        </p:spPr>
      </p:pic>
      <p:sp>
        <p:nvSpPr>
          <p:cNvPr id="2" name="Title 1"/>
          <p:cNvSpPr>
            <a:spLocks noGrp="1"/>
          </p:cNvSpPr>
          <p:nvPr>
            <p:ph type="title"/>
          </p:nvPr>
        </p:nvSpPr>
        <p:spPr>
          <a:xfrm>
            <a:off x="367683" y="52711"/>
            <a:ext cx="7409155" cy="1015999"/>
          </a:xfrm>
        </p:spPr>
        <p:txBody>
          <a:bodyPr>
            <a:normAutofit/>
          </a:bodyPr>
          <a:lstStyle/>
          <a:p>
            <a:r>
              <a:rPr lang="en-US">
                <a:cs typeface="Arial"/>
              </a:rPr>
              <a:t>Strategies Explored and Abandoned</a:t>
            </a:r>
          </a:p>
        </p:txBody>
      </p:sp>
      <p:sp>
        <p:nvSpPr>
          <p:cNvPr id="5" name="Content Placeholder 4">
            <a:extLst>
              <a:ext uri="{FF2B5EF4-FFF2-40B4-BE49-F238E27FC236}">
                <a16:creationId xmlns:a16="http://schemas.microsoft.com/office/drawing/2014/main" id="{02D11A40-606E-43D4-72DD-D9A7D0E7F635}"/>
              </a:ext>
            </a:extLst>
          </p:cNvPr>
          <p:cNvSpPr>
            <a:spLocks noGrp="1"/>
          </p:cNvSpPr>
          <p:nvPr>
            <p:ph idx="12"/>
          </p:nvPr>
        </p:nvSpPr>
        <p:spPr>
          <a:xfrm>
            <a:off x="239697" y="1068710"/>
            <a:ext cx="5487139" cy="4947130"/>
          </a:xfrm>
        </p:spPr>
        <p:txBody>
          <a:bodyPr vert="horz" lIns="0" tIns="45720" rIns="0" bIns="45720" rtlCol="0" anchor="t">
            <a:noAutofit/>
          </a:bodyPr>
          <a:lstStyle/>
          <a:p>
            <a:pPr marL="428625" indent="-196850">
              <a:lnSpc>
                <a:spcPct val="100000"/>
              </a:lnSpc>
              <a:spcBef>
                <a:spcPts val="0"/>
              </a:spcBef>
              <a:buFont typeface="Arial,Sans-Serif"/>
              <a:buChar char="•"/>
            </a:pPr>
            <a:r>
              <a:rPr lang="en-US">
                <a:ea typeface="+mn-lt"/>
                <a:cs typeface="+mn-lt"/>
              </a:rPr>
              <a:t>Earth tube for preconditioning OA</a:t>
            </a:r>
          </a:p>
          <a:p>
            <a:pPr marL="1114425" lvl="1" indent="-200025">
              <a:lnSpc>
                <a:spcPct val="100000"/>
              </a:lnSpc>
              <a:spcBef>
                <a:spcPts val="0"/>
              </a:spcBef>
              <a:buFont typeface="Arial,Sans-Serif"/>
              <a:buChar char="•"/>
            </a:pPr>
            <a:r>
              <a:rPr lang="en-US" sz="1800">
                <a:ea typeface="+mn-lt"/>
                <a:cs typeface="+mn-lt"/>
              </a:rPr>
              <a:t>Similar in effect to an enthalpy wheel; but more costly</a:t>
            </a:r>
          </a:p>
          <a:p>
            <a:pPr marL="1114425" lvl="1" indent="-200025">
              <a:lnSpc>
                <a:spcPct val="100000"/>
              </a:lnSpc>
              <a:spcBef>
                <a:spcPts val="0"/>
              </a:spcBef>
              <a:buFont typeface="Arial,Sans-Serif"/>
              <a:buChar char="•"/>
            </a:pPr>
            <a:r>
              <a:rPr lang="en-US" sz="1800">
                <a:ea typeface="+mn-lt"/>
                <a:cs typeface="+mn-lt"/>
              </a:rPr>
              <a:t>Maintenance concerns</a:t>
            </a:r>
          </a:p>
          <a:p>
            <a:pPr marL="1114425" lvl="1" indent="-200025">
              <a:lnSpc>
                <a:spcPct val="100000"/>
              </a:lnSpc>
              <a:spcBef>
                <a:spcPts val="0"/>
              </a:spcBef>
              <a:buFont typeface="Arial,Sans-Serif"/>
              <a:buChar char="•"/>
            </a:pPr>
            <a:r>
              <a:rPr lang="en-US" sz="1800">
                <a:ea typeface="+mn-lt"/>
                <a:cs typeface="+mn-lt"/>
              </a:rPr>
              <a:t>Radon concerns</a:t>
            </a:r>
          </a:p>
          <a:p>
            <a:pPr marL="428625" indent="-196850">
              <a:lnSpc>
                <a:spcPct val="100000"/>
              </a:lnSpc>
              <a:spcBef>
                <a:spcPts val="0"/>
              </a:spcBef>
              <a:buFont typeface="Arial,Sans-Serif"/>
              <a:buChar char="•"/>
            </a:pPr>
            <a:r>
              <a:rPr lang="en-US">
                <a:ea typeface="+mn-lt"/>
                <a:cs typeface="+mn-lt"/>
              </a:rPr>
              <a:t>Elimination of mechanical cooling</a:t>
            </a:r>
          </a:p>
          <a:p>
            <a:pPr marL="1114425" lvl="1" indent="-200025">
              <a:lnSpc>
                <a:spcPct val="100000"/>
              </a:lnSpc>
              <a:spcBef>
                <a:spcPts val="0"/>
              </a:spcBef>
              <a:buFont typeface="Arial,Sans-Serif"/>
              <a:buChar char="•"/>
            </a:pPr>
            <a:r>
              <a:rPr lang="en-US" sz="1800">
                <a:ea typeface="+mn-lt"/>
                <a:cs typeface="+mn-lt"/>
              </a:rPr>
              <a:t>Hotter future climate would require mechanical cooling from April-October</a:t>
            </a:r>
          </a:p>
          <a:p>
            <a:pPr marL="1114425" lvl="1" indent="-200025">
              <a:lnSpc>
                <a:spcPct val="100000"/>
              </a:lnSpc>
              <a:spcBef>
                <a:spcPts val="0"/>
              </a:spcBef>
              <a:buFont typeface="Arial,Sans-Serif"/>
              <a:buChar char="•"/>
            </a:pPr>
            <a:r>
              <a:rPr lang="en-US" sz="1800">
                <a:ea typeface="+mn-lt"/>
                <a:cs typeface="+mn-lt"/>
              </a:rPr>
              <a:t>Significantly limits adaptability and durability of the building</a:t>
            </a:r>
          </a:p>
          <a:p>
            <a:pPr marL="428625" indent="-196850">
              <a:lnSpc>
                <a:spcPct val="100000"/>
              </a:lnSpc>
              <a:spcBef>
                <a:spcPts val="0"/>
              </a:spcBef>
              <a:buFont typeface="Arial,Sans-Serif"/>
              <a:buChar char="•"/>
            </a:pPr>
            <a:r>
              <a:rPr lang="en-US">
                <a:ea typeface="+mn-lt"/>
                <a:cs typeface="+mn-lt"/>
              </a:rPr>
              <a:t>Phase Change Materials (PCM)</a:t>
            </a:r>
          </a:p>
          <a:p>
            <a:pPr marL="1114425" lvl="1" indent="-200025">
              <a:lnSpc>
                <a:spcPct val="100000"/>
              </a:lnSpc>
              <a:spcBef>
                <a:spcPts val="0"/>
              </a:spcBef>
              <a:buFont typeface="Arial,Sans-Serif"/>
              <a:buChar char="•"/>
            </a:pPr>
            <a:r>
              <a:rPr lang="en-US" sz="1800">
                <a:ea typeface="+mn-lt"/>
                <a:cs typeface="+mn-lt"/>
              </a:rPr>
              <a:t>Eliminated because no EPD’s available plus cost. Less adaptable than HVAC system.</a:t>
            </a:r>
          </a:p>
          <a:p>
            <a:pPr marL="428625" indent="-196850">
              <a:lnSpc>
                <a:spcPct val="100000"/>
              </a:lnSpc>
              <a:spcBef>
                <a:spcPts val="0"/>
              </a:spcBef>
              <a:buFont typeface="Arial,Sans-Serif"/>
              <a:buChar char="•"/>
            </a:pPr>
            <a:r>
              <a:rPr lang="en-US">
                <a:ea typeface="+mn-lt"/>
                <a:cs typeface="+mn-lt"/>
              </a:rPr>
              <a:t>Transpired Solar Collector for preconditioning of OA</a:t>
            </a:r>
          </a:p>
          <a:p>
            <a:pPr marL="1114425" lvl="1" indent="-200025">
              <a:lnSpc>
                <a:spcPct val="100000"/>
              </a:lnSpc>
              <a:spcBef>
                <a:spcPts val="0"/>
              </a:spcBef>
              <a:buFont typeface="Arial,Sans-Serif"/>
              <a:buChar char="•"/>
            </a:pPr>
            <a:r>
              <a:rPr lang="en-US" sz="1800">
                <a:ea typeface="+mn-lt"/>
                <a:cs typeface="+mn-lt"/>
              </a:rPr>
              <a:t>Less effective than enthalpy wheel, interrupted architectural intent</a:t>
            </a:r>
          </a:p>
          <a:p>
            <a:pPr marL="428625" indent="-196850">
              <a:lnSpc>
                <a:spcPct val="100000"/>
              </a:lnSpc>
              <a:spcBef>
                <a:spcPts val="0"/>
              </a:spcBef>
              <a:buFont typeface="Arial,Sans-Serif"/>
              <a:buChar char="•"/>
            </a:pPr>
            <a:r>
              <a:rPr lang="en-US">
                <a:ea typeface="+mn-lt"/>
                <a:cs typeface="+mn-lt"/>
              </a:rPr>
              <a:t>Evaporative Cooling</a:t>
            </a:r>
          </a:p>
          <a:p>
            <a:pPr marL="1114425" lvl="1" indent="-200025">
              <a:lnSpc>
                <a:spcPct val="100000"/>
              </a:lnSpc>
              <a:spcBef>
                <a:spcPts val="0"/>
              </a:spcBef>
              <a:buFont typeface="Arial,Sans-Serif"/>
              <a:buChar char="•"/>
            </a:pPr>
            <a:r>
              <a:rPr lang="en-US" sz="1800">
                <a:ea typeface="+mn-lt"/>
                <a:cs typeface="+mn-lt"/>
              </a:rPr>
              <a:t>While very effective, the lack of water in Albuquerque (especially in the future) eliminated this from consideration</a:t>
            </a:r>
          </a:p>
          <a:p>
            <a:endParaRPr lang="en-US"/>
          </a:p>
        </p:txBody>
      </p:sp>
      <p:sp>
        <p:nvSpPr>
          <p:cNvPr id="3" name="Subtitle 2">
            <a:extLst>
              <a:ext uri="{FF2B5EF4-FFF2-40B4-BE49-F238E27FC236}">
                <a16:creationId xmlns:a16="http://schemas.microsoft.com/office/drawing/2014/main" id="{779D54CC-DAB2-2395-5F15-3CD9D2CED448}"/>
              </a:ext>
            </a:extLst>
          </p:cNvPr>
          <p:cNvSpPr>
            <a:spLocks noGrp="1"/>
          </p:cNvSpPr>
          <p:nvPr>
            <p:ph type="subTitle" idx="1"/>
          </p:nvPr>
        </p:nvSpPr>
        <p:spPr>
          <a:xfrm>
            <a:off x="367683" y="373103"/>
            <a:ext cx="5435600" cy="274597"/>
          </a:xfrm>
        </p:spPr>
        <p:txBody>
          <a:bodyPr vert="horz" lIns="0" tIns="45720" rIns="0" bIns="45720" rtlCol="0" anchor="t">
            <a:noAutofit/>
          </a:bodyPr>
          <a:lstStyle/>
          <a:p>
            <a:r>
              <a:rPr lang="en-US">
                <a:latin typeface="Georgia"/>
              </a:rPr>
              <a:t>Zero Heroes</a:t>
            </a:r>
            <a:endParaRPr lang="en-US"/>
          </a:p>
        </p:txBody>
      </p:sp>
      <p:cxnSp>
        <p:nvCxnSpPr>
          <p:cNvPr id="9" name="Straight Connector 8">
            <a:extLst>
              <a:ext uri="{FF2B5EF4-FFF2-40B4-BE49-F238E27FC236}">
                <a16:creationId xmlns:a16="http://schemas.microsoft.com/office/drawing/2014/main" id="{8A675AEB-06D8-4FB2-BEE8-6A4F37F4280C}"/>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9D610D8-8540-49FB-B132-5497E3B221A0}"/>
              </a:ext>
            </a:extLst>
          </p:cNvPr>
          <p:cNvPicPr>
            <a:picLocks noChangeAspect="1"/>
          </p:cNvPicPr>
          <p:nvPr/>
        </p:nvPicPr>
        <p:blipFill>
          <a:blip r:embed="rId4"/>
          <a:stretch>
            <a:fillRect/>
          </a:stretch>
        </p:blipFill>
        <p:spPr>
          <a:xfrm>
            <a:off x="6243550" y="3922839"/>
            <a:ext cx="2625241" cy="2386583"/>
          </a:xfrm>
          <a:prstGeom prst="rect">
            <a:avLst/>
          </a:prstGeom>
        </p:spPr>
      </p:pic>
      <p:pic>
        <p:nvPicPr>
          <p:cNvPr id="11" name="Picture 10">
            <a:extLst>
              <a:ext uri="{FF2B5EF4-FFF2-40B4-BE49-F238E27FC236}">
                <a16:creationId xmlns:a16="http://schemas.microsoft.com/office/drawing/2014/main" id="{B31CFDBC-A6E2-4A49-B705-78E73ECA69D1}"/>
              </a:ext>
            </a:extLst>
          </p:cNvPr>
          <p:cNvPicPr>
            <a:picLocks noChangeAspect="1"/>
          </p:cNvPicPr>
          <p:nvPr/>
        </p:nvPicPr>
        <p:blipFill>
          <a:blip r:embed="rId5"/>
          <a:stretch>
            <a:fillRect/>
          </a:stretch>
        </p:blipFill>
        <p:spPr>
          <a:xfrm>
            <a:off x="6292850" y="135447"/>
            <a:ext cx="5863286" cy="3575043"/>
          </a:xfrm>
          <a:prstGeom prst="rect">
            <a:avLst/>
          </a:prstGeom>
        </p:spPr>
      </p:pic>
      <p:pic>
        <p:nvPicPr>
          <p:cNvPr id="4" name="Picture 3">
            <a:extLst>
              <a:ext uri="{FF2B5EF4-FFF2-40B4-BE49-F238E27FC236}">
                <a16:creationId xmlns:a16="http://schemas.microsoft.com/office/drawing/2014/main" id="{F968B3B1-8987-4379-8AC4-7C5807824AD1}"/>
              </a:ext>
            </a:extLst>
          </p:cNvPr>
          <p:cNvPicPr>
            <a:picLocks noChangeAspect="1"/>
          </p:cNvPicPr>
          <p:nvPr/>
        </p:nvPicPr>
        <p:blipFill>
          <a:blip r:embed="rId6"/>
          <a:stretch>
            <a:fillRect/>
          </a:stretch>
        </p:blipFill>
        <p:spPr>
          <a:xfrm>
            <a:off x="98828" y="6081362"/>
            <a:ext cx="591363" cy="591363"/>
          </a:xfrm>
          <a:prstGeom prst="rect">
            <a:avLst/>
          </a:prstGeom>
        </p:spPr>
      </p:pic>
    </p:spTree>
    <p:extLst>
      <p:ext uri="{BB962C8B-B14F-4D97-AF65-F5344CB8AC3E}">
        <p14:creationId xmlns:p14="http://schemas.microsoft.com/office/powerpoint/2010/main" val="2868327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63FCCFA-8086-CE54-E99C-F6CDCB8AEE9A}"/>
              </a:ext>
            </a:extLst>
          </p:cNvPr>
          <p:cNvSpPr>
            <a:spLocks noGrp="1"/>
          </p:cNvSpPr>
          <p:nvPr>
            <p:ph type="title"/>
          </p:nvPr>
        </p:nvSpPr>
        <p:spPr/>
        <p:txBody>
          <a:bodyPr/>
          <a:lstStyle/>
          <a:p>
            <a:r>
              <a:rPr lang="en-US" dirty="0"/>
              <a:t>Conclusions </a:t>
            </a:r>
            <a:br>
              <a:rPr lang="en-US" dirty="0"/>
            </a:br>
            <a:endParaRPr lang="en-US" dirty="0"/>
          </a:p>
        </p:txBody>
      </p:sp>
      <p:sp>
        <p:nvSpPr>
          <p:cNvPr id="5" name="Subtitle 4">
            <a:extLst>
              <a:ext uri="{FF2B5EF4-FFF2-40B4-BE49-F238E27FC236}">
                <a16:creationId xmlns:a16="http://schemas.microsoft.com/office/drawing/2014/main" id="{2F837158-6718-4214-9F6F-8D2E29CBB77E}"/>
              </a:ext>
            </a:extLst>
          </p:cNvPr>
          <p:cNvSpPr>
            <a:spLocks noGrp="1"/>
          </p:cNvSpPr>
          <p:nvPr>
            <p:ph type="subTitle" idx="14"/>
          </p:nvPr>
        </p:nvSpPr>
        <p:spPr/>
        <p:txBody>
          <a:bodyPr vert="horz" lIns="0" tIns="45720" rIns="0" bIns="45720" rtlCol="0" anchor="t">
            <a:normAutofit/>
          </a:bodyPr>
          <a:lstStyle/>
          <a:p>
            <a:r>
              <a:rPr lang="en-US">
                <a:latin typeface="Georgia"/>
              </a:rPr>
              <a:t>Zero Heroes</a:t>
            </a:r>
            <a:endParaRPr lang="en-GB">
              <a:latin typeface="Georgia"/>
            </a:endParaRPr>
          </a:p>
          <a:p>
            <a:pPr marL="342900" indent="-342900" algn="l">
              <a:buFont typeface="Arial" panose="020B0604020202020204" pitchFamily="34" charset="0"/>
              <a:buChar char="•"/>
            </a:pPr>
            <a:endParaRPr lang="en-GB" sz="1800"/>
          </a:p>
        </p:txBody>
      </p:sp>
      <p:sp>
        <p:nvSpPr>
          <p:cNvPr id="9" name="TextBox 8">
            <a:extLst>
              <a:ext uri="{FF2B5EF4-FFF2-40B4-BE49-F238E27FC236}">
                <a16:creationId xmlns:a16="http://schemas.microsoft.com/office/drawing/2014/main" id="{5DFF759C-708D-476B-95E3-D876730DCA96}"/>
              </a:ext>
            </a:extLst>
          </p:cNvPr>
          <p:cNvSpPr txBox="1"/>
          <p:nvPr/>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0" name="Straight Connector 9">
            <a:extLst>
              <a:ext uri="{FF2B5EF4-FFF2-40B4-BE49-F238E27FC236}">
                <a16:creationId xmlns:a16="http://schemas.microsoft.com/office/drawing/2014/main" id="{4A34F661-66B9-4A4F-B205-1EC0B656F0D7}"/>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Placeholder 11">
            <a:extLst>
              <a:ext uri="{FF2B5EF4-FFF2-40B4-BE49-F238E27FC236}">
                <a16:creationId xmlns:a16="http://schemas.microsoft.com/office/drawing/2014/main" id="{FD572A1B-067C-0075-A6F3-7F152065C9A9}"/>
              </a:ext>
            </a:extLst>
          </p:cNvPr>
          <p:cNvPicPr>
            <a:picLocks noChangeAspect="1"/>
          </p:cNvPicPr>
          <p:nvPr/>
        </p:nvPicPr>
        <p:blipFill rotWithShape="1">
          <a:blip r:embed="rId3">
            <a:extLst>
              <a:ext uri="{28A0092B-C50C-407E-A947-70E740481C1C}">
                <a14:useLocalDpi xmlns:a14="http://schemas.microsoft.com/office/drawing/2010/main" val="0"/>
              </a:ext>
            </a:extLst>
          </a:blip>
          <a:srcRect l="7770" t="3040" r="7770" b="7258"/>
          <a:stretch/>
        </p:blipFill>
        <p:spPr>
          <a:xfrm>
            <a:off x="487161" y="1155688"/>
            <a:ext cx="8115301" cy="4848144"/>
          </a:xfrm>
          <a:prstGeom prst="rect">
            <a:avLst/>
          </a:prstGeom>
        </p:spPr>
      </p:pic>
      <p:sp>
        <p:nvSpPr>
          <p:cNvPr id="13" name="Content Placeholder 3">
            <a:extLst>
              <a:ext uri="{FF2B5EF4-FFF2-40B4-BE49-F238E27FC236}">
                <a16:creationId xmlns:a16="http://schemas.microsoft.com/office/drawing/2014/main" id="{0B5E1300-9347-31AF-485B-8EF46FF21A43}"/>
              </a:ext>
            </a:extLst>
          </p:cNvPr>
          <p:cNvSpPr>
            <a:spLocks noGrp="1"/>
          </p:cNvSpPr>
          <p:nvPr>
            <p:ph idx="1"/>
          </p:nvPr>
        </p:nvSpPr>
        <p:spPr>
          <a:xfrm>
            <a:off x="8602462" y="854167"/>
            <a:ext cx="3435210" cy="5528877"/>
          </a:xfrm>
        </p:spPr>
        <p:txBody>
          <a:bodyPr vert="horz" lIns="0" tIns="45720" rIns="0" bIns="45720" rtlCol="0" anchor="t">
            <a:noAutofit/>
          </a:bodyPr>
          <a:lstStyle/>
          <a:p>
            <a:pPr marL="428625" indent="-255270">
              <a:buFont typeface="Arial,Sans-Serif"/>
              <a:buChar char="•"/>
            </a:pPr>
            <a:r>
              <a:rPr lang="en-US" dirty="0">
                <a:latin typeface="Franklin Gothic Book"/>
                <a:ea typeface="+mn-lt"/>
                <a:cs typeface="+mn-lt"/>
              </a:rPr>
              <a:t>Start with the end in mind: target date for zero carbon</a:t>
            </a:r>
          </a:p>
          <a:p>
            <a:pPr marL="428625" indent="-255270">
              <a:buFont typeface="Arial,Sans-Serif"/>
              <a:buChar char="•"/>
            </a:pPr>
            <a:r>
              <a:rPr lang="en-US" dirty="0">
                <a:latin typeface="Franklin Gothic Book"/>
                <a:ea typeface="+mn-lt"/>
                <a:cs typeface="+mn-lt"/>
              </a:rPr>
              <a:t>Understand the grid and the plan for the grid</a:t>
            </a:r>
          </a:p>
          <a:p>
            <a:pPr marL="428625" indent="-255270">
              <a:buFont typeface="Arial,Sans-Serif"/>
              <a:buChar char="•"/>
            </a:pPr>
            <a:r>
              <a:rPr lang="en-US" dirty="0">
                <a:latin typeface="Franklin Gothic Book"/>
                <a:ea typeface="+mn-lt"/>
                <a:cs typeface="+mn-lt"/>
              </a:rPr>
              <a:t>Understand climate to reduce peaks</a:t>
            </a:r>
          </a:p>
          <a:p>
            <a:pPr marL="428625" indent="-255270">
              <a:buFont typeface="Arial,Sans-Serif"/>
              <a:buChar char="•"/>
            </a:pPr>
            <a:r>
              <a:rPr lang="en-US" dirty="0">
                <a:latin typeface="Franklin Gothic Book"/>
                <a:ea typeface="+mn-lt"/>
                <a:cs typeface="+mn-lt"/>
              </a:rPr>
              <a:t>Assess future climate risk</a:t>
            </a:r>
          </a:p>
          <a:p>
            <a:pPr marL="1114425" lvl="1" indent="-255270">
              <a:buFont typeface="Arial,Sans-Serif"/>
              <a:buChar char="•"/>
            </a:pPr>
            <a:r>
              <a:rPr lang="en-US" sz="1800" dirty="0">
                <a:latin typeface="Franklin Gothic Book"/>
                <a:ea typeface="+mn-lt"/>
                <a:cs typeface="+mn-lt"/>
              </a:rPr>
              <a:t>EUI/peak load</a:t>
            </a:r>
          </a:p>
          <a:p>
            <a:pPr marL="1114425" lvl="1" indent="-255270">
              <a:buFont typeface="Arial,Sans-Serif"/>
              <a:buChar char="•"/>
            </a:pPr>
            <a:r>
              <a:rPr lang="en-US" sz="1800" dirty="0">
                <a:latin typeface="Franklin Gothic Book"/>
                <a:ea typeface="+mn-lt"/>
                <a:cs typeface="+mn-lt"/>
              </a:rPr>
              <a:t>AQI/IAQ</a:t>
            </a:r>
          </a:p>
          <a:p>
            <a:pPr marL="1114425" lvl="1" indent="-255270">
              <a:buFont typeface="Arial,Sans-Serif"/>
              <a:buChar char="•"/>
            </a:pPr>
            <a:r>
              <a:rPr lang="en-US" sz="1800" dirty="0">
                <a:latin typeface="Franklin Gothic Book"/>
                <a:ea typeface="+mn-lt"/>
                <a:cs typeface="+mn-lt"/>
              </a:rPr>
              <a:t>Extreme weather events</a:t>
            </a:r>
          </a:p>
          <a:p>
            <a:pPr marL="1114425" lvl="1" indent="-255270">
              <a:buFont typeface="Arial,Sans-Serif"/>
              <a:buChar char="•"/>
            </a:pPr>
            <a:r>
              <a:rPr lang="en-US" sz="1800" dirty="0">
                <a:latin typeface="Franklin Gothic Book"/>
                <a:ea typeface="+mn-lt"/>
                <a:cs typeface="+mn-lt"/>
              </a:rPr>
              <a:t>Water</a:t>
            </a:r>
          </a:p>
          <a:p>
            <a:pPr marL="428625" indent="-255270">
              <a:buFont typeface="Arial,Sans-Serif"/>
              <a:buChar char="•"/>
            </a:pPr>
            <a:r>
              <a:rPr lang="en-US" dirty="0">
                <a:latin typeface="Franklin Gothic Book"/>
                <a:ea typeface="+mn-lt"/>
                <a:cs typeface="+mn-lt"/>
              </a:rPr>
              <a:t>Prioritize Passive strategies for present and future climates</a:t>
            </a:r>
          </a:p>
          <a:p>
            <a:pPr marL="428625" indent="-255270">
              <a:buFont typeface="Arial,Sans-Serif"/>
              <a:buChar char="•"/>
            </a:pPr>
            <a:r>
              <a:rPr lang="en-US" dirty="0">
                <a:latin typeface="Franklin Gothic Book"/>
                <a:ea typeface="+mn-lt"/>
                <a:cs typeface="+mn-lt"/>
              </a:rPr>
              <a:t>Understand time of use in the era when the grid is forecast to be dirtiest</a:t>
            </a:r>
          </a:p>
          <a:p>
            <a:pPr marL="428625" indent="-255270">
              <a:buFont typeface="Arial,Sans-Serif"/>
              <a:buChar char="•"/>
            </a:pPr>
            <a:r>
              <a:rPr lang="en-US" dirty="0">
                <a:latin typeface="Franklin Gothic Book"/>
                <a:ea typeface="+mn-lt"/>
                <a:cs typeface="+mn-lt"/>
              </a:rPr>
              <a:t>Make multiple forecasts and be wrong a lot</a:t>
            </a:r>
          </a:p>
          <a:p>
            <a:pPr marL="428625" indent="-255270">
              <a:buFont typeface="Arial,Sans-Serif"/>
              <a:buChar char="•"/>
            </a:pPr>
            <a:endParaRPr lang="en-US" dirty="0">
              <a:latin typeface="Franklin Gothic Book"/>
              <a:ea typeface="+mn-lt"/>
              <a:cs typeface="+mn-lt"/>
            </a:endParaRPr>
          </a:p>
          <a:p>
            <a:pPr marL="428625" indent="-428625">
              <a:buFont typeface="Arial,Sans-Serif"/>
              <a:buChar char="•"/>
            </a:pPr>
            <a:endParaRPr lang="en-US" dirty="0">
              <a:latin typeface="Georgia" panose="02040502050405020303" pitchFamily="18" charset="0"/>
              <a:ea typeface="+mn-lt"/>
              <a:cs typeface="+mn-lt"/>
            </a:endParaRPr>
          </a:p>
        </p:txBody>
      </p:sp>
      <p:pic>
        <p:nvPicPr>
          <p:cNvPr id="3" name="Picture 2">
            <a:extLst>
              <a:ext uri="{FF2B5EF4-FFF2-40B4-BE49-F238E27FC236}">
                <a16:creationId xmlns:a16="http://schemas.microsoft.com/office/drawing/2014/main" id="{1AADA25A-3486-4074-A855-90AE18E122E8}"/>
              </a:ext>
            </a:extLst>
          </p:cNvPr>
          <p:cNvPicPr>
            <a:picLocks noChangeAspect="1"/>
          </p:cNvPicPr>
          <p:nvPr/>
        </p:nvPicPr>
        <p:blipFill>
          <a:blip r:embed="rId4"/>
          <a:stretch>
            <a:fillRect/>
          </a:stretch>
        </p:blipFill>
        <p:spPr>
          <a:xfrm>
            <a:off x="47593" y="6160101"/>
            <a:ext cx="591363" cy="591363"/>
          </a:xfrm>
          <a:prstGeom prst="rect">
            <a:avLst/>
          </a:prstGeom>
        </p:spPr>
      </p:pic>
    </p:spTree>
    <p:extLst>
      <p:ext uri="{BB962C8B-B14F-4D97-AF65-F5344CB8AC3E}">
        <p14:creationId xmlns:p14="http://schemas.microsoft.com/office/powerpoint/2010/main" val="789200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BDD2B51-5BF7-1C0A-241A-CFE90003B7B5}"/>
              </a:ext>
            </a:extLst>
          </p:cNvPr>
          <p:cNvSpPr>
            <a:spLocks noGrp="1"/>
          </p:cNvSpPr>
          <p:nvPr>
            <p:ph type="subTitle" idx="1"/>
          </p:nvPr>
        </p:nvSpPr>
        <p:spPr/>
        <p:txBody>
          <a:bodyPr/>
          <a:lstStyle/>
          <a:p>
            <a:r>
              <a:rPr lang="en-US"/>
              <a:t>ZERO HEROS</a:t>
            </a:r>
          </a:p>
        </p:txBody>
      </p:sp>
      <p:pic>
        <p:nvPicPr>
          <p:cNvPr id="2" name="LDSD_Sept7">
            <a:hlinkClick r:id="" action="ppaction://media"/>
            <a:extLst>
              <a:ext uri="{FF2B5EF4-FFF2-40B4-BE49-F238E27FC236}">
                <a16:creationId xmlns:a16="http://schemas.microsoft.com/office/drawing/2014/main" id="{63D49BC2-135C-4F80-A1DE-8A6E6123E7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272"/>
            <a:ext cx="12192000" cy="6397625"/>
          </a:xfrm>
          <a:prstGeom prst="rect">
            <a:avLst/>
          </a:prstGeom>
        </p:spPr>
      </p:pic>
    </p:spTree>
    <p:extLst>
      <p:ext uri="{BB962C8B-B14F-4D97-AF65-F5344CB8AC3E}">
        <p14:creationId xmlns:p14="http://schemas.microsoft.com/office/powerpoint/2010/main" val="40812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95" y="2886448"/>
            <a:ext cx="10942543" cy="1015999"/>
          </a:xfrm>
        </p:spPr>
        <p:txBody>
          <a:bodyPr vert="horz" lIns="0" tIns="45720" rIns="0" bIns="45720" rtlCol="0" anchor="ctr">
            <a:normAutofit/>
          </a:bodyPr>
          <a:lstStyle/>
          <a:p>
            <a:pPr algn="ctr"/>
            <a:r>
              <a:rPr lang="en-US">
                <a:cs typeface="Arial"/>
              </a:rPr>
              <a:t>APPENDIX</a:t>
            </a:r>
          </a:p>
        </p:txBody>
      </p:sp>
      <p:sp>
        <p:nvSpPr>
          <p:cNvPr id="3" name="Subtitle 2">
            <a:extLst>
              <a:ext uri="{FF2B5EF4-FFF2-40B4-BE49-F238E27FC236}">
                <a16:creationId xmlns:a16="http://schemas.microsoft.com/office/drawing/2014/main" id="{F19ED10B-486E-1EC2-9E4B-F4282B9081C9}"/>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9" name="Straight Connector 8">
            <a:extLst>
              <a:ext uri="{FF2B5EF4-FFF2-40B4-BE49-F238E27FC236}">
                <a16:creationId xmlns:a16="http://schemas.microsoft.com/office/drawing/2014/main" id="{8A675AEB-06D8-4FB2-BEE8-6A4F37F4280C}"/>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869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Arial"/>
              </a:rPr>
              <a:t>Renewable Energy – Wind and Solar</a:t>
            </a:r>
          </a:p>
        </p:txBody>
      </p:sp>
      <p:sp>
        <p:nvSpPr>
          <p:cNvPr id="3" name="Subtitle 2">
            <a:extLst>
              <a:ext uri="{FF2B5EF4-FFF2-40B4-BE49-F238E27FC236}">
                <a16:creationId xmlns:a16="http://schemas.microsoft.com/office/drawing/2014/main" id="{208D12E1-4E43-85ED-80FA-2357F34EFCD3}"/>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9" name="Straight Connector 8">
            <a:extLst>
              <a:ext uri="{FF2B5EF4-FFF2-40B4-BE49-F238E27FC236}">
                <a16:creationId xmlns:a16="http://schemas.microsoft.com/office/drawing/2014/main" id="{8A675AEB-06D8-4FB2-BEE8-6A4F37F4280C}"/>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4" name="Picture 4" descr="Map&#10;&#10;Description automatically generated">
            <a:extLst>
              <a:ext uri="{FF2B5EF4-FFF2-40B4-BE49-F238E27FC236}">
                <a16:creationId xmlns:a16="http://schemas.microsoft.com/office/drawing/2014/main" id="{BCD9CCC2-F298-BE00-5E6F-43F1D95C8DA6}"/>
              </a:ext>
            </a:extLst>
          </p:cNvPr>
          <p:cNvPicPr>
            <a:picLocks noChangeAspect="1"/>
          </p:cNvPicPr>
          <p:nvPr/>
        </p:nvPicPr>
        <p:blipFill>
          <a:blip r:embed="rId3">
            <a:alphaModFix/>
          </a:blip>
          <a:stretch>
            <a:fillRect/>
          </a:stretch>
        </p:blipFill>
        <p:spPr>
          <a:xfrm>
            <a:off x="502088" y="2397636"/>
            <a:ext cx="6211131" cy="4017635"/>
          </a:xfrm>
          <a:prstGeom prst="rect">
            <a:avLst/>
          </a:prstGeom>
        </p:spPr>
      </p:pic>
      <p:pic>
        <p:nvPicPr>
          <p:cNvPr id="1028" name="Picture 4" descr="Albuquerque Map Stock Illustrations – 241 Albuquerque Map Stock  Illustrations, Vectors &amp; Clipart - Dreamstime">
            <a:extLst>
              <a:ext uri="{FF2B5EF4-FFF2-40B4-BE49-F238E27FC236}">
                <a16:creationId xmlns:a16="http://schemas.microsoft.com/office/drawing/2014/main" id="{4274388C-A2BD-9A43-A363-327527AC8D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6132" y="3010325"/>
            <a:ext cx="1522675" cy="12714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B066F43-AB38-45C3-0950-200BB606630B}"/>
              </a:ext>
            </a:extLst>
          </p:cNvPr>
          <p:cNvSpPr/>
          <p:nvPr/>
        </p:nvSpPr>
        <p:spPr>
          <a:xfrm>
            <a:off x="2585855" y="4975805"/>
            <a:ext cx="76200" cy="82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29DD39E-0C12-8682-BB1D-AF15B8FADA7D}"/>
              </a:ext>
            </a:extLst>
          </p:cNvPr>
          <p:cNvCxnSpPr>
            <a:cxnSpLocks/>
          </p:cNvCxnSpPr>
          <p:nvPr/>
        </p:nvCxnSpPr>
        <p:spPr>
          <a:xfrm flipV="1">
            <a:off x="2599764" y="3343306"/>
            <a:ext cx="1900040" cy="1643332"/>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1694D3A-E921-C318-D9FE-8EAA549D6EB2}"/>
              </a:ext>
            </a:extLst>
          </p:cNvPr>
          <p:cNvCxnSpPr>
            <a:cxnSpLocks/>
            <a:stCxn id="12" idx="2"/>
          </p:cNvCxnSpPr>
          <p:nvPr/>
        </p:nvCxnSpPr>
        <p:spPr>
          <a:xfrm flipV="1">
            <a:off x="2623955" y="4291491"/>
            <a:ext cx="2691615" cy="766733"/>
          </a:xfrm>
          <a:prstGeom prst="line">
            <a:avLst/>
          </a:prstGeom>
          <a:ln w="19050"/>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9B115F60-7ED8-4EE8-A333-B0E11970B40B}"/>
              </a:ext>
            </a:extLst>
          </p:cNvPr>
          <p:cNvPicPr>
            <a:picLocks noChangeAspect="1"/>
          </p:cNvPicPr>
          <p:nvPr/>
        </p:nvPicPr>
        <p:blipFill>
          <a:blip r:embed="rId5"/>
          <a:stretch>
            <a:fillRect/>
          </a:stretch>
        </p:blipFill>
        <p:spPr>
          <a:xfrm>
            <a:off x="7307438" y="473014"/>
            <a:ext cx="4620068" cy="5978368"/>
          </a:xfrm>
          <a:prstGeom prst="rect">
            <a:avLst/>
          </a:prstGeom>
        </p:spPr>
      </p:pic>
    </p:spTree>
    <p:extLst>
      <p:ext uri="{BB962C8B-B14F-4D97-AF65-F5344CB8AC3E}">
        <p14:creationId xmlns:p14="http://schemas.microsoft.com/office/powerpoint/2010/main" val="1080748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Arial"/>
              </a:rPr>
              <a:t>Resources</a:t>
            </a:r>
          </a:p>
        </p:txBody>
      </p:sp>
      <p:sp>
        <p:nvSpPr>
          <p:cNvPr id="3" name="Subtitle 2"/>
          <p:cNvSpPr>
            <a:spLocks noGrp="1"/>
          </p:cNvSpPr>
          <p:nvPr>
            <p:ph type="subTitle" idx="1"/>
          </p:nvPr>
        </p:nvSpPr>
        <p:spPr/>
        <p:txBody>
          <a:bodyPr vert="horz" lIns="91440" tIns="45720" rIns="91440" bIns="45720" rtlCol="0" anchor="t">
            <a:normAutofit/>
          </a:bodyPr>
          <a:lstStyle/>
          <a:p>
            <a:r>
              <a:rPr lang="en-US">
                <a:latin typeface="Georgia"/>
                <a:cs typeface="Arial"/>
              </a:rPr>
              <a:t>Zero Heroes</a:t>
            </a:r>
            <a:endParaRPr lang="en-US">
              <a:cs typeface="Arial" panose="020B0604020202020204" pitchFamily="34" charset="0"/>
            </a:endParaRPr>
          </a:p>
        </p:txBody>
      </p:sp>
      <p:sp>
        <p:nvSpPr>
          <p:cNvPr id="5" name="Content Placeholder 4">
            <a:extLst>
              <a:ext uri="{FF2B5EF4-FFF2-40B4-BE49-F238E27FC236}">
                <a16:creationId xmlns:a16="http://schemas.microsoft.com/office/drawing/2014/main" id="{87AF6BC5-F603-FE68-1FB0-D37B4A11EB91}"/>
              </a:ext>
            </a:extLst>
          </p:cNvPr>
          <p:cNvSpPr>
            <a:spLocks noGrp="1"/>
          </p:cNvSpPr>
          <p:nvPr>
            <p:ph idx="4294967295"/>
          </p:nvPr>
        </p:nvSpPr>
        <p:spPr>
          <a:xfrm>
            <a:off x="854928" y="1788454"/>
            <a:ext cx="10989526" cy="4346575"/>
          </a:xfrm>
        </p:spPr>
        <p:txBody>
          <a:bodyPr vert="horz" lIns="0" tIns="45720" rIns="0" bIns="45720" rtlCol="0" anchor="t">
            <a:noAutofit/>
          </a:bodyPr>
          <a:lstStyle/>
          <a:p>
            <a:pPr marL="428625" indent="-428625">
              <a:buFont typeface="Arial,Sans-Serif"/>
              <a:buChar char="•"/>
            </a:pPr>
            <a:r>
              <a:rPr lang="en-US" sz="1400">
                <a:ea typeface="+mn-lt"/>
                <a:cs typeface="+mn-lt"/>
                <a:hlinkClick r:id="rId3"/>
              </a:rPr>
              <a:t>https://watershedmaterials.com/</a:t>
            </a:r>
            <a:endParaRPr lang="en-US" sz="1400">
              <a:ea typeface="+mn-lt"/>
              <a:cs typeface="+mn-lt"/>
            </a:endParaRPr>
          </a:p>
          <a:p>
            <a:pPr marL="428625" indent="-428625">
              <a:buFont typeface="Arial,Sans-Serif"/>
              <a:buChar char="•"/>
            </a:pPr>
            <a:r>
              <a:rPr lang="en-US" sz="1400">
                <a:ea typeface="+mn-lt"/>
                <a:cs typeface="+mn-lt"/>
              </a:rPr>
              <a:t>AIA-CLF Embodied Carbon Toolkit </a:t>
            </a:r>
          </a:p>
        </p:txBody>
      </p:sp>
      <p:cxnSp>
        <p:nvCxnSpPr>
          <p:cNvPr id="9" name="Straight Connector 8">
            <a:extLst>
              <a:ext uri="{FF2B5EF4-FFF2-40B4-BE49-F238E27FC236}">
                <a16:creationId xmlns:a16="http://schemas.microsoft.com/office/drawing/2014/main" id="{0977EA7D-D827-4F1F-96FC-044B08F7C4F9}"/>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19348C3E-DD9B-5B33-5E07-EE965D8DD4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4494" y="6026063"/>
            <a:ext cx="2004231" cy="204748"/>
          </a:xfrm>
          <a:prstGeom prst="rect">
            <a:avLst/>
          </a:prstGeom>
        </p:spPr>
      </p:pic>
      <p:pic>
        <p:nvPicPr>
          <p:cNvPr id="4" name="Picture 6" descr="Table&#10;&#10;Description automatically generated">
            <a:extLst>
              <a:ext uri="{FF2B5EF4-FFF2-40B4-BE49-F238E27FC236}">
                <a16:creationId xmlns:a16="http://schemas.microsoft.com/office/drawing/2014/main" id="{E5645812-C17D-EB67-1263-AA248B9678BD}"/>
              </a:ext>
            </a:extLst>
          </p:cNvPr>
          <p:cNvPicPr>
            <a:picLocks noChangeAspect="1"/>
          </p:cNvPicPr>
          <p:nvPr/>
        </p:nvPicPr>
        <p:blipFill>
          <a:blip r:embed="rId6"/>
          <a:stretch>
            <a:fillRect/>
          </a:stretch>
        </p:blipFill>
        <p:spPr>
          <a:xfrm>
            <a:off x="2103582" y="2428808"/>
            <a:ext cx="7280563" cy="3916928"/>
          </a:xfrm>
          <a:prstGeom prst="rect">
            <a:avLst/>
          </a:prstGeom>
        </p:spPr>
      </p:pic>
    </p:spTree>
    <p:extLst>
      <p:ext uri="{BB962C8B-B14F-4D97-AF65-F5344CB8AC3E}">
        <p14:creationId xmlns:p14="http://schemas.microsoft.com/office/powerpoint/2010/main" val="365923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A4FA1E-B6C3-40C4-8E1C-F4895EE45B1D}"/>
              </a:ext>
            </a:extLst>
          </p:cNvPr>
          <p:cNvSpPr>
            <a:spLocks noGrp="1"/>
          </p:cNvSpPr>
          <p:nvPr>
            <p:ph type="title"/>
          </p:nvPr>
        </p:nvSpPr>
        <p:spPr>
          <a:xfrm>
            <a:off x="838200" y="365125"/>
            <a:ext cx="10234188" cy="1015999"/>
          </a:xfrm>
        </p:spPr>
        <p:txBody>
          <a:bodyPr/>
          <a:lstStyle/>
          <a:p>
            <a:br>
              <a:rPr lang="en-US"/>
            </a:br>
            <a:r>
              <a:rPr lang="en-US"/>
              <a:t>Guiding Principles + Beyond Competition Parameters</a:t>
            </a:r>
          </a:p>
        </p:txBody>
      </p:sp>
      <p:sp>
        <p:nvSpPr>
          <p:cNvPr id="4" name="Content Placeholder 3">
            <a:extLst>
              <a:ext uri="{FF2B5EF4-FFF2-40B4-BE49-F238E27FC236}">
                <a16:creationId xmlns:a16="http://schemas.microsoft.com/office/drawing/2014/main" id="{84DED0B3-CEB6-4A9B-B53D-5ABF91946EA2}"/>
              </a:ext>
            </a:extLst>
          </p:cNvPr>
          <p:cNvSpPr>
            <a:spLocks noGrp="1"/>
          </p:cNvSpPr>
          <p:nvPr>
            <p:ph idx="12"/>
          </p:nvPr>
        </p:nvSpPr>
        <p:spPr>
          <a:xfrm>
            <a:off x="356936" y="1825624"/>
            <a:ext cx="5662862" cy="4326524"/>
          </a:xfrm>
        </p:spPr>
        <p:txBody>
          <a:bodyPr vert="horz" lIns="0" tIns="45720" rIns="0" bIns="45720" rtlCol="0" anchor="t">
            <a:noAutofit/>
          </a:bodyPr>
          <a:lstStyle/>
          <a:p>
            <a:pPr marL="428625" indent="-196850">
              <a:buFont typeface="Arial" panose="020B0604020202020204" pitchFamily="34" charset="0"/>
              <a:buChar char="•"/>
            </a:pPr>
            <a:r>
              <a:rPr lang="en-US" sz="2000" b="1"/>
              <a:t>Simplicity / Passive / Low maintenance </a:t>
            </a:r>
          </a:p>
          <a:p>
            <a:pPr marL="428625" indent="-196850">
              <a:buFont typeface="Arial" panose="020B0604020202020204" pitchFamily="34" charset="0"/>
              <a:buChar char="•"/>
            </a:pPr>
            <a:r>
              <a:rPr lang="en-US"/>
              <a:t>Future Climate Ready</a:t>
            </a:r>
          </a:p>
          <a:p>
            <a:pPr marL="428625" indent="-196850">
              <a:buFont typeface="Arial" panose="020B0604020202020204" pitchFamily="34" charset="0"/>
              <a:buChar char="•"/>
            </a:pPr>
            <a:r>
              <a:rPr lang="en-US"/>
              <a:t>Not a “one-off” building; strategies can be understood and applied across the District and State of New Mexico</a:t>
            </a:r>
          </a:p>
          <a:p>
            <a:pPr marL="428625" indent="-196850">
              <a:buFont typeface="Arial" panose="020B0604020202020204" pitchFamily="34" charset="0"/>
              <a:buChar char="•"/>
            </a:pPr>
            <a:r>
              <a:rPr lang="en-US"/>
              <a:t>Community Shelter from natural disasters (wildfires, heat waves)</a:t>
            </a:r>
          </a:p>
          <a:p>
            <a:pPr marL="428625" indent="-196850">
              <a:buFont typeface="Arial" panose="020B0604020202020204" pitchFamily="34" charset="0"/>
              <a:buChar char="•"/>
            </a:pPr>
            <a:r>
              <a:rPr lang="en-US"/>
              <a:t>EPDs strongly preferred</a:t>
            </a:r>
          </a:p>
          <a:p>
            <a:pPr marL="428625" indent="-196850">
              <a:buFont typeface="Arial" panose="020B0604020202020204" pitchFamily="34" charset="0"/>
              <a:buChar char="•"/>
            </a:pPr>
            <a:r>
              <a:rPr lang="en-US"/>
              <a:t>Albuquerque Public Schools Standards</a:t>
            </a:r>
          </a:p>
          <a:p>
            <a:pPr marL="428625" indent="-196850">
              <a:buFont typeface="Arial" panose="020B0604020202020204" pitchFamily="34" charset="0"/>
              <a:buChar char="•"/>
            </a:pPr>
            <a:r>
              <a:rPr lang="en-US"/>
              <a:t>City of Albuquerque Climate Action Plan</a:t>
            </a:r>
          </a:p>
          <a:p>
            <a:pPr marL="428625" indent="-196850">
              <a:buFont typeface="Arial" panose="020B0604020202020204" pitchFamily="34" charset="0"/>
              <a:buChar char="•"/>
            </a:pPr>
            <a:r>
              <a:rPr lang="en-US"/>
              <a:t>New Mexico Energy Transition Act of 2019</a:t>
            </a:r>
          </a:p>
          <a:p>
            <a:pPr marL="1114425" lvl="1" indent="-196850"/>
            <a:r>
              <a:rPr lang="en-US" sz="1800"/>
              <a:t>Mandates 100% renewable grid by 2045</a:t>
            </a:r>
          </a:p>
          <a:p>
            <a:pPr marL="1114425" lvl="1" indent="-196850"/>
            <a:r>
              <a:rPr lang="en-US" sz="1800"/>
              <a:t>50% renewable by 2035</a:t>
            </a:r>
          </a:p>
          <a:p>
            <a:pPr marL="428625" indent="-428625">
              <a:buFont typeface="Arial,Sans-Serif" panose="020B0604020202020204" pitchFamily="34" charset="0"/>
            </a:pPr>
            <a:endParaRPr lang="en-US"/>
          </a:p>
          <a:p>
            <a:pPr marL="428625" indent="-428625">
              <a:buFont typeface="Arial,Sans-Serif" panose="020B0604020202020204" pitchFamily="34" charset="0"/>
            </a:pPr>
            <a:endParaRPr lang="en-US"/>
          </a:p>
        </p:txBody>
      </p:sp>
      <p:sp>
        <p:nvSpPr>
          <p:cNvPr id="5" name="Subtitle 4">
            <a:extLst>
              <a:ext uri="{FF2B5EF4-FFF2-40B4-BE49-F238E27FC236}">
                <a16:creationId xmlns:a16="http://schemas.microsoft.com/office/drawing/2014/main" id="{35D4599B-265A-A4F3-147D-25C14B18A666}"/>
              </a:ext>
            </a:extLst>
          </p:cNvPr>
          <p:cNvSpPr>
            <a:spLocks noGrp="1"/>
          </p:cNvSpPr>
          <p:nvPr>
            <p:ph type="subTitle" idx="1"/>
          </p:nvPr>
        </p:nvSpPr>
        <p:spPr/>
        <p:txBody>
          <a:bodyPr vert="horz" lIns="0" tIns="45720" rIns="0" bIns="45720" rtlCol="0" anchor="t">
            <a:noAutofit/>
          </a:bodyPr>
          <a:lstStyle/>
          <a:p>
            <a:r>
              <a:rPr lang="en-US">
                <a:latin typeface="Georgia"/>
              </a:rPr>
              <a:t>Zero Heroes</a:t>
            </a:r>
            <a:endParaRPr lang="en-US"/>
          </a:p>
        </p:txBody>
      </p:sp>
      <p:cxnSp>
        <p:nvCxnSpPr>
          <p:cNvPr id="10" name="Straight Connector 9">
            <a:extLst>
              <a:ext uri="{FF2B5EF4-FFF2-40B4-BE49-F238E27FC236}">
                <a16:creationId xmlns:a16="http://schemas.microsoft.com/office/drawing/2014/main" id="{DCA0C03B-557C-EF64-99EA-65AF760F6A62}"/>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Placeholder 8">
            <a:extLst>
              <a:ext uri="{FF2B5EF4-FFF2-40B4-BE49-F238E27FC236}">
                <a16:creationId xmlns:a16="http://schemas.microsoft.com/office/drawing/2014/main" id="{96BCD22F-EB6E-2449-8C32-87774FA22FDB}"/>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8340" r="13542"/>
          <a:stretch/>
        </p:blipFill>
        <p:spPr>
          <a:xfrm>
            <a:off x="6172202" y="1825625"/>
            <a:ext cx="5248274" cy="4333875"/>
          </a:xfrm>
        </p:spPr>
      </p:pic>
      <p:pic>
        <p:nvPicPr>
          <p:cNvPr id="7" name="Picture 19" descr="A picture containing person, indoor, clothing, person&#10;&#10;Description automatically generated">
            <a:extLst>
              <a:ext uri="{FF2B5EF4-FFF2-40B4-BE49-F238E27FC236}">
                <a16:creationId xmlns:a16="http://schemas.microsoft.com/office/drawing/2014/main" id="{99DC550A-AB1F-1CEB-5EA2-995ACF840C5C}"/>
              </a:ext>
            </a:extLst>
          </p:cNvPr>
          <p:cNvPicPr>
            <a:picLocks noChangeAspect="1"/>
          </p:cNvPicPr>
          <p:nvPr/>
        </p:nvPicPr>
        <p:blipFill>
          <a:blip r:embed="rId4"/>
          <a:stretch>
            <a:fillRect/>
          </a:stretch>
        </p:blipFill>
        <p:spPr>
          <a:xfrm>
            <a:off x="103446" y="6155144"/>
            <a:ext cx="590550" cy="590550"/>
          </a:xfrm>
          <a:prstGeom prst="rect">
            <a:avLst/>
          </a:prstGeom>
        </p:spPr>
      </p:pic>
    </p:spTree>
    <p:extLst>
      <p:ext uri="{BB962C8B-B14F-4D97-AF65-F5344CB8AC3E}">
        <p14:creationId xmlns:p14="http://schemas.microsoft.com/office/powerpoint/2010/main" val="32149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0CE2E-C84A-4275-8F3D-A0018E60C333}"/>
              </a:ext>
            </a:extLst>
          </p:cNvPr>
          <p:cNvSpPr>
            <a:spLocks noGrp="1"/>
          </p:cNvSpPr>
          <p:nvPr>
            <p:ph type="title"/>
          </p:nvPr>
        </p:nvSpPr>
        <p:spPr>
          <a:xfrm>
            <a:off x="457755" y="374866"/>
            <a:ext cx="6953250" cy="1015999"/>
          </a:xfrm>
        </p:spPr>
        <p:txBody>
          <a:bodyPr/>
          <a:lstStyle/>
          <a:p>
            <a:r>
              <a:rPr lang="en-US"/>
              <a:t>Climate Analysis - Passive Design</a:t>
            </a:r>
            <a:br>
              <a:rPr lang="en-US"/>
            </a:br>
            <a:r>
              <a:rPr lang="en-US"/>
              <a:t>Thermal Comfort</a:t>
            </a:r>
          </a:p>
        </p:txBody>
      </p:sp>
      <p:sp>
        <p:nvSpPr>
          <p:cNvPr id="4" name="Content Placeholder 3">
            <a:extLst>
              <a:ext uri="{FF2B5EF4-FFF2-40B4-BE49-F238E27FC236}">
                <a16:creationId xmlns:a16="http://schemas.microsoft.com/office/drawing/2014/main" id="{968B3777-0C81-448F-8EB0-0AF732B9CA9B}"/>
              </a:ext>
            </a:extLst>
          </p:cNvPr>
          <p:cNvSpPr>
            <a:spLocks noGrp="1"/>
          </p:cNvSpPr>
          <p:nvPr>
            <p:ph idx="12"/>
          </p:nvPr>
        </p:nvSpPr>
        <p:spPr>
          <a:xfrm>
            <a:off x="168676" y="1500460"/>
            <a:ext cx="5635829" cy="4843124"/>
          </a:xfrm>
        </p:spPr>
        <p:txBody>
          <a:bodyPr vert="horz" lIns="0" tIns="45720" rIns="0" bIns="45720" rtlCol="0" anchor="t">
            <a:noAutofit/>
          </a:bodyPr>
          <a:lstStyle/>
          <a:p>
            <a:pPr marL="285750" indent="-112713">
              <a:buFont typeface="Arial" panose="020B0604020202020204" pitchFamily="34" charset="0"/>
              <a:buChar char="•"/>
            </a:pPr>
            <a:r>
              <a:rPr lang="en-US">
                <a:ea typeface="+mn-lt"/>
                <a:cs typeface="+mn-lt"/>
              </a:rPr>
              <a:t>Climate Character:      </a:t>
            </a:r>
            <a:endParaRPr lang="en-US"/>
          </a:p>
          <a:p>
            <a:pPr marL="971550" lvl="1" indent="-288925"/>
            <a:r>
              <a:rPr lang="en-US" sz="1800">
                <a:ea typeface="+mn-lt"/>
                <a:cs typeface="+mn-lt"/>
              </a:rPr>
              <a:t>High diurnal swing  (30+ F on most days)</a:t>
            </a:r>
          </a:p>
          <a:p>
            <a:pPr marL="971550" lvl="1" indent="-288925"/>
            <a:r>
              <a:rPr lang="en-US" sz="1800">
                <a:ea typeface="+mn-lt"/>
                <a:cs typeface="+mn-lt"/>
              </a:rPr>
              <a:t>Sunny year-round</a:t>
            </a:r>
          </a:p>
          <a:p>
            <a:pPr marL="971550" lvl="1" indent="-288925"/>
            <a:r>
              <a:rPr lang="en-US" sz="1800">
                <a:ea typeface="+mn-lt"/>
                <a:cs typeface="+mn-lt"/>
              </a:rPr>
              <a:t>Wind (generally more consistent during day) </a:t>
            </a:r>
          </a:p>
          <a:p>
            <a:pPr marL="971550" lvl="1" indent="-288925"/>
            <a:r>
              <a:rPr lang="en-US" sz="1800"/>
              <a:t>Dry (~8” annual </a:t>
            </a:r>
            <a:r>
              <a:rPr lang="en-US" sz="1800" err="1"/>
              <a:t>precip</a:t>
            </a:r>
            <a:r>
              <a:rPr lang="en-US" sz="1800"/>
              <a:t>. historically)</a:t>
            </a:r>
          </a:p>
          <a:p>
            <a:pPr marL="971550" lvl="1" indent="-288925"/>
            <a:r>
              <a:rPr lang="en-US" sz="1800">
                <a:ea typeface="+mn-lt"/>
                <a:cs typeface="+mn-lt"/>
              </a:rPr>
              <a:t>High Elevation (negative latent load)</a:t>
            </a:r>
          </a:p>
          <a:p>
            <a:pPr marL="285750" indent="-112713">
              <a:buFont typeface="Arial" panose="020B0604020202020204" pitchFamily="34" charset="0"/>
              <a:buChar char="•"/>
            </a:pPr>
            <a:r>
              <a:rPr lang="en-US">
                <a:ea typeface="+mn-lt"/>
                <a:cs typeface="+mn-lt"/>
              </a:rPr>
              <a:t>We have: sun, wind, ground with generally high thermal conductivity (limestone base)</a:t>
            </a:r>
          </a:p>
          <a:p>
            <a:pPr marL="285750" indent="-112713">
              <a:buFont typeface="Arial" panose="020B0604020202020204" pitchFamily="34" charset="0"/>
              <a:buChar char="•"/>
            </a:pPr>
            <a:r>
              <a:rPr lang="en-US">
                <a:ea typeface="+mn-lt"/>
                <a:cs typeface="+mn-lt"/>
              </a:rPr>
              <a:t>We don’t have: water (and even less in the future)</a:t>
            </a:r>
          </a:p>
          <a:p>
            <a:pPr marL="285750" indent="-112713">
              <a:buFont typeface="Arial" panose="020B0604020202020204" pitchFamily="34" charset="0"/>
              <a:buChar char="•"/>
            </a:pPr>
            <a:r>
              <a:rPr lang="en-US">
                <a:ea typeface="+mn-lt"/>
                <a:cs typeface="+mn-lt"/>
              </a:rPr>
              <a:t> Passive Design Strategies:</a:t>
            </a:r>
          </a:p>
          <a:p>
            <a:pPr marL="971550" lvl="1" indent="-288925"/>
            <a:r>
              <a:rPr lang="en-US" sz="1800">
                <a:ea typeface="+mn-lt"/>
                <a:cs typeface="+mn-lt"/>
              </a:rPr>
              <a:t>Thermal mass + Night Flush</a:t>
            </a:r>
          </a:p>
          <a:p>
            <a:pPr marL="971550" lvl="1" indent="-288925"/>
            <a:r>
              <a:rPr lang="en-US" sz="1800">
                <a:ea typeface="+mn-lt"/>
                <a:cs typeface="+mn-lt"/>
              </a:rPr>
              <a:t>Brise Soleil</a:t>
            </a:r>
          </a:p>
          <a:p>
            <a:pPr marL="971550" lvl="1" indent="-288925"/>
            <a:r>
              <a:rPr lang="en-US" sz="1800">
                <a:ea typeface="+mn-lt"/>
                <a:cs typeface="+mn-lt"/>
              </a:rPr>
              <a:t>Optimized Program (reduce total SF built)</a:t>
            </a:r>
          </a:p>
          <a:p>
            <a:pPr marL="285750" indent="-112713">
              <a:buFont typeface="Arial" panose="020B0604020202020204" pitchFamily="34" charset="0"/>
              <a:buChar char="•"/>
            </a:pPr>
            <a:r>
              <a:rPr lang="en-US"/>
              <a:t>Future Climate: Hotter and Drier – accounted for this in design and modeling assumptions</a:t>
            </a:r>
          </a:p>
          <a:p>
            <a:endParaRPr lang="en-US"/>
          </a:p>
          <a:p>
            <a:endParaRPr lang="en-US"/>
          </a:p>
        </p:txBody>
      </p:sp>
      <p:sp>
        <p:nvSpPr>
          <p:cNvPr id="5" name="Subtitle 4">
            <a:extLst>
              <a:ext uri="{FF2B5EF4-FFF2-40B4-BE49-F238E27FC236}">
                <a16:creationId xmlns:a16="http://schemas.microsoft.com/office/drawing/2014/main" id="{A31F8F98-458B-41AE-B58D-C5DB69FD2135}"/>
              </a:ext>
            </a:extLst>
          </p:cNvPr>
          <p:cNvSpPr>
            <a:spLocks noGrp="1"/>
          </p:cNvSpPr>
          <p:nvPr>
            <p:ph type="subTitle" idx="1"/>
          </p:nvPr>
        </p:nvSpPr>
        <p:spPr>
          <a:xfrm>
            <a:off x="457755" y="377117"/>
            <a:ext cx="5435600" cy="274597"/>
          </a:xfrm>
        </p:spPr>
        <p:txBody>
          <a:bodyPr vert="horz" lIns="0" tIns="45720" rIns="0" bIns="45720" rtlCol="0" anchor="t">
            <a:noAutofit/>
          </a:bodyPr>
          <a:lstStyle/>
          <a:p>
            <a:r>
              <a:rPr lang="en-US">
                <a:latin typeface="Georgia"/>
              </a:rPr>
              <a:t>Zero Heroes</a:t>
            </a:r>
            <a:endParaRPr lang="en-US"/>
          </a:p>
        </p:txBody>
      </p:sp>
      <p:grpSp>
        <p:nvGrpSpPr>
          <p:cNvPr id="10" name="Group 9">
            <a:extLst>
              <a:ext uri="{FF2B5EF4-FFF2-40B4-BE49-F238E27FC236}">
                <a16:creationId xmlns:a16="http://schemas.microsoft.com/office/drawing/2014/main" id="{66DC2752-4255-483D-487E-D6DC07DC409A}"/>
              </a:ext>
            </a:extLst>
          </p:cNvPr>
          <p:cNvGrpSpPr/>
          <p:nvPr/>
        </p:nvGrpSpPr>
        <p:grpSpPr>
          <a:xfrm>
            <a:off x="5804505" y="181013"/>
            <a:ext cx="6377130" cy="3092138"/>
            <a:chOff x="5804505" y="181013"/>
            <a:chExt cx="6377130" cy="3092138"/>
          </a:xfrm>
        </p:grpSpPr>
        <p:pic>
          <p:nvPicPr>
            <p:cNvPr id="2" name="Picture 6" descr="Chart&#10;&#10;Description automatically generated">
              <a:extLst>
                <a:ext uri="{FF2B5EF4-FFF2-40B4-BE49-F238E27FC236}">
                  <a16:creationId xmlns:a16="http://schemas.microsoft.com/office/drawing/2014/main" id="{0250C001-DCBF-2F0F-7963-DB0ED3145FEA}"/>
                </a:ext>
              </a:extLst>
            </p:cNvPr>
            <p:cNvPicPr>
              <a:picLocks noChangeAspect="1"/>
            </p:cNvPicPr>
            <p:nvPr/>
          </p:nvPicPr>
          <p:blipFill>
            <a:blip r:embed="rId3"/>
            <a:stretch>
              <a:fillRect/>
            </a:stretch>
          </p:blipFill>
          <p:spPr>
            <a:xfrm>
              <a:off x="5804505" y="181013"/>
              <a:ext cx="6377130" cy="3092138"/>
            </a:xfrm>
            <a:prstGeom prst="rect">
              <a:avLst/>
            </a:prstGeom>
          </p:spPr>
        </p:pic>
        <p:sp>
          <p:nvSpPr>
            <p:cNvPr id="7" name="Rectangle 6">
              <a:extLst>
                <a:ext uri="{FF2B5EF4-FFF2-40B4-BE49-F238E27FC236}">
                  <a16:creationId xmlns:a16="http://schemas.microsoft.com/office/drawing/2014/main" id="{03654940-1EC0-5801-7F1C-D78E7622AACF}"/>
                </a:ext>
              </a:extLst>
            </p:cNvPr>
            <p:cNvSpPr/>
            <p:nvPr/>
          </p:nvSpPr>
          <p:spPr>
            <a:xfrm>
              <a:off x="11447362" y="181013"/>
              <a:ext cx="734273" cy="19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DA0AFB6-77C6-C884-3147-2D1A67F07A9B}"/>
              </a:ext>
            </a:extLst>
          </p:cNvPr>
          <p:cNvGrpSpPr/>
          <p:nvPr/>
        </p:nvGrpSpPr>
        <p:grpSpPr>
          <a:xfrm>
            <a:off x="5759745" y="3392487"/>
            <a:ext cx="6421890" cy="3113843"/>
            <a:chOff x="5759745" y="3392487"/>
            <a:chExt cx="6421890" cy="3113843"/>
          </a:xfrm>
        </p:grpSpPr>
        <p:pic>
          <p:nvPicPr>
            <p:cNvPr id="13" name="Picture 13" descr="Chart&#10;&#10;Description automatically generated">
              <a:extLst>
                <a:ext uri="{FF2B5EF4-FFF2-40B4-BE49-F238E27FC236}">
                  <a16:creationId xmlns:a16="http://schemas.microsoft.com/office/drawing/2014/main" id="{BB6E5B45-1FA3-9753-994A-F822D87F7B41}"/>
                </a:ext>
              </a:extLst>
            </p:cNvPr>
            <p:cNvPicPr>
              <a:picLocks noChangeAspect="1"/>
            </p:cNvPicPr>
            <p:nvPr/>
          </p:nvPicPr>
          <p:blipFill>
            <a:blip r:embed="rId4"/>
            <a:stretch>
              <a:fillRect/>
            </a:stretch>
          </p:blipFill>
          <p:spPr>
            <a:xfrm>
              <a:off x="5759745" y="3392487"/>
              <a:ext cx="6421890" cy="3113843"/>
            </a:xfrm>
            <a:prstGeom prst="rect">
              <a:avLst/>
            </a:prstGeom>
          </p:spPr>
        </p:pic>
        <p:sp>
          <p:nvSpPr>
            <p:cNvPr id="8" name="Rectangle 7">
              <a:extLst>
                <a:ext uri="{FF2B5EF4-FFF2-40B4-BE49-F238E27FC236}">
                  <a16:creationId xmlns:a16="http://schemas.microsoft.com/office/drawing/2014/main" id="{C89346FC-0E11-4018-783E-EA48714DDB90}"/>
                </a:ext>
              </a:extLst>
            </p:cNvPr>
            <p:cNvSpPr/>
            <p:nvPr/>
          </p:nvSpPr>
          <p:spPr>
            <a:xfrm>
              <a:off x="11368592" y="3429000"/>
              <a:ext cx="734273" cy="19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3">
            <a:extLst>
              <a:ext uri="{FF2B5EF4-FFF2-40B4-BE49-F238E27FC236}">
                <a16:creationId xmlns:a16="http://schemas.microsoft.com/office/drawing/2014/main" id="{08BF2371-1D5A-672E-A8C9-569C10675423}"/>
              </a:ext>
            </a:extLst>
          </p:cNvPr>
          <p:cNvPicPr>
            <a:picLocks noChangeAspect="1"/>
          </p:cNvPicPr>
          <p:nvPr/>
        </p:nvPicPr>
        <p:blipFill>
          <a:blip r:embed="rId5"/>
          <a:stretch>
            <a:fillRect/>
          </a:stretch>
        </p:blipFill>
        <p:spPr>
          <a:xfrm>
            <a:off x="10365" y="6229284"/>
            <a:ext cx="590550" cy="590550"/>
          </a:xfrm>
          <a:prstGeom prst="rect">
            <a:avLst/>
          </a:prstGeom>
        </p:spPr>
      </p:pic>
      <p:sp>
        <p:nvSpPr>
          <p:cNvPr id="6" name="Rectangle 5">
            <a:extLst>
              <a:ext uri="{FF2B5EF4-FFF2-40B4-BE49-F238E27FC236}">
                <a16:creationId xmlns:a16="http://schemas.microsoft.com/office/drawing/2014/main" id="{E7A13628-9D34-4FFC-8558-1F9AC519CDCE}"/>
              </a:ext>
            </a:extLst>
          </p:cNvPr>
          <p:cNvSpPr/>
          <p:nvPr/>
        </p:nvSpPr>
        <p:spPr>
          <a:xfrm>
            <a:off x="8913181" y="2405849"/>
            <a:ext cx="3189684" cy="47939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93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3E36E3A-8CF3-4BF6-9A6A-D48D16CA2759}"/>
              </a:ext>
            </a:extLst>
          </p:cNvPr>
          <p:cNvSpPr>
            <a:spLocks noGrp="1"/>
          </p:cNvSpPr>
          <p:nvPr>
            <p:ph type="subTitle" idx="1"/>
          </p:nvPr>
        </p:nvSpPr>
        <p:spPr/>
        <p:txBody>
          <a:bodyPr/>
          <a:lstStyle/>
          <a:p>
            <a:r>
              <a:rPr lang="en-US"/>
              <a:t>Zero Heroes</a:t>
            </a:r>
          </a:p>
        </p:txBody>
      </p:sp>
      <p:pic>
        <p:nvPicPr>
          <p:cNvPr id="6" name="Picture 5">
            <a:extLst>
              <a:ext uri="{FF2B5EF4-FFF2-40B4-BE49-F238E27FC236}">
                <a16:creationId xmlns:a16="http://schemas.microsoft.com/office/drawing/2014/main" id="{DF511EB7-F1CC-481F-AAC5-F2972793BD07}"/>
              </a:ext>
            </a:extLst>
          </p:cNvPr>
          <p:cNvPicPr>
            <a:picLocks noChangeAspect="1"/>
          </p:cNvPicPr>
          <p:nvPr/>
        </p:nvPicPr>
        <p:blipFill>
          <a:blip r:embed="rId2"/>
          <a:stretch>
            <a:fillRect/>
          </a:stretch>
        </p:blipFill>
        <p:spPr>
          <a:xfrm>
            <a:off x="6012650" y="1698238"/>
            <a:ext cx="6547913" cy="4362547"/>
          </a:xfrm>
          <a:prstGeom prst="rect">
            <a:avLst/>
          </a:prstGeom>
        </p:spPr>
      </p:pic>
      <p:sp>
        <p:nvSpPr>
          <p:cNvPr id="4" name="Title 1">
            <a:extLst>
              <a:ext uri="{FF2B5EF4-FFF2-40B4-BE49-F238E27FC236}">
                <a16:creationId xmlns:a16="http://schemas.microsoft.com/office/drawing/2014/main" id="{5819D022-84C0-4B72-9AE1-EEE4E4E24A55}"/>
              </a:ext>
            </a:extLst>
          </p:cNvPr>
          <p:cNvSpPr>
            <a:spLocks noGrp="1"/>
          </p:cNvSpPr>
          <p:nvPr>
            <p:ph type="title"/>
          </p:nvPr>
        </p:nvSpPr>
        <p:spPr>
          <a:xfrm>
            <a:off x="838200" y="365125"/>
            <a:ext cx="6953250" cy="1015999"/>
          </a:xfrm>
        </p:spPr>
        <p:txBody>
          <a:bodyPr>
            <a:normAutofit/>
          </a:bodyPr>
          <a:lstStyle/>
          <a:p>
            <a:r>
              <a:rPr lang="en-US">
                <a:cs typeface="Arial"/>
              </a:rPr>
              <a:t>Future Climate Change and Risk</a:t>
            </a:r>
          </a:p>
        </p:txBody>
      </p:sp>
      <p:pic>
        <p:nvPicPr>
          <p:cNvPr id="2" name="Picture 1">
            <a:extLst>
              <a:ext uri="{FF2B5EF4-FFF2-40B4-BE49-F238E27FC236}">
                <a16:creationId xmlns:a16="http://schemas.microsoft.com/office/drawing/2014/main" id="{BFD9CFF1-239B-40EE-AF14-8700348C0AFB}"/>
              </a:ext>
            </a:extLst>
          </p:cNvPr>
          <p:cNvPicPr>
            <a:picLocks noChangeAspect="1"/>
          </p:cNvPicPr>
          <p:nvPr/>
        </p:nvPicPr>
        <p:blipFill>
          <a:blip r:embed="rId3"/>
          <a:stretch>
            <a:fillRect/>
          </a:stretch>
        </p:blipFill>
        <p:spPr>
          <a:xfrm>
            <a:off x="65519" y="1852057"/>
            <a:ext cx="5953125" cy="3952875"/>
          </a:xfrm>
          <a:prstGeom prst="rect">
            <a:avLst/>
          </a:prstGeom>
        </p:spPr>
      </p:pic>
      <p:sp>
        <p:nvSpPr>
          <p:cNvPr id="3" name="TextBox 2">
            <a:extLst>
              <a:ext uri="{FF2B5EF4-FFF2-40B4-BE49-F238E27FC236}">
                <a16:creationId xmlns:a16="http://schemas.microsoft.com/office/drawing/2014/main" id="{A093DB52-7E2C-484E-8EB4-1EDF97BCEBC9}"/>
              </a:ext>
            </a:extLst>
          </p:cNvPr>
          <p:cNvSpPr txBox="1"/>
          <p:nvPr/>
        </p:nvSpPr>
        <p:spPr>
          <a:xfrm>
            <a:off x="894148" y="6018413"/>
            <a:ext cx="4980373" cy="369332"/>
          </a:xfrm>
          <a:prstGeom prst="rect">
            <a:avLst/>
          </a:prstGeom>
          <a:noFill/>
        </p:spPr>
        <p:txBody>
          <a:bodyPr wrap="square" lIns="91440" tIns="45720" rIns="91440" bIns="45720" rtlCol="0" anchor="t">
            <a:spAutoFit/>
          </a:bodyPr>
          <a:lstStyle/>
          <a:p>
            <a:pPr algn="r"/>
            <a:r>
              <a:rPr lang="en-US"/>
              <a:t>2021 Wildfire Impact on Air Quality</a:t>
            </a:r>
          </a:p>
        </p:txBody>
      </p:sp>
      <p:sp>
        <p:nvSpPr>
          <p:cNvPr id="9" name="TextBox 8">
            <a:extLst>
              <a:ext uri="{FF2B5EF4-FFF2-40B4-BE49-F238E27FC236}">
                <a16:creationId xmlns:a16="http://schemas.microsoft.com/office/drawing/2014/main" id="{22026E91-150F-44CF-ADF9-E75531C19D76}"/>
              </a:ext>
            </a:extLst>
          </p:cNvPr>
          <p:cNvSpPr txBox="1"/>
          <p:nvPr/>
        </p:nvSpPr>
        <p:spPr>
          <a:xfrm>
            <a:off x="6400369" y="5804932"/>
            <a:ext cx="6320900" cy="246221"/>
          </a:xfrm>
          <a:prstGeom prst="rect">
            <a:avLst/>
          </a:prstGeom>
          <a:noFill/>
        </p:spPr>
        <p:txBody>
          <a:bodyPr wrap="square" lIns="91440" tIns="45720" rIns="91440" bIns="45720" anchor="t">
            <a:spAutoFit/>
          </a:bodyPr>
          <a:lstStyle/>
          <a:p>
            <a:r>
              <a:rPr lang="en-US" sz="1000">
                <a:latin typeface="Georgia"/>
              </a:rPr>
              <a:t>https://climatecheck.com/newmexico</a:t>
            </a:r>
          </a:p>
        </p:txBody>
      </p:sp>
      <p:pic>
        <p:nvPicPr>
          <p:cNvPr id="7" name="Picture 3">
            <a:extLst>
              <a:ext uri="{FF2B5EF4-FFF2-40B4-BE49-F238E27FC236}">
                <a16:creationId xmlns:a16="http://schemas.microsoft.com/office/drawing/2014/main" id="{84EDC621-892D-2751-8D4F-8BFC148C1520}"/>
              </a:ext>
            </a:extLst>
          </p:cNvPr>
          <p:cNvPicPr>
            <a:picLocks noChangeAspect="1"/>
          </p:cNvPicPr>
          <p:nvPr/>
        </p:nvPicPr>
        <p:blipFill>
          <a:blip r:embed="rId4"/>
          <a:stretch>
            <a:fillRect/>
          </a:stretch>
        </p:blipFill>
        <p:spPr>
          <a:xfrm>
            <a:off x="10365" y="6229284"/>
            <a:ext cx="590550" cy="590550"/>
          </a:xfrm>
          <a:prstGeom prst="rect">
            <a:avLst/>
          </a:prstGeom>
        </p:spPr>
      </p:pic>
    </p:spTree>
    <p:extLst>
      <p:ext uri="{BB962C8B-B14F-4D97-AF65-F5344CB8AC3E}">
        <p14:creationId xmlns:p14="http://schemas.microsoft.com/office/powerpoint/2010/main" val="164813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AE150-37C0-4878-AC53-FBD95982E1E9}"/>
              </a:ext>
            </a:extLst>
          </p:cNvPr>
          <p:cNvSpPr>
            <a:spLocks noGrp="1"/>
          </p:cNvSpPr>
          <p:nvPr>
            <p:ph type="title"/>
          </p:nvPr>
        </p:nvSpPr>
        <p:spPr/>
        <p:txBody>
          <a:bodyPr/>
          <a:lstStyle/>
          <a:p>
            <a:r>
              <a:rPr lang="en-US"/>
              <a:t>Site Selection</a:t>
            </a:r>
          </a:p>
        </p:txBody>
      </p:sp>
      <p:sp>
        <p:nvSpPr>
          <p:cNvPr id="7" name="Subtitle 2">
            <a:extLst>
              <a:ext uri="{FF2B5EF4-FFF2-40B4-BE49-F238E27FC236}">
                <a16:creationId xmlns:a16="http://schemas.microsoft.com/office/drawing/2014/main" id="{204EA0E3-1A6F-4DDF-849B-BCF6F0E9F954}"/>
              </a:ext>
            </a:extLst>
          </p:cNvPr>
          <p:cNvSpPr>
            <a:spLocks noGrp="1"/>
          </p:cNvSpPr>
          <p:nvPr>
            <p:ph type="subTitle" idx="1"/>
          </p:nvPr>
        </p:nvSpPr>
        <p:spPr/>
        <p:txBody>
          <a:bodyPr vert="horz" lIns="91440" tIns="45720" rIns="91440" bIns="45720" rtlCol="0" anchor="t">
            <a:normAutofit/>
          </a:bodyPr>
          <a:lstStyle/>
          <a:p>
            <a:r>
              <a:rPr lang="en-US">
                <a:latin typeface="Georgia"/>
              </a:rPr>
              <a:t>Zero Heroes</a:t>
            </a:r>
          </a:p>
        </p:txBody>
      </p:sp>
      <p:pic>
        <p:nvPicPr>
          <p:cNvPr id="6" name="Picture Placeholder 5">
            <a:extLst>
              <a:ext uri="{FF2B5EF4-FFF2-40B4-BE49-F238E27FC236}">
                <a16:creationId xmlns:a16="http://schemas.microsoft.com/office/drawing/2014/main" id="{C44E5F97-3840-9235-64B6-A12AEFF902AF}"/>
              </a:ext>
            </a:extLst>
          </p:cNvPr>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5332" t="9335" r="6631" b="18476"/>
          <a:stretch/>
        </p:blipFill>
        <p:spPr>
          <a:xfrm>
            <a:off x="6940550" y="22225"/>
            <a:ext cx="5251450" cy="6835775"/>
          </a:xfrm>
        </p:spPr>
      </p:pic>
      <p:pic>
        <p:nvPicPr>
          <p:cNvPr id="3" name="Picture 2">
            <a:extLst>
              <a:ext uri="{FF2B5EF4-FFF2-40B4-BE49-F238E27FC236}">
                <a16:creationId xmlns:a16="http://schemas.microsoft.com/office/drawing/2014/main" id="{C39AD0E4-68DD-4998-A007-298E7051A662}"/>
              </a:ext>
            </a:extLst>
          </p:cNvPr>
          <p:cNvPicPr>
            <a:picLocks noChangeAspect="1"/>
          </p:cNvPicPr>
          <p:nvPr/>
        </p:nvPicPr>
        <p:blipFill rotWithShape="1">
          <a:blip r:embed="rId3">
            <a:extLst>
              <a:ext uri="{28A0092B-C50C-407E-A947-70E740481C1C}">
                <a14:useLocalDpi xmlns:a14="http://schemas.microsoft.com/office/drawing/2010/main" val="0"/>
              </a:ext>
            </a:extLst>
          </a:blip>
          <a:srcRect l="15458" t="8192" r="40099" b="40451"/>
          <a:stretch/>
        </p:blipFill>
        <p:spPr>
          <a:xfrm>
            <a:off x="0" y="2197613"/>
            <a:ext cx="6806153" cy="4376807"/>
          </a:xfrm>
          <a:prstGeom prst="rect">
            <a:avLst/>
          </a:prstGeom>
        </p:spPr>
      </p:pic>
      <p:pic>
        <p:nvPicPr>
          <p:cNvPr id="5" name="Picture 4" descr="A picture containing person, wall, indoor&#10;&#10;Description automatically generated">
            <a:extLst>
              <a:ext uri="{FF2B5EF4-FFF2-40B4-BE49-F238E27FC236}">
                <a16:creationId xmlns:a16="http://schemas.microsoft.com/office/drawing/2014/main" id="{BB06224D-AD95-9316-D957-D3C6041A8DB3}"/>
              </a:ext>
            </a:extLst>
          </p:cNvPr>
          <p:cNvPicPr>
            <a:picLocks noChangeAspect="1"/>
          </p:cNvPicPr>
          <p:nvPr/>
        </p:nvPicPr>
        <p:blipFill rotWithShape="1">
          <a:blip r:embed="rId4"/>
          <a:srcRect t="364" b="364"/>
          <a:stretch/>
        </p:blipFill>
        <p:spPr>
          <a:xfrm>
            <a:off x="95920" y="6195384"/>
            <a:ext cx="585254" cy="578876"/>
          </a:xfrm>
          <a:prstGeom prst="rect">
            <a:avLst/>
          </a:prstGeom>
        </p:spPr>
      </p:pic>
      <p:pic>
        <p:nvPicPr>
          <p:cNvPr id="8" name="Picture 7">
            <a:extLst>
              <a:ext uri="{FF2B5EF4-FFF2-40B4-BE49-F238E27FC236}">
                <a16:creationId xmlns:a16="http://schemas.microsoft.com/office/drawing/2014/main" id="{82E6798E-DBD2-70CE-57D3-A2430619094D}"/>
              </a:ext>
            </a:extLst>
          </p:cNvPr>
          <p:cNvPicPr>
            <a:picLocks noChangeAspect="1"/>
          </p:cNvPicPr>
          <p:nvPr/>
        </p:nvPicPr>
        <p:blipFill>
          <a:blip r:embed="rId5"/>
          <a:stretch>
            <a:fillRect/>
          </a:stretch>
        </p:blipFill>
        <p:spPr>
          <a:xfrm>
            <a:off x="4190022" y="373103"/>
            <a:ext cx="2616131" cy="1668218"/>
          </a:xfrm>
          <a:prstGeom prst="rect">
            <a:avLst/>
          </a:prstGeom>
        </p:spPr>
      </p:pic>
      <p:sp>
        <p:nvSpPr>
          <p:cNvPr id="2" name="Title 3">
            <a:extLst>
              <a:ext uri="{FF2B5EF4-FFF2-40B4-BE49-F238E27FC236}">
                <a16:creationId xmlns:a16="http://schemas.microsoft.com/office/drawing/2014/main" id="{8E9750C0-A77B-E751-D90C-ABC2C5B945F5}"/>
              </a:ext>
            </a:extLst>
          </p:cNvPr>
          <p:cNvSpPr txBox="1">
            <a:spLocks/>
          </p:cNvSpPr>
          <p:nvPr/>
        </p:nvSpPr>
        <p:spPr>
          <a:xfrm>
            <a:off x="1813304" y="5468823"/>
            <a:ext cx="2804995" cy="1015999"/>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a:solidFill>
                  <a:schemeClr val="bg1"/>
                </a:solidFill>
              </a:rPr>
              <a:t>Jimmy Carter Middle School</a:t>
            </a:r>
          </a:p>
        </p:txBody>
      </p:sp>
      <p:sp>
        <p:nvSpPr>
          <p:cNvPr id="9" name="Freeform: Shape 8">
            <a:extLst>
              <a:ext uri="{FF2B5EF4-FFF2-40B4-BE49-F238E27FC236}">
                <a16:creationId xmlns:a16="http://schemas.microsoft.com/office/drawing/2014/main" id="{4E067D96-4349-4778-CCEA-63D6C78E8ECA}"/>
              </a:ext>
            </a:extLst>
          </p:cNvPr>
          <p:cNvSpPr/>
          <p:nvPr/>
        </p:nvSpPr>
        <p:spPr>
          <a:xfrm>
            <a:off x="182880" y="3230880"/>
            <a:ext cx="4943856" cy="2395728"/>
          </a:xfrm>
          <a:custGeom>
            <a:avLst/>
            <a:gdLst>
              <a:gd name="connsiteX0" fmla="*/ 0 w 4943856"/>
              <a:gd name="connsiteY0" fmla="*/ 737616 h 2395728"/>
              <a:gd name="connsiteX1" fmla="*/ 3535680 w 4943856"/>
              <a:gd name="connsiteY1" fmla="*/ 2395728 h 2395728"/>
              <a:gd name="connsiteX2" fmla="*/ 4279392 w 4943856"/>
              <a:gd name="connsiteY2" fmla="*/ 1566672 h 2395728"/>
              <a:gd name="connsiteX3" fmla="*/ 4657344 w 4943856"/>
              <a:gd name="connsiteY3" fmla="*/ 1091184 h 2395728"/>
              <a:gd name="connsiteX4" fmla="*/ 4943856 w 4943856"/>
              <a:gd name="connsiteY4" fmla="*/ 438912 h 2395728"/>
              <a:gd name="connsiteX5" fmla="*/ 3974592 w 4943856"/>
              <a:gd name="connsiteY5" fmla="*/ 225552 h 2395728"/>
              <a:gd name="connsiteX6" fmla="*/ 2450592 w 4943856"/>
              <a:gd name="connsiteY6" fmla="*/ 0 h 2395728"/>
              <a:gd name="connsiteX7" fmla="*/ 1389888 w 4943856"/>
              <a:gd name="connsiteY7" fmla="*/ 42672 h 2395728"/>
              <a:gd name="connsiteX8" fmla="*/ 237744 w 4943856"/>
              <a:gd name="connsiteY8" fmla="*/ 530352 h 2395728"/>
              <a:gd name="connsiteX9" fmla="*/ 0 w 4943856"/>
              <a:gd name="connsiteY9" fmla="*/ 737616 h 239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3856" h="2395728">
                <a:moveTo>
                  <a:pt x="0" y="737616"/>
                </a:moveTo>
                <a:lnTo>
                  <a:pt x="3535680" y="2395728"/>
                </a:lnTo>
                <a:lnTo>
                  <a:pt x="4279392" y="1566672"/>
                </a:lnTo>
                <a:lnTo>
                  <a:pt x="4657344" y="1091184"/>
                </a:lnTo>
                <a:lnTo>
                  <a:pt x="4943856" y="438912"/>
                </a:lnTo>
                <a:lnTo>
                  <a:pt x="3974592" y="225552"/>
                </a:lnTo>
                <a:lnTo>
                  <a:pt x="2450592" y="0"/>
                </a:lnTo>
                <a:lnTo>
                  <a:pt x="1389888" y="42672"/>
                </a:lnTo>
                <a:lnTo>
                  <a:pt x="237744" y="530352"/>
                </a:lnTo>
                <a:lnTo>
                  <a:pt x="0" y="737616"/>
                </a:lnTo>
                <a:close/>
              </a:path>
            </a:pathLst>
          </a:custGeom>
          <a:noFill/>
          <a:ln w="50800" cap="sq"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67B2FB08-3207-0FC1-4492-4A24EDA8EEF0}"/>
              </a:ext>
            </a:extLst>
          </p:cNvPr>
          <p:cNvCxnSpPr>
            <a:cxnSpLocks/>
          </p:cNvCxnSpPr>
          <p:nvPr/>
        </p:nvCxnSpPr>
        <p:spPr>
          <a:xfrm flipV="1">
            <a:off x="4069080" y="5913120"/>
            <a:ext cx="1270000" cy="330200"/>
          </a:xfrm>
          <a:prstGeom prst="bentConnector3">
            <a:avLst>
              <a:gd name="adj1" fmla="val 99200"/>
            </a:avLst>
          </a:prstGeom>
          <a:ln w="254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0E4249F-022D-D10F-1227-E710150D5AE4}"/>
              </a:ext>
            </a:extLst>
          </p:cNvPr>
          <p:cNvSpPr/>
          <p:nvPr/>
        </p:nvSpPr>
        <p:spPr>
          <a:xfrm>
            <a:off x="6292850" y="6085840"/>
            <a:ext cx="361950" cy="361950"/>
          </a:xfrm>
          <a:prstGeom prst="ellipse">
            <a:avLst/>
          </a:prstGeom>
          <a:solidFill>
            <a:schemeClr val="bg1">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630DA91-27FE-B438-7EF7-DD53C7F9F7A9}"/>
              </a:ext>
            </a:extLst>
          </p:cNvPr>
          <p:cNvCxnSpPr>
            <a:stCxn id="22" idx="1"/>
          </p:cNvCxnSpPr>
          <p:nvPr/>
        </p:nvCxnSpPr>
        <p:spPr>
          <a:xfrm>
            <a:off x="6345856" y="6138846"/>
            <a:ext cx="138764" cy="1324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itle 3">
            <a:extLst>
              <a:ext uri="{FF2B5EF4-FFF2-40B4-BE49-F238E27FC236}">
                <a16:creationId xmlns:a16="http://schemas.microsoft.com/office/drawing/2014/main" id="{D1037062-5597-5F51-113F-AA9C0B7514E4}"/>
              </a:ext>
            </a:extLst>
          </p:cNvPr>
          <p:cNvSpPr txBox="1">
            <a:spLocks/>
          </p:cNvSpPr>
          <p:nvPr/>
        </p:nvSpPr>
        <p:spPr>
          <a:xfrm rot="18613911">
            <a:off x="3240197" y="4686108"/>
            <a:ext cx="2804995" cy="261833"/>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200" b="1">
                <a:solidFill>
                  <a:schemeClr val="bg1"/>
                </a:solidFill>
              </a:rPr>
              <a:t>LOS VOLCANES RD NW</a:t>
            </a:r>
          </a:p>
        </p:txBody>
      </p:sp>
      <p:sp>
        <p:nvSpPr>
          <p:cNvPr id="26" name="Title 3">
            <a:extLst>
              <a:ext uri="{FF2B5EF4-FFF2-40B4-BE49-F238E27FC236}">
                <a16:creationId xmlns:a16="http://schemas.microsoft.com/office/drawing/2014/main" id="{E6BCED90-18CE-44EF-4804-1F015F95BC5D}"/>
              </a:ext>
            </a:extLst>
          </p:cNvPr>
          <p:cNvSpPr txBox="1">
            <a:spLocks/>
          </p:cNvSpPr>
          <p:nvPr/>
        </p:nvSpPr>
        <p:spPr>
          <a:xfrm rot="618445">
            <a:off x="2694843" y="3173315"/>
            <a:ext cx="2804995" cy="261833"/>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200" b="1">
                <a:solidFill>
                  <a:schemeClr val="bg1"/>
                </a:solidFill>
              </a:rPr>
              <a:t>DAYTONA RD NW</a:t>
            </a:r>
          </a:p>
        </p:txBody>
      </p:sp>
      <p:sp>
        <p:nvSpPr>
          <p:cNvPr id="28" name="Title 3">
            <a:extLst>
              <a:ext uri="{FF2B5EF4-FFF2-40B4-BE49-F238E27FC236}">
                <a16:creationId xmlns:a16="http://schemas.microsoft.com/office/drawing/2014/main" id="{0B1A1230-E929-5546-F7F0-5F73D60052EE}"/>
              </a:ext>
            </a:extLst>
          </p:cNvPr>
          <p:cNvSpPr txBox="1">
            <a:spLocks/>
          </p:cNvSpPr>
          <p:nvPr/>
        </p:nvSpPr>
        <p:spPr>
          <a:xfrm rot="1435243">
            <a:off x="687870" y="4850666"/>
            <a:ext cx="2804995" cy="261833"/>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200" b="1">
                <a:solidFill>
                  <a:schemeClr val="bg1"/>
                </a:solidFill>
              </a:rPr>
              <a:t>ARROYO RD</a:t>
            </a:r>
          </a:p>
        </p:txBody>
      </p:sp>
    </p:spTree>
    <p:extLst>
      <p:ext uri="{BB962C8B-B14F-4D97-AF65-F5344CB8AC3E}">
        <p14:creationId xmlns:p14="http://schemas.microsoft.com/office/powerpoint/2010/main" val="194081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3E36E3A-8CF3-4BF6-9A6A-D48D16CA2759}"/>
              </a:ext>
            </a:extLst>
          </p:cNvPr>
          <p:cNvSpPr>
            <a:spLocks noGrp="1"/>
          </p:cNvSpPr>
          <p:nvPr>
            <p:ph type="subTitle" idx="1"/>
          </p:nvPr>
        </p:nvSpPr>
        <p:spPr/>
        <p:txBody>
          <a:bodyPr/>
          <a:lstStyle/>
          <a:p>
            <a:r>
              <a:rPr lang="en-US"/>
              <a:t>Zero Heroes</a:t>
            </a:r>
          </a:p>
        </p:txBody>
      </p:sp>
      <p:sp>
        <p:nvSpPr>
          <p:cNvPr id="4" name="Title 1">
            <a:extLst>
              <a:ext uri="{FF2B5EF4-FFF2-40B4-BE49-F238E27FC236}">
                <a16:creationId xmlns:a16="http://schemas.microsoft.com/office/drawing/2014/main" id="{5819D022-84C0-4B72-9AE1-EEE4E4E24A55}"/>
              </a:ext>
            </a:extLst>
          </p:cNvPr>
          <p:cNvSpPr>
            <a:spLocks noGrp="1"/>
          </p:cNvSpPr>
          <p:nvPr>
            <p:ph type="title"/>
          </p:nvPr>
        </p:nvSpPr>
        <p:spPr>
          <a:xfrm>
            <a:off x="838200" y="365125"/>
            <a:ext cx="6953250" cy="1015999"/>
          </a:xfrm>
        </p:spPr>
        <p:txBody>
          <a:bodyPr>
            <a:normAutofit/>
          </a:bodyPr>
          <a:lstStyle/>
          <a:p>
            <a:r>
              <a:rPr lang="en-US">
                <a:cs typeface="Arial"/>
              </a:rPr>
              <a:t>Exterior Wind Comfort</a:t>
            </a:r>
          </a:p>
        </p:txBody>
      </p:sp>
      <p:pic>
        <p:nvPicPr>
          <p:cNvPr id="3" name="Picture 2" descr="A picture containing vector graphics&#10;&#10;Description automatically generated">
            <a:extLst>
              <a:ext uri="{FF2B5EF4-FFF2-40B4-BE49-F238E27FC236}">
                <a16:creationId xmlns:a16="http://schemas.microsoft.com/office/drawing/2014/main" id="{2A0C4E15-8B57-DF0D-CA05-58A44E3B1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483" y="275631"/>
            <a:ext cx="3953204" cy="2953672"/>
          </a:xfrm>
          <a:prstGeom prst="rect">
            <a:avLst/>
          </a:prstGeom>
        </p:spPr>
      </p:pic>
      <p:pic>
        <p:nvPicPr>
          <p:cNvPr id="8" name="Picture 7" descr="Diagram&#10;&#10;Description automatically generated">
            <a:extLst>
              <a:ext uri="{FF2B5EF4-FFF2-40B4-BE49-F238E27FC236}">
                <a16:creationId xmlns:a16="http://schemas.microsoft.com/office/drawing/2014/main" id="{15980EAE-A204-0AA9-14D0-FC2015A57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483" y="3351425"/>
            <a:ext cx="3953204" cy="2987238"/>
          </a:xfrm>
          <a:prstGeom prst="rect">
            <a:avLst/>
          </a:prstGeom>
        </p:spPr>
      </p:pic>
      <p:sp>
        <p:nvSpPr>
          <p:cNvPr id="19" name="Content Placeholder 4">
            <a:extLst>
              <a:ext uri="{FF2B5EF4-FFF2-40B4-BE49-F238E27FC236}">
                <a16:creationId xmlns:a16="http://schemas.microsoft.com/office/drawing/2014/main" id="{740AA549-3A81-F405-CD4C-4FFF9E998D06}"/>
              </a:ext>
            </a:extLst>
          </p:cNvPr>
          <p:cNvSpPr>
            <a:spLocks noGrp="1"/>
          </p:cNvSpPr>
          <p:nvPr>
            <p:ph idx="12"/>
          </p:nvPr>
        </p:nvSpPr>
        <p:spPr>
          <a:xfrm>
            <a:off x="681174" y="1520198"/>
            <a:ext cx="5199752" cy="4816033"/>
          </a:xfrm>
        </p:spPr>
        <p:txBody>
          <a:bodyPr vert="horz" lIns="0" tIns="45720" rIns="0" bIns="45720" rtlCol="0" anchor="t">
            <a:noAutofit/>
          </a:bodyPr>
          <a:lstStyle/>
          <a:p>
            <a:pPr marL="428625" indent="-255588">
              <a:lnSpc>
                <a:spcPct val="100000"/>
              </a:lnSpc>
              <a:spcBef>
                <a:spcPts val="0"/>
              </a:spcBef>
              <a:buFont typeface="Arial,Sans-Serif"/>
              <a:buChar char="•"/>
            </a:pPr>
            <a:r>
              <a:rPr lang="en-US"/>
              <a:t>Landscaping strategically planned to expand comfortable outdoor learning spaces</a:t>
            </a:r>
          </a:p>
          <a:p>
            <a:pPr marL="428625" indent="-255588">
              <a:lnSpc>
                <a:spcPct val="100000"/>
              </a:lnSpc>
              <a:spcBef>
                <a:spcPts val="0"/>
              </a:spcBef>
              <a:buFont typeface="Arial,Sans-Serif"/>
              <a:buChar char="•"/>
            </a:pPr>
            <a:r>
              <a:rPr lang="en-US"/>
              <a:t>Chose native plants that are low to no maintenance </a:t>
            </a:r>
          </a:p>
          <a:p>
            <a:pPr marL="428625" indent="-255588">
              <a:lnSpc>
                <a:spcPct val="100000"/>
              </a:lnSpc>
              <a:spcBef>
                <a:spcPts val="0"/>
              </a:spcBef>
              <a:buFont typeface="Arial,Sans-Serif"/>
              <a:buChar char="•"/>
            </a:pPr>
            <a:r>
              <a:rPr lang="en-US"/>
              <a:t>Convective losses reduced, decreasing overall cooling and heating costs</a:t>
            </a:r>
          </a:p>
        </p:txBody>
      </p:sp>
      <p:pic>
        <p:nvPicPr>
          <p:cNvPr id="2" name="Picture 5" descr="Diagram, engineering drawing&#10;&#10;Description automatically generated">
            <a:extLst>
              <a:ext uri="{FF2B5EF4-FFF2-40B4-BE49-F238E27FC236}">
                <a16:creationId xmlns:a16="http://schemas.microsoft.com/office/drawing/2014/main" id="{2014D8A9-FC4B-F8CB-B18B-04A7B4BBC2CE}"/>
              </a:ext>
            </a:extLst>
          </p:cNvPr>
          <p:cNvPicPr>
            <a:picLocks noChangeAspect="1"/>
          </p:cNvPicPr>
          <p:nvPr/>
        </p:nvPicPr>
        <p:blipFill>
          <a:blip r:embed="rId4"/>
          <a:stretch>
            <a:fillRect/>
          </a:stretch>
        </p:blipFill>
        <p:spPr>
          <a:xfrm>
            <a:off x="1097654" y="3771156"/>
            <a:ext cx="4955790" cy="2146105"/>
          </a:xfrm>
          <a:prstGeom prst="rect">
            <a:avLst/>
          </a:prstGeom>
        </p:spPr>
      </p:pic>
      <p:pic>
        <p:nvPicPr>
          <p:cNvPr id="9" name="Picture 10" descr="A picture containing outdoor, sky, tree, plant&#10;&#10;Description automatically generated">
            <a:extLst>
              <a:ext uri="{FF2B5EF4-FFF2-40B4-BE49-F238E27FC236}">
                <a16:creationId xmlns:a16="http://schemas.microsoft.com/office/drawing/2014/main" id="{97755001-3BD7-78CD-32F2-D2750A9DA06A}"/>
              </a:ext>
            </a:extLst>
          </p:cNvPr>
          <p:cNvPicPr>
            <a:picLocks noChangeAspect="1"/>
          </p:cNvPicPr>
          <p:nvPr/>
        </p:nvPicPr>
        <p:blipFill>
          <a:blip r:embed="rId5"/>
          <a:stretch>
            <a:fillRect/>
          </a:stretch>
        </p:blipFill>
        <p:spPr>
          <a:xfrm>
            <a:off x="300577" y="4760870"/>
            <a:ext cx="1594154" cy="1295439"/>
          </a:xfrm>
          <a:prstGeom prst="rect">
            <a:avLst/>
          </a:prstGeom>
        </p:spPr>
      </p:pic>
      <p:pic>
        <p:nvPicPr>
          <p:cNvPr id="13" name="Picture 14" descr="A picture containing sky, outdoor, ground, plant&#10;&#10;Description automatically generated">
            <a:extLst>
              <a:ext uri="{FF2B5EF4-FFF2-40B4-BE49-F238E27FC236}">
                <a16:creationId xmlns:a16="http://schemas.microsoft.com/office/drawing/2014/main" id="{328C6589-8A19-8B28-93CA-BED9B8632366}"/>
              </a:ext>
            </a:extLst>
          </p:cNvPr>
          <p:cNvPicPr>
            <a:picLocks noChangeAspect="1"/>
          </p:cNvPicPr>
          <p:nvPr/>
        </p:nvPicPr>
        <p:blipFill>
          <a:blip r:embed="rId6"/>
          <a:stretch>
            <a:fillRect/>
          </a:stretch>
        </p:blipFill>
        <p:spPr>
          <a:xfrm>
            <a:off x="309638" y="3351546"/>
            <a:ext cx="1594153" cy="1340239"/>
          </a:xfrm>
          <a:prstGeom prst="rect">
            <a:avLst/>
          </a:prstGeom>
        </p:spPr>
      </p:pic>
      <p:pic>
        <p:nvPicPr>
          <p:cNvPr id="11" name="Picture 10" descr="A picture containing person, wall, indoor&#10;&#10;Description automatically generated">
            <a:extLst>
              <a:ext uri="{FF2B5EF4-FFF2-40B4-BE49-F238E27FC236}">
                <a16:creationId xmlns:a16="http://schemas.microsoft.com/office/drawing/2014/main" id="{79390D63-6C93-B7DD-3AF2-B71333720C8E}"/>
              </a:ext>
            </a:extLst>
          </p:cNvPr>
          <p:cNvPicPr>
            <a:picLocks noChangeAspect="1"/>
          </p:cNvPicPr>
          <p:nvPr/>
        </p:nvPicPr>
        <p:blipFill rotWithShape="1">
          <a:blip r:embed="rId7"/>
          <a:srcRect t="364" b="364"/>
          <a:stretch/>
        </p:blipFill>
        <p:spPr>
          <a:xfrm>
            <a:off x="95920" y="6195384"/>
            <a:ext cx="585254" cy="578876"/>
          </a:xfrm>
          <a:prstGeom prst="rect">
            <a:avLst/>
          </a:prstGeom>
        </p:spPr>
      </p:pic>
      <p:sp>
        <p:nvSpPr>
          <p:cNvPr id="6" name="Content Placeholder 4">
            <a:extLst>
              <a:ext uri="{FF2B5EF4-FFF2-40B4-BE49-F238E27FC236}">
                <a16:creationId xmlns:a16="http://schemas.microsoft.com/office/drawing/2014/main" id="{19FFE13C-47F4-A5E4-8AD9-AC952AF27E91}"/>
              </a:ext>
            </a:extLst>
          </p:cNvPr>
          <p:cNvSpPr txBox="1">
            <a:spLocks/>
          </p:cNvSpPr>
          <p:nvPr/>
        </p:nvSpPr>
        <p:spPr>
          <a:xfrm>
            <a:off x="12217606" y="3289344"/>
            <a:ext cx="5199752" cy="2146105"/>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7">
              <a:lnSpc>
                <a:spcPct val="100000"/>
              </a:lnSpc>
              <a:spcBef>
                <a:spcPts val="0"/>
              </a:spcBef>
            </a:pPr>
            <a:r>
              <a:rPr lang="en-US" sz="3200"/>
              <a:t>Overlay the landscape ? </a:t>
            </a:r>
          </a:p>
        </p:txBody>
      </p:sp>
    </p:spTree>
    <p:extLst>
      <p:ext uri="{BB962C8B-B14F-4D97-AF65-F5344CB8AC3E}">
        <p14:creationId xmlns:p14="http://schemas.microsoft.com/office/powerpoint/2010/main" val="147337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DA87F2-7CDC-48A6-B6EE-62879B7D59D0}"/>
              </a:ext>
            </a:extLst>
          </p:cNvPr>
          <p:cNvSpPr txBox="1">
            <a:spLocks/>
          </p:cNvSpPr>
          <p:nvPr/>
        </p:nvSpPr>
        <p:spPr>
          <a:xfrm>
            <a:off x="708621" y="397648"/>
            <a:ext cx="1938116" cy="563616"/>
          </a:xfrm>
          <a:prstGeom prst="rect">
            <a:avLst/>
          </a:prstGeom>
        </p:spPr>
        <p:txBody>
          <a:bodyPr anchor="b"/>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a:solidFill>
                  <a:schemeClr val="accent1"/>
                </a:solidFill>
              </a:rPr>
              <a:t>72,700 sf</a:t>
            </a:r>
            <a:br>
              <a:rPr lang="en-US" sz="2400"/>
            </a:br>
            <a:r>
              <a:rPr lang="en-US" sz="1400" i="1">
                <a:latin typeface="Georgia" panose="02040502050405020303" pitchFamily="18" charset="0"/>
              </a:rPr>
              <a:t>Building </a:t>
            </a:r>
          </a:p>
        </p:txBody>
      </p:sp>
      <p:sp>
        <p:nvSpPr>
          <p:cNvPr id="5" name="TextBox 4">
            <a:extLst>
              <a:ext uri="{FF2B5EF4-FFF2-40B4-BE49-F238E27FC236}">
                <a16:creationId xmlns:a16="http://schemas.microsoft.com/office/drawing/2014/main" id="{91B7DDD5-1076-4B54-89F9-6110B374E578}"/>
              </a:ext>
            </a:extLst>
          </p:cNvPr>
          <p:cNvSpPr txBox="1"/>
          <p:nvPr/>
        </p:nvSpPr>
        <p:spPr>
          <a:xfrm>
            <a:off x="6689246" y="417511"/>
            <a:ext cx="2030430" cy="830997"/>
          </a:xfrm>
          <a:prstGeom prst="rect">
            <a:avLst/>
          </a:prstGeom>
          <a:noFill/>
        </p:spPr>
        <p:txBody>
          <a:bodyPr wrap="square" rtlCol="0">
            <a:spAutoFit/>
          </a:bodyPr>
          <a:lstStyle/>
          <a:p>
            <a:r>
              <a:rPr lang="en-US" sz="1200" i="1">
                <a:latin typeface="Georgia" panose="02040502050405020303" pitchFamily="18" charset="0"/>
              </a:rPr>
              <a:t>Connects to adjacent existing middle school forming K-8 learning campus</a:t>
            </a:r>
          </a:p>
        </p:txBody>
      </p:sp>
      <p:cxnSp>
        <p:nvCxnSpPr>
          <p:cNvPr id="6" name="Straight Connector 5">
            <a:extLst>
              <a:ext uri="{FF2B5EF4-FFF2-40B4-BE49-F238E27FC236}">
                <a16:creationId xmlns:a16="http://schemas.microsoft.com/office/drawing/2014/main" id="{9939182F-F2AE-4D45-B827-88CEA3C4C64B}"/>
              </a:ext>
            </a:extLst>
          </p:cNvPr>
          <p:cNvCxnSpPr>
            <a:cxnSpLocks/>
          </p:cNvCxnSpPr>
          <p:nvPr/>
        </p:nvCxnSpPr>
        <p:spPr>
          <a:xfrm>
            <a:off x="6114923" y="397648"/>
            <a:ext cx="0" cy="774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FD1E6F4-1738-47C2-A90D-496CFCEE594C}"/>
              </a:ext>
            </a:extLst>
          </p:cNvPr>
          <p:cNvSpPr txBox="1">
            <a:spLocks/>
          </p:cNvSpPr>
          <p:nvPr/>
        </p:nvSpPr>
        <p:spPr>
          <a:xfrm>
            <a:off x="3730848" y="426402"/>
            <a:ext cx="2240040" cy="534862"/>
          </a:xfrm>
          <a:prstGeom prst="rect">
            <a:avLst/>
          </a:prstGeom>
        </p:spPr>
        <p:txBody>
          <a:bodyPr lIns="91440" tIns="45720" rIns="91440" bIns="45720" anchor="b"/>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a:solidFill>
                  <a:schemeClr val="accent1"/>
                </a:solidFill>
              </a:rPr>
              <a:t>3%</a:t>
            </a:r>
            <a:br>
              <a:rPr lang="en-US" sz="2400"/>
            </a:br>
            <a:r>
              <a:rPr lang="en-US" sz="1400" i="1">
                <a:latin typeface="Georgia"/>
              </a:rPr>
              <a:t>Reduction from 75,000 sf</a:t>
            </a:r>
            <a:endParaRPr lang="en-US" sz="1400" i="1">
              <a:latin typeface="Georgia" panose="02040502050405020303" pitchFamily="18" charset="0"/>
            </a:endParaRPr>
          </a:p>
        </p:txBody>
      </p:sp>
      <p:cxnSp>
        <p:nvCxnSpPr>
          <p:cNvPr id="8" name="Straight Connector 7">
            <a:extLst>
              <a:ext uri="{FF2B5EF4-FFF2-40B4-BE49-F238E27FC236}">
                <a16:creationId xmlns:a16="http://schemas.microsoft.com/office/drawing/2014/main" id="{DBC16A4B-E38D-4307-90C2-1F7BDB5E0AD9}"/>
              </a:ext>
            </a:extLst>
          </p:cNvPr>
          <p:cNvCxnSpPr>
            <a:cxnSpLocks/>
          </p:cNvCxnSpPr>
          <p:nvPr/>
        </p:nvCxnSpPr>
        <p:spPr>
          <a:xfrm>
            <a:off x="3105634" y="397648"/>
            <a:ext cx="0" cy="774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8B41690-F277-4931-8986-6FEC27425328}"/>
              </a:ext>
            </a:extLst>
          </p:cNvPr>
          <p:cNvSpPr txBox="1">
            <a:spLocks/>
          </p:cNvSpPr>
          <p:nvPr/>
        </p:nvSpPr>
        <p:spPr>
          <a:xfrm>
            <a:off x="9500328" y="679456"/>
            <a:ext cx="2296972" cy="563616"/>
          </a:xfrm>
          <a:prstGeom prst="rect">
            <a:avLst/>
          </a:prstGeom>
        </p:spPr>
        <p:txBody>
          <a:bodyPr lIns="91440" tIns="45720" rIns="91440" bIns="45720" anchor="b"/>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a:solidFill>
                  <a:schemeClr val="accent1"/>
                </a:solidFill>
              </a:rPr>
              <a:t>Creativity &amp; Innovation</a:t>
            </a:r>
            <a:br>
              <a:rPr lang="en-US" sz="2400"/>
            </a:br>
            <a:r>
              <a:rPr lang="en-US" sz="1400" i="1">
                <a:latin typeface="Georgia"/>
              </a:rPr>
              <a:t>Arroyo </a:t>
            </a:r>
            <a:endParaRPr lang="en-US" sz="1400" i="1">
              <a:latin typeface="Georgia" panose="02040502050405020303" pitchFamily="18" charset="0"/>
            </a:endParaRPr>
          </a:p>
        </p:txBody>
      </p:sp>
      <p:pic>
        <p:nvPicPr>
          <p:cNvPr id="12" name="Picture Placeholder 11">
            <a:extLst>
              <a:ext uri="{FF2B5EF4-FFF2-40B4-BE49-F238E27FC236}">
                <a16:creationId xmlns:a16="http://schemas.microsoft.com/office/drawing/2014/main" id="{653CBEF1-A576-A4B9-29C4-52F8D0A311FB}"/>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8066" t="21931" b="12371"/>
          <a:stretch/>
        </p:blipFill>
        <p:spPr>
          <a:xfrm>
            <a:off x="0" y="1577975"/>
            <a:ext cx="9317038" cy="4821238"/>
          </a:xfrm>
          <a:prstGeom prst="rect">
            <a:avLst/>
          </a:prstGeom>
        </p:spPr>
      </p:pic>
      <p:sp>
        <p:nvSpPr>
          <p:cNvPr id="15" name="TextBox 14">
            <a:extLst>
              <a:ext uri="{FF2B5EF4-FFF2-40B4-BE49-F238E27FC236}">
                <a16:creationId xmlns:a16="http://schemas.microsoft.com/office/drawing/2014/main" id="{21D1E87F-5D71-B87B-957C-65C226BAD94D}"/>
              </a:ext>
            </a:extLst>
          </p:cNvPr>
          <p:cNvSpPr txBox="1"/>
          <p:nvPr/>
        </p:nvSpPr>
        <p:spPr>
          <a:xfrm>
            <a:off x="7386220" y="6451382"/>
            <a:ext cx="4462505" cy="300082"/>
          </a:xfrm>
          <a:prstGeom prst="rect">
            <a:avLst/>
          </a:prstGeom>
          <a:noFill/>
        </p:spPr>
        <p:txBody>
          <a:bodyPr wrap="square" rtlCol="0">
            <a:spAutoFit/>
          </a:bodyPr>
          <a:lstStyle/>
          <a:p>
            <a:pPr algn="r"/>
            <a:r>
              <a:rPr lang="en-US" sz="1350" i="1">
                <a:latin typeface="+mj-lt"/>
              </a:rPr>
              <a:t>2022 ASHRAE </a:t>
            </a:r>
            <a:r>
              <a:rPr lang="en-US" sz="1350" i="1" err="1">
                <a:latin typeface="+mj-lt"/>
              </a:rPr>
              <a:t>LowDown</a:t>
            </a:r>
            <a:r>
              <a:rPr lang="en-US" sz="1350" i="1">
                <a:latin typeface="+mj-lt"/>
              </a:rPr>
              <a:t> Showdown Modeling Competition</a:t>
            </a:r>
          </a:p>
        </p:txBody>
      </p:sp>
      <p:cxnSp>
        <p:nvCxnSpPr>
          <p:cNvPr id="16" name="Straight Connector 15">
            <a:extLst>
              <a:ext uri="{FF2B5EF4-FFF2-40B4-BE49-F238E27FC236}">
                <a16:creationId xmlns:a16="http://schemas.microsoft.com/office/drawing/2014/main" id="{502FB146-9E73-2EF3-78B4-261113571BB3}"/>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E88607B-FADD-23BF-D29E-771D64F49EAC}"/>
              </a:ext>
            </a:extLst>
          </p:cNvPr>
          <p:cNvPicPr>
            <a:picLocks noChangeAspect="1"/>
          </p:cNvPicPr>
          <p:nvPr/>
        </p:nvPicPr>
        <p:blipFill>
          <a:blip r:embed="rId4"/>
          <a:stretch>
            <a:fillRect/>
          </a:stretch>
        </p:blipFill>
        <p:spPr>
          <a:xfrm>
            <a:off x="9500324" y="3899261"/>
            <a:ext cx="2296975" cy="2279283"/>
          </a:xfrm>
          <a:prstGeom prst="rect">
            <a:avLst/>
          </a:prstGeom>
        </p:spPr>
      </p:pic>
      <p:pic>
        <p:nvPicPr>
          <p:cNvPr id="11" name="Picture 10">
            <a:extLst>
              <a:ext uri="{FF2B5EF4-FFF2-40B4-BE49-F238E27FC236}">
                <a16:creationId xmlns:a16="http://schemas.microsoft.com/office/drawing/2014/main" id="{E97236AB-90C5-D596-62FA-E74C79885906}"/>
              </a:ext>
            </a:extLst>
          </p:cNvPr>
          <p:cNvPicPr>
            <a:picLocks noChangeAspect="1"/>
          </p:cNvPicPr>
          <p:nvPr/>
        </p:nvPicPr>
        <p:blipFill>
          <a:blip r:embed="rId5"/>
          <a:stretch>
            <a:fillRect/>
          </a:stretch>
        </p:blipFill>
        <p:spPr>
          <a:xfrm>
            <a:off x="9498008" y="1479965"/>
            <a:ext cx="2296971" cy="2258786"/>
          </a:xfrm>
          <a:prstGeom prst="rect">
            <a:avLst/>
          </a:prstGeom>
        </p:spPr>
      </p:pic>
      <p:pic>
        <p:nvPicPr>
          <p:cNvPr id="10" name="Picture 9" descr="A picture containing person, wall, indoor&#10;&#10;Description automatically generated">
            <a:extLst>
              <a:ext uri="{FF2B5EF4-FFF2-40B4-BE49-F238E27FC236}">
                <a16:creationId xmlns:a16="http://schemas.microsoft.com/office/drawing/2014/main" id="{2AFA8303-DF8E-A4D5-9E2F-AEA701E4F3AF}"/>
              </a:ext>
            </a:extLst>
          </p:cNvPr>
          <p:cNvPicPr>
            <a:picLocks noChangeAspect="1"/>
          </p:cNvPicPr>
          <p:nvPr/>
        </p:nvPicPr>
        <p:blipFill rotWithShape="1">
          <a:blip r:embed="rId6"/>
          <a:srcRect t="364" b="364"/>
          <a:stretch/>
        </p:blipFill>
        <p:spPr>
          <a:xfrm>
            <a:off x="95920" y="6195384"/>
            <a:ext cx="585254" cy="578876"/>
          </a:xfrm>
          <a:prstGeom prst="rect">
            <a:avLst/>
          </a:prstGeom>
        </p:spPr>
      </p:pic>
    </p:spTree>
    <p:extLst>
      <p:ext uri="{BB962C8B-B14F-4D97-AF65-F5344CB8AC3E}">
        <p14:creationId xmlns:p14="http://schemas.microsoft.com/office/powerpoint/2010/main" val="20741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945DAE-76D2-413B-8804-E37ABEEE0E29}"/>
              </a:ext>
            </a:extLst>
          </p:cNvPr>
          <p:cNvSpPr>
            <a:spLocks noGrp="1"/>
          </p:cNvSpPr>
          <p:nvPr>
            <p:ph type="title"/>
          </p:nvPr>
        </p:nvSpPr>
        <p:spPr/>
        <p:txBody>
          <a:bodyPr>
            <a:normAutofit/>
          </a:bodyPr>
          <a:lstStyle/>
          <a:p>
            <a:r>
              <a:rPr lang="en-US">
                <a:cs typeface="Arial"/>
              </a:rPr>
              <a:t>Daylight &amp; Visual Comfort</a:t>
            </a:r>
          </a:p>
        </p:txBody>
      </p:sp>
      <p:sp>
        <p:nvSpPr>
          <p:cNvPr id="3" name="Subtitle 2"/>
          <p:cNvSpPr>
            <a:spLocks noGrp="1"/>
          </p:cNvSpPr>
          <p:nvPr>
            <p:ph type="subTitle" idx="1"/>
          </p:nvPr>
        </p:nvSpPr>
        <p:spPr>
          <a:xfrm>
            <a:off x="838200" y="365125"/>
            <a:ext cx="5435600" cy="274597"/>
          </a:xfrm>
        </p:spPr>
        <p:txBody>
          <a:bodyPr vert="horz" lIns="91440" tIns="45720" rIns="91440" bIns="45720" rtlCol="0" anchor="t">
            <a:normAutofit/>
          </a:bodyPr>
          <a:lstStyle/>
          <a:p>
            <a:r>
              <a:rPr lang="en-US">
                <a:latin typeface="Georgia"/>
                <a:cs typeface="Calibri"/>
              </a:rPr>
              <a:t>Zero Heroes</a:t>
            </a:r>
            <a:endParaRPr lang="en-US">
              <a:cs typeface="Calibri"/>
            </a:endParaRPr>
          </a:p>
        </p:txBody>
      </p:sp>
      <p:cxnSp>
        <p:nvCxnSpPr>
          <p:cNvPr id="10" name="Straight Connector 9">
            <a:extLst>
              <a:ext uri="{FF2B5EF4-FFF2-40B4-BE49-F238E27FC236}">
                <a16:creationId xmlns:a16="http://schemas.microsoft.com/office/drawing/2014/main" id="{56679DE4-C5CB-46E4-9057-41E3CB2A7CE4}"/>
              </a:ext>
            </a:extLst>
          </p:cNvPr>
          <p:cNvCxnSpPr>
            <a:cxnSpLocks/>
          </p:cNvCxnSpPr>
          <p:nvPr/>
        </p:nvCxnSpPr>
        <p:spPr>
          <a:xfrm flipH="1">
            <a:off x="239697" y="6601423"/>
            <a:ext cx="728856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52B49B1-0B90-60D3-0B2D-365EFD42FC5F}"/>
              </a:ext>
            </a:extLst>
          </p:cNvPr>
          <p:cNvSpPr txBox="1"/>
          <p:nvPr/>
        </p:nvSpPr>
        <p:spPr>
          <a:xfrm>
            <a:off x="412595" y="1583474"/>
            <a:ext cx="5683405" cy="2121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28625" indent="-255588">
              <a:lnSpc>
                <a:spcPct val="90000"/>
              </a:lnSpc>
              <a:spcBef>
                <a:spcPts val="1000"/>
              </a:spcBef>
              <a:buFont typeface="Arial,Sans-Serif"/>
              <a:buChar char="•"/>
            </a:pPr>
            <a:r>
              <a:rPr lang="en-US">
                <a:latin typeface="Georgia"/>
                <a:ea typeface="+mn-lt"/>
                <a:cs typeface="+mn-lt"/>
              </a:rPr>
              <a:t>Clerestories to provide interior daylight and passive solar heating in winter</a:t>
            </a:r>
          </a:p>
          <a:p>
            <a:pPr marL="428625" indent="-255588">
              <a:lnSpc>
                <a:spcPct val="90000"/>
              </a:lnSpc>
              <a:spcBef>
                <a:spcPts val="1000"/>
              </a:spcBef>
              <a:buFont typeface="Arial,Sans-Serif"/>
              <a:buChar char="•"/>
            </a:pPr>
            <a:r>
              <a:rPr lang="en-US">
                <a:latin typeface="Georgia"/>
                <a:ea typeface="+mn-lt"/>
                <a:cs typeface="+mn-lt"/>
              </a:rPr>
              <a:t>Minimize WWR (balance natural light, comfort, peak load, and energy)</a:t>
            </a:r>
          </a:p>
          <a:p>
            <a:pPr marL="428625" indent="-255588">
              <a:lnSpc>
                <a:spcPct val="90000"/>
              </a:lnSpc>
              <a:spcBef>
                <a:spcPts val="1000"/>
              </a:spcBef>
              <a:buFont typeface="Arial,Sans-Serif"/>
              <a:buChar char="•"/>
            </a:pPr>
            <a:r>
              <a:rPr lang="en-US">
                <a:latin typeface="Georgia"/>
                <a:ea typeface="+mn-lt"/>
                <a:cs typeface="+mn-lt"/>
              </a:rPr>
              <a:t>Designing for comfort utilizing a combination of active and passive systems (WELL)</a:t>
            </a:r>
          </a:p>
          <a:p>
            <a:pPr marL="285750" indent="-285750">
              <a:buFont typeface="Arial"/>
              <a:buChar char="•"/>
            </a:pPr>
            <a:endParaRPr lang="en-US">
              <a:latin typeface="Georgia"/>
              <a:cs typeface="Arial"/>
            </a:endParaRPr>
          </a:p>
        </p:txBody>
      </p:sp>
      <p:sp>
        <p:nvSpPr>
          <p:cNvPr id="11" name="TextBox 10">
            <a:extLst>
              <a:ext uri="{FF2B5EF4-FFF2-40B4-BE49-F238E27FC236}">
                <a16:creationId xmlns:a16="http://schemas.microsoft.com/office/drawing/2014/main" id="{BC9D1B74-0510-2D80-EF8E-1D7E787BB1B5}"/>
              </a:ext>
            </a:extLst>
          </p:cNvPr>
          <p:cNvSpPr txBox="1"/>
          <p:nvPr/>
        </p:nvSpPr>
        <p:spPr>
          <a:xfrm>
            <a:off x="957564" y="6121728"/>
            <a:ext cx="2103818" cy="300082"/>
          </a:xfrm>
          <a:prstGeom prst="rect">
            <a:avLst/>
          </a:prstGeom>
          <a:noFill/>
        </p:spPr>
        <p:txBody>
          <a:bodyPr wrap="square" rtlCol="0">
            <a:spAutoFit/>
          </a:bodyPr>
          <a:lstStyle/>
          <a:p>
            <a:r>
              <a:rPr lang="en-US" sz="1350" i="1">
                <a:latin typeface="+mj-lt"/>
              </a:rPr>
              <a:t>ASE (1000, 250) = 9.2 %</a:t>
            </a:r>
          </a:p>
        </p:txBody>
      </p:sp>
      <p:sp>
        <p:nvSpPr>
          <p:cNvPr id="12" name="TextBox 11">
            <a:extLst>
              <a:ext uri="{FF2B5EF4-FFF2-40B4-BE49-F238E27FC236}">
                <a16:creationId xmlns:a16="http://schemas.microsoft.com/office/drawing/2014/main" id="{6BF1AC4C-C8B6-FB20-5401-50500C67C79A}"/>
              </a:ext>
            </a:extLst>
          </p:cNvPr>
          <p:cNvSpPr txBox="1"/>
          <p:nvPr/>
        </p:nvSpPr>
        <p:spPr>
          <a:xfrm>
            <a:off x="4633800" y="6143605"/>
            <a:ext cx="1904114" cy="307777"/>
          </a:xfrm>
          <a:prstGeom prst="rect">
            <a:avLst/>
          </a:prstGeom>
          <a:noFill/>
        </p:spPr>
        <p:txBody>
          <a:bodyPr wrap="square" lIns="91440" tIns="45720" rIns="91440" bIns="45720" rtlCol="0" anchor="t">
            <a:spAutoFit/>
          </a:bodyPr>
          <a:lstStyle/>
          <a:p>
            <a:r>
              <a:rPr lang="en-US" sz="1350" i="1" err="1">
                <a:latin typeface="+mj-lt"/>
              </a:rPr>
              <a:t>sDA</a:t>
            </a:r>
            <a:r>
              <a:rPr lang="en-US" sz="1350" i="1">
                <a:latin typeface="+mj-lt"/>
              </a:rPr>
              <a:t> (</a:t>
            </a:r>
            <a:r>
              <a:rPr lang="en-US" sz="1400" b="0" i="0">
                <a:solidFill>
                  <a:srgbClr val="28285A"/>
                </a:solidFill>
                <a:effectLst/>
                <a:latin typeface="calibri" panose="020F0502020204030204" pitchFamily="34" charset="0"/>
              </a:rPr>
              <a:t>300,50%)</a:t>
            </a:r>
            <a:r>
              <a:rPr lang="en-US" sz="1350" i="1">
                <a:latin typeface="+mj-lt"/>
              </a:rPr>
              <a:t>= 75%</a:t>
            </a:r>
          </a:p>
        </p:txBody>
      </p:sp>
      <p:pic>
        <p:nvPicPr>
          <p:cNvPr id="15" name="Picture 14" descr="A picture containing text, indoor, ceiling, window&#10;&#10;Description automatically generated">
            <a:extLst>
              <a:ext uri="{FF2B5EF4-FFF2-40B4-BE49-F238E27FC236}">
                <a16:creationId xmlns:a16="http://schemas.microsoft.com/office/drawing/2014/main" id="{380D2693-86FB-6658-E6A8-11FE310A7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055" y="2248556"/>
            <a:ext cx="4126275" cy="2094330"/>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BDFD7E2A-DDFD-E03F-28D7-CF7E77396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055" y="4327481"/>
            <a:ext cx="4126275" cy="2094330"/>
          </a:xfrm>
          <a:prstGeom prst="rect">
            <a:avLst/>
          </a:prstGeom>
        </p:spPr>
      </p:pic>
      <p:pic>
        <p:nvPicPr>
          <p:cNvPr id="6" name="Picture 13">
            <a:extLst>
              <a:ext uri="{FF2B5EF4-FFF2-40B4-BE49-F238E27FC236}">
                <a16:creationId xmlns:a16="http://schemas.microsoft.com/office/drawing/2014/main" id="{7C4F0378-E646-36D6-1CB8-3FE38F6215B9}"/>
              </a:ext>
            </a:extLst>
          </p:cNvPr>
          <p:cNvPicPr>
            <a:picLocks noChangeAspect="1"/>
          </p:cNvPicPr>
          <p:nvPr/>
        </p:nvPicPr>
        <p:blipFill>
          <a:blip r:embed="rId5" cstate="print">
            <a:extLst>
              <a:ext uri="{28A0092B-C50C-407E-A947-70E740481C1C}">
                <a14:useLocalDpi xmlns:a14="http://schemas.microsoft.com/office/drawing/2010/main" val="0"/>
              </a:ext>
            </a:extLst>
          </a:blip>
          <a:srcRect l="15733" r="15733"/>
          <a:stretch/>
        </p:blipFill>
        <p:spPr>
          <a:xfrm>
            <a:off x="4092611" y="3506640"/>
            <a:ext cx="3541563" cy="2662505"/>
          </a:xfrm>
          <a:prstGeom prst="rect">
            <a:avLst/>
          </a:prstGeom>
        </p:spPr>
      </p:pic>
      <p:pic>
        <p:nvPicPr>
          <p:cNvPr id="16" name="Picture 17">
            <a:extLst>
              <a:ext uri="{FF2B5EF4-FFF2-40B4-BE49-F238E27FC236}">
                <a16:creationId xmlns:a16="http://schemas.microsoft.com/office/drawing/2014/main" id="{EC6EA88A-F059-D475-1B81-8F4F146CB056}"/>
              </a:ext>
            </a:extLst>
          </p:cNvPr>
          <p:cNvPicPr>
            <a:picLocks noChangeAspect="1"/>
          </p:cNvPicPr>
          <p:nvPr/>
        </p:nvPicPr>
        <p:blipFill>
          <a:blip r:embed="rId6" cstate="print">
            <a:extLst>
              <a:ext uri="{28A0092B-C50C-407E-A947-70E740481C1C}">
                <a14:useLocalDpi xmlns:a14="http://schemas.microsoft.com/office/drawing/2010/main" val="0"/>
              </a:ext>
            </a:extLst>
          </a:blip>
          <a:srcRect l="16471" r="16471"/>
          <a:stretch/>
        </p:blipFill>
        <p:spPr>
          <a:xfrm>
            <a:off x="613464" y="3479456"/>
            <a:ext cx="3465266" cy="2662481"/>
          </a:xfrm>
          <a:prstGeom prst="rect">
            <a:avLst/>
          </a:prstGeom>
        </p:spPr>
      </p:pic>
      <p:pic>
        <p:nvPicPr>
          <p:cNvPr id="18" name="Picture 17" descr="A picture containing text, indoor, ceiling&#10;&#10;Description automatically generated">
            <a:extLst>
              <a:ext uri="{FF2B5EF4-FFF2-40B4-BE49-F238E27FC236}">
                <a16:creationId xmlns:a16="http://schemas.microsoft.com/office/drawing/2014/main" id="{960EA676-FF36-FE30-8A0E-379323C4A4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3129" y="133793"/>
            <a:ext cx="4126276" cy="2094330"/>
          </a:xfrm>
          <a:prstGeom prst="rect">
            <a:avLst/>
          </a:prstGeom>
        </p:spPr>
      </p:pic>
      <p:pic>
        <p:nvPicPr>
          <p:cNvPr id="2" name="Picture 1" descr="A picture containing person, wall, indoor&#10;&#10;Description automatically generated">
            <a:extLst>
              <a:ext uri="{FF2B5EF4-FFF2-40B4-BE49-F238E27FC236}">
                <a16:creationId xmlns:a16="http://schemas.microsoft.com/office/drawing/2014/main" id="{F7222BF2-2B70-8A04-E250-423937DE6CB0}"/>
              </a:ext>
            </a:extLst>
          </p:cNvPr>
          <p:cNvPicPr>
            <a:picLocks noChangeAspect="1"/>
          </p:cNvPicPr>
          <p:nvPr/>
        </p:nvPicPr>
        <p:blipFill rotWithShape="1">
          <a:blip r:embed="rId8"/>
          <a:srcRect t="364" b="364"/>
          <a:stretch/>
        </p:blipFill>
        <p:spPr>
          <a:xfrm>
            <a:off x="95920" y="6195384"/>
            <a:ext cx="585254" cy="578876"/>
          </a:xfrm>
          <a:prstGeom prst="rect">
            <a:avLst/>
          </a:prstGeom>
        </p:spPr>
      </p:pic>
      <p:sp>
        <p:nvSpPr>
          <p:cNvPr id="13" name="TextBox 12">
            <a:extLst>
              <a:ext uri="{FF2B5EF4-FFF2-40B4-BE49-F238E27FC236}">
                <a16:creationId xmlns:a16="http://schemas.microsoft.com/office/drawing/2014/main" id="{FDB72DB5-7935-6626-1977-FBD518A3FE0A}"/>
              </a:ext>
            </a:extLst>
          </p:cNvPr>
          <p:cNvSpPr txBox="1"/>
          <p:nvPr/>
        </p:nvSpPr>
        <p:spPr>
          <a:xfrm>
            <a:off x="8696229" y="136107"/>
            <a:ext cx="4462505" cy="300082"/>
          </a:xfrm>
          <a:prstGeom prst="rect">
            <a:avLst/>
          </a:prstGeom>
          <a:noFill/>
        </p:spPr>
        <p:txBody>
          <a:bodyPr wrap="square" rtlCol="0">
            <a:spAutoFit/>
          </a:bodyPr>
          <a:lstStyle/>
          <a:p>
            <a:r>
              <a:rPr lang="en-US" sz="1350" i="1">
                <a:latin typeface="+mj-lt"/>
              </a:rPr>
              <a:t>Period = 8:00 – 16:00</a:t>
            </a:r>
          </a:p>
        </p:txBody>
      </p:sp>
    </p:spTree>
    <p:extLst>
      <p:ext uri="{BB962C8B-B14F-4D97-AF65-F5344CB8AC3E}">
        <p14:creationId xmlns:p14="http://schemas.microsoft.com/office/powerpoint/2010/main" val="2688660944"/>
      </p:ext>
    </p:extLst>
  </p:cSld>
  <p:clrMapOvr>
    <a:masterClrMapping/>
  </p:clrMapOvr>
</p:sld>
</file>

<file path=ppt/theme/theme1.xml><?xml version="1.0" encoding="utf-8"?>
<a:theme xmlns:a="http://schemas.openxmlformats.org/drawingml/2006/main" name="Office Theme">
  <a:themeElements>
    <a:clrScheme name="DLR Group Brand">
      <a:dk1>
        <a:sysClr val="windowText" lastClr="000000"/>
      </a:dk1>
      <a:lt1>
        <a:sysClr val="window" lastClr="FFFFFF"/>
      </a:lt1>
      <a:dk2>
        <a:srgbClr val="44546A"/>
      </a:dk2>
      <a:lt2>
        <a:srgbClr val="E7E6E6"/>
      </a:lt2>
      <a:accent1>
        <a:srgbClr val="E62700"/>
      </a:accent1>
      <a:accent2>
        <a:srgbClr val="000000"/>
      </a:accent2>
      <a:accent3>
        <a:srgbClr val="F5F4F2"/>
      </a:accent3>
      <a:accent4>
        <a:srgbClr val="595955"/>
      </a:accent4>
      <a:accent5>
        <a:srgbClr val="7D7773"/>
      </a:accent5>
      <a:accent6>
        <a:srgbClr val="928D88"/>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R Group Brand Template 2022.pptx" id="{C2C4DF66-685F-4841-93AE-1A4CF491BBAD}" vid="{A9113FCA-9770-4923-A04A-9D97ACAEE933}"/>
    </a:ext>
  </a:extLst>
</a:theme>
</file>

<file path=ppt/theme/theme2.xml><?xml version="1.0" encoding="utf-8"?>
<a:theme xmlns:a="http://schemas.openxmlformats.org/drawingml/2006/main" name="Warm Color Charts">
  <a:themeElements>
    <a:clrScheme name="Warm Colors (Charts)">
      <a:dk1>
        <a:sysClr val="windowText" lastClr="000000"/>
      </a:dk1>
      <a:lt1>
        <a:sysClr val="window" lastClr="FFFFFF"/>
      </a:lt1>
      <a:dk2>
        <a:srgbClr val="44546A"/>
      </a:dk2>
      <a:lt2>
        <a:srgbClr val="E7E6E6"/>
      </a:lt2>
      <a:accent1>
        <a:srgbClr val="600C0E"/>
      </a:accent1>
      <a:accent2>
        <a:srgbClr val="EE7726"/>
      </a:accent2>
      <a:accent3>
        <a:srgbClr val="F4D330"/>
      </a:accent3>
      <a:accent4>
        <a:srgbClr val="DC9F27"/>
      </a:accent4>
      <a:accent5>
        <a:srgbClr val="916E4E"/>
      </a:accent5>
      <a:accent6>
        <a:srgbClr val="EA509A"/>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R Group Brand Template 2022.pptx" id="{C2C4DF66-685F-4841-93AE-1A4CF491BBAD}" vid="{1540C3FF-759D-4171-9174-3EA321B9A815}"/>
    </a:ext>
  </a:extLst>
</a:theme>
</file>

<file path=ppt/theme/theme3.xml><?xml version="1.0" encoding="utf-8"?>
<a:theme xmlns:a="http://schemas.openxmlformats.org/drawingml/2006/main" name="Cool Color Charts">
  <a:themeElements>
    <a:clrScheme name="Cool Colors (Charts)">
      <a:dk1>
        <a:sysClr val="windowText" lastClr="000000"/>
      </a:dk1>
      <a:lt1>
        <a:sysClr val="window" lastClr="FFFFFF"/>
      </a:lt1>
      <a:dk2>
        <a:srgbClr val="44546A"/>
      </a:dk2>
      <a:lt2>
        <a:srgbClr val="E7E6E6"/>
      </a:lt2>
      <a:accent1>
        <a:srgbClr val="CFD369"/>
      </a:accent1>
      <a:accent2>
        <a:srgbClr val="29B892"/>
      </a:accent2>
      <a:accent3>
        <a:srgbClr val="096C49"/>
      </a:accent3>
      <a:accent4>
        <a:srgbClr val="45C4D8"/>
      </a:accent4>
      <a:accent5>
        <a:srgbClr val="08486B"/>
      </a:accent5>
      <a:accent6>
        <a:srgbClr val="A49CCC"/>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R Group Brand Template 2022.pptx" id="{C2C4DF66-685F-4841-93AE-1A4CF491BBAD}" vid="{3DB67C73-DECB-491F-81D9-2B8D777187E3}"/>
    </a:ext>
  </a:extLst>
</a:theme>
</file>

<file path=ppt/theme/theme4.xml><?xml version="1.0" encoding="utf-8"?>
<a:theme xmlns:a="http://schemas.openxmlformats.org/drawingml/2006/main" name="DLR Group Colors Charts">
  <a:themeElements>
    <a:clrScheme name="Monochromatic (Charts)">
      <a:dk1>
        <a:sysClr val="windowText" lastClr="000000"/>
      </a:dk1>
      <a:lt1>
        <a:sysClr val="window" lastClr="FFFFFF"/>
      </a:lt1>
      <a:dk2>
        <a:srgbClr val="44546A"/>
      </a:dk2>
      <a:lt2>
        <a:srgbClr val="E7E6E6"/>
      </a:lt2>
      <a:accent1>
        <a:srgbClr val="E62700"/>
      </a:accent1>
      <a:accent2>
        <a:srgbClr val="E7E6E6"/>
      </a:accent2>
      <a:accent3>
        <a:srgbClr val="AEABAB"/>
      </a:accent3>
      <a:accent4>
        <a:srgbClr val="757070"/>
      </a:accent4>
      <a:accent5>
        <a:srgbClr val="171616"/>
      </a:accent5>
      <a:accent6>
        <a:srgbClr val="000000"/>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R Group Brand Template 2022.pptx" id="{C2C4DF66-685F-4841-93AE-1A4CF491BBAD}" vid="{0A42BE87-D685-4643-980F-0449446EAAF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565C80B42A73459B519A266F175F23" ma:contentTypeVersion="4" ma:contentTypeDescription="Create a new document." ma:contentTypeScope="" ma:versionID="821d9663c7e30140195783dc910af0af">
  <xsd:schema xmlns:xsd="http://www.w3.org/2001/XMLSchema" xmlns:xs="http://www.w3.org/2001/XMLSchema" xmlns:p="http://schemas.microsoft.com/office/2006/metadata/properties" xmlns:ns2="6709313c-5c44-4c13-a745-15571f91047a" targetNamespace="http://schemas.microsoft.com/office/2006/metadata/properties" ma:root="true" ma:fieldsID="ec48784b0835159a114e3a230e692624" ns2:_="">
    <xsd:import namespace="6709313c-5c44-4c13-a745-15571f9104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09313c-5c44-4c13-a745-15571f910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BDC427-7DED-4853-9150-51933FAE2FFB}">
  <ds:schemaRefs>
    <ds:schemaRef ds:uri="http://purl.org/dc/terms/"/>
    <ds:schemaRef ds:uri="http://purl.org/dc/dcmitype/"/>
    <ds:schemaRef ds:uri="http://schemas.openxmlformats.org/package/2006/metadata/core-properties"/>
    <ds:schemaRef ds:uri="6709313c-5c44-4c13-a745-15571f91047a"/>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D05A978-6053-49D4-AF5E-ADAE4DE231CB}">
  <ds:schemaRefs>
    <ds:schemaRef ds:uri="6709313c-5c44-4c13-a745-15571f9104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85A837AE-D46E-49B6-8889-0CE845ECB6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307</TotalTime>
  <Words>1915</Words>
  <Application>Microsoft Office PowerPoint</Application>
  <PresentationFormat>Widescreen</PresentationFormat>
  <Paragraphs>343</Paragraphs>
  <Slides>29</Slides>
  <Notes>21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Arial</vt:lpstr>
      <vt:lpstr>Arial,Sans-Serif</vt:lpstr>
      <vt:lpstr>calibri</vt:lpstr>
      <vt:lpstr>calibri</vt:lpstr>
      <vt:lpstr>Calibri Light</vt:lpstr>
      <vt:lpstr>Franklin Gothic Book</vt:lpstr>
      <vt:lpstr>Georgia</vt:lpstr>
      <vt:lpstr>Office Theme</vt:lpstr>
      <vt:lpstr>Warm Color Charts</vt:lpstr>
      <vt:lpstr>Cool Color Charts</vt:lpstr>
      <vt:lpstr>DLR Group Colors Charts</vt:lpstr>
      <vt:lpstr>Zero Heroes</vt:lpstr>
      <vt:lpstr>Our Team</vt:lpstr>
      <vt:lpstr> Guiding Principles + Beyond Competition Parameters</vt:lpstr>
      <vt:lpstr>Climate Analysis - Passive Design Thermal Comfort</vt:lpstr>
      <vt:lpstr>Future Climate Change and Risk</vt:lpstr>
      <vt:lpstr>Site Selection</vt:lpstr>
      <vt:lpstr>Exterior Wind Comfort</vt:lpstr>
      <vt:lpstr>PowerPoint Presentation</vt:lpstr>
      <vt:lpstr>Daylight &amp; Visual Comfort</vt:lpstr>
      <vt:lpstr>Creativity &amp; Innovation + Passive Design with Thermal Mass</vt:lpstr>
      <vt:lpstr>Carbon Mitigation Measures  Embodied Carbon x Wall Assemblies</vt:lpstr>
      <vt:lpstr>Carbon Mitigation Measures  Embodied Carbon</vt:lpstr>
      <vt:lpstr>Comfort &amp; Air Quality</vt:lpstr>
      <vt:lpstr>Indoor Air Quality &amp; Thermal Comfort</vt:lpstr>
      <vt:lpstr>Comfort – PPD (Design Day Summer afternoon, HVAC on)</vt:lpstr>
      <vt:lpstr>Comfort and Energy Savings</vt:lpstr>
      <vt:lpstr>Water Conservation Strategies</vt:lpstr>
      <vt:lpstr>Water Conservation Strategies</vt:lpstr>
      <vt:lpstr>Carbon Mitigation Measures  Total Carbon</vt:lpstr>
      <vt:lpstr>Cleaning the NM Power Grid</vt:lpstr>
      <vt:lpstr>Resiliency &amp; Operational Carbon Reduction</vt:lpstr>
      <vt:lpstr>Carbon Mitigation Measures  Total Carbon</vt:lpstr>
      <vt:lpstr>Required Metrics</vt:lpstr>
      <vt:lpstr>Strategies Explored and Abandoned</vt:lpstr>
      <vt:lpstr>Conclusions  </vt:lpstr>
      <vt:lpstr>PowerPoint Presentation</vt:lpstr>
      <vt:lpstr>APPENDIX</vt:lpstr>
      <vt:lpstr>Renewable Energy – Wind and Solar</vt:lpstr>
      <vt:lpstr>Resources</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ASHRAE and IBPSA- USA SimBuild 2016: Building Performance Modeling Conference</dc:title>
  <dc:creator>McHan, Ragan</dc:creator>
  <cp:lastModifiedBy>Preyor, Christopher</cp:lastModifiedBy>
  <cp:revision>5</cp:revision>
  <dcterms:created xsi:type="dcterms:W3CDTF">2016-04-19T19:37:35Z</dcterms:created>
  <dcterms:modified xsi:type="dcterms:W3CDTF">2022-09-21T17:26:03Z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0x01010039565C80B42A73459B519A266F175F23</vt:lpwstr>
  </property>
</Properties>
</file>