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inoG7PUj1tcUmQnQ9ND9ygflOU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9F3AA6-30D7-47B8-8E8F-14B35B6F6C74}">
  <a:tblStyle styleId="{139F3AA6-30D7-47B8-8E8F-14B35B6F6C7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7bc38d827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7bc38d8276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27bc38d8276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7c02ca36ad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27c02ca36ad_2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27c02ca36ad_2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bc38d8276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bc38d8276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27bc38d8276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7bc38d8276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27bc38d8276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7bc38d8276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c02ca36ad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7c02ca36ad_2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27c02ca36ad_2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7c02ca36ad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7c02ca36ad_2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27c02ca36ad_2_2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7b5b384f86_0_1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27b5b384f86_0_1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b5b384f86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27b5b384f86_0_2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7b5b384f86_0_3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27b5b384f86_0_3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b5b384f86_0_3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27b5b384f86_0_3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7b5b384f86_0_3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27b5b384f86_0_3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7b5b384f86_0_3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27b5b384f86_0_3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7b5b384f86_0_3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27b5b384f86_0_3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7b5b384f86_0_3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27b5b384f86_0_3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7b5b384f86_0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27b5b384f86_0_3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c02ca36ad_2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27c02ca36ad_2_2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7c02ca36ad_2_2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27c02ca36ad_2_2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7b5b384f86_0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27b5b384f86_0_3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7b5b384f86_0_3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g27b5b384f86_0_3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7c02ca36ad_2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27c02ca36ad_2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27c02ca36ad_2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7c02ca36ad_2_6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27c02ca36ad_2_6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7c02ca36ad_2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7c02ca36ad_2_4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27c02ca36ad_2_4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7c02ca36ad_2_6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27c02ca36ad_2_6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7c02ca36ad_2_6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27c02ca36ad_2_6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7c02ca36ad_2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7c02ca36ad_2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27c02ca36ad_2_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7c02ca36ad_2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7c02ca36ad_2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27c02ca36ad_2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c02ca36ad_2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7c02ca36ad_2_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7c02ca36ad_2_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7c02ca36ad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7c02ca36ad_2_2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7c02ca36ad_2_2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c02ca36ad_2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27c02ca36ad_2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27c02ca36ad_2_3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7c02ca36ad_2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27c02ca36ad_2_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27c02ca36ad_2_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7c02ca36ad_2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27c02ca36ad_2_3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27c02ca36ad_2_3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7c02ca36ad_2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27c02ca36ad_2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27c02ca36ad_2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ba3e3f1a2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7ba3e3f1a2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27ba3e3f1a2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7c02ca36ad_2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7c02ca36ad_2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27c02ca36ad_2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7c02ca36ad_2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7c02ca36ad_2_3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g27c02ca36ad_2_3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7b5b384f86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27b5b384f86_0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7c02ca36ad_2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7c02ca36ad_2_5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g27c02ca36ad_2_5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7b5b384f86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g27b5b384f86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7c02ca36ad_2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27c02ca36ad_2_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27c02ca36ad_2_3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7b5b384f8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7b5b384f86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7c02ca36ad_2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27c02ca36ad_2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g27c02ca36ad_2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7c02ca36ad_2_7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27c02ca36ad_2_7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g27c02ca36ad_2_7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7c02ca36ad_2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27c02ca36ad_2_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g27c02ca36ad_2_5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c02ca36ad_2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7c02ca36ad_2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27c02ca36ad_2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7c02ca36ad_2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27c02ca36ad_2_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g27c02ca36ad_2_3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7c02ca36ad_2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27c02ca36ad_2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27c02ca36ad_2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7c02ca36ad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27c02ca36ad_2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27c02ca36ad_2_3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7c02ca36ad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27c02ca36ad_2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g27c02ca36ad_2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7c02ca36ad_2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7c02ca36ad_2_3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27c02ca36ad_2_3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7c02ca36ad_2_5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27c02ca36ad_2_5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g27c02ca36ad_2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7c02ca36ad_2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27c02ca36ad_2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27c02ca36ad_2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7c02ca36ad_2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g27c02ca36ad_2_4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7b5b384f86_0_5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27b5b384f86_0_5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7b5b384f86_0_5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27b5b384f86_0_5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ba3e3f1a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7ba3e3f1a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27ba3e3f1a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7c02ca36ad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27c02ca36ad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27c02ca36ad_2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ba3e3f1a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7ba3e3f1a2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27ba3e3f1a2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c02ca36ad_2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7c02ca36ad_2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7c02ca36ad_2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7c02ca36ad_2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7c02ca36ad_2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27c02ca36ad_2_2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5183188" y="987425"/>
            <a:ext cx="6172200" cy="4873625"/>
          </a:xfrm>
          <a:prstGeom prst="rect">
            <a:avLst/>
          </a:prstGeom>
          <a:noFill/>
          <a:ln>
            <a:noFill/>
          </a:ln>
        </p:spPr>
      </p:sp>
      <p:sp>
        <p:nvSpPr>
          <p:cNvPr id="68" name="Google Shape;68;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27bc38d8276_0_2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90" name="Google Shape;90;g27bc38d8276_0_2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91" name="Google Shape;91;g27bc38d8276_0_25"/>
          <p:cNvPicPr preferRelativeResize="0"/>
          <p:nvPr/>
        </p:nvPicPr>
        <p:blipFill rotWithShape="1">
          <a:blip r:embed="rId3">
            <a:alphaModFix/>
          </a:blip>
          <a:srcRect l="32004" t="13748" r="24486" b="13391"/>
          <a:stretch/>
        </p:blipFill>
        <p:spPr>
          <a:xfrm>
            <a:off x="5049863" y="2426450"/>
            <a:ext cx="2092273" cy="2005099"/>
          </a:xfrm>
          <a:prstGeom prst="rect">
            <a:avLst/>
          </a:prstGeom>
          <a:noFill/>
          <a:ln>
            <a:noFill/>
          </a:ln>
        </p:spPr>
      </p:pic>
      <p:sp>
        <p:nvSpPr>
          <p:cNvPr id="92" name="Google Shape;92;g27bc38d8276_0_25"/>
          <p:cNvSpPr txBox="1"/>
          <p:nvPr/>
        </p:nvSpPr>
        <p:spPr>
          <a:xfrm>
            <a:off x="2976900" y="4345600"/>
            <a:ext cx="62382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THE CARBON LIGHTERS 2023</a:t>
            </a:r>
            <a:endParaRPr b="1"/>
          </a:p>
        </p:txBody>
      </p:sp>
      <p:sp>
        <p:nvSpPr>
          <p:cNvPr id="93" name="Google Shape;93;g27bc38d8276_0_25"/>
          <p:cNvSpPr txBox="1"/>
          <p:nvPr/>
        </p:nvSpPr>
        <p:spPr>
          <a:xfrm>
            <a:off x="2347725" y="4947025"/>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Alfonso E. Hernandez</a:t>
            </a:r>
            <a:endParaRPr sz="1100" b="1">
              <a:solidFill>
                <a:srgbClr val="666666"/>
              </a:solidFill>
            </a:endParaRPr>
          </a:p>
        </p:txBody>
      </p:sp>
      <p:sp>
        <p:nvSpPr>
          <p:cNvPr id="94" name="Google Shape;94;g27bc38d8276_0_25"/>
          <p:cNvSpPr txBox="1"/>
          <p:nvPr/>
        </p:nvSpPr>
        <p:spPr>
          <a:xfrm>
            <a:off x="2081325" y="5189100"/>
            <a:ext cx="24336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Captain &amp; Daylight </a:t>
            </a:r>
            <a:endParaRPr sz="1000" i="1">
              <a:solidFill>
                <a:srgbClr val="666666"/>
              </a:solidFill>
            </a:endParaRPr>
          </a:p>
          <a:p>
            <a:pPr marL="0" lvl="0" indent="0" algn="ctr" rtl="0">
              <a:spcBef>
                <a:spcPts val="0"/>
              </a:spcBef>
              <a:spcAft>
                <a:spcPts val="0"/>
              </a:spcAft>
              <a:buNone/>
            </a:pPr>
            <a:r>
              <a:rPr lang="en-US" sz="1000" i="1">
                <a:solidFill>
                  <a:srgbClr val="666666"/>
                </a:solidFill>
              </a:rPr>
              <a:t>Designer</a:t>
            </a:r>
            <a:endParaRPr sz="1000" i="1">
              <a:solidFill>
                <a:srgbClr val="666666"/>
              </a:solidFill>
            </a:endParaRPr>
          </a:p>
        </p:txBody>
      </p:sp>
      <p:sp>
        <p:nvSpPr>
          <p:cNvPr id="95" name="Google Shape;95;g27bc38d8276_0_25"/>
          <p:cNvSpPr txBox="1"/>
          <p:nvPr/>
        </p:nvSpPr>
        <p:spPr>
          <a:xfrm>
            <a:off x="4334550" y="4947025"/>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Mili Kyropoulou</a:t>
            </a:r>
            <a:endParaRPr sz="1100" b="1">
              <a:solidFill>
                <a:srgbClr val="666666"/>
              </a:solidFill>
            </a:endParaRPr>
          </a:p>
        </p:txBody>
      </p:sp>
      <p:sp>
        <p:nvSpPr>
          <p:cNvPr id="96" name="Google Shape;96;g27bc38d8276_0_25"/>
          <p:cNvSpPr txBox="1"/>
          <p:nvPr/>
        </p:nvSpPr>
        <p:spPr>
          <a:xfrm>
            <a:off x="4393800" y="5209763"/>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Design &amp; Performance Integrator</a:t>
            </a:r>
            <a:endParaRPr sz="1000" i="1">
              <a:solidFill>
                <a:srgbClr val="666666"/>
              </a:solidFill>
            </a:endParaRPr>
          </a:p>
        </p:txBody>
      </p:sp>
      <p:sp>
        <p:nvSpPr>
          <p:cNvPr id="97" name="Google Shape;97;g27bc38d8276_0_25"/>
          <p:cNvSpPr txBox="1"/>
          <p:nvPr/>
        </p:nvSpPr>
        <p:spPr>
          <a:xfrm>
            <a:off x="6075525" y="4947013"/>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Emir Pekdemir</a:t>
            </a:r>
            <a:endParaRPr sz="1100" b="1">
              <a:solidFill>
                <a:srgbClr val="666666"/>
              </a:solidFill>
            </a:endParaRPr>
          </a:p>
        </p:txBody>
      </p:sp>
      <p:sp>
        <p:nvSpPr>
          <p:cNvPr id="98" name="Google Shape;98;g27bc38d8276_0_25"/>
          <p:cNvSpPr txBox="1"/>
          <p:nvPr/>
        </p:nvSpPr>
        <p:spPr>
          <a:xfrm>
            <a:off x="6134775" y="5209750"/>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Energy &amp; Thermal </a:t>
            </a:r>
            <a:endParaRPr sz="1000" i="1">
              <a:solidFill>
                <a:srgbClr val="666666"/>
              </a:solidFill>
            </a:endParaRPr>
          </a:p>
          <a:p>
            <a:pPr marL="0" lvl="0" indent="0" algn="ctr" rtl="0">
              <a:spcBef>
                <a:spcPts val="0"/>
              </a:spcBef>
              <a:spcAft>
                <a:spcPts val="0"/>
              </a:spcAft>
              <a:buNone/>
            </a:pPr>
            <a:r>
              <a:rPr lang="en-US" sz="1000" i="1">
                <a:solidFill>
                  <a:srgbClr val="666666"/>
                </a:solidFill>
              </a:rPr>
              <a:t>Ideator</a:t>
            </a:r>
            <a:endParaRPr sz="1000" i="1">
              <a:solidFill>
                <a:srgbClr val="666666"/>
              </a:solidFill>
            </a:endParaRPr>
          </a:p>
        </p:txBody>
      </p:sp>
      <p:sp>
        <p:nvSpPr>
          <p:cNvPr id="99" name="Google Shape;99;g27bc38d8276_0_25"/>
          <p:cNvSpPr txBox="1"/>
          <p:nvPr/>
        </p:nvSpPr>
        <p:spPr>
          <a:xfrm>
            <a:off x="7917075" y="4947013"/>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Kyleen Rockwell</a:t>
            </a:r>
            <a:endParaRPr sz="1100" b="1">
              <a:solidFill>
                <a:srgbClr val="666666"/>
              </a:solidFill>
            </a:endParaRPr>
          </a:p>
        </p:txBody>
      </p:sp>
      <p:sp>
        <p:nvSpPr>
          <p:cNvPr id="100" name="Google Shape;100;g27bc38d8276_0_25"/>
          <p:cNvSpPr txBox="1"/>
          <p:nvPr/>
        </p:nvSpPr>
        <p:spPr>
          <a:xfrm>
            <a:off x="7976325" y="5189100"/>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Energy &amp; Thermal Integrator</a:t>
            </a:r>
            <a:endParaRPr sz="1000" i="1">
              <a:solidFill>
                <a:srgbClr val="666666"/>
              </a:solidFill>
            </a:endParaRPr>
          </a:p>
        </p:txBody>
      </p:sp>
      <p:sp>
        <p:nvSpPr>
          <p:cNvPr id="101" name="Google Shape;101;g27bc38d8276_0_25"/>
          <p:cNvSpPr txBox="1"/>
          <p:nvPr/>
        </p:nvSpPr>
        <p:spPr>
          <a:xfrm>
            <a:off x="2347725" y="5692763"/>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Bai (Brianna) Shixue</a:t>
            </a:r>
            <a:endParaRPr sz="1100" b="1">
              <a:solidFill>
                <a:srgbClr val="666666"/>
              </a:solidFill>
            </a:endParaRPr>
          </a:p>
        </p:txBody>
      </p:sp>
      <p:sp>
        <p:nvSpPr>
          <p:cNvPr id="102" name="Google Shape;102;g27bc38d8276_0_25"/>
          <p:cNvSpPr txBox="1"/>
          <p:nvPr/>
        </p:nvSpPr>
        <p:spPr>
          <a:xfrm>
            <a:off x="2406975" y="5955500"/>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Energy &amp; Comfort</a:t>
            </a:r>
            <a:endParaRPr sz="1000" i="1">
              <a:solidFill>
                <a:srgbClr val="666666"/>
              </a:solidFill>
            </a:endParaRPr>
          </a:p>
          <a:p>
            <a:pPr marL="0" lvl="0" indent="0" algn="ctr" rtl="0">
              <a:spcBef>
                <a:spcPts val="0"/>
              </a:spcBef>
              <a:spcAft>
                <a:spcPts val="0"/>
              </a:spcAft>
              <a:buNone/>
            </a:pPr>
            <a:r>
              <a:rPr lang="en-US" sz="1000" i="1">
                <a:solidFill>
                  <a:srgbClr val="666666"/>
                </a:solidFill>
              </a:rPr>
              <a:t>Integrator</a:t>
            </a:r>
            <a:endParaRPr sz="1000" i="1">
              <a:solidFill>
                <a:srgbClr val="666666"/>
              </a:solidFill>
            </a:endParaRPr>
          </a:p>
        </p:txBody>
      </p:sp>
      <p:sp>
        <p:nvSpPr>
          <p:cNvPr id="103" name="Google Shape;103;g27bc38d8276_0_25"/>
          <p:cNvSpPr txBox="1"/>
          <p:nvPr/>
        </p:nvSpPr>
        <p:spPr>
          <a:xfrm>
            <a:off x="7917075" y="5708925"/>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Felipe Perez Villarreal</a:t>
            </a:r>
            <a:endParaRPr sz="1100" b="1">
              <a:solidFill>
                <a:srgbClr val="666666"/>
              </a:solidFill>
            </a:endParaRPr>
          </a:p>
        </p:txBody>
      </p:sp>
      <p:sp>
        <p:nvSpPr>
          <p:cNvPr id="104" name="Google Shape;104;g27bc38d8276_0_25"/>
          <p:cNvSpPr txBox="1"/>
          <p:nvPr/>
        </p:nvSpPr>
        <p:spPr>
          <a:xfrm>
            <a:off x="7976325" y="5955500"/>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Lead Design</a:t>
            </a:r>
            <a:endParaRPr sz="1000" i="1">
              <a:solidFill>
                <a:srgbClr val="666666"/>
              </a:solidFill>
            </a:endParaRPr>
          </a:p>
        </p:txBody>
      </p:sp>
      <p:sp>
        <p:nvSpPr>
          <p:cNvPr id="105" name="Google Shape;105;g27bc38d8276_0_25"/>
          <p:cNvSpPr txBox="1"/>
          <p:nvPr/>
        </p:nvSpPr>
        <p:spPr>
          <a:xfrm>
            <a:off x="6170625" y="5699200"/>
            <a:ext cx="17106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Rosa Martell</a:t>
            </a:r>
            <a:endParaRPr sz="1100" b="1">
              <a:solidFill>
                <a:srgbClr val="666666"/>
              </a:solidFill>
            </a:endParaRPr>
          </a:p>
        </p:txBody>
      </p:sp>
      <p:sp>
        <p:nvSpPr>
          <p:cNvPr id="106" name="Google Shape;106;g27bc38d8276_0_25"/>
          <p:cNvSpPr txBox="1"/>
          <p:nvPr/>
        </p:nvSpPr>
        <p:spPr>
          <a:xfrm>
            <a:off x="6134775" y="5955500"/>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Embodied Carbon Specialist</a:t>
            </a:r>
            <a:endParaRPr sz="1000" i="1">
              <a:solidFill>
                <a:srgbClr val="666666"/>
              </a:solidFill>
            </a:endParaRPr>
          </a:p>
        </p:txBody>
      </p:sp>
      <p:sp>
        <p:nvSpPr>
          <p:cNvPr id="107" name="Google Shape;107;g27bc38d8276_0_25"/>
          <p:cNvSpPr txBox="1"/>
          <p:nvPr/>
        </p:nvSpPr>
        <p:spPr>
          <a:xfrm>
            <a:off x="4334550" y="5692763"/>
            <a:ext cx="1900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a:solidFill>
                  <a:srgbClr val="666666"/>
                </a:solidFill>
              </a:rPr>
              <a:t>Yiwei Huang</a:t>
            </a:r>
            <a:endParaRPr sz="1100" b="1">
              <a:solidFill>
                <a:srgbClr val="666666"/>
              </a:solidFill>
            </a:endParaRPr>
          </a:p>
        </p:txBody>
      </p:sp>
      <p:sp>
        <p:nvSpPr>
          <p:cNvPr id="108" name="Google Shape;108;g27bc38d8276_0_25"/>
          <p:cNvSpPr txBox="1"/>
          <p:nvPr/>
        </p:nvSpPr>
        <p:spPr>
          <a:xfrm>
            <a:off x="4393800" y="5955500"/>
            <a:ext cx="1782300" cy="4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solidFill>
                  <a:srgbClr val="666666"/>
                </a:solidFill>
              </a:rPr>
              <a:t>Photovoltaics </a:t>
            </a:r>
            <a:endParaRPr sz="1000" i="1">
              <a:solidFill>
                <a:srgbClr val="666666"/>
              </a:solidFill>
            </a:endParaRPr>
          </a:p>
          <a:p>
            <a:pPr marL="0" lvl="0" indent="0" algn="ctr" rtl="0">
              <a:spcBef>
                <a:spcPts val="0"/>
              </a:spcBef>
              <a:spcAft>
                <a:spcPts val="0"/>
              </a:spcAft>
              <a:buNone/>
            </a:pPr>
            <a:r>
              <a:rPr lang="en-US" sz="1000" i="1">
                <a:solidFill>
                  <a:srgbClr val="666666"/>
                </a:solidFill>
              </a:rPr>
              <a:t>Integrator</a:t>
            </a:r>
            <a:endParaRPr sz="1000" i="1">
              <a:solidFill>
                <a:srgbClr val="666666"/>
              </a:solidFill>
            </a:endParaRPr>
          </a:p>
        </p:txBody>
      </p:sp>
      <p:sp>
        <p:nvSpPr>
          <p:cNvPr id="109" name="Google Shape;109;g27bc38d8276_0_25"/>
          <p:cNvSpPr txBox="1">
            <a:spLocks noGrp="1"/>
          </p:cNvSpPr>
          <p:nvPr>
            <p:ph type="ctrTitle"/>
          </p:nvPr>
        </p:nvSpPr>
        <p:spPr>
          <a:xfrm>
            <a:off x="541538" y="576748"/>
            <a:ext cx="4060800" cy="652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000"/>
              <a:buFont typeface="Calibri"/>
              <a:buNone/>
            </a:pPr>
            <a:r>
              <a:rPr lang="en-US" sz="2000">
                <a:latin typeface="Calibri"/>
                <a:ea typeface="Calibri"/>
                <a:cs typeface="Calibri"/>
                <a:sym typeface="Calibri"/>
              </a:rPr>
              <a:t>2023 ASHRAE LowDown Showdown </a:t>
            </a:r>
            <a:br>
              <a:rPr lang="en-US" sz="2000"/>
            </a:br>
            <a:r>
              <a:rPr lang="en-US" sz="2000"/>
              <a:t>Modeling Competition</a:t>
            </a:r>
            <a:endParaRPr/>
          </a:p>
        </p:txBody>
      </p:sp>
      <p:pic>
        <p:nvPicPr>
          <p:cNvPr id="110" name="Google Shape;110;g27bc38d8276_0_25" descr="ASHRAE-Logo-144-100.jpg"/>
          <p:cNvPicPr preferRelativeResize="0"/>
          <p:nvPr/>
        </p:nvPicPr>
        <p:blipFill rotWithShape="1">
          <a:blip r:embed="rId4">
            <a:alphaModFix/>
          </a:blip>
          <a:srcRect/>
          <a:stretch/>
        </p:blipFill>
        <p:spPr>
          <a:xfrm>
            <a:off x="10067621" y="154276"/>
            <a:ext cx="1540068" cy="945139"/>
          </a:xfrm>
          <a:prstGeom prst="rect">
            <a:avLst/>
          </a:prstGeom>
          <a:noFill/>
          <a:ln>
            <a:noFill/>
          </a:ln>
        </p:spPr>
      </p:pic>
      <p:cxnSp>
        <p:nvCxnSpPr>
          <p:cNvPr id="111" name="Google Shape;111;g27bc38d8276_0_25"/>
          <p:cNvCxnSpPr/>
          <p:nvPr/>
        </p:nvCxnSpPr>
        <p:spPr>
          <a:xfrm>
            <a:off x="9431189" y="188540"/>
            <a:ext cx="0" cy="1311900"/>
          </a:xfrm>
          <a:prstGeom prst="straightConnector1">
            <a:avLst/>
          </a:prstGeom>
          <a:noFill/>
          <a:ln w="47625" cap="flat" cmpd="sng">
            <a:solidFill>
              <a:schemeClr val="accent1">
                <a:alpha val="96860"/>
              </a:schemeClr>
            </a:solidFill>
            <a:prstDash val="solid"/>
            <a:miter lim="800000"/>
            <a:headEnd type="none" w="sm" len="sm"/>
            <a:tailEnd type="none" w="sm" len="sm"/>
          </a:ln>
        </p:spPr>
      </p:cxnSp>
      <p:cxnSp>
        <p:nvCxnSpPr>
          <p:cNvPr id="112" name="Google Shape;112;g27bc38d8276_0_25"/>
          <p:cNvCxnSpPr/>
          <p:nvPr/>
        </p:nvCxnSpPr>
        <p:spPr>
          <a:xfrm>
            <a:off x="541538" y="1685843"/>
            <a:ext cx="11185800" cy="0"/>
          </a:xfrm>
          <a:prstGeom prst="straightConnector1">
            <a:avLst/>
          </a:prstGeom>
          <a:noFill/>
          <a:ln w="47625" cap="flat" cmpd="sng">
            <a:solidFill>
              <a:schemeClr val="accent1"/>
            </a:solidFill>
            <a:prstDash val="solid"/>
            <a:miter lim="800000"/>
            <a:headEnd type="none" w="sm" len="sm"/>
            <a:tailEnd type="none" w="sm" len="sm"/>
          </a:ln>
        </p:spPr>
      </p:cxnSp>
      <p:cxnSp>
        <p:nvCxnSpPr>
          <p:cNvPr id="113" name="Google Shape;113;g27bc38d8276_0_25"/>
          <p:cNvCxnSpPr/>
          <p:nvPr/>
        </p:nvCxnSpPr>
        <p:spPr>
          <a:xfrm>
            <a:off x="3272117" y="1800634"/>
            <a:ext cx="8455200" cy="0"/>
          </a:xfrm>
          <a:prstGeom prst="straightConnector1">
            <a:avLst/>
          </a:prstGeom>
          <a:noFill/>
          <a:ln w="47625" cap="flat" cmpd="sng">
            <a:solidFill>
              <a:srgbClr val="92D050"/>
            </a:solidFill>
            <a:prstDash val="solid"/>
            <a:miter lim="800000"/>
            <a:headEnd type="none" w="sm" len="sm"/>
            <a:tailEnd type="none" w="sm" len="sm"/>
          </a:ln>
        </p:spPr>
      </p:cxnSp>
      <p:sp>
        <p:nvSpPr>
          <p:cNvPr id="114" name="Google Shape;114;g27bc38d8276_0_25"/>
          <p:cNvSpPr txBox="1"/>
          <p:nvPr/>
        </p:nvSpPr>
        <p:spPr>
          <a:xfrm>
            <a:off x="9611541" y="1134927"/>
            <a:ext cx="25632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2023 Building Performance</a:t>
            </a:r>
            <a:endParaRPr/>
          </a:p>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Analysis Conference</a:t>
            </a:r>
            <a:endParaRPr/>
          </a:p>
        </p:txBody>
      </p:sp>
      <p:sp>
        <p:nvSpPr>
          <p:cNvPr id="115" name="Google Shape;115;g27bc38d8276_0_2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116" name="Google Shape;116;g27bc38d8276_0_2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7c02ca36ad_2_28"/>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27" name="Google Shape;227;g27c02ca36ad_2_28"/>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228" name="Google Shape;228;g27c02ca36ad_2_28"/>
          <p:cNvPicPr preferRelativeResize="0"/>
          <p:nvPr/>
        </p:nvPicPr>
        <p:blipFill>
          <a:blip r:embed="rId3">
            <a:alphaModFix/>
          </a:blip>
          <a:stretch>
            <a:fillRect/>
          </a:stretch>
        </p:blipFill>
        <p:spPr>
          <a:xfrm>
            <a:off x="2104975" y="1309775"/>
            <a:ext cx="7982051" cy="42384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bc38d8276_0_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35" name="Google Shape;235;g27bc38d8276_0_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236" name="Google Shape;236;g27bc38d8276_0_9"/>
          <p:cNvPicPr preferRelativeResize="0"/>
          <p:nvPr/>
        </p:nvPicPr>
        <p:blipFill>
          <a:blip r:embed="rId3">
            <a:alphaModFix/>
          </a:blip>
          <a:stretch>
            <a:fillRect/>
          </a:stretch>
        </p:blipFill>
        <p:spPr>
          <a:xfrm>
            <a:off x="397962" y="0"/>
            <a:ext cx="11396077" cy="6410300"/>
          </a:xfrm>
          <a:prstGeom prst="rect">
            <a:avLst/>
          </a:prstGeom>
          <a:noFill/>
          <a:ln>
            <a:noFill/>
          </a:ln>
        </p:spPr>
      </p:pic>
      <p:sp>
        <p:nvSpPr>
          <p:cNvPr id="237" name="Google Shape;237;g27bc38d8276_0_9"/>
          <p:cNvSpPr/>
          <p:nvPr/>
        </p:nvSpPr>
        <p:spPr>
          <a:xfrm>
            <a:off x="8185025" y="833025"/>
            <a:ext cx="833025" cy="513400"/>
          </a:xfrm>
          <a:custGeom>
            <a:avLst/>
            <a:gdLst/>
            <a:ahLst/>
            <a:cxnLst/>
            <a:rect l="l" t="t" r="r" b="b"/>
            <a:pathLst>
              <a:path w="33321" h="20536" extrusionOk="0">
                <a:moveTo>
                  <a:pt x="15885" y="0"/>
                </a:moveTo>
                <a:lnTo>
                  <a:pt x="775" y="8912"/>
                </a:lnTo>
                <a:lnTo>
                  <a:pt x="0" y="20536"/>
                </a:lnTo>
                <a:lnTo>
                  <a:pt x="18210" y="18211"/>
                </a:lnTo>
                <a:lnTo>
                  <a:pt x="33321" y="8137"/>
                </a:lnTo>
                <a:close/>
              </a:path>
            </a:pathLst>
          </a:custGeom>
          <a:solidFill>
            <a:srgbClr val="DD7E6B"/>
          </a:solidFill>
          <a:ln>
            <a:noFill/>
          </a:ln>
          <a:effectLst>
            <a:outerShdw blurRad="57150" dist="19050" dir="5400000" algn="bl" rotWithShape="0">
              <a:srgbClr val="000000">
                <a:alpha val="50000"/>
              </a:srgbClr>
            </a:outerShdw>
          </a:effectLst>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7bc38d8276_0_17"/>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44" name="Google Shape;244;g27bc38d8276_0_17"/>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245" name="Google Shape;245;g27bc38d8276_0_17"/>
          <p:cNvPicPr preferRelativeResize="0"/>
          <p:nvPr/>
        </p:nvPicPr>
        <p:blipFill>
          <a:blip r:embed="rId3">
            <a:alphaModFix/>
          </a:blip>
          <a:stretch>
            <a:fillRect/>
          </a:stretch>
        </p:blipFill>
        <p:spPr>
          <a:xfrm>
            <a:off x="632375" y="181475"/>
            <a:ext cx="10927258" cy="614658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7c02ca36ad_2_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52" name="Google Shape;252;g27c02ca36ad_2_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253" name="Google Shape;253;g27c02ca36ad_2_9"/>
          <p:cNvPicPr preferRelativeResize="0"/>
          <p:nvPr/>
        </p:nvPicPr>
        <p:blipFill rotWithShape="1">
          <a:blip r:embed="rId3">
            <a:alphaModFix/>
          </a:blip>
          <a:srcRect l="15895" t="10088" b="1806"/>
          <a:stretch/>
        </p:blipFill>
        <p:spPr>
          <a:xfrm>
            <a:off x="1278625" y="332775"/>
            <a:ext cx="9963274" cy="5973101"/>
          </a:xfrm>
          <a:prstGeom prst="rect">
            <a:avLst/>
          </a:prstGeom>
          <a:noFill/>
          <a:ln>
            <a:noFill/>
          </a:ln>
        </p:spPr>
      </p:pic>
      <p:cxnSp>
        <p:nvCxnSpPr>
          <p:cNvPr id="254" name="Google Shape;254;g27c02ca36ad_2_9"/>
          <p:cNvCxnSpPr/>
          <p:nvPr/>
        </p:nvCxnSpPr>
        <p:spPr>
          <a:xfrm rot="10800000" flipH="1">
            <a:off x="4659175" y="3487100"/>
            <a:ext cx="6867600" cy="2450700"/>
          </a:xfrm>
          <a:prstGeom prst="straightConnector1">
            <a:avLst/>
          </a:prstGeom>
          <a:noFill/>
          <a:ln w="76200" cap="flat" cmpd="sng">
            <a:solidFill>
              <a:srgbClr val="DD7E6B"/>
            </a:solidFill>
            <a:prstDash val="solid"/>
            <a:round/>
            <a:headEnd type="triangle" w="med" len="med"/>
            <a:tailEnd type="triangle" w="med" len="med"/>
          </a:ln>
          <a:effectLst>
            <a:outerShdw blurRad="128588" dist="66675" dir="900000" algn="bl" rotWithShape="0">
              <a:srgbClr val="000000">
                <a:alpha val="62000"/>
              </a:srgbClr>
            </a:outerShdw>
          </a:effectLst>
        </p:spPr>
      </p:cxnSp>
      <p:sp>
        <p:nvSpPr>
          <p:cNvPr id="255" name="Google Shape;255;g27c02ca36ad_2_9"/>
          <p:cNvSpPr txBox="1"/>
          <p:nvPr/>
        </p:nvSpPr>
        <p:spPr>
          <a:xfrm rot="-1188612">
            <a:off x="7671514" y="4610684"/>
            <a:ext cx="1656214" cy="2999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DD7E6B"/>
                </a:solidFill>
              </a:rPr>
              <a:t>LIGHT RAIL</a:t>
            </a:r>
            <a:endParaRPr b="1">
              <a:solidFill>
                <a:srgbClr val="DD7E6B"/>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7c02ca36ad_2_233"/>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62" name="Google Shape;262;g27c02ca36ad_2_233"/>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263" name="Google Shape;263;g27c02ca36ad_2_233"/>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CLIMATE</a:t>
            </a:r>
            <a:endParaRPr sz="1600" b="1">
              <a:latin typeface="Arial"/>
              <a:ea typeface="Arial"/>
              <a:cs typeface="Arial"/>
              <a:sym typeface="Arial"/>
            </a:endParaRPr>
          </a:p>
        </p:txBody>
      </p:sp>
      <p:pic>
        <p:nvPicPr>
          <p:cNvPr id="264" name="Google Shape;264;g27c02ca36ad_2_233"/>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g27b5b384f86_0_181"/>
          <p:cNvPicPr preferRelativeResize="0"/>
          <p:nvPr/>
        </p:nvPicPr>
        <p:blipFill rotWithShape="1">
          <a:blip r:embed="rId3">
            <a:alphaModFix/>
          </a:blip>
          <a:srcRect/>
          <a:stretch/>
        </p:blipFill>
        <p:spPr>
          <a:xfrm>
            <a:off x="3185459" y="491029"/>
            <a:ext cx="5821081" cy="1919414"/>
          </a:xfrm>
          <a:prstGeom prst="rect">
            <a:avLst/>
          </a:prstGeom>
          <a:noFill/>
          <a:ln>
            <a:noFill/>
          </a:ln>
        </p:spPr>
      </p:pic>
      <p:pic>
        <p:nvPicPr>
          <p:cNvPr id="270" name="Google Shape;270;g27b5b384f86_0_181"/>
          <p:cNvPicPr preferRelativeResize="0"/>
          <p:nvPr/>
        </p:nvPicPr>
        <p:blipFill rotWithShape="1">
          <a:blip r:embed="rId4">
            <a:alphaModFix/>
          </a:blip>
          <a:srcRect/>
          <a:stretch/>
        </p:blipFill>
        <p:spPr>
          <a:xfrm>
            <a:off x="3185459" y="2490830"/>
            <a:ext cx="5821083" cy="1896435"/>
          </a:xfrm>
          <a:prstGeom prst="rect">
            <a:avLst/>
          </a:prstGeom>
          <a:noFill/>
          <a:ln>
            <a:noFill/>
          </a:ln>
        </p:spPr>
      </p:pic>
      <p:pic>
        <p:nvPicPr>
          <p:cNvPr id="271" name="Google Shape;271;g27b5b384f86_0_181"/>
          <p:cNvPicPr preferRelativeResize="0"/>
          <p:nvPr/>
        </p:nvPicPr>
        <p:blipFill rotWithShape="1">
          <a:blip r:embed="rId5">
            <a:alphaModFix/>
          </a:blip>
          <a:srcRect/>
          <a:stretch/>
        </p:blipFill>
        <p:spPr>
          <a:xfrm>
            <a:off x="3185459" y="4467652"/>
            <a:ext cx="5821081" cy="1898303"/>
          </a:xfrm>
          <a:prstGeom prst="rect">
            <a:avLst/>
          </a:prstGeom>
          <a:noFill/>
          <a:ln>
            <a:noFill/>
          </a:ln>
        </p:spPr>
      </p:pic>
      <p:sp>
        <p:nvSpPr>
          <p:cNvPr id="272" name="Google Shape;272;g27b5b384f86_0_181"/>
          <p:cNvSpPr txBox="1"/>
          <p:nvPr/>
        </p:nvSpPr>
        <p:spPr>
          <a:xfrm>
            <a:off x="1343373" y="1267925"/>
            <a:ext cx="1766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i="0" u="none" strike="noStrike" cap="none">
                <a:solidFill>
                  <a:schemeClr val="dk1"/>
                </a:solidFill>
              </a:rPr>
              <a:t>SAN FRANCISCO</a:t>
            </a:r>
            <a:endParaRPr b="1"/>
          </a:p>
        </p:txBody>
      </p:sp>
      <p:sp>
        <p:nvSpPr>
          <p:cNvPr id="273" name="Google Shape;273;g27b5b384f86_0_181"/>
          <p:cNvSpPr txBox="1"/>
          <p:nvPr/>
        </p:nvSpPr>
        <p:spPr>
          <a:xfrm>
            <a:off x="1343373" y="3167383"/>
            <a:ext cx="1766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rPr>
              <a:t>NEW YORK</a:t>
            </a:r>
            <a:endParaRPr b="1"/>
          </a:p>
        </p:txBody>
      </p:sp>
      <p:sp>
        <p:nvSpPr>
          <p:cNvPr id="274" name="Google Shape;274;g27b5b384f86_0_181"/>
          <p:cNvSpPr txBox="1"/>
          <p:nvPr/>
        </p:nvSpPr>
        <p:spPr>
          <a:xfrm>
            <a:off x="1343373" y="5070776"/>
            <a:ext cx="1766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rPr>
              <a:t>HOUSTON</a:t>
            </a:r>
            <a:endParaRPr b="1"/>
          </a:p>
        </p:txBody>
      </p:sp>
      <p:cxnSp>
        <p:nvCxnSpPr>
          <p:cNvPr id="275" name="Google Shape;275;g27b5b384f86_0_181"/>
          <p:cNvCxnSpPr/>
          <p:nvPr/>
        </p:nvCxnSpPr>
        <p:spPr>
          <a:xfrm rot="10800000" flipH="1">
            <a:off x="6729716" y="853769"/>
            <a:ext cx="3094800" cy="271200"/>
          </a:xfrm>
          <a:prstGeom prst="straightConnector1">
            <a:avLst/>
          </a:prstGeom>
          <a:noFill/>
          <a:ln w="12700" cap="flat" cmpd="sng">
            <a:solidFill>
              <a:srgbClr val="AEABAB"/>
            </a:solidFill>
            <a:prstDash val="solid"/>
            <a:miter lim="800000"/>
            <a:headEnd type="none" w="sm" len="sm"/>
            <a:tailEnd type="oval" w="med" len="med"/>
          </a:ln>
        </p:spPr>
      </p:cxnSp>
      <p:sp>
        <p:nvSpPr>
          <p:cNvPr id="276" name="Google Shape;276;g27b5b384f86_0_181"/>
          <p:cNvSpPr txBox="1"/>
          <p:nvPr/>
        </p:nvSpPr>
        <p:spPr>
          <a:xfrm>
            <a:off x="9990126" y="1514475"/>
            <a:ext cx="18078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High comfortable hours</a:t>
            </a:r>
            <a:endParaRPr/>
          </a:p>
        </p:txBody>
      </p:sp>
      <p:cxnSp>
        <p:nvCxnSpPr>
          <p:cNvPr id="277" name="Google Shape;277;g27b5b384f86_0_181"/>
          <p:cNvCxnSpPr/>
          <p:nvPr/>
        </p:nvCxnSpPr>
        <p:spPr>
          <a:xfrm rot="10800000" flipH="1">
            <a:off x="5433848" y="3543357"/>
            <a:ext cx="4277700" cy="195300"/>
          </a:xfrm>
          <a:prstGeom prst="straightConnector1">
            <a:avLst/>
          </a:prstGeom>
          <a:noFill/>
          <a:ln w="12700" cap="flat" cmpd="sng">
            <a:solidFill>
              <a:srgbClr val="AEABAB"/>
            </a:solidFill>
            <a:prstDash val="solid"/>
            <a:miter lim="800000"/>
            <a:headEnd type="none" w="sm" len="sm"/>
            <a:tailEnd type="oval" w="med" len="med"/>
          </a:ln>
        </p:spPr>
      </p:cxnSp>
      <p:sp>
        <p:nvSpPr>
          <p:cNvPr id="278" name="Google Shape;278;g27b5b384f86_0_181"/>
          <p:cNvSpPr txBox="1"/>
          <p:nvPr/>
        </p:nvSpPr>
        <p:spPr>
          <a:xfrm>
            <a:off x="9990126" y="666150"/>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Low precipitation in summer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279" name="Google Shape;279;g27b5b384f86_0_181"/>
          <p:cNvSpPr txBox="1"/>
          <p:nvPr/>
        </p:nvSpPr>
        <p:spPr>
          <a:xfrm>
            <a:off x="9990125" y="3220249"/>
            <a:ext cx="1969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Short comfortable range in shoulder seasons </a:t>
            </a:r>
            <a:endParaRPr/>
          </a:p>
        </p:txBody>
      </p:sp>
      <p:cxnSp>
        <p:nvCxnSpPr>
          <p:cNvPr id="280" name="Google Shape;280;g27b5b384f86_0_181"/>
          <p:cNvCxnSpPr/>
          <p:nvPr/>
        </p:nvCxnSpPr>
        <p:spPr>
          <a:xfrm>
            <a:off x="5870027" y="5021105"/>
            <a:ext cx="4120200" cy="0"/>
          </a:xfrm>
          <a:prstGeom prst="straightConnector1">
            <a:avLst/>
          </a:prstGeom>
          <a:noFill/>
          <a:ln w="12700" cap="flat" cmpd="sng">
            <a:solidFill>
              <a:srgbClr val="AEABAB"/>
            </a:solidFill>
            <a:prstDash val="solid"/>
            <a:miter lim="800000"/>
            <a:headEnd type="none" w="sm" len="sm"/>
            <a:tailEnd type="oval" w="med" len="med"/>
          </a:ln>
        </p:spPr>
      </p:cxnSp>
      <p:sp>
        <p:nvSpPr>
          <p:cNvPr id="281" name="Google Shape;281;g27b5b384f86_0_181"/>
          <p:cNvSpPr txBox="1"/>
          <p:nvPr/>
        </p:nvSpPr>
        <p:spPr>
          <a:xfrm>
            <a:off x="10026953" y="4670677"/>
            <a:ext cx="19698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High precipitation in hot seasons</a:t>
            </a:r>
            <a:endParaRPr/>
          </a:p>
        </p:txBody>
      </p:sp>
      <p:cxnSp>
        <p:nvCxnSpPr>
          <p:cNvPr id="282" name="Google Shape;282;g27b5b384f86_0_181"/>
          <p:cNvCxnSpPr/>
          <p:nvPr/>
        </p:nvCxnSpPr>
        <p:spPr>
          <a:xfrm>
            <a:off x="4319752" y="5741064"/>
            <a:ext cx="5670300" cy="176400"/>
          </a:xfrm>
          <a:prstGeom prst="straightConnector1">
            <a:avLst/>
          </a:prstGeom>
          <a:noFill/>
          <a:ln w="12700" cap="flat" cmpd="sng">
            <a:solidFill>
              <a:srgbClr val="AEABAB"/>
            </a:solidFill>
            <a:prstDash val="solid"/>
            <a:miter lim="800000"/>
            <a:headEnd type="none" w="sm" len="sm"/>
            <a:tailEnd type="oval" w="med" len="med"/>
          </a:ln>
        </p:spPr>
      </p:cxnSp>
      <p:sp>
        <p:nvSpPr>
          <p:cNvPr id="283" name="Google Shape;283;g27b5b384f86_0_181"/>
          <p:cNvSpPr txBox="1"/>
          <p:nvPr/>
        </p:nvSpPr>
        <p:spPr>
          <a:xfrm>
            <a:off x="10026952" y="5474277"/>
            <a:ext cx="1969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Decent number of comfortable hours in shoulder seasons</a:t>
            </a:r>
            <a:endParaRPr/>
          </a:p>
        </p:txBody>
      </p:sp>
      <p:cxnSp>
        <p:nvCxnSpPr>
          <p:cNvPr id="284" name="Google Shape;284;g27b5b384f86_0_181"/>
          <p:cNvCxnSpPr/>
          <p:nvPr/>
        </p:nvCxnSpPr>
        <p:spPr>
          <a:xfrm>
            <a:off x="7402664" y="1830499"/>
            <a:ext cx="2496600" cy="0"/>
          </a:xfrm>
          <a:prstGeom prst="straightConnector1">
            <a:avLst/>
          </a:prstGeom>
          <a:noFill/>
          <a:ln w="12700" cap="flat" cmpd="sng">
            <a:solidFill>
              <a:srgbClr val="AEABAB"/>
            </a:solidFill>
            <a:prstDash val="solid"/>
            <a:miter lim="800000"/>
            <a:headEnd type="none" w="sm" len="sm"/>
            <a:tailEnd type="oval" w="med" len="med"/>
          </a:ln>
        </p:spPr>
      </p:cxnSp>
      <p:sp>
        <p:nvSpPr>
          <p:cNvPr id="285" name="Google Shape;285;g27b5b384f86_0_181"/>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86" name="Google Shape;286;g27b5b384f86_0_181"/>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27b5b384f86_0_223"/>
          <p:cNvPicPr preferRelativeResize="0"/>
          <p:nvPr/>
        </p:nvPicPr>
        <p:blipFill rotWithShape="1">
          <a:blip r:embed="rId3">
            <a:alphaModFix/>
          </a:blip>
          <a:srcRect/>
          <a:stretch/>
        </p:blipFill>
        <p:spPr>
          <a:xfrm>
            <a:off x="622697" y="1241000"/>
            <a:ext cx="4474089" cy="4654252"/>
          </a:xfrm>
          <a:prstGeom prst="rect">
            <a:avLst/>
          </a:prstGeom>
          <a:noFill/>
          <a:ln>
            <a:noFill/>
          </a:ln>
        </p:spPr>
      </p:pic>
      <p:pic>
        <p:nvPicPr>
          <p:cNvPr id="292" name="Google Shape;292;g27b5b384f86_0_223"/>
          <p:cNvPicPr preferRelativeResize="0"/>
          <p:nvPr/>
        </p:nvPicPr>
        <p:blipFill rotWithShape="1">
          <a:blip r:embed="rId4">
            <a:alphaModFix/>
          </a:blip>
          <a:srcRect/>
          <a:stretch/>
        </p:blipFill>
        <p:spPr>
          <a:xfrm>
            <a:off x="5298231" y="943049"/>
            <a:ext cx="5682519" cy="4362481"/>
          </a:xfrm>
          <a:prstGeom prst="rect">
            <a:avLst/>
          </a:prstGeom>
          <a:noFill/>
          <a:ln>
            <a:noFill/>
          </a:ln>
        </p:spPr>
      </p:pic>
      <p:sp>
        <p:nvSpPr>
          <p:cNvPr id="293" name="Google Shape;293;g27b5b384f86_0_223"/>
          <p:cNvSpPr txBox="1"/>
          <p:nvPr/>
        </p:nvSpPr>
        <p:spPr>
          <a:xfrm>
            <a:off x="8521356" y="4786685"/>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More clean air in recent years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294" name="Google Shape;294;g27b5b384f86_0_223"/>
          <p:cNvCxnSpPr/>
          <p:nvPr/>
        </p:nvCxnSpPr>
        <p:spPr>
          <a:xfrm>
            <a:off x="9931179" y="3438961"/>
            <a:ext cx="644700" cy="1876500"/>
          </a:xfrm>
          <a:prstGeom prst="straightConnector1">
            <a:avLst/>
          </a:prstGeom>
          <a:noFill/>
          <a:ln w="12700" cap="flat" cmpd="sng">
            <a:solidFill>
              <a:srgbClr val="AEABAB"/>
            </a:solidFill>
            <a:prstDash val="solid"/>
            <a:miter lim="800000"/>
            <a:headEnd type="none" w="sm" len="sm"/>
            <a:tailEnd type="oval" w="med" len="med"/>
          </a:ln>
        </p:spPr>
      </p:cxnSp>
      <p:cxnSp>
        <p:nvCxnSpPr>
          <p:cNvPr id="295" name="Google Shape;295;g27b5b384f86_0_223"/>
          <p:cNvCxnSpPr/>
          <p:nvPr/>
        </p:nvCxnSpPr>
        <p:spPr>
          <a:xfrm>
            <a:off x="6546977" y="3429000"/>
            <a:ext cx="2573100" cy="1357800"/>
          </a:xfrm>
          <a:prstGeom prst="straightConnector1">
            <a:avLst/>
          </a:prstGeom>
          <a:noFill/>
          <a:ln w="12700" cap="flat" cmpd="sng">
            <a:solidFill>
              <a:srgbClr val="AEABAB"/>
            </a:solidFill>
            <a:prstDash val="solid"/>
            <a:miter lim="800000"/>
            <a:headEnd type="none" w="sm" len="sm"/>
            <a:tailEnd type="oval" w="med" len="med"/>
          </a:ln>
        </p:spPr>
      </p:cxnSp>
      <p:sp>
        <p:nvSpPr>
          <p:cNvPr id="296" name="Google Shape;296;g27b5b384f86_0_223"/>
          <p:cNvSpPr txBox="1"/>
          <p:nvPr/>
        </p:nvSpPr>
        <p:spPr>
          <a:xfrm>
            <a:off x="10009575" y="5315491"/>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In shoulder season AQI is good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297" name="Google Shape;297;g27b5b384f86_0_223"/>
          <p:cNvCxnSpPr/>
          <p:nvPr/>
        </p:nvCxnSpPr>
        <p:spPr>
          <a:xfrm>
            <a:off x="4358439" y="4207267"/>
            <a:ext cx="72600" cy="1455300"/>
          </a:xfrm>
          <a:prstGeom prst="straightConnector1">
            <a:avLst/>
          </a:prstGeom>
          <a:noFill/>
          <a:ln w="12700" cap="flat" cmpd="sng">
            <a:solidFill>
              <a:srgbClr val="AEABAB"/>
            </a:solidFill>
            <a:prstDash val="solid"/>
            <a:miter lim="800000"/>
            <a:headEnd type="none" w="sm" len="sm"/>
            <a:tailEnd type="oval" w="med" len="med"/>
          </a:ln>
        </p:spPr>
      </p:cxnSp>
      <p:sp>
        <p:nvSpPr>
          <p:cNvPr id="298" name="Google Shape;298;g27b5b384f86_0_223"/>
          <p:cNvSpPr txBox="1"/>
          <p:nvPr/>
        </p:nvSpPr>
        <p:spPr>
          <a:xfrm>
            <a:off x="3783704" y="5662560"/>
            <a:ext cx="3372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Nearby sites are mainly parking lots,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Less turbulent wind patterns expected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299" name="Google Shape;299;g27b5b384f86_0_223"/>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00" name="Google Shape;300;g27b5b384f86_0_223"/>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7b5b384f86_0_318"/>
          <p:cNvSpPr txBox="1">
            <a:spLocks noGrp="1"/>
          </p:cNvSpPr>
          <p:nvPr>
            <p:ph type="title"/>
          </p:nvPr>
        </p:nvSpPr>
        <p:spPr>
          <a:xfrm>
            <a:off x="4204875" y="558126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
        <p:nvSpPr>
          <p:cNvPr id="306" name="Google Shape;306;g27b5b384f86_0_318"/>
          <p:cNvSpPr txBox="1">
            <a:spLocks noGrp="1"/>
          </p:cNvSpPr>
          <p:nvPr>
            <p:ph type="body" idx="1"/>
          </p:nvPr>
        </p:nvSpPr>
        <p:spPr>
          <a:xfrm>
            <a:off x="428575" y="656800"/>
            <a:ext cx="12037500" cy="1865400"/>
          </a:xfrm>
          <a:prstGeom prst="rect">
            <a:avLst/>
          </a:prstGeom>
          <a:noFill/>
          <a:ln>
            <a:noFill/>
          </a:ln>
        </p:spPr>
        <p:txBody>
          <a:bodyPr spcFirstLastPara="1" wrap="square" lIns="91425" tIns="45700" rIns="91425" bIns="45700" anchor="t" anchorCtr="0">
            <a:normAutofit fontScale="77500" lnSpcReduction="20000"/>
          </a:bodyPr>
          <a:lstStyle/>
          <a:p>
            <a:pPr marL="228600" lvl="0" indent="-194310" algn="l" rtl="0">
              <a:lnSpc>
                <a:spcPct val="90000"/>
              </a:lnSpc>
              <a:spcBef>
                <a:spcPts val="0"/>
              </a:spcBef>
              <a:spcAft>
                <a:spcPts val="0"/>
              </a:spcAft>
              <a:buClr>
                <a:schemeClr val="dk1"/>
              </a:buClr>
              <a:buSzPct val="100000"/>
              <a:buChar char="•"/>
            </a:pPr>
            <a:r>
              <a:rPr lang="en-US" sz="2400"/>
              <a:t>No HVAC system </a:t>
            </a:r>
            <a:endParaRPr/>
          </a:p>
          <a:p>
            <a:pPr marL="228600" lvl="0" indent="-194310" algn="l" rtl="0">
              <a:lnSpc>
                <a:spcPct val="90000"/>
              </a:lnSpc>
              <a:spcBef>
                <a:spcPts val="1000"/>
              </a:spcBef>
              <a:spcAft>
                <a:spcPts val="0"/>
              </a:spcAft>
              <a:buClr>
                <a:schemeClr val="dk1"/>
              </a:buClr>
              <a:buSzPct val="100000"/>
              <a:buChar char="•"/>
            </a:pPr>
            <a:r>
              <a:rPr lang="en-US" sz="2400"/>
              <a:t>Occupants are free to adapt their clothing to the thermal conditions within a range at least as wide as 0.5 to 1.0 clo.</a:t>
            </a:r>
            <a:endParaRPr/>
          </a:p>
          <a:p>
            <a:pPr marL="228600" lvl="0" indent="-194310" algn="l" rtl="0">
              <a:lnSpc>
                <a:spcPct val="90000"/>
              </a:lnSpc>
              <a:spcBef>
                <a:spcPts val="1000"/>
              </a:spcBef>
              <a:spcAft>
                <a:spcPts val="0"/>
              </a:spcAft>
              <a:buClr>
                <a:schemeClr val="dk1"/>
              </a:buClr>
              <a:buSzPct val="100000"/>
              <a:buChar char="•"/>
            </a:pPr>
            <a:r>
              <a:rPr lang="en-US" sz="2400"/>
              <a:t>The difference between operative temperature and acceptable temperature range was analyzed </a:t>
            </a:r>
            <a:endParaRPr/>
          </a:p>
          <a:p>
            <a:pPr marL="228600" lvl="0" indent="-194310" algn="l" rtl="0">
              <a:lnSpc>
                <a:spcPct val="90000"/>
              </a:lnSpc>
              <a:spcBef>
                <a:spcPts val="1000"/>
              </a:spcBef>
              <a:spcAft>
                <a:spcPts val="0"/>
              </a:spcAft>
              <a:buClr>
                <a:schemeClr val="dk1"/>
              </a:buClr>
              <a:buSzPct val="100000"/>
              <a:buChar char="•"/>
            </a:pPr>
            <a:r>
              <a:rPr lang="en-US" sz="2400"/>
              <a:t>Automatically control door, retractable skylight</a:t>
            </a:r>
            <a:endParaRPr/>
          </a:p>
          <a:p>
            <a:pPr marL="228600" lvl="0" indent="-194310" algn="l" rtl="0">
              <a:lnSpc>
                <a:spcPct val="90000"/>
              </a:lnSpc>
              <a:spcBef>
                <a:spcPts val="1000"/>
              </a:spcBef>
              <a:spcAft>
                <a:spcPts val="0"/>
              </a:spcAft>
              <a:buClr>
                <a:schemeClr val="dk1"/>
              </a:buClr>
              <a:buSzPct val="100000"/>
              <a:buChar char="•"/>
            </a:pPr>
            <a:r>
              <a:rPr lang="en-US" sz="2400"/>
              <a:t>Occupied hours 8:00 AM- 20:00 PM</a:t>
            </a:r>
            <a:endParaRPr/>
          </a:p>
        </p:txBody>
      </p:sp>
      <p:pic>
        <p:nvPicPr>
          <p:cNvPr id="307" name="Google Shape;307;g27b5b384f86_0_318"/>
          <p:cNvPicPr preferRelativeResize="0">
            <a:picLocks noGrp="1"/>
          </p:cNvPicPr>
          <p:nvPr>
            <p:ph type="body" idx="1"/>
          </p:nvPr>
        </p:nvPicPr>
        <p:blipFill rotWithShape="1">
          <a:blip r:embed="rId3">
            <a:alphaModFix/>
          </a:blip>
          <a:srcRect/>
          <a:stretch/>
        </p:blipFill>
        <p:spPr>
          <a:xfrm>
            <a:off x="715981" y="2469191"/>
            <a:ext cx="5061600" cy="2837100"/>
          </a:xfrm>
          <a:prstGeom prst="rect">
            <a:avLst/>
          </a:prstGeom>
          <a:noFill/>
          <a:ln>
            <a:noFill/>
          </a:ln>
        </p:spPr>
      </p:pic>
      <p:sp>
        <p:nvSpPr>
          <p:cNvPr id="308" name="Google Shape;308;g27b5b384f86_0_318"/>
          <p:cNvSpPr/>
          <p:nvPr/>
        </p:nvSpPr>
        <p:spPr>
          <a:xfrm>
            <a:off x="5873625" y="3703095"/>
            <a:ext cx="557400" cy="369300"/>
          </a:xfrm>
          <a:prstGeom prst="rightArrow">
            <a:avLst>
              <a:gd name="adj1" fmla="val 50000"/>
              <a:gd name="adj2" fmla="val 50000"/>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9" name="Google Shape;309;g27b5b384f86_0_318"/>
          <p:cNvPicPr preferRelativeResize="0"/>
          <p:nvPr/>
        </p:nvPicPr>
        <p:blipFill>
          <a:blip r:embed="rId4">
            <a:alphaModFix/>
          </a:blip>
          <a:stretch>
            <a:fillRect/>
          </a:stretch>
        </p:blipFill>
        <p:spPr>
          <a:xfrm>
            <a:off x="6608475" y="2172738"/>
            <a:ext cx="5061825" cy="3217325"/>
          </a:xfrm>
          <a:prstGeom prst="rect">
            <a:avLst/>
          </a:prstGeom>
          <a:noFill/>
          <a:ln>
            <a:noFill/>
          </a:ln>
        </p:spPr>
      </p:pic>
      <p:sp>
        <p:nvSpPr>
          <p:cNvPr id="310" name="Google Shape;310;g27b5b384f86_0_318"/>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11" name="Google Shape;311;g27b5b384f86_0_318"/>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7b5b384f86_0_333"/>
          <p:cNvSpPr/>
          <p:nvPr/>
        </p:nvSpPr>
        <p:spPr>
          <a:xfrm>
            <a:off x="5801150" y="2827820"/>
            <a:ext cx="557400" cy="369300"/>
          </a:xfrm>
          <a:prstGeom prst="rightArrow">
            <a:avLst>
              <a:gd name="adj1" fmla="val 50000"/>
              <a:gd name="adj2" fmla="val 50000"/>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7" name="Google Shape;317;g27b5b384f86_0_333"/>
          <p:cNvPicPr preferRelativeResize="0"/>
          <p:nvPr/>
        </p:nvPicPr>
        <p:blipFill>
          <a:blip r:embed="rId3">
            <a:alphaModFix/>
          </a:blip>
          <a:stretch>
            <a:fillRect/>
          </a:stretch>
        </p:blipFill>
        <p:spPr>
          <a:xfrm>
            <a:off x="6358550" y="1438400"/>
            <a:ext cx="5698287" cy="3573955"/>
          </a:xfrm>
          <a:prstGeom prst="rect">
            <a:avLst/>
          </a:prstGeom>
          <a:noFill/>
          <a:ln>
            <a:noFill/>
          </a:ln>
        </p:spPr>
      </p:pic>
      <p:pic>
        <p:nvPicPr>
          <p:cNvPr id="318" name="Google Shape;318;g27b5b384f86_0_333"/>
          <p:cNvPicPr preferRelativeResize="0"/>
          <p:nvPr/>
        </p:nvPicPr>
        <p:blipFill>
          <a:blip r:embed="rId4">
            <a:alphaModFix/>
          </a:blip>
          <a:stretch>
            <a:fillRect/>
          </a:stretch>
        </p:blipFill>
        <p:spPr>
          <a:xfrm>
            <a:off x="247813" y="1414450"/>
            <a:ext cx="5698275" cy="3621857"/>
          </a:xfrm>
          <a:prstGeom prst="rect">
            <a:avLst/>
          </a:prstGeom>
          <a:noFill/>
          <a:ln>
            <a:noFill/>
          </a:ln>
        </p:spPr>
      </p:pic>
      <p:sp>
        <p:nvSpPr>
          <p:cNvPr id="319" name="Google Shape;319;g27b5b384f86_0_333"/>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20" name="Google Shape;320;g27b5b384f86_0_333"/>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321" name="Google Shape;321;g27b5b384f86_0_333"/>
          <p:cNvSpPr txBox="1">
            <a:spLocks noGrp="1"/>
          </p:cNvSpPr>
          <p:nvPr>
            <p:ph type="title"/>
          </p:nvPr>
        </p:nvSpPr>
        <p:spPr>
          <a:xfrm>
            <a:off x="2714175" y="5116300"/>
            <a:ext cx="68763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ADAPTIVE COMFORT ANALYSIS - HOT &amp; HUMID WEATHER</a:t>
            </a:r>
            <a:endParaRPr sz="1600" b="1">
              <a:latin typeface="Arial"/>
              <a:ea typeface="Arial"/>
              <a:cs typeface="Arial"/>
              <a:sym typeface="Arial"/>
            </a:endParaRPr>
          </a:p>
        </p:txBody>
      </p:sp>
      <p:sp>
        <p:nvSpPr>
          <p:cNvPr id="322" name="Google Shape;322;g27b5b384f86_0_333"/>
          <p:cNvSpPr txBox="1">
            <a:spLocks noGrp="1"/>
          </p:cNvSpPr>
          <p:nvPr>
            <p:ph type="title"/>
          </p:nvPr>
        </p:nvSpPr>
        <p:spPr>
          <a:xfrm>
            <a:off x="4204875" y="558126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7b5b384f86_0_346"/>
          <p:cNvSpPr txBox="1">
            <a:spLocks noGrp="1"/>
          </p:cNvSpPr>
          <p:nvPr>
            <p:ph type="title"/>
          </p:nvPr>
        </p:nvSpPr>
        <p:spPr>
          <a:xfrm>
            <a:off x="4185524" y="514183"/>
            <a:ext cx="4189500" cy="8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a:t>Degree (F) outside the comfortable range </a:t>
            </a:r>
            <a:endParaRPr/>
          </a:p>
        </p:txBody>
      </p:sp>
      <p:pic>
        <p:nvPicPr>
          <p:cNvPr id="328" name="Google Shape;328;g27b5b384f86_0_346"/>
          <p:cNvPicPr preferRelativeResize="0"/>
          <p:nvPr/>
        </p:nvPicPr>
        <p:blipFill rotWithShape="1">
          <a:blip r:embed="rId3">
            <a:alphaModFix/>
          </a:blip>
          <a:srcRect/>
          <a:stretch/>
        </p:blipFill>
        <p:spPr>
          <a:xfrm>
            <a:off x="3192561" y="1158411"/>
            <a:ext cx="5933412" cy="450639"/>
          </a:xfrm>
          <a:prstGeom prst="rect">
            <a:avLst/>
          </a:prstGeom>
          <a:noFill/>
          <a:ln>
            <a:noFill/>
          </a:ln>
        </p:spPr>
      </p:pic>
      <p:pic>
        <p:nvPicPr>
          <p:cNvPr id="329" name="Google Shape;329;g27b5b384f86_0_346"/>
          <p:cNvPicPr preferRelativeResize="0"/>
          <p:nvPr/>
        </p:nvPicPr>
        <p:blipFill rotWithShape="1">
          <a:blip r:embed="rId4">
            <a:alphaModFix/>
          </a:blip>
          <a:srcRect/>
          <a:stretch/>
        </p:blipFill>
        <p:spPr>
          <a:xfrm>
            <a:off x="489983" y="1969368"/>
            <a:ext cx="12103075" cy="1159481"/>
          </a:xfrm>
          <a:prstGeom prst="rect">
            <a:avLst/>
          </a:prstGeom>
          <a:noFill/>
          <a:ln>
            <a:noFill/>
          </a:ln>
        </p:spPr>
      </p:pic>
      <p:sp>
        <p:nvSpPr>
          <p:cNvPr id="330" name="Google Shape;330;g27b5b384f86_0_346"/>
          <p:cNvSpPr txBox="1"/>
          <p:nvPr/>
        </p:nvSpPr>
        <p:spPr>
          <a:xfrm>
            <a:off x="2210022" y="1054527"/>
            <a:ext cx="8458800" cy="814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Too Cold                                                                                                                                        Too Hot </a:t>
            </a:r>
            <a:endParaRPr/>
          </a:p>
        </p:txBody>
      </p:sp>
      <p:pic>
        <p:nvPicPr>
          <p:cNvPr id="331" name="Google Shape;331;g27b5b384f86_0_346"/>
          <p:cNvPicPr preferRelativeResize="0"/>
          <p:nvPr/>
        </p:nvPicPr>
        <p:blipFill rotWithShape="1">
          <a:blip r:embed="rId5">
            <a:alphaModFix/>
          </a:blip>
          <a:srcRect/>
          <a:stretch/>
        </p:blipFill>
        <p:spPr>
          <a:xfrm>
            <a:off x="912370" y="3143742"/>
            <a:ext cx="4371975" cy="2633411"/>
          </a:xfrm>
          <a:prstGeom prst="rect">
            <a:avLst/>
          </a:prstGeom>
          <a:noFill/>
          <a:ln>
            <a:noFill/>
          </a:ln>
        </p:spPr>
      </p:pic>
      <p:sp>
        <p:nvSpPr>
          <p:cNvPr id="332" name="Google Shape;332;g27b5b384f86_0_346"/>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33" name="Google Shape;333;g27b5b384f86_0_346"/>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334" name="Google Shape;334;g27b5b384f86_0_346"/>
          <p:cNvSpPr txBox="1">
            <a:spLocks noGrp="1"/>
          </p:cNvSpPr>
          <p:nvPr>
            <p:ph type="title"/>
          </p:nvPr>
        </p:nvSpPr>
        <p:spPr>
          <a:xfrm>
            <a:off x="4204875" y="558126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p:nvPr/>
        </p:nvSpPr>
        <p:spPr>
          <a:xfrm>
            <a:off x="7386220" y="6451382"/>
            <a:ext cx="4462505" cy="3000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123" name="Google Shape;123;p2"/>
          <p:cNvCxnSpPr/>
          <p:nvPr/>
        </p:nvCxnSpPr>
        <p:spPr>
          <a:xfrm rot="10800000">
            <a:off x="239697" y="6601423"/>
            <a:ext cx="7288567" cy="0"/>
          </a:xfrm>
          <a:prstGeom prst="straightConnector1">
            <a:avLst/>
          </a:prstGeom>
          <a:noFill/>
          <a:ln w="12700" cap="flat" cmpd="sng">
            <a:solidFill>
              <a:srgbClr val="92D050"/>
            </a:solidFill>
            <a:prstDash val="solid"/>
            <a:miter lim="800000"/>
            <a:headEnd type="none" w="sm" len="sm"/>
            <a:tailEnd type="none" w="sm" len="sm"/>
          </a:ln>
        </p:spPr>
      </p:cxnSp>
      <p:pic>
        <p:nvPicPr>
          <p:cNvPr id="124" name="Google Shape;124;p2"/>
          <p:cNvPicPr preferRelativeResize="0"/>
          <p:nvPr/>
        </p:nvPicPr>
        <p:blipFill>
          <a:blip r:embed="rId3">
            <a:alphaModFix/>
          </a:blip>
          <a:stretch>
            <a:fillRect/>
          </a:stretch>
        </p:blipFill>
        <p:spPr>
          <a:xfrm>
            <a:off x="239700" y="146375"/>
            <a:ext cx="3441485" cy="6305000"/>
          </a:xfrm>
          <a:prstGeom prst="rect">
            <a:avLst/>
          </a:prstGeom>
          <a:noFill/>
          <a:ln>
            <a:noFill/>
          </a:ln>
        </p:spPr>
      </p:pic>
      <p:sp>
        <p:nvSpPr>
          <p:cNvPr id="125" name="Google Shape;125;p2"/>
          <p:cNvSpPr txBox="1"/>
          <p:nvPr/>
        </p:nvSpPr>
        <p:spPr>
          <a:xfrm>
            <a:off x="2976900" y="4345600"/>
            <a:ext cx="62382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THE CARBON LIGHTERS 2023</a:t>
            </a:r>
            <a:endParaRPr b="1"/>
          </a:p>
        </p:txBody>
      </p:sp>
      <p:pic>
        <p:nvPicPr>
          <p:cNvPr id="126" name="Google Shape;126;p2"/>
          <p:cNvPicPr preferRelativeResize="0"/>
          <p:nvPr/>
        </p:nvPicPr>
        <p:blipFill rotWithShape="1">
          <a:blip r:embed="rId4">
            <a:alphaModFix/>
          </a:blip>
          <a:srcRect l="32004" t="13748" r="24486" b="13391"/>
          <a:stretch/>
        </p:blipFill>
        <p:spPr>
          <a:xfrm>
            <a:off x="5049863" y="2426450"/>
            <a:ext cx="2092273" cy="20050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7b5b384f86_0_355"/>
          <p:cNvSpPr txBox="1">
            <a:spLocks noGrp="1"/>
          </p:cNvSpPr>
          <p:nvPr>
            <p:ph type="title"/>
          </p:nvPr>
        </p:nvSpPr>
        <p:spPr>
          <a:xfrm>
            <a:off x="4185524" y="514183"/>
            <a:ext cx="4189500" cy="8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a:t>Degree (F) outside the comfortable range </a:t>
            </a:r>
            <a:endParaRPr/>
          </a:p>
        </p:txBody>
      </p:sp>
      <p:pic>
        <p:nvPicPr>
          <p:cNvPr id="340" name="Google Shape;340;g27b5b384f86_0_355"/>
          <p:cNvPicPr preferRelativeResize="0"/>
          <p:nvPr/>
        </p:nvPicPr>
        <p:blipFill rotWithShape="1">
          <a:blip r:embed="rId3">
            <a:alphaModFix/>
          </a:blip>
          <a:srcRect/>
          <a:stretch/>
        </p:blipFill>
        <p:spPr>
          <a:xfrm>
            <a:off x="3192561" y="1158411"/>
            <a:ext cx="5933412" cy="450639"/>
          </a:xfrm>
          <a:prstGeom prst="rect">
            <a:avLst/>
          </a:prstGeom>
          <a:noFill/>
          <a:ln>
            <a:noFill/>
          </a:ln>
        </p:spPr>
      </p:pic>
      <p:pic>
        <p:nvPicPr>
          <p:cNvPr id="341" name="Google Shape;341;g27b5b384f86_0_355"/>
          <p:cNvPicPr preferRelativeResize="0"/>
          <p:nvPr/>
        </p:nvPicPr>
        <p:blipFill rotWithShape="1">
          <a:blip r:embed="rId4">
            <a:alphaModFix/>
          </a:blip>
          <a:srcRect/>
          <a:stretch/>
        </p:blipFill>
        <p:spPr>
          <a:xfrm>
            <a:off x="489983" y="1969368"/>
            <a:ext cx="12103075" cy="1159481"/>
          </a:xfrm>
          <a:prstGeom prst="rect">
            <a:avLst/>
          </a:prstGeom>
          <a:noFill/>
          <a:ln>
            <a:noFill/>
          </a:ln>
        </p:spPr>
      </p:pic>
      <p:sp>
        <p:nvSpPr>
          <p:cNvPr id="342" name="Google Shape;342;g27b5b384f86_0_355"/>
          <p:cNvSpPr txBox="1"/>
          <p:nvPr/>
        </p:nvSpPr>
        <p:spPr>
          <a:xfrm>
            <a:off x="2210022" y="1054527"/>
            <a:ext cx="8458800" cy="814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Too Cold                                                                                                                                        Too Hot </a:t>
            </a:r>
            <a:endParaRPr/>
          </a:p>
        </p:txBody>
      </p:sp>
      <p:sp>
        <p:nvSpPr>
          <p:cNvPr id="343" name="Google Shape;343;g27b5b384f86_0_355"/>
          <p:cNvSpPr/>
          <p:nvPr/>
        </p:nvSpPr>
        <p:spPr>
          <a:xfrm>
            <a:off x="5284345" y="4564049"/>
            <a:ext cx="1020900" cy="3579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4" name="Google Shape;344;g27b5b384f86_0_355"/>
          <p:cNvPicPr preferRelativeResize="0"/>
          <p:nvPr/>
        </p:nvPicPr>
        <p:blipFill rotWithShape="1">
          <a:blip r:embed="rId5">
            <a:alphaModFix/>
          </a:blip>
          <a:srcRect/>
          <a:stretch/>
        </p:blipFill>
        <p:spPr>
          <a:xfrm>
            <a:off x="6334342" y="3204947"/>
            <a:ext cx="5062502" cy="2598526"/>
          </a:xfrm>
          <a:prstGeom prst="rect">
            <a:avLst/>
          </a:prstGeom>
          <a:noFill/>
          <a:ln>
            <a:noFill/>
          </a:ln>
        </p:spPr>
      </p:pic>
      <p:pic>
        <p:nvPicPr>
          <p:cNvPr id="345" name="Google Shape;345;g27b5b384f86_0_355"/>
          <p:cNvPicPr preferRelativeResize="0"/>
          <p:nvPr/>
        </p:nvPicPr>
        <p:blipFill rotWithShape="1">
          <a:blip r:embed="rId6">
            <a:alphaModFix/>
          </a:blip>
          <a:srcRect/>
          <a:stretch/>
        </p:blipFill>
        <p:spPr>
          <a:xfrm>
            <a:off x="912370" y="3143742"/>
            <a:ext cx="4371975" cy="2633411"/>
          </a:xfrm>
          <a:prstGeom prst="rect">
            <a:avLst/>
          </a:prstGeom>
          <a:noFill/>
          <a:ln>
            <a:noFill/>
          </a:ln>
        </p:spPr>
      </p:pic>
      <p:sp>
        <p:nvSpPr>
          <p:cNvPr id="346" name="Google Shape;346;g27b5b384f86_0_35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47" name="Google Shape;347;g27b5b384f86_0_35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348" name="Google Shape;348;g27b5b384f86_0_355"/>
          <p:cNvSpPr txBox="1">
            <a:spLocks noGrp="1"/>
          </p:cNvSpPr>
          <p:nvPr>
            <p:ph type="title"/>
          </p:nvPr>
        </p:nvSpPr>
        <p:spPr>
          <a:xfrm>
            <a:off x="4204875" y="558126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
        <p:nvSpPr>
          <p:cNvPr id="349" name="Google Shape;349;g27b5b384f86_0_355"/>
          <p:cNvSpPr txBox="1">
            <a:spLocks noGrp="1"/>
          </p:cNvSpPr>
          <p:nvPr>
            <p:ph type="title"/>
          </p:nvPr>
        </p:nvSpPr>
        <p:spPr>
          <a:xfrm>
            <a:off x="4204875" y="5862988"/>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hot &amp; humid weather</a:t>
            </a:r>
            <a:endParaRPr sz="1600" b="1">
              <a:latin typeface="Arial"/>
              <a:ea typeface="Arial"/>
              <a:cs typeface="Arial"/>
              <a:sym typeface="Arial"/>
            </a:endParaRPr>
          </a:p>
        </p:txBody>
      </p:sp>
      <p:sp>
        <p:nvSpPr>
          <p:cNvPr id="350" name="Google Shape;350;g27b5b384f86_0_355"/>
          <p:cNvSpPr txBox="1"/>
          <p:nvPr/>
        </p:nvSpPr>
        <p:spPr>
          <a:xfrm>
            <a:off x="5685950" y="794300"/>
            <a:ext cx="54336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7b5b384f86_0_366"/>
          <p:cNvSpPr txBox="1">
            <a:spLocks noGrp="1"/>
          </p:cNvSpPr>
          <p:nvPr>
            <p:ph type="title"/>
          </p:nvPr>
        </p:nvSpPr>
        <p:spPr>
          <a:xfrm>
            <a:off x="2523475" y="254175"/>
            <a:ext cx="8179800" cy="60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600" b="1">
                <a:latin typeface="Arial"/>
                <a:ea typeface="Arial"/>
                <a:cs typeface="Arial"/>
                <a:sym typeface="Arial"/>
              </a:rPr>
              <a:t>summary of thermal autonomy analysis by opening facing </a:t>
            </a:r>
            <a:endParaRPr sz="1600" b="1">
              <a:latin typeface="Arial"/>
              <a:ea typeface="Arial"/>
              <a:cs typeface="Arial"/>
              <a:sym typeface="Arial"/>
            </a:endParaRPr>
          </a:p>
        </p:txBody>
      </p:sp>
      <p:pic>
        <p:nvPicPr>
          <p:cNvPr id="356" name="Google Shape;356;g27b5b384f86_0_366"/>
          <p:cNvPicPr preferRelativeResize="0">
            <a:picLocks noGrp="1"/>
          </p:cNvPicPr>
          <p:nvPr>
            <p:ph type="body" idx="1"/>
          </p:nvPr>
        </p:nvPicPr>
        <p:blipFill rotWithShape="1">
          <a:blip r:embed="rId3">
            <a:alphaModFix/>
          </a:blip>
          <a:srcRect/>
          <a:stretch/>
        </p:blipFill>
        <p:spPr>
          <a:xfrm>
            <a:off x="537925" y="770646"/>
            <a:ext cx="12383400" cy="1189500"/>
          </a:xfrm>
          <a:prstGeom prst="rect">
            <a:avLst/>
          </a:prstGeom>
          <a:noFill/>
          <a:ln>
            <a:noFill/>
          </a:ln>
        </p:spPr>
      </p:pic>
      <p:pic>
        <p:nvPicPr>
          <p:cNvPr id="357" name="Google Shape;357;g27b5b384f86_0_366"/>
          <p:cNvPicPr preferRelativeResize="0"/>
          <p:nvPr/>
        </p:nvPicPr>
        <p:blipFill rotWithShape="1">
          <a:blip r:embed="rId4">
            <a:alphaModFix/>
          </a:blip>
          <a:srcRect/>
          <a:stretch/>
        </p:blipFill>
        <p:spPr>
          <a:xfrm>
            <a:off x="537925" y="1954646"/>
            <a:ext cx="12383525" cy="1186347"/>
          </a:xfrm>
          <a:prstGeom prst="rect">
            <a:avLst/>
          </a:prstGeom>
          <a:noFill/>
          <a:ln>
            <a:noFill/>
          </a:ln>
        </p:spPr>
      </p:pic>
      <p:pic>
        <p:nvPicPr>
          <p:cNvPr id="358" name="Google Shape;358;g27b5b384f86_0_366"/>
          <p:cNvPicPr preferRelativeResize="0"/>
          <p:nvPr/>
        </p:nvPicPr>
        <p:blipFill rotWithShape="1">
          <a:blip r:embed="rId5">
            <a:alphaModFix/>
          </a:blip>
          <a:srcRect/>
          <a:stretch/>
        </p:blipFill>
        <p:spPr>
          <a:xfrm>
            <a:off x="537925" y="3137021"/>
            <a:ext cx="12383525" cy="1186347"/>
          </a:xfrm>
          <a:prstGeom prst="rect">
            <a:avLst/>
          </a:prstGeom>
          <a:noFill/>
          <a:ln>
            <a:noFill/>
          </a:ln>
        </p:spPr>
      </p:pic>
      <p:pic>
        <p:nvPicPr>
          <p:cNvPr id="359" name="Google Shape;359;g27b5b384f86_0_366"/>
          <p:cNvPicPr preferRelativeResize="0"/>
          <p:nvPr/>
        </p:nvPicPr>
        <p:blipFill rotWithShape="1">
          <a:blip r:embed="rId6">
            <a:alphaModFix/>
          </a:blip>
          <a:srcRect/>
          <a:stretch/>
        </p:blipFill>
        <p:spPr>
          <a:xfrm>
            <a:off x="537925" y="4326618"/>
            <a:ext cx="12383525" cy="1186347"/>
          </a:xfrm>
          <a:prstGeom prst="rect">
            <a:avLst/>
          </a:prstGeom>
          <a:noFill/>
          <a:ln>
            <a:noFill/>
          </a:ln>
        </p:spPr>
      </p:pic>
      <p:sp>
        <p:nvSpPr>
          <p:cNvPr id="360" name="Google Shape;360;g27b5b384f86_0_366"/>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61" name="Google Shape;361;g27b5b384f86_0_366"/>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362" name="Google Shape;362;g27b5b384f86_0_366"/>
          <p:cNvSpPr txBox="1">
            <a:spLocks noGrp="1"/>
          </p:cNvSpPr>
          <p:nvPr>
            <p:ph type="title"/>
          </p:nvPr>
        </p:nvSpPr>
        <p:spPr>
          <a:xfrm>
            <a:off x="4204875" y="558126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7b5b384f86_0_374"/>
          <p:cNvSpPr txBox="1">
            <a:spLocks noGrp="1"/>
          </p:cNvSpPr>
          <p:nvPr>
            <p:ph type="title"/>
          </p:nvPr>
        </p:nvSpPr>
        <p:spPr>
          <a:xfrm>
            <a:off x="838200" y="5201625"/>
            <a:ext cx="10515600" cy="13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CLIMATE CHANGE SCENARIO</a:t>
            </a:r>
            <a:endParaRPr sz="1400" b="1">
              <a:latin typeface="Arial"/>
              <a:ea typeface="Arial"/>
              <a:cs typeface="Arial"/>
              <a:sym typeface="Arial"/>
            </a:endParaRPr>
          </a:p>
        </p:txBody>
      </p:sp>
      <p:pic>
        <p:nvPicPr>
          <p:cNvPr id="368" name="Google Shape;368;g27b5b384f86_0_374"/>
          <p:cNvPicPr preferRelativeResize="0">
            <a:picLocks noGrp="1"/>
          </p:cNvPicPr>
          <p:nvPr>
            <p:ph type="body" idx="1"/>
          </p:nvPr>
        </p:nvPicPr>
        <p:blipFill rotWithShape="1">
          <a:blip r:embed="rId3">
            <a:alphaModFix/>
          </a:blip>
          <a:srcRect/>
          <a:stretch/>
        </p:blipFill>
        <p:spPr>
          <a:xfrm>
            <a:off x="838200" y="1470340"/>
            <a:ext cx="10515600" cy="3213300"/>
          </a:xfrm>
          <a:prstGeom prst="rect">
            <a:avLst/>
          </a:prstGeom>
          <a:noFill/>
          <a:ln>
            <a:noFill/>
          </a:ln>
        </p:spPr>
      </p:pic>
      <p:pic>
        <p:nvPicPr>
          <p:cNvPr id="369" name="Google Shape;369;g27b5b384f86_0_374"/>
          <p:cNvPicPr preferRelativeResize="0"/>
          <p:nvPr/>
        </p:nvPicPr>
        <p:blipFill rotWithShape="1">
          <a:blip r:embed="rId4">
            <a:alphaModFix/>
          </a:blip>
          <a:srcRect/>
          <a:stretch/>
        </p:blipFill>
        <p:spPr>
          <a:xfrm>
            <a:off x="1336317" y="4797099"/>
            <a:ext cx="9105900" cy="590550"/>
          </a:xfrm>
          <a:prstGeom prst="rect">
            <a:avLst/>
          </a:prstGeom>
          <a:noFill/>
          <a:ln>
            <a:noFill/>
          </a:ln>
        </p:spPr>
      </p:pic>
      <p:sp>
        <p:nvSpPr>
          <p:cNvPr id="370" name="Google Shape;370;g27b5b384f86_0_37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71" name="Google Shape;371;g27b5b384f86_0_37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7b5b384f86_0_380"/>
          <p:cNvSpPr txBox="1">
            <a:spLocks noGrp="1"/>
          </p:cNvSpPr>
          <p:nvPr>
            <p:ph type="title"/>
          </p:nvPr>
        </p:nvSpPr>
        <p:spPr>
          <a:xfrm>
            <a:off x="425138" y="846825"/>
            <a:ext cx="11491500" cy="55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600" b="1">
                <a:latin typeface="Arial"/>
                <a:ea typeface="Arial"/>
                <a:cs typeface="Arial"/>
                <a:sym typeface="Arial"/>
              </a:rPr>
              <a:t>future weather files – different generation method </a:t>
            </a:r>
            <a:endParaRPr sz="1600" b="1">
              <a:latin typeface="Arial"/>
              <a:ea typeface="Arial"/>
              <a:cs typeface="Arial"/>
              <a:sym typeface="Arial"/>
            </a:endParaRPr>
          </a:p>
        </p:txBody>
      </p:sp>
      <p:pic>
        <p:nvPicPr>
          <p:cNvPr id="377" name="Google Shape;377;g27b5b384f86_0_380"/>
          <p:cNvPicPr preferRelativeResize="0"/>
          <p:nvPr/>
        </p:nvPicPr>
        <p:blipFill rotWithShape="1">
          <a:blip r:embed="rId3">
            <a:alphaModFix/>
          </a:blip>
          <a:srcRect/>
          <a:stretch/>
        </p:blipFill>
        <p:spPr>
          <a:xfrm>
            <a:off x="335474" y="1556780"/>
            <a:ext cx="11670838" cy="3492297"/>
          </a:xfrm>
          <a:prstGeom prst="rect">
            <a:avLst/>
          </a:prstGeom>
          <a:noFill/>
          <a:ln>
            <a:noFill/>
          </a:ln>
        </p:spPr>
      </p:pic>
      <p:sp>
        <p:nvSpPr>
          <p:cNvPr id="378" name="Google Shape;378;g27b5b384f86_0_380"/>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79" name="Google Shape;379;g27b5b384f86_0_380"/>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380" name="Google Shape;380;g27b5b384f86_0_380"/>
          <p:cNvSpPr txBox="1">
            <a:spLocks noGrp="1"/>
          </p:cNvSpPr>
          <p:nvPr>
            <p:ph type="title"/>
          </p:nvPr>
        </p:nvSpPr>
        <p:spPr>
          <a:xfrm>
            <a:off x="838200" y="5201625"/>
            <a:ext cx="10515600" cy="13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CLIMATE CHANGE SCENARIO</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27c02ca36ad_2_245"/>
          <p:cNvPicPr preferRelativeResize="0"/>
          <p:nvPr/>
        </p:nvPicPr>
        <p:blipFill rotWithShape="1">
          <a:blip r:embed="rId3">
            <a:alphaModFix/>
          </a:blip>
          <a:srcRect/>
          <a:stretch/>
        </p:blipFill>
        <p:spPr>
          <a:xfrm>
            <a:off x="322095" y="180869"/>
            <a:ext cx="8332721" cy="6310365"/>
          </a:xfrm>
          <a:prstGeom prst="rect">
            <a:avLst/>
          </a:prstGeom>
          <a:noFill/>
          <a:ln>
            <a:noFill/>
          </a:ln>
        </p:spPr>
      </p:pic>
      <p:cxnSp>
        <p:nvCxnSpPr>
          <p:cNvPr id="386" name="Google Shape;386;g27c02ca36ad_2_245"/>
          <p:cNvCxnSpPr/>
          <p:nvPr/>
        </p:nvCxnSpPr>
        <p:spPr>
          <a:xfrm rot="10800000" flipH="1">
            <a:off x="6729716" y="854270"/>
            <a:ext cx="3094800" cy="271200"/>
          </a:xfrm>
          <a:prstGeom prst="straightConnector1">
            <a:avLst/>
          </a:prstGeom>
          <a:noFill/>
          <a:ln w="12700" cap="flat" cmpd="sng">
            <a:solidFill>
              <a:srgbClr val="AEABAB"/>
            </a:solidFill>
            <a:prstDash val="solid"/>
            <a:miter lim="800000"/>
            <a:headEnd type="none" w="sm" len="sm"/>
            <a:tailEnd type="oval" w="med" len="med"/>
          </a:ln>
        </p:spPr>
      </p:cxnSp>
      <p:sp>
        <p:nvSpPr>
          <p:cNvPr id="387" name="Google Shape;387;g27c02ca36ad_2_245"/>
          <p:cNvSpPr txBox="1"/>
          <p:nvPr/>
        </p:nvSpPr>
        <p:spPr>
          <a:xfrm>
            <a:off x="9824608" y="663304"/>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Temperature increases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388" name="Google Shape;388;g27c02ca36ad_2_245"/>
          <p:cNvCxnSpPr/>
          <p:nvPr/>
        </p:nvCxnSpPr>
        <p:spPr>
          <a:xfrm>
            <a:off x="5767754" y="2226006"/>
            <a:ext cx="3888600" cy="95100"/>
          </a:xfrm>
          <a:prstGeom prst="straightConnector1">
            <a:avLst/>
          </a:prstGeom>
          <a:noFill/>
          <a:ln w="12700" cap="flat" cmpd="sng">
            <a:solidFill>
              <a:srgbClr val="AEABAB"/>
            </a:solidFill>
            <a:prstDash val="solid"/>
            <a:miter lim="800000"/>
            <a:headEnd type="none" w="sm" len="sm"/>
            <a:tailEnd type="oval" w="med" len="med"/>
          </a:ln>
        </p:spPr>
      </p:cxnSp>
      <p:sp>
        <p:nvSpPr>
          <p:cNvPr id="389" name="Google Shape;389;g27c02ca36ad_2_245"/>
          <p:cNvSpPr txBox="1"/>
          <p:nvPr/>
        </p:nvSpPr>
        <p:spPr>
          <a:xfrm>
            <a:off x="9824607" y="2142086"/>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More cooling to be expected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390" name="Google Shape;390;g27c02ca36ad_2_245"/>
          <p:cNvCxnSpPr/>
          <p:nvPr/>
        </p:nvCxnSpPr>
        <p:spPr>
          <a:xfrm rot="10800000" flipH="1">
            <a:off x="7204668" y="4175449"/>
            <a:ext cx="2361300" cy="95100"/>
          </a:xfrm>
          <a:prstGeom prst="straightConnector1">
            <a:avLst/>
          </a:prstGeom>
          <a:noFill/>
          <a:ln w="12700" cap="flat" cmpd="sng">
            <a:solidFill>
              <a:srgbClr val="AEABAB"/>
            </a:solidFill>
            <a:prstDash val="solid"/>
            <a:miter lim="800000"/>
            <a:headEnd type="none" w="sm" len="sm"/>
            <a:tailEnd type="oval" w="med" len="med"/>
          </a:ln>
        </p:spPr>
      </p:cxnSp>
      <p:sp>
        <p:nvSpPr>
          <p:cNvPr id="391" name="Google Shape;391;g27c02ca36ad_2_245"/>
          <p:cNvSpPr txBox="1"/>
          <p:nvPr/>
        </p:nvSpPr>
        <p:spPr>
          <a:xfrm>
            <a:off x="9824607" y="3878701"/>
            <a:ext cx="18078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Dryer weather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392" name="Google Shape;392;g27c02ca36ad_2_245"/>
          <p:cNvCxnSpPr/>
          <p:nvPr/>
        </p:nvCxnSpPr>
        <p:spPr>
          <a:xfrm rot="10800000" flipH="1">
            <a:off x="6280220" y="5305641"/>
            <a:ext cx="3285900" cy="514500"/>
          </a:xfrm>
          <a:prstGeom prst="straightConnector1">
            <a:avLst/>
          </a:prstGeom>
          <a:noFill/>
          <a:ln w="12700" cap="flat" cmpd="sng">
            <a:solidFill>
              <a:srgbClr val="AEABAB"/>
            </a:solidFill>
            <a:prstDash val="solid"/>
            <a:miter lim="800000"/>
            <a:headEnd type="none" w="sm" len="sm"/>
            <a:tailEnd type="oval" w="med" len="med"/>
          </a:ln>
        </p:spPr>
      </p:cxnSp>
      <p:sp>
        <p:nvSpPr>
          <p:cNvPr id="393" name="Google Shape;393;g27c02ca36ad_2_245"/>
          <p:cNvSpPr txBox="1"/>
          <p:nvPr/>
        </p:nvSpPr>
        <p:spPr>
          <a:xfrm>
            <a:off x="9726009" y="4829280"/>
            <a:ext cx="18078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Comfortable hours decrease,</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but this is only based on the weather file itself</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394" name="Google Shape;394;g27c02ca36ad_2_24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395" name="Google Shape;395;g27c02ca36ad_2_24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27c02ca36ad_2_259"/>
          <p:cNvPicPr preferRelativeResize="0"/>
          <p:nvPr/>
        </p:nvPicPr>
        <p:blipFill rotWithShape="1">
          <a:blip r:embed="rId3">
            <a:alphaModFix/>
          </a:blip>
          <a:srcRect/>
          <a:stretch/>
        </p:blipFill>
        <p:spPr>
          <a:xfrm>
            <a:off x="322095" y="294723"/>
            <a:ext cx="8332722" cy="6082657"/>
          </a:xfrm>
          <a:prstGeom prst="rect">
            <a:avLst/>
          </a:prstGeom>
          <a:noFill/>
          <a:ln>
            <a:noFill/>
          </a:ln>
        </p:spPr>
      </p:pic>
      <p:cxnSp>
        <p:nvCxnSpPr>
          <p:cNvPr id="401" name="Google Shape;401;g27c02ca36ad_2_259"/>
          <p:cNvCxnSpPr/>
          <p:nvPr/>
        </p:nvCxnSpPr>
        <p:spPr>
          <a:xfrm rot="10800000" flipH="1">
            <a:off x="6729716" y="854270"/>
            <a:ext cx="3094800" cy="271200"/>
          </a:xfrm>
          <a:prstGeom prst="straightConnector1">
            <a:avLst/>
          </a:prstGeom>
          <a:noFill/>
          <a:ln w="12700" cap="flat" cmpd="sng">
            <a:solidFill>
              <a:srgbClr val="AEABAB"/>
            </a:solidFill>
            <a:prstDash val="solid"/>
            <a:miter lim="800000"/>
            <a:headEnd type="none" w="sm" len="sm"/>
            <a:tailEnd type="oval" w="med" len="med"/>
          </a:ln>
        </p:spPr>
      </p:cxnSp>
      <p:sp>
        <p:nvSpPr>
          <p:cNvPr id="402" name="Google Shape;402;g27c02ca36ad_2_259"/>
          <p:cNvSpPr txBox="1"/>
          <p:nvPr/>
        </p:nvSpPr>
        <p:spPr>
          <a:xfrm>
            <a:off x="9824608" y="663304"/>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Cloud Cover decreases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403" name="Google Shape;403;g27c02ca36ad_2_259"/>
          <p:cNvCxnSpPr/>
          <p:nvPr/>
        </p:nvCxnSpPr>
        <p:spPr>
          <a:xfrm rot="10800000" flipH="1">
            <a:off x="5693134" y="2321184"/>
            <a:ext cx="3963300" cy="236400"/>
          </a:xfrm>
          <a:prstGeom prst="straightConnector1">
            <a:avLst/>
          </a:prstGeom>
          <a:noFill/>
          <a:ln w="12700" cap="flat" cmpd="sng">
            <a:solidFill>
              <a:srgbClr val="AEABAB"/>
            </a:solidFill>
            <a:prstDash val="solid"/>
            <a:miter lim="800000"/>
            <a:headEnd type="none" w="sm" len="sm"/>
            <a:tailEnd type="oval" w="med" len="med"/>
          </a:ln>
        </p:spPr>
      </p:cxnSp>
      <p:sp>
        <p:nvSpPr>
          <p:cNvPr id="404" name="Google Shape;404;g27c02ca36ad_2_259"/>
          <p:cNvSpPr txBox="1"/>
          <p:nvPr/>
        </p:nvSpPr>
        <p:spPr>
          <a:xfrm>
            <a:off x="9824607" y="2142086"/>
            <a:ext cx="18078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Direct Solar Radiation may increase as cloud cover decreases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405" name="Google Shape;405;g27c02ca36ad_2_25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06" name="Google Shape;406;g27c02ca36ad_2_25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7b5b384f86_0_385"/>
          <p:cNvSpPr txBox="1">
            <a:spLocks noGrp="1"/>
          </p:cNvSpPr>
          <p:nvPr>
            <p:ph type="title"/>
          </p:nvPr>
        </p:nvSpPr>
        <p:spPr>
          <a:xfrm>
            <a:off x="4185524" y="514183"/>
            <a:ext cx="4189500" cy="8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a:t>Degree (F) outside the comfortable range </a:t>
            </a:r>
            <a:endParaRPr/>
          </a:p>
        </p:txBody>
      </p:sp>
      <p:pic>
        <p:nvPicPr>
          <p:cNvPr id="412" name="Google Shape;412;g27b5b384f86_0_385"/>
          <p:cNvPicPr preferRelativeResize="0"/>
          <p:nvPr/>
        </p:nvPicPr>
        <p:blipFill rotWithShape="1">
          <a:blip r:embed="rId3">
            <a:alphaModFix/>
          </a:blip>
          <a:srcRect/>
          <a:stretch/>
        </p:blipFill>
        <p:spPr>
          <a:xfrm>
            <a:off x="3192561" y="1158411"/>
            <a:ext cx="5933412" cy="450639"/>
          </a:xfrm>
          <a:prstGeom prst="rect">
            <a:avLst/>
          </a:prstGeom>
          <a:noFill/>
          <a:ln>
            <a:noFill/>
          </a:ln>
        </p:spPr>
      </p:pic>
      <p:pic>
        <p:nvPicPr>
          <p:cNvPr id="413" name="Google Shape;413;g27b5b384f86_0_385"/>
          <p:cNvPicPr preferRelativeResize="0"/>
          <p:nvPr/>
        </p:nvPicPr>
        <p:blipFill rotWithShape="1">
          <a:blip r:embed="rId4">
            <a:alphaModFix/>
          </a:blip>
          <a:srcRect/>
          <a:stretch/>
        </p:blipFill>
        <p:spPr>
          <a:xfrm>
            <a:off x="558041" y="1975888"/>
            <a:ext cx="11966956" cy="1146441"/>
          </a:xfrm>
          <a:prstGeom prst="rect">
            <a:avLst/>
          </a:prstGeom>
          <a:noFill/>
          <a:ln>
            <a:noFill/>
          </a:ln>
        </p:spPr>
      </p:pic>
      <p:sp>
        <p:nvSpPr>
          <p:cNvPr id="414" name="Google Shape;414;g27b5b384f86_0_385"/>
          <p:cNvSpPr txBox="1"/>
          <p:nvPr/>
        </p:nvSpPr>
        <p:spPr>
          <a:xfrm>
            <a:off x="2210022" y="1054527"/>
            <a:ext cx="8458800" cy="814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Too Cold                                                                                                                                        Too Hot </a:t>
            </a:r>
            <a:endParaRPr/>
          </a:p>
        </p:txBody>
      </p:sp>
      <p:pic>
        <p:nvPicPr>
          <p:cNvPr id="415" name="Google Shape;415;g27b5b384f86_0_385"/>
          <p:cNvPicPr preferRelativeResize="0"/>
          <p:nvPr/>
        </p:nvPicPr>
        <p:blipFill rotWithShape="1">
          <a:blip r:embed="rId5">
            <a:alphaModFix/>
          </a:blip>
          <a:srcRect/>
          <a:stretch/>
        </p:blipFill>
        <p:spPr>
          <a:xfrm>
            <a:off x="405595" y="3978878"/>
            <a:ext cx="4615786" cy="2376949"/>
          </a:xfrm>
          <a:prstGeom prst="rect">
            <a:avLst/>
          </a:prstGeom>
          <a:noFill/>
          <a:ln>
            <a:noFill/>
          </a:ln>
        </p:spPr>
      </p:pic>
      <p:sp>
        <p:nvSpPr>
          <p:cNvPr id="416" name="Google Shape;416;g27b5b384f86_0_38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17" name="Google Shape;417;g27b5b384f86_0_38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18" name="Google Shape;418;g27b5b384f86_0_385"/>
          <p:cNvSpPr txBox="1">
            <a:spLocks noGrp="1"/>
          </p:cNvSpPr>
          <p:nvPr>
            <p:ph type="title"/>
          </p:nvPr>
        </p:nvSpPr>
        <p:spPr>
          <a:xfrm>
            <a:off x="838200" y="5201625"/>
            <a:ext cx="10515600" cy="13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CLIMATE CHANGE SCENARIO</a:t>
            </a:r>
            <a:endParaRPr sz="1400" b="1">
              <a:latin typeface="Arial"/>
              <a:ea typeface="Arial"/>
              <a:cs typeface="Arial"/>
              <a:sym typeface="Arial"/>
            </a:endParaRPr>
          </a:p>
        </p:txBody>
      </p:sp>
      <p:sp>
        <p:nvSpPr>
          <p:cNvPr id="419" name="Google Shape;419;g27b5b384f86_0_385"/>
          <p:cNvSpPr txBox="1">
            <a:spLocks noGrp="1"/>
          </p:cNvSpPr>
          <p:nvPr>
            <p:ph type="title"/>
          </p:nvPr>
        </p:nvSpPr>
        <p:spPr>
          <a:xfrm>
            <a:off x="4204875" y="2034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7b5b384f86_0_394"/>
          <p:cNvSpPr txBox="1">
            <a:spLocks noGrp="1"/>
          </p:cNvSpPr>
          <p:nvPr>
            <p:ph type="title"/>
          </p:nvPr>
        </p:nvSpPr>
        <p:spPr>
          <a:xfrm>
            <a:off x="4185524" y="514183"/>
            <a:ext cx="4189500" cy="8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a:t>Degree (F) outside the comfortable range </a:t>
            </a:r>
            <a:endParaRPr/>
          </a:p>
        </p:txBody>
      </p:sp>
      <p:pic>
        <p:nvPicPr>
          <p:cNvPr id="425" name="Google Shape;425;g27b5b384f86_0_394"/>
          <p:cNvPicPr preferRelativeResize="0"/>
          <p:nvPr/>
        </p:nvPicPr>
        <p:blipFill rotWithShape="1">
          <a:blip r:embed="rId3">
            <a:alphaModFix/>
          </a:blip>
          <a:srcRect/>
          <a:stretch/>
        </p:blipFill>
        <p:spPr>
          <a:xfrm>
            <a:off x="3192561" y="1158411"/>
            <a:ext cx="5933412" cy="450639"/>
          </a:xfrm>
          <a:prstGeom prst="rect">
            <a:avLst/>
          </a:prstGeom>
          <a:noFill/>
          <a:ln>
            <a:noFill/>
          </a:ln>
        </p:spPr>
      </p:pic>
      <p:sp>
        <p:nvSpPr>
          <p:cNvPr id="426" name="Google Shape;426;g27b5b384f86_0_394"/>
          <p:cNvSpPr txBox="1"/>
          <p:nvPr/>
        </p:nvSpPr>
        <p:spPr>
          <a:xfrm>
            <a:off x="2210022" y="1054527"/>
            <a:ext cx="8458800" cy="814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Too Cold                                                                                                                                        Too Hot </a:t>
            </a:r>
            <a:endParaRPr/>
          </a:p>
        </p:txBody>
      </p:sp>
      <p:pic>
        <p:nvPicPr>
          <p:cNvPr id="427" name="Google Shape;427;g27b5b384f86_0_394"/>
          <p:cNvPicPr preferRelativeResize="0"/>
          <p:nvPr/>
        </p:nvPicPr>
        <p:blipFill rotWithShape="1">
          <a:blip r:embed="rId4">
            <a:alphaModFix/>
          </a:blip>
          <a:srcRect/>
          <a:stretch/>
        </p:blipFill>
        <p:spPr>
          <a:xfrm>
            <a:off x="6938074" y="3978878"/>
            <a:ext cx="4375797" cy="2609850"/>
          </a:xfrm>
          <a:prstGeom prst="rect">
            <a:avLst/>
          </a:prstGeom>
          <a:noFill/>
          <a:ln>
            <a:noFill/>
          </a:ln>
        </p:spPr>
      </p:pic>
      <p:sp>
        <p:nvSpPr>
          <p:cNvPr id="428" name="Google Shape;428;g27b5b384f86_0_394"/>
          <p:cNvSpPr/>
          <p:nvPr/>
        </p:nvSpPr>
        <p:spPr>
          <a:xfrm>
            <a:off x="5520482" y="5283803"/>
            <a:ext cx="1020900" cy="3579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9" name="Google Shape;429;g27b5b384f86_0_394"/>
          <p:cNvPicPr preferRelativeResize="0"/>
          <p:nvPr/>
        </p:nvPicPr>
        <p:blipFill rotWithShape="1">
          <a:blip r:embed="rId5">
            <a:alphaModFix/>
          </a:blip>
          <a:srcRect/>
          <a:stretch/>
        </p:blipFill>
        <p:spPr>
          <a:xfrm>
            <a:off x="558041" y="1975888"/>
            <a:ext cx="11966956" cy="1146441"/>
          </a:xfrm>
          <a:prstGeom prst="rect">
            <a:avLst/>
          </a:prstGeom>
          <a:noFill/>
          <a:ln>
            <a:noFill/>
          </a:ln>
        </p:spPr>
      </p:pic>
      <p:pic>
        <p:nvPicPr>
          <p:cNvPr id="430" name="Google Shape;430;g27b5b384f86_0_394"/>
          <p:cNvPicPr preferRelativeResize="0"/>
          <p:nvPr/>
        </p:nvPicPr>
        <p:blipFill rotWithShape="1">
          <a:blip r:embed="rId6">
            <a:alphaModFix/>
          </a:blip>
          <a:srcRect/>
          <a:stretch/>
        </p:blipFill>
        <p:spPr>
          <a:xfrm>
            <a:off x="405595" y="3978878"/>
            <a:ext cx="4615786" cy="2376949"/>
          </a:xfrm>
          <a:prstGeom prst="rect">
            <a:avLst/>
          </a:prstGeom>
          <a:noFill/>
          <a:ln>
            <a:noFill/>
          </a:ln>
        </p:spPr>
      </p:pic>
      <p:pic>
        <p:nvPicPr>
          <p:cNvPr id="431" name="Google Shape;431;g27b5b384f86_0_394"/>
          <p:cNvPicPr preferRelativeResize="0"/>
          <p:nvPr/>
        </p:nvPicPr>
        <p:blipFill rotWithShape="1">
          <a:blip r:embed="rId7">
            <a:alphaModFix/>
          </a:blip>
          <a:srcRect/>
          <a:stretch/>
        </p:blipFill>
        <p:spPr>
          <a:xfrm>
            <a:off x="561041" y="2832437"/>
            <a:ext cx="11966956" cy="1146441"/>
          </a:xfrm>
          <a:prstGeom prst="rect">
            <a:avLst/>
          </a:prstGeom>
          <a:noFill/>
          <a:ln>
            <a:noFill/>
          </a:ln>
        </p:spPr>
      </p:pic>
      <p:sp>
        <p:nvSpPr>
          <p:cNvPr id="432" name="Google Shape;432;g27b5b384f86_0_39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33" name="Google Shape;433;g27b5b384f86_0_39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34" name="Google Shape;434;g27b5b384f86_0_394"/>
          <p:cNvSpPr txBox="1">
            <a:spLocks noGrp="1"/>
          </p:cNvSpPr>
          <p:nvPr>
            <p:ph type="title"/>
          </p:nvPr>
        </p:nvSpPr>
        <p:spPr>
          <a:xfrm>
            <a:off x="838200" y="5201625"/>
            <a:ext cx="10515600" cy="13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CLIMATE CHANGE SCENARIO</a:t>
            </a:r>
            <a:endParaRPr sz="1400" b="1">
              <a:latin typeface="Arial"/>
              <a:ea typeface="Arial"/>
              <a:cs typeface="Arial"/>
              <a:sym typeface="Arial"/>
            </a:endParaRPr>
          </a:p>
        </p:txBody>
      </p:sp>
      <p:sp>
        <p:nvSpPr>
          <p:cNvPr id="435" name="Google Shape;435;g27b5b384f86_0_394"/>
          <p:cNvSpPr txBox="1">
            <a:spLocks noGrp="1"/>
          </p:cNvSpPr>
          <p:nvPr>
            <p:ph type="title"/>
          </p:nvPr>
        </p:nvSpPr>
        <p:spPr>
          <a:xfrm>
            <a:off x="4204875" y="2034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THERMAL AUTONOMY ANALYSIS</a:t>
            </a:r>
            <a:endParaRPr sz="16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7c02ca36ad_2_657"/>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42" name="Google Shape;442;g27c02ca36ad_2_657"/>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43" name="Google Shape;443;g27c02ca36ad_2_657"/>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SENSITIVITY STUDIES</a:t>
            </a:r>
            <a:endParaRPr sz="1600" b="1">
              <a:latin typeface="Arial"/>
              <a:ea typeface="Arial"/>
              <a:cs typeface="Arial"/>
              <a:sym typeface="Arial"/>
            </a:endParaRPr>
          </a:p>
        </p:txBody>
      </p:sp>
      <p:pic>
        <p:nvPicPr>
          <p:cNvPr id="444" name="Google Shape;444;g27c02ca36ad_2_657"/>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7c02ca36ad_2_665"/>
          <p:cNvSpPr txBox="1">
            <a:spLocks noGrp="1"/>
          </p:cNvSpPr>
          <p:nvPr>
            <p:ph type="title"/>
          </p:nvPr>
        </p:nvSpPr>
        <p:spPr>
          <a:xfrm>
            <a:off x="2196575" y="0"/>
            <a:ext cx="8180100" cy="95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1400" b="1">
                <a:latin typeface="Arial"/>
                <a:ea typeface="Arial"/>
                <a:cs typeface="Arial"/>
                <a:sym typeface="Arial"/>
              </a:rPr>
              <a:t>Summary of peak cooling and heating load by opening facing - HVAC included </a:t>
            </a:r>
            <a:endParaRPr sz="1400" b="1">
              <a:latin typeface="Arial"/>
              <a:ea typeface="Arial"/>
              <a:cs typeface="Arial"/>
              <a:sym typeface="Arial"/>
            </a:endParaRPr>
          </a:p>
        </p:txBody>
      </p:sp>
      <p:pic>
        <p:nvPicPr>
          <p:cNvPr id="450" name="Google Shape;450;g27c02ca36ad_2_665"/>
          <p:cNvPicPr preferRelativeResize="0">
            <a:picLocks noGrp="1"/>
          </p:cNvPicPr>
          <p:nvPr>
            <p:ph type="body" idx="1"/>
          </p:nvPr>
        </p:nvPicPr>
        <p:blipFill rotWithShape="1">
          <a:blip r:embed="rId3">
            <a:alphaModFix/>
          </a:blip>
          <a:srcRect/>
          <a:stretch/>
        </p:blipFill>
        <p:spPr>
          <a:xfrm>
            <a:off x="6001836" y="1047880"/>
            <a:ext cx="4668000" cy="4351200"/>
          </a:xfrm>
          <a:prstGeom prst="rect">
            <a:avLst/>
          </a:prstGeom>
          <a:noFill/>
          <a:ln>
            <a:noFill/>
          </a:ln>
        </p:spPr>
      </p:pic>
      <p:pic>
        <p:nvPicPr>
          <p:cNvPr id="451" name="Google Shape;451;g27c02ca36ad_2_665"/>
          <p:cNvPicPr preferRelativeResize="0"/>
          <p:nvPr/>
        </p:nvPicPr>
        <p:blipFill rotWithShape="1">
          <a:blip r:embed="rId4">
            <a:alphaModFix/>
          </a:blip>
          <a:srcRect/>
          <a:stretch/>
        </p:blipFill>
        <p:spPr>
          <a:xfrm>
            <a:off x="1205217" y="1048718"/>
            <a:ext cx="4611471" cy="4226563"/>
          </a:xfrm>
          <a:prstGeom prst="rect">
            <a:avLst/>
          </a:prstGeom>
          <a:noFill/>
          <a:ln>
            <a:noFill/>
          </a:ln>
        </p:spPr>
      </p:pic>
      <p:pic>
        <p:nvPicPr>
          <p:cNvPr id="452" name="Google Shape;452;g27c02ca36ad_2_665"/>
          <p:cNvPicPr preferRelativeResize="0"/>
          <p:nvPr/>
        </p:nvPicPr>
        <p:blipFill rotWithShape="1">
          <a:blip r:embed="rId5">
            <a:alphaModFix/>
          </a:blip>
          <a:srcRect/>
          <a:stretch/>
        </p:blipFill>
        <p:spPr>
          <a:xfrm>
            <a:off x="609905" y="4911346"/>
            <a:ext cx="1190625" cy="485775"/>
          </a:xfrm>
          <a:prstGeom prst="rect">
            <a:avLst/>
          </a:prstGeom>
          <a:noFill/>
          <a:ln>
            <a:noFill/>
          </a:ln>
        </p:spPr>
      </p:pic>
      <p:pic>
        <p:nvPicPr>
          <p:cNvPr id="453" name="Google Shape;453;g27c02ca36ad_2_665"/>
          <p:cNvPicPr preferRelativeResize="0"/>
          <p:nvPr/>
        </p:nvPicPr>
        <p:blipFill rotWithShape="1">
          <a:blip r:embed="rId6">
            <a:alphaModFix/>
          </a:blip>
          <a:srcRect/>
          <a:stretch/>
        </p:blipFill>
        <p:spPr>
          <a:xfrm>
            <a:off x="690657" y="5369113"/>
            <a:ext cx="1292223" cy="262331"/>
          </a:xfrm>
          <a:prstGeom prst="rect">
            <a:avLst/>
          </a:prstGeom>
          <a:noFill/>
          <a:ln>
            <a:noFill/>
          </a:ln>
        </p:spPr>
      </p:pic>
      <p:cxnSp>
        <p:nvCxnSpPr>
          <p:cNvPr id="454" name="Google Shape;454;g27c02ca36ad_2_665"/>
          <p:cNvCxnSpPr/>
          <p:nvPr/>
        </p:nvCxnSpPr>
        <p:spPr>
          <a:xfrm rot="10800000" flipH="1">
            <a:off x="3946275" y="2873500"/>
            <a:ext cx="1287300" cy="245700"/>
          </a:xfrm>
          <a:prstGeom prst="straightConnector1">
            <a:avLst/>
          </a:prstGeom>
          <a:noFill/>
          <a:ln w="12700" cap="flat" cmpd="sng">
            <a:solidFill>
              <a:srgbClr val="AEABAB"/>
            </a:solidFill>
            <a:prstDash val="solid"/>
            <a:miter lim="800000"/>
            <a:headEnd type="oval" w="sm" len="sm"/>
            <a:tailEnd type="none" w="med" len="med"/>
          </a:ln>
        </p:spPr>
      </p:cxnSp>
      <p:sp>
        <p:nvSpPr>
          <p:cNvPr id="455" name="Google Shape;455;g27c02ca36ad_2_665"/>
          <p:cNvSpPr txBox="1"/>
          <p:nvPr/>
        </p:nvSpPr>
        <p:spPr>
          <a:xfrm>
            <a:off x="5219100" y="2440375"/>
            <a:ext cx="1753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rPr>
              <a:t>optimized orientation</a:t>
            </a:r>
            <a:endParaRPr sz="1600">
              <a:solidFill>
                <a:schemeClr val="dk1"/>
              </a:solidFill>
            </a:endParaRPr>
          </a:p>
          <a:p>
            <a:pPr marL="0" marR="0" lvl="0" indent="0" algn="l" rtl="0">
              <a:spcBef>
                <a:spcPts val="0"/>
              </a:spcBef>
              <a:spcAft>
                <a:spcPts val="0"/>
              </a:spcAft>
              <a:buNone/>
            </a:pPr>
            <a:r>
              <a:rPr lang="en-US" sz="1600">
                <a:solidFill>
                  <a:schemeClr val="dk1"/>
                </a:solidFill>
              </a:rPr>
              <a:t> </a:t>
            </a:r>
            <a:endParaRPr/>
          </a:p>
        </p:txBody>
      </p:sp>
      <p:sp>
        <p:nvSpPr>
          <p:cNvPr id="456" name="Google Shape;456;g27c02ca36ad_2_66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57" name="Google Shape;457;g27c02ca36ad_2_66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58" name="Google Shape;458;g27c02ca36ad_2_665"/>
          <p:cNvSpPr txBox="1">
            <a:spLocks noGrp="1"/>
          </p:cNvSpPr>
          <p:nvPr>
            <p:ph type="title"/>
          </p:nvPr>
        </p:nvSpPr>
        <p:spPr>
          <a:xfrm>
            <a:off x="1393625" y="5835775"/>
            <a:ext cx="9786000" cy="615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1400" b="1">
                <a:latin typeface="Arial"/>
                <a:ea typeface="Arial"/>
                <a:cs typeface="Arial"/>
                <a:sym typeface="Arial"/>
              </a:rPr>
              <a:t>SUMMARY OF PEAK HEATING AND COOLING LOAD BY OPENING PER ORIENTATION - HVAC INCLUDED</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7c02ca36ad_2_492"/>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133" name="Google Shape;133;g27c02ca36ad_2_492"/>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134" name="Google Shape;134;g27c02ca36ad_2_492"/>
          <p:cNvPicPr preferRelativeResize="0"/>
          <p:nvPr/>
        </p:nvPicPr>
        <p:blipFill>
          <a:blip r:embed="rId3">
            <a:alphaModFix/>
          </a:blip>
          <a:stretch>
            <a:fillRect/>
          </a:stretch>
        </p:blipFill>
        <p:spPr>
          <a:xfrm>
            <a:off x="239700" y="146375"/>
            <a:ext cx="3441485" cy="6305000"/>
          </a:xfrm>
          <a:prstGeom prst="rect">
            <a:avLst/>
          </a:prstGeom>
          <a:noFill/>
          <a:ln>
            <a:noFill/>
          </a:ln>
        </p:spPr>
      </p:pic>
      <p:sp>
        <p:nvSpPr>
          <p:cNvPr id="135" name="Google Shape;135;g27c02ca36ad_2_492"/>
          <p:cNvSpPr txBox="1"/>
          <p:nvPr/>
        </p:nvSpPr>
        <p:spPr>
          <a:xfrm>
            <a:off x="2976900" y="4345600"/>
            <a:ext cx="62382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THE CARBON LIGHTERS 2023</a:t>
            </a:r>
            <a:endParaRPr b="1"/>
          </a:p>
        </p:txBody>
      </p:sp>
      <p:pic>
        <p:nvPicPr>
          <p:cNvPr id="136" name="Google Shape;136;g27c02ca36ad_2_492"/>
          <p:cNvPicPr preferRelativeResize="0"/>
          <p:nvPr/>
        </p:nvPicPr>
        <p:blipFill rotWithShape="1">
          <a:blip r:embed="rId4">
            <a:alphaModFix/>
          </a:blip>
          <a:srcRect l="32004" t="13748" r="24486" b="13391"/>
          <a:stretch/>
        </p:blipFill>
        <p:spPr>
          <a:xfrm>
            <a:off x="5049863" y="2426450"/>
            <a:ext cx="2092273" cy="2005099"/>
          </a:xfrm>
          <a:prstGeom prst="rect">
            <a:avLst/>
          </a:prstGeom>
          <a:noFill/>
          <a:ln>
            <a:noFill/>
          </a:ln>
        </p:spPr>
      </p:pic>
      <p:sp>
        <p:nvSpPr>
          <p:cNvPr id="137" name="Google Shape;137;g27c02ca36ad_2_492"/>
          <p:cNvSpPr txBox="1"/>
          <p:nvPr/>
        </p:nvSpPr>
        <p:spPr>
          <a:xfrm>
            <a:off x="7820450" y="70750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Total Annual Energy</a:t>
            </a:r>
            <a:endParaRPr sz="1200" b="1"/>
          </a:p>
        </p:txBody>
      </p:sp>
      <p:sp>
        <p:nvSpPr>
          <p:cNvPr id="138" name="Google Shape;138;g27c02ca36ad_2_492"/>
          <p:cNvSpPr txBox="1"/>
          <p:nvPr/>
        </p:nvSpPr>
        <p:spPr>
          <a:xfrm>
            <a:off x="10027850" y="70750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15,449,144 </a:t>
            </a:r>
            <a:endParaRPr b="1" i="1">
              <a:solidFill>
                <a:srgbClr val="31538F"/>
              </a:solidFill>
            </a:endParaRPr>
          </a:p>
        </p:txBody>
      </p:sp>
      <p:sp>
        <p:nvSpPr>
          <p:cNvPr id="139" name="Google Shape;139;g27c02ca36ad_2_492"/>
          <p:cNvSpPr txBox="1"/>
          <p:nvPr/>
        </p:nvSpPr>
        <p:spPr>
          <a:xfrm>
            <a:off x="7820450" y="123725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Site EUI</a:t>
            </a:r>
            <a:endParaRPr sz="1200" b="1"/>
          </a:p>
        </p:txBody>
      </p:sp>
      <p:sp>
        <p:nvSpPr>
          <p:cNvPr id="140" name="Google Shape;140;g27c02ca36ad_2_492"/>
          <p:cNvSpPr txBox="1"/>
          <p:nvPr/>
        </p:nvSpPr>
        <p:spPr>
          <a:xfrm>
            <a:off x="10027850" y="123725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23.5 </a:t>
            </a:r>
            <a:endParaRPr b="1" i="1">
              <a:solidFill>
                <a:srgbClr val="31538F"/>
              </a:solidFill>
            </a:endParaRPr>
          </a:p>
        </p:txBody>
      </p:sp>
      <p:sp>
        <p:nvSpPr>
          <p:cNvPr id="141" name="Google Shape;141;g27c02ca36ad_2_492"/>
          <p:cNvSpPr txBox="1"/>
          <p:nvPr/>
        </p:nvSpPr>
        <p:spPr>
          <a:xfrm>
            <a:off x="7820450" y="176700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Source EUI</a:t>
            </a:r>
            <a:endParaRPr sz="1200" b="1"/>
          </a:p>
        </p:txBody>
      </p:sp>
      <p:sp>
        <p:nvSpPr>
          <p:cNvPr id="142" name="Google Shape;142;g27c02ca36ad_2_492"/>
          <p:cNvSpPr txBox="1"/>
          <p:nvPr/>
        </p:nvSpPr>
        <p:spPr>
          <a:xfrm>
            <a:off x="10027850" y="176700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b="1" i="1">
                <a:solidFill>
                  <a:srgbClr val="31538F"/>
                </a:solidFill>
              </a:rPr>
              <a:t>74.1 </a:t>
            </a:r>
            <a:endParaRPr b="1" i="1">
              <a:solidFill>
                <a:srgbClr val="31538F"/>
              </a:solidFill>
            </a:endParaRPr>
          </a:p>
        </p:txBody>
      </p:sp>
      <p:sp>
        <p:nvSpPr>
          <p:cNvPr id="143" name="Google Shape;143;g27c02ca36ad_2_492"/>
          <p:cNvSpPr txBox="1"/>
          <p:nvPr/>
        </p:nvSpPr>
        <p:spPr>
          <a:xfrm>
            <a:off x="7820450" y="229675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Annual Op. Carbon</a:t>
            </a:r>
            <a:endParaRPr sz="1200" b="1"/>
          </a:p>
        </p:txBody>
      </p:sp>
      <p:sp>
        <p:nvSpPr>
          <p:cNvPr id="144" name="Google Shape;144;g27c02ca36ad_2_492"/>
          <p:cNvSpPr txBox="1"/>
          <p:nvPr/>
        </p:nvSpPr>
        <p:spPr>
          <a:xfrm>
            <a:off x="10027850" y="229675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1.99 </a:t>
            </a:r>
            <a:endParaRPr b="1" i="1">
              <a:solidFill>
                <a:srgbClr val="31538F"/>
              </a:solidFill>
            </a:endParaRPr>
          </a:p>
        </p:txBody>
      </p:sp>
      <p:sp>
        <p:nvSpPr>
          <p:cNvPr id="145" name="Google Shape;145;g27c02ca36ad_2_492"/>
          <p:cNvSpPr txBox="1"/>
          <p:nvPr/>
        </p:nvSpPr>
        <p:spPr>
          <a:xfrm>
            <a:off x="7820450" y="282650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Total Embodied Carbon</a:t>
            </a:r>
            <a:endParaRPr sz="1200" b="1"/>
          </a:p>
        </p:txBody>
      </p:sp>
      <p:sp>
        <p:nvSpPr>
          <p:cNvPr id="146" name="Google Shape;146;g27c02ca36ad_2_492"/>
          <p:cNvSpPr txBox="1"/>
          <p:nvPr/>
        </p:nvSpPr>
        <p:spPr>
          <a:xfrm>
            <a:off x="10027850" y="282650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94,253,677</a:t>
            </a:r>
            <a:endParaRPr b="1" i="1">
              <a:solidFill>
                <a:srgbClr val="31538F"/>
              </a:solidFill>
            </a:endParaRPr>
          </a:p>
        </p:txBody>
      </p:sp>
      <p:sp>
        <p:nvSpPr>
          <p:cNvPr id="147" name="Google Shape;147;g27c02ca36ad_2_492"/>
          <p:cNvSpPr txBox="1"/>
          <p:nvPr/>
        </p:nvSpPr>
        <p:spPr>
          <a:xfrm>
            <a:off x="7820450" y="335625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Annual Water Usage</a:t>
            </a:r>
            <a:endParaRPr sz="1200" b="1"/>
          </a:p>
        </p:txBody>
      </p:sp>
      <p:sp>
        <p:nvSpPr>
          <p:cNvPr id="148" name="Google Shape;148;g27c02ca36ad_2_492"/>
          <p:cNvSpPr txBox="1"/>
          <p:nvPr/>
        </p:nvSpPr>
        <p:spPr>
          <a:xfrm>
            <a:off x="10027850" y="335625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299,767</a:t>
            </a:r>
            <a:endParaRPr b="1" i="1">
              <a:solidFill>
                <a:srgbClr val="31538F"/>
              </a:solidFill>
            </a:endParaRPr>
          </a:p>
        </p:txBody>
      </p:sp>
      <p:sp>
        <p:nvSpPr>
          <p:cNvPr id="149" name="Google Shape;149;g27c02ca36ad_2_492"/>
          <p:cNvSpPr txBox="1"/>
          <p:nvPr/>
        </p:nvSpPr>
        <p:spPr>
          <a:xfrm>
            <a:off x="7820450" y="388600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Annual Energy Cost</a:t>
            </a:r>
            <a:endParaRPr sz="1200" b="1"/>
          </a:p>
        </p:txBody>
      </p:sp>
      <p:sp>
        <p:nvSpPr>
          <p:cNvPr id="150" name="Google Shape;150;g27c02ca36ad_2_492"/>
          <p:cNvSpPr txBox="1"/>
          <p:nvPr/>
        </p:nvSpPr>
        <p:spPr>
          <a:xfrm>
            <a:off x="10027850" y="388600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0.60</a:t>
            </a:r>
            <a:endParaRPr b="1" i="1">
              <a:solidFill>
                <a:srgbClr val="31538F"/>
              </a:solidFill>
            </a:endParaRPr>
          </a:p>
        </p:txBody>
      </p:sp>
      <p:sp>
        <p:nvSpPr>
          <p:cNvPr id="151" name="Google Shape;151;g27c02ca36ad_2_492"/>
          <p:cNvSpPr txBox="1"/>
          <p:nvPr/>
        </p:nvSpPr>
        <p:spPr>
          <a:xfrm>
            <a:off x="7820450" y="441575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Annual Water Cost</a:t>
            </a:r>
            <a:endParaRPr sz="1200" b="1"/>
          </a:p>
        </p:txBody>
      </p:sp>
      <p:sp>
        <p:nvSpPr>
          <p:cNvPr id="152" name="Google Shape;152;g27c02ca36ad_2_492"/>
          <p:cNvSpPr txBox="1"/>
          <p:nvPr/>
        </p:nvSpPr>
        <p:spPr>
          <a:xfrm>
            <a:off x="10027850" y="441575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0.005</a:t>
            </a:r>
            <a:endParaRPr b="1" i="1">
              <a:solidFill>
                <a:srgbClr val="31538F"/>
              </a:solidFill>
            </a:endParaRPr>
          </a:p>
        </p:txBody>
      </p:sp>
      <p:sp>
        <p:nvSpPr>
          <p:cNvPr id="153" name="Google Shape;153;g27c02ca36ad_2_492"/>
          <p:cNvSpPr txBox="1"/>
          <p:nvPr/>
        </p:nvSpPr>
        <p:spPr>
          <a:xfrm>
            <a:off x="7820450" y="4945500"/>
            <a:ext cx="22074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Total Annual Op. Cost</a:t>
            </a:r>
            <a:endParaRPr sz="1200" b="1"/>
          </a:p>
        </p:txBody>
      </p:sp>
      <p:sp>
        <p:nvSpPr>
          <p:cNvPr id="154" name="Google Shape;154;g27c02ca36ad_2_492"/>
          <p:cNvSpPr txBox="1"/>
          <p:nvPr/>
        </p:nvSpPr>
        <p:spPr>
          <a:xfrm>
            <a:off x="10027850" y="494550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0.605</a:t>
            </a:r>
            <a:endParaRPr b="1" i="1">
              <a:solidFill>
                <a:srgbClr val="31538F"/>
              </a:solidFill>
            </a:endParaRPr>
          </a:p>
        </p:txBody>
      </p:sp>
      <p:sp>
        <p:nvSpPr>
          <p:cNvPr id="155" name="Google Shape;155;g27c02ca36ad_2_492"/>
          <p:cNvSpPr txBox="1"/>
          <p:nvPr/>
        </p:nvSpPr>
        <p:spPr>
          <a:xfrm>
            <a:off x="7632050" y="5475250"/>
            <a:ext cx="2395800" cy="37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t>Total Onsite Energy Gen.</a:t>
            </a:r>
            <a:endParaRPr sz="1200" b="1"/>
          </a:p>
        </p:txBody>
      </p:sp>
      <p:sp>
        <p:nvSpPr>
          <p:cNvPr id="156" name="Google Shape;156;g27c02ca36ad_2_492"/>
          <p:cNvSpPr txBox="1"/>
          <p:nvPr/>
        </p:nvSpPr>
        <p:spPr>
          <a:xfrm>
            <a:off x="10027850" y="5475250"/>
            <a:ext cx="1254600" cy="3777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i="1">
                <a:solidFill>
                  <a:srgbClr val="31538F"/>
                </a:solidFill>
              </a:rPr>
              <a:t>125,593,517</a:t>
            </a:r>
            <a:endParaRPr b="1" i="1">
              <a:solidFill>
                <a:srgbClr val="31538F"/>
              </a:solidFill>
            </a:endParaRPr>
          </a:p>
        </p:txBody>
      </p:sp>
      <p:sp>
        <p:nvSpPr>
          <p:cNvPr id="157" name="Google Shape;157;g27c02ca36ad_2_492"/>
          <p:cNvSpPr txBox="1"/>
          <p:nvPr/>
        </p:nvSpPr>
        <p:spPr>
          <a:xfrm>
            <a:off x="11282450" y="70750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rgbClr val="31538F"/>
                </a:solidFill>
              </a:rPr>
              <a:t>kBtu/yr</a:t>
            </a:r>
            <a:endParaRPr sz="1000" i="1">
              <a:solidFill>
                <a:srgbClr val="31538F"/>
              </a:solidFill>
            </a:endParaRPr>
          </a:p>
        </p:txBody>
      </p:sp>
      <p:sp>
        <p:nvSpPr>
          <p:cNvPr id="158" name="Google Shape;158;g27c02ca36ad_2_492"/>
          <p:cNvSpPr txBox="1"/>
          <p:nvPr/>
        </p:nvSpPr>
        <p:spPr>
          <a:xfrm>
            <a:off x="11282450" y="123725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rgbClr val="31538F"/>
                </a:solidFill>
              </a:rPr>
              <a:t>kBtu/sf yr</a:t>
            </a:r>
            <a:endParaRPr sz="1000" i="1">
              <a:solidFill>
                <a:srgbClr val="31538F"/>
              </a:solidFill>
            </a:endParaRPr>
          </a:p>
        </p:txBody>
      </p:sp>
      <p:sp>
        <p:nvSpPr>
          <p:cNvPr id="159" name="Google Shape;159;g27c02ca36ad_2_492"/>
          <p:cNvSpPr txBox="1"/>
          <p:nvPr/>
        </p:nvSpPr>
        <p:spPr>
          <a:xfrm>
            <a:off x="11282450" y="176700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i="1">
                <a:solidFill>
                  <a:srgbClr val="31538F"/>
                </a:solidFill>
              </a:rPr>
              <a:t>kBtu/sf yr</a:t>
            </a:r>
            <a:endParaRPr sz="1000" i="1">
              <a:solidFill>
                <a:srgbClr val="31538F"/>
              </a:solidFill>
            </a:endParaRPr>
          </a:p>
          <a:p>
            <a:pPr marL="0" lvl="0" indent="0" algn="l" rtl="0">
              <a:spcBef>
                <a:spcPts val="0"/>
              </a:spcBef>
              <a:spcAft>
                <a:spcPts val="0"/>
              </a:spcAft>
              <a:buNone/>
            </a:pPr>
            <a:endParaRPr sz="1000" i="1">
              <a:solidFill>
                <a:srgbClr val="31538F"/>
              </a:solidFill>
            </a:endParaRPr>
          </a:p>
        </p:txBody>
      </p:sp>
      <p:sp>
        <p:nvSpPr>
          <p:cNvPr id="160" name="Google Shape;160;g27c02ca36ad_2_492"/>
          <p:cNvSpPr txBox="1"/>
          <p:nvPr/>
        </p:nvSpPr>
        <p:spPr>
          <a:xfrm>
            <a:off x="11282450" y="229675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rgbClr val="31538F"/>
                </a:solidFill>
              </a:rPr>
              <a:t>kgCO2e/sf yr</a:t>
            </a:r>
            <a:endParaRPr sz="1000" i="1">
              <a:solidFill>
                <a:srgbClr val="31538F"/>
              </a:solidFill>
            </a:endParaRPr>
          </a:p>
        </p:txBody>
      </p:sp>
      <p:sp>
        <p:nvSpPr>
          <p:cNvPr id="161" name="Google Shape;161;g27c02ca36ad_2_492"/>
          <p:cNvSpPr txBox="1"/>
          <p:nvPr/>
        </p:nvSpPr>
        <p:spPr>
          <a:xfrm>
            <a:off x="11282450" y="282650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i="1">
                <a:solidFill>
                  <a:srgbClr val="31538F"/>
                </a:solidFill>
              </a:rPr>
              <a:t>kgCO2e yr</a:t>
            </a:r>
            <a:endParaRPr sz="1000" i="1">
              <a:solidFill>
                <a:srgbClr val="31538F"/>
              </a:solidFill>
            </a:endParaRPr>
          </a:p>
          <a:p>
            <a:pPr marL="0" lvl="0" indent="0" algn="l" rtl="0">
              <a:spcBef>
                <a:spcPts val="0"/>
              </a:spcBef>
              <a:spcAft>
                <a:spcPts val="0"/>
              </a:spcAft>
              <a:buNone/>
            </a:pPr>
            <a:endParaRPr sz="1000" i="1">
              <a:solidFill>
                <a:srgbClr val="31538F"/>
              </a:solidFill>
            </a:endParaRPr>
          </a:p>
        </p:txBody>
      </p:sp>
      <p:sp>
        <p:nvSpPr>
          <p:cNvPr id="162" name="Google Shape;162;g27c02ca36ad_2_492"/>
          <p:cNvSpPr txBox="1"/>
          <p:nvPr/>
        </p:nvSpPr>
        <p:spPr>
          <a:xfrm>
            <a:off x="11282450" y="335625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rgbClr val="31538F"/>
                </a:solidFill>
              </a:rPr>
              <a:t>gallons</a:t>
            </a:r>
            <a:endParaRPr sz="1000" i="1">
              <a:solidFill>
                <a:srgbClr val="31538F"/>
              </a:solidFill>
            </a:endParaRPr>
          </a:p>
        </p:txBody>
      </p:sp>
      <p:sp>
        <p:nvSpPr>
          <p:cNvPr id="163" name="Google Shape;163;g27c02ca36ad_2_492"/>
          <p:cNvSpPr txBox="1"/>
          <p:nvPr/>
        </p:nvSpPr>
        <p:spPr>
          <a:xfrm>
            <a:off x="11282450" y="388600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rgbClr val="31538F"/>
                </a:solidFill>
              </a:rPr>
              <a:t>$/sf</a:t>
            </a:r>
            <a:endParaRPr sz="1000" i="1">
              <a:solidFill>
                <a:srgbClr val="31538F"/>
              </a:solidFill>
            </a:endParaRPr>
          </a:p>
        </p:txBody>
      </p:sp>
      <p:sp>
        <p:nvSpPr>
          <p:cNvPr id="164" name="Google Shape;164;g27c02ca36ad_2_492"/>
          <p:cNvSpPr txBox="1"/>
          <p:nvPr/>
        </p:nvSpPr>
        <p:spPr>
          <a:xfrm>
            <a:off x="11282450" y="441575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i="1">
                <a:solidFill>
                  <a:srgbClr val="31538F"/>
                </a:solidFill>
              </a:rPr>
              <a:t>$/sf</a:t>
            </a:r>
            <a:endParaRPr sz="1000" i="1">
              <a:solidFill>
                <a:srgbClr val="31538F"/>
              </a:solidFill>
            </a:endParaRPr>
          </a:p>
        </p:txBody>
      </p:sp>
      <p:sp>
        <p:nvSpPr>
          <p:cNvPr id="165" name="Google Shape;165;g27c02ca36ad_2_492"/>
          <p:cNvSpPr txBox="1"/>
          <p:nvPr/>
        </p:nvSpPr>
        <p:spPr>
          <a:xfrm>
            <a:off x="11282450" y="494550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i="1">
                <a:solidFill>
                  <a:srgbClr val="31538F"/>
                </a:solidFill>
              </a:rPr>
              <a:t>$/sf</a:t>
            </a:r>
            <a:endParaRPr sz="1000" i="1">
              <a:solidFill>
                <a:srgbClr val="31538F"/>
              </a:solidFill>
            </a:endParaRPr>
          </a:p>
        </p:txBody>
      </p:sp>
      <p:sp>
        <p:nvSpPr>
          <p:cNvPr id="166" name="Google Shape;166;g27c02ca36ad_2_492"/>
          <p:cNvSpPr txBox="1"/>
          <p:nvPr/>
        </p:nvSpPr>
        <p:spPr>
          <a:xfrm>
            <a:off x="11282450" y="5475250"/>
            <a:ext cx="924300" cy="3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solidFill>
                  <a:srgbClr val="31538F"/>
                </a:solidFill>
              </a:rPr>
              <a:t>kBtu/yr</a:t>
            </a:r>
            <a:endParaRPr sz="1000" i="1">
              <a:solidFill>
                <a:srgbClr val="31538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27c02ca36ad_2_677"/>
          <p:cNvPicPr preferRelativeResize="0"/>
          <p:nvPr/>
        </p:nvPicPr>
        <p:blipFill rotWithShape="1">
          <a:blip r:embed="rId3">
            <a:alphaModFix/>
          </a:blip>
          <a:srcRect/>
          <a:stretch/>
        </p:blipFill>
        <p:spPr>
          <a:xfrm>
            <a:off x="5969626" y="960909"/>
            <a:ext cx="4115517" cy="2411022"/>
          </a:xfrm>
          <a:prstGeom prst="rect">
            <a:avLst/>
          </a:prstGeom>
          <a:noFill/>
          <a:ln>
            <a:noFill/>
          </a:ln>
        </p:spPr>
      </p:pic>
      <p:pic>
        <p:nvPicPr>
          <p:cNvPr id="464" name="Google Shape;464;g27c02ca36ad_2_677"/>
          <p:cNvPicPr preferRelativeResize="0">
            <a:picLocks noGrp="1"/>
          </p:cNvPicPr>
          <p:nvPr>
            <p:ph type="body" idx="1"/>
          </p:nvPr>
        </p:nvPicPr>
        <p:blipFill rotWithShape="1">
          <a:blip r:embed="rId4">
            <a:alphaModFix/>
          </a:blip>
          <a:srcRect/>
          <a:stretch/>
        </p:blipFill>
        <p:spPr>
          <a:xfrm>
            <a:off x="838200" y="960909"/>
            <a:ext cx="4614600" cy="4936200"/>
          </a:xfrm>
          <a:prstGeom prst="rect">
            <a:avLst/>
          </a:prstGeom>
          <a:noFill/>
          <a:ln>
            <a:noFill/>
          </a:ln>
        </p:spPr>
      </p:pic>
      <p:pic>
        <p:nvPicPr>
          <p:cNvPr id="465" name="Google Shape;465;g27c02ca36ad_2_677"/>
          <p:cNvPicPr preferRelativeResize="0"/>
          <p:nvPr/>
        </p:nvPicPr>
        <p:blipFill rotWithShape="1">
          <a:blip r:embed="rId5">
            <a:alphaModFix/>
          </a:blip>
          <a:srcRect/>
          <a:stretch/>
        </p:blipFill>
        <p:spPr>
          <a:xfrm>
            <a:off x="6032895" y="3371931"/>
            <a:ext cx="4614643" cy="2471711"/>
          </a:xfrm>
          <a:prstGeom prst="rect">
            <a:avLst/>
          </a:prstGeom>
          <a:noFill/>
          <a:ln>
            <a:noFill/>
          </a:ln>
        </p:spPr>
      </p:pic>
      <p:sp>
        <p:nvSpPr>
          <p:cNvPr id="466" name="Google Shape;466;g27c02ca36ad_2_677"/>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67" name="Google Shape;467;g27c02ca36ad_2_677"/>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68" name="Google Shape;468;g27c02ca36ad_2_677"/>
          <p:cNvSpPr txBox="1">
            <a:spLocks noGrp="1"/>
          </p:cNvSpPr>
          <p:nvPr>
            <p:ph type="title"/>
          </p:nvPr>
        </p:nvSpPr>
        <p:spPr>
          <a:xfrm>
            <a:off x="1393625" y="5835775"/>
            <a:ext cx="9786000" cy="615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1400" b="1">
                <a:latin typeface="Arial"/>
                <a:ea typeface="Arial"/>
                <a:cs typeface="Arial"/>
                <a:sym typeface="Arial"/>
              </a:rPr>
              <a:t>SUMMARY OF PEAK HEATING AND COOLING LOAD BY OPENING PER ORIENTATION - HVAC INCLUDED</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pic>
        <p:nvPicPr>
          <p:cNvPr id="473" name="Google Shape;473;g27c02ca36ad_2_686"/>
          <p:cNvPicPr preferRelativeResize="0">
            <a:picLocks noGrp="1"/>
          </p:cNvPicPr>
          <p:nvPr>
            <p:ph type="body" idx="1"/>
          </p:nvPr>
        </p:nvPicPr>
        <p:blipFill rotWithShape="1">
          <a:blip r:embed="rId3">
            <a:alphaModFix/>
          </a:blip>
          <a:srcRect/>
          <a:stretch/>
        </p:blipFill>
        <p:spPr>
          <a:xfrm>
            <a:off x="4777316" y="1084108"/>
            <a:ext cx="6780600" cy="3932700"/>
          </a:xfrm>
          <a:prstGeom prst="rect">
            <a:avLst/>
          </a:prstGeom>
          <a:noFill/>
          <a:ln>
            <a:noFill/>
          </a:ln>
        </p:spPr>
      </p:pic>
      <p:cxnSp>
        <p:nvCxnSpPr>
          <p:cNvPr id="474" name="Google Shape;474;g27c02ca36ad_2_686"/>
          <p:cNvCxnSpPr/>
          <p:nvPr/>
        </p:nvCxnSpPr>
        <p:spPr>
          <a:xfrm>
            <a:off x="5494351" y="2596463"/>
            <a:ext cx="1714500" cy="0"/>
          </a:xfrm>
          <a:prstGeom prst="straightConnector1">
            <a:avLst/>
          </a:prstGeom>
          <a:noFill/>
          <a:ln w="28575" cap="flat" cmpd="sng">
            <a:solidFill>
              <a:schemeClr val="accent1"/>
            </a:solidFill>
            <a:prstDash val="dash"/>
            <a:miter lim="800000"/>
            <a:headEnd type="none" w="sm" len="sm"/>
            <a:tailEnd type="none" w="sm" len="sm"/>
          </a:ln>
        </p:spPr>
      </p:cxnSp>
      <p:cxnSp>
        <p:nvCxnSpPr>
          <p:cNvPr id="475" name="Google Shape;475;g27c02ca36ad_2_686"/>
          <p:cNvCxnSpPr/>
          <p:nvPr/>
        </p:nvCxnSpPr>
        <p:spPr>
          <a:xfrm flipH="1">
            <a:off x="7259241" y="2596463"/>
            <a:ext cx="300" cy="1934100"/>
          </a:xfrm>
          <a:prstGeom prst="straightConnector1">
            <a:avLst/>
          </a:prstGeom>
          <a:noFill/>
          <a:ln w="28575" cap="flat" cmpd="sng">
            <a:solidFill>
              <a:schemeClr val="accent1"/>
            </a:solidFill>
            <a:prstDash val="dash"/>
            <a:miter lim="800000"/>
            <a:headEnd type="none" w="sm" len="sm"/>
            <a:tailEnd type="none" w="sm" len="sm"/>
          </a:ln>
        </p:spPr>
      </p:cxnSp>
      <p:sp>
        <p:nvSpPr>
          <p:cNvPr id="476" name="Google Shape;476;g27c02ca36ad_2_686"/>
          <p:cNvSpPr/>
          <p:nvPr/>
        </p:nvSpPr>
        <p:spPr>
          <a:xfrm>
            <a:off x="7208926" y="2531999"/>
            <a:ext cx="100800" cy="129000"/>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g27c02ca36ad_2_686"/>
          <p:cNvSpPr txBox="1"/>
          <p:nvPr/>
        </p:nvSpPr>
        <p:spPr>
          <a:xfrm>
            <a:off x="7005100" y="4625753"/>
            <a:ext cx="779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accent1"/>
                </a:solidFill>
                <a:latin typeface="Calibri"/>
                <a:ea typeface="Calibri"/>
                <a:cs typeface="Calibri"/>
                <a:sym typeface="Calibri"/>
              </a:rPr>
              <a:t>0.25</a:t>
            </a:r>
            <a:endParaRPr/>
          </a:p>
        </p:txBody>
      </p:sp>
      <p:sp>
        <p:nvSpPr>
          <p:cNvPr id="478" name="Google Shape;478;g27c02ca36ad_2_686"/>
          <p:cNvSpPr txBox="1"/>
          <p:nvPr/>
        </p:nvSpPr>
        <p:spPr>
          <a:xfrm>
            <a:off x="4798973" y="2353150"/>
            <a:ext cx="779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accent1"/>
                </a:solidFill>
                <a:latin typeface="Calibri"/>
                <a:ea typeface="Calibri"/>
                <a:cs typeface="Calibri"/>
                <a:sym typeface="Calibri"/>
              </a:rPr>
              <a:t>6.27%</a:t>
            </a:r>
            <a:endParaRPr/>
          </a:p>
        </p:txBody>
      </p:sp>
      <p:pic>
        <p:nvPicPr>
          <p:cNvPr id="479" name="Google Shape;479;g27c02ca36ad_2_686"/>
          <p:cNvPicPr preferRelativeResize="0"/>
          <p:nvPr/>
        </p:nvPicPr>
        <p:blipFill>
          <a:blip r:embed="rId4">
            <a:alphaModFix/>
          </a:blip>
          <a:stretch>
            <a:fillRect/>
          </a:stretch>
        </p:blipFill>
        <p:spPr>
          <a:xfrm>
            <a:off x="756276" y="1084100"/>
            <a:ext cx="3424050" cy="2143975"/>
          </a:xfrm>
          <a:prstGeom prst="rect">
            <a:avLst/>
          </a:prstGeom>
          <a:noFill/>
          <a:ln>
            <a:noFill/>
          </a:ln>
        </p:spPr>
      </p:pic>
      <p:cxnSp>
        <p:nvCxnSpPr>
          <p:cNvPr id="480" name="Google Shape;480;g27c02ca36ad_2_686"/>
          <p:cNvCxnSpPr>
            <a:stCxn id="476" idx="5"/>
          </p:cNvCxnSpPr>
          <p:nvPr/>
        </p:nvCxnSpPr>
        <p:spPr>
          <a:xfrm>
            <a:off x="7294964" y="2642107"/>
            <a:ext cx="849900" cy="2894400"/>
          </a:xfrm>
          <a:prstGeom prst="straightConnector1">
            <a:avLst/>
          </a:prstGeom>
          <a:noFill/>
          <a:ln w="12700" cap="flat" cmpd="sng">
            <a:solidFill>
              <a:srgbClr val="AEABAB"/>
            </a:solidFill>
            <a:prstDash val="solid"/>
            <a:miter lim="800000"/>
            <a:headEnd type="none" w="sm" len="sm"/>
            <a:tailEnd type="oval" w="med" len="med"/>
          </a:ln>
        </p:spPr>
      </p:cxnSp>
      <p:sp>
        <p:nvSpPr>
          <p:cNvPr id="481" name="Google Shape;481;g27c02ca36ad_2_686"/>
          <p:cNvSpPr txBox="1"/>
          <p:nvPr/>
        </p:nvSpPr>
        <p:spPr>
          <a:xfrm>
            <a:off x="7114482" y="5437900"/>
            <a:ext cx="21063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optimized point </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SHGC-0.25</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pic>
        <p:nvPicPr>
          <p:cNvPr id="482" name="Google Shape;482;g27c02ca36ad_2_686"/>
          <p:cNvPicPr preferRelativeResize="0"/>
          <p:nvPr/>
        </p:nvPicPr>
        <p:blipFill rotWithShape="1">
          <a:blip r:embed="rId5">
            <a:alphaModFix/>
          </a:blip>
          <a:srcRect/>
          <a:stretch/>
        </p:blipFill>
        <p:spPr>
          <a:xfrm>
            <a:off x="756275" y="3494475"/>
            <a:ext cx="3424050" cy="2086986"/>
          </a:xfrm>
          <a:prstGeom prst="rect">
            <a:avLst/>
          </a:prstGeom>
          <a:noFill/>
          <a:ln>
            <a:noFill/>
          </a:ln>
        </p:spPr>
      </p:pic>
      <p:sp>
        <p:nvSpPr>
          <p:cNvPr id="483" name="Google Shape;483;g27c02ca36ad_2_686"/>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84" name="Google Shape;484;g27c02ca36ad_2_686"/>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85" name="Google Shape;485;g27c02ca36ad_2_686"/>
          <p:cNvSpPr txBox="1">
            <a:spLocks noGrp="1"/>
          </p:cNvSpPr>
          <p:nvPr>
            <p:ph type="title"/>
          </p:nvPr>
        </p:nvSpPr>
        <p:spPr>
          <a:xfrm>
            <a:off x="756275" y="5949825"/>
            <a:ext cx="5403600" cy="615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1400" b="1">
                <a:latin typeface="Arial"/>
                <a:ea typeface="Arial"/>
                <a:cs typeface="Arial"/>
                <a:sym typeface="Arial"/>
              </a:rPr>
              <a:t>SKYLIGHT SHGC SENSITIVITY STUDY</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7c02ca36ad_2_277"/>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492" name="Google Shape;492;g27c02ca36ad_2_277"/>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493" name="Google Shape;493;g27c02ca36ad_2_277"/>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DESIGN</a:t>
            </a:r>
            <a:endParaRPr sz="1600" b="1">
              <a:latin typeface="Arial"/>
              <a:ea typeface="Arial"/>
              <a:cs typeface="Arial"/>
              <a:sym typeface="Arial"/>
            </a:endParaRPr>
          </a:p>
        </p:txBody>
      </p:sp>
      <p:pic>
        <p:nvPicPr>
          <p:cNvPr id="494" name="Google Shape;494;g27c02ca36ad_2_277"/>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7c02ca36ad_2_28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01" name="Google Shape;501;g27c02ca36ad_2_28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02" name="Google Shape;502;g27c02ca36ad_2_285"/>
          <p:cNvPicPr preferRelativeResize="0"/>
          <p:nvPr/>
        </p:nvPicPr>
        <p:blipFill>
          <a:blip r:embed="rId3">
            <a:alphaModFix/>
          </a:blip>
          <a:stretch>
            <a:fillRect/>
          </a:stretch>
        </p:blipFill>
        <p:spPr>
          <a:xfrm>
            <a:off x="3019612" y="433288"/>
            <a:ext cx="6152774" cy="52914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g27c02ca36ad_2_292"/>
          <p:cNvPicPr preferRelativeResize="0"/>
          <p:nvPr/>
        </p:nvPicPr>
        <p:blipFill>
          <a:blip r:embed="rId3">
            <a:alphaModFix/>
          </a:blip>
          <a:stretch>
            <a:fillRect/>
          </a:stretch>
        </p:blipFill>
        <p:spPr>
          <a:xfrm>
            <a:off x="3019613" y="433325"/>
            <a:ext cx="6152776" cy="5291375"/>
          </a:xfrm>
          <a:prstGeom prst="rect">
            <a:avLst/>
          </a:prstGeom>
          <a:noFill/>
          <a:ln>
            <a:noFill/>
          </a:ln>
        </p:spPr>
      </p:pic>
      <p:sp>
        <p:nvSpPr>
          <p:cNvPr id="509" name="Google Shape;509;g27c02ca36ad_2_292"/>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10" name="Google Shape;510;g27c02ca36ad_2_292"/>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7c02ca36ad_2_29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17" name="Google Shape;517;g27c02ca36ad_2_29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18" name="Google Shape;518;g27c02ca36ad_2_299"/>
          <p:cNvPicPr preferRelativeResize="0"/>
          <p:nvPr/>
        </p:nvPicPr>
        <p:blipFill>
          <a:blip r:embed="rId3">
            <a:alphaModFix/>
          </a:blip>
          <a:stretch>
            <a:fillRect/>
          </a:stretch>
        </p:blipFill>
        <p:spPr>
          <a:xfrm>
            <a:off x="152400" y="152400"/>
            <a:ext cx="10740782" cy="6146580"/>
          </a:xfrm>
          <a:prstGeom prst="rect">
            <a:avLst/>
          </a:prstGeom>
          <a:noFill/>
          <a:ln>
            <a:noFill/>
          </a:ln>
        </p:spPr>
      </p:pic>
      <p:sp>
        <p:nvSpPr>
          <p:cNvPr id="519" name="Google Shape;519;g27c02ca36ad_2_299"/>
          <p:cNvSpPr txBox="1"/>
          <p:nvPr/>
        </p:nvSpPr>
        <p:spPr>
          <a:xfrm>
            <a:off x="10893175" y="2334400"/>
            <a:ext cx="10848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HOTEL</a:t>
            </a:r>
            <a:endParaRPr b="1"/>
          </a:p>
        </p:txBody>
      </p:sp>
      <p:sp>
        <p:nvSpPr>
          <p:cNvPr id="520" name="Google Shape;520;g27c02ca36ad_2_299"/>
          <p:cNvSpPr txBox="1"/>
          <p:nvPr/>
        </p:nvSpPr>
        <p:spPr>
          <a:xfrm>
            <a:off x="10893175" y="1566625"/>
            <a:ext cx="1243800" cy="7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IMMERSIVE EXP &amp; MUSEUM</a:t>
            </a:r>
            <a:endParaRPr b="1"/>
          </a:p>
        </p:txBody>
      </p:sp>
      <p:sp>
        <p:nvSpPr>
          <p:cNvPr id="521" name="Google Shape;521;g27c02ca36ad_2_299"/>
          <p:cNvSpPr txBox="1"/>
          <p:nvPr/>
        </p:nvSpPr>
        <p:spPr>
          <a:xfrm>
            <a:off x="10893175" y="2806463"/>
            <a:ext cx="11664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RETAIL &amp; F&amp;B</a:t>
            </a:r>
            <a:endParaRPr b="1"/>
          </a:p>
        </p:txBody>
      </p:sp>
      <p:sp>
        <p:nvSpPr>
          <p:cNvPr id="522" name="Google Shape;522;g27c02ca36ad_2_299"/>
          <p:cNvSpPr txBox="1"/>
          <p:nvPr/>
        </p:nvSpPr>
        <p:spPr>
          <a:xfrm>
            <a:off x="10893175" y="3452875"/>
            <a:ext cx="15822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BOH &amp; PARKING</a:t>
            </a:r>
            <a:endParaRPr b="1"/>
          </a:p>
        </p:txBody>
      </p:sp>
      <p:cxnSp>
        <p:nvCxnSpPr>
          <p:cNvPr id="523" name="Google Shape;523;g27c02ca36ad_2_299"/>
          <p:cNvCxnSpPr>
            <a:stCxn id="520" idx="1"/>
          </p:cNvCxnSpPr>
          <p:nvPr/>
        </p:nvCxnSpPr>
        <p:spPr>
          <a:xfrm flipH="1">
            <a:off x="8853475" y="1950475"/>
            <a:ext cx="2039700" cy="878100"/>
          </a:xfrm>
          <a:prstGeom prst="straightConnector1">
            <a:avLst/>
          </a:prstGeom>
          <a:noFill/>
          <a:ln w="19050" cap="flat" cmpd="sng">
            <a:solidFill>
              <a:srgbClr val="DD7E6B"/>
            </a:solidFill>
            <a:prstDash val="solid"/>
            <a:round/>
            <a:headEnd type="none" w="med" len="med"/>
            <a:tailEnd type="oval" w="med" len="med"/>
          </a:ln>
        </p:spPr>
      </p:cxnSp>
      <p:cxnSp>
        <p:nvCxnSpPr>
          <p:cNvPr id="524" name="Google Shape;524;g27c02ca36ad_2_299"/>
          <p:cNvCxnSpPr>
            <a:stCxn id="519" idx="1"/>
          </p:cNvCxnSpPr>
          <p:nvPr/>
        </p:nvCxnSpPr>
        <p:spPr>
          <a:xfrm flipH="1">
            <a:off x="9163375" y="2518450"/>
            <a:ext cx="1729800" cy="716700"/>
          </a:xfrm>
          <a:prstGeom prst="straightConnector1">
            <a:avLst/>
          </a:prstGeom>
          <a:noFill/>
          <a:ln w="19050" cap="flat" cmpd="sng">
            <a:solidFill>
              <a:srgbClr val="DD7E6B"/>
            </a:solidFill>
            <a:prstDash val="solid"/>
            <a:round/>
            <a:headEnd type="none" w="med" len="med"/>
            <a:tailEnd type="oval" w="med" len="med"/>
          </a:ln>
        </p:spPr>
      </p:cxnSp>
      <p:cxnSp>
        <p:nvCxnSpPr>
          <p:cNvPr id="525" name="Google Shape;525;g27c02ca36ad_2_299"/>
          <p:cNvCxnSpPr>
            <a:stCxn id="521" idx="1"/>
          </p:cNvCxnSpPr>
          <p:nvPr/>
        </p:nvCxnSpPr>
        <p:spPr>
          <a:xfrm flipH="1">
            <a:off x="9647575" y="2990513"/>
            <a:ext cx="1245600" cy="496500"/>
          </a:xfrm>
          <a:prstGeom prst="straightConnector1">
            <a:avLst/>
          </a:prstGeom>
          <a:noFill/>
          <a:ln w="19050" cap="flat" cmpd="sng">
            <a:solidFill>
              <a:srgbClr val="DD7E6B"/>
            </a:solidFill>
            <a:prstDash val="solid"/>
            <a:round/>
            <a:headEnd type="none" w="med" len="med"/>
            <a:tailEnd type="oval" w="med" len="med"/>
          </a:ln>
        </p:spPr>
      </p:cxnSp>
      <p:cxnSp>
        <p:nvCxnSpPr>
          <p:cNvPr id="526" name="Google Shape;526;g27c02ca36ad_2_299"/>
          <p:cNvCxnSpPr>
            <a:stCxn id="522" idx="1"/>
          </p:cNvCxnSpPr>
          <p:nvPr/>
        </p:nvCxnSpPr>
        <p:spPr>
          <a:xfrm rot="10800000">
            <a:off x="9657475" y="3700225"/>
            <a:ext cx="1235700" cy="55500"/>
          </a:xfrm>
          <a:prstGeom prst="straightConnector1">
            <a:avLst/>
          </a:prstGeom>
          <a:noFill/>
          <a:ln w="19050" cap="flat" cmpd="sng">
            <a:solidFill>
              <a:srgbClr val="DD7E6B"/>
            </a:solidFill>
            <a:prstDash val="solid"/>
            <a:round/>
            <a:headEnd type="none" w="med" len="med"/>
            <a:tailEnd type="oval" w="med" len="med"/>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7c02ca36ad_2_31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33" name="Google Shape;533;g27c02ca36ad_2_31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34" name="Google Shape;534;g27c02ca36ad_2_314"/>
          <p:cNvPicPr preferRelativeResize="0"/>
          <p:nvPr/>
        </p:nvPicPr>
        <p:blipFill>
          <a:blip r:embed="rId3">
            <a:alphaModFix/>
          </a:blip>
          <a:stretch>
            <a:fillRect/>
          </a:stretch>
        </p:blipFill>
        <p:spPr>
          <a:xfrm>
            <a:off x="152400" y="152400"/>
            <a:ext cx="10740782" cy="6146580"/>
          </a:xfrm>
          <a:prstGeom prst="rect">
            <a:avLst/>
          </a:prstGeom>
          <a:noFill/>
          <a:ln>
            <a:noFill/>
          </a:ln>
        </p:spPr>
      </p:pic>
      <p:sp>
        <p:nvSpPr>
          <p:cNvPr id="535" name="Google Shape;535;g27c02ca36ad_2_314"/>
          <p:cNvSpPr txBox="1"/>
          <p:nvPr/>
        </p:nvSpPr>
        <p:spPr>
          <a:xfrm>
            <a:off x="9649375" y="1498750"/>
            <a:ext cx="1243800" cy="7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museum with glass ceiling</a:t>
            </a:r>
            <a:endParaRPr b="1"/>
          </a:p>
        </p:txBody>
      </p:sp>
      <p:sp>
        <p:nvSpPr>
          <p:cNvPr id="536" name="Google Shape;536;g27c02ca36ad_2_314"/>
          <p:cNvSpPr txBox="1"/>
          <p:nvPr/>
        </p:nvSpPr>
        <p:spPr>
          <a:xfrm>
            <a:off x="1804750" y="3598175"/>
            <a:ext cx="946200" cy="7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outer thermal buffer</a:t>
            </a:r>
            <a:endParaRPr b="1"/>
          </a:p>
        </p:txBody>
      </p:sp>
      <p:sp>
        <p:nvSpPr>
          <p:cNvPr id="537" name="Google Shape;537;g27c02ca36ad_2_314"/>
          <p:cNvSpPr txBox="1"/>
          <p:nvPr/>
        </p:nvSpPr>
        <p:spPr>
          <a:xfrm>
            <a:off x="4303800" y="1379975"/>
            <a:ext cx="1498500" cy="3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etfe skylights</a:t>
            </a:r>
            <a:endParaRPr b="1"/>
          </a:p>
        </p:txBody>
      </p:sp>
      <p:sp>
        <p:nvSpPr>
          <p:cNvPr id="538" name="Google Shape;538;g27c02ca36ad_2_314"/>
          <p:cNvSpPr txBox="1"/>
          <p:nvPr/>
        </p:nvSpPr>
        <p:spPr>
          <a:xfrm>
            <a:off x="10344225" y="2377625"/>
            <a:ext cx="1243800" cy="7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hotel with planters &amp; balconies</a:t>
            </a:r>
            <a:endParaRPr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7c02ca36ad_2_32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45" name="Google Shape;545;g27c02ca36ad_2_32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46" name="Google Shape;546;g27c02ca36ad_2_325"/>
          <p:cNvPicPr preferRelativeResize="0"/>
          <p:nvPr/>
        </p:nvPicPr>
        <p:blipFill>
          <a:blip r:embed="rId3">
            <a:alphaModFix/>
          </a:blip>
          <a:stretch>
            <a:fillRect/>
          </a:stretch>
        </p:blipFill>
        <p:spPr>
          <a:xfrm>
            <a:off x="152400" y="152400"/>
            <a:ext cx="10740782" cy="6146580"/>
          </a:xfrm>
          <a:prstGeom prst="rect">
            <a:avLst/>
          </a:prstGeom>
          <a:noFill/>
          <a:ln>
            <a:noFill/>
          </a:ln>
        </p:spPr>
      </p:pic>
      <p:sp>
        <p:nvSpPr>
          <p:cNvPr id="547" name="Google Shape;547;g27c02ca36ad_2_325"/>
          <p:cNvSpPr txBox="1"/>
          <p:nvPr/>
        </p:nvSpPr>
        <p:spPr>
          <a:xfrm>
            <a:off x="5626925" y="3704650"/>
            <a:ext cx="2054400" cy="7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vegetation as focal point</a:t>
            </a:r>
            <a:endParaRPr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7c02ca36ad_2_333"/>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54" name="Google Shape;554;g27c02ca36ad_2_333"/>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55" name="Google Shape;555;g27c02ca36ad_2_333"/>
          <p:cNvPicPr preferRelativeResize="0"/>
          <p:nvPr/>
        </p:nvPicPr>
        <p:blipFill>
          <a:blip r:embed="rId3">
            <a:alphaModFix/>
          </a:blip>
          <a:stretch>
            <a:fillRect/>
          </a:stretch>
        </p:blipFill>
        <p:spPr>
          <a:xfrm>
            <a:off x="152400" y="152400"/>
            <a:ext cx="10740782" cy="6146580"/>
          </a:xfrm>
          <a:prstGeom prst="rect">
            <a:avLst/>
          </a:prstGeom>
          <a:noFill/>
          <a:ln>
            <a:noFill/>
          </a:ln>
        </p:spPr>
      </p:pic>
      <p:sp>
        <p:nvSpPr>
          <p:cNvPr id="556" name="Google Shape;556;g27c02ca36ad_2_333"/>
          <p:cNvSpPr txBox="1"/>
          <p:nvPr/>
        </p:nvSpPr>
        <p:spPr>
          <a:xfrm>
            <a:off x="6174525" y="3849950"/>
            <a:ext cx="12117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indoor park</a:t>
            </a:r>
            <a:endParaRPr b="1"/>
          </a:p>
        </p:txBody>
      </p:sp>
      <p:sp>
        <p:nvSpPr>
          <p:cNvPr id="557" name="Google Shape;557;g27c02ca36ad_2_333"/>
          <p:cNvSpPr txBox="1"/>
          <p:nvPr/>
        </p:nvSpPr>
        <p:spPr>
          <a:xfrm>
            <a:off x="4467125" y="3849950"/>
            <a:ext cx="12117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indoor street</a:t>
            </a:r>
            <a:endParaRPr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7c02ca36ad_2_342"/>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64" name="Google Shape;564;g27c02ca36ad_2_342"/>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65" name="Google Shape;565;g27c02ca36ad_2_342"/>
          <p:cNvPicPr preferRelativeResize="0"/>
          <p:nvPr/>
        </p:nvPicPr>
        <p:blipFill rotWithShape="1">
          <a:blip r:embed="rId3">
            <a:alphaModFix/>
          </a:blip>
          <a:srcRect b="1468"/>
          <a:stretch/>
        </p:blipFill>
        <p:spPr>
          <a:xfrm>
            <a:off x="152400" y="152400"/>
            <a:ext cx="10740777" cy="6056600"/>
          </a:xfrm>
          <a:prstGeom prst="rect">
            <a:avLst/>
          </a:prstGeom>
          <a:noFill/>
          <a:ln>
            <a:noFill/>
          </a:ln>
        </p:spPr>
      </p:pic>
      <p:sp>
        <p:nvSpPr>
          <p:cNvPr id="566" name="Google Shape;566;g27c02ca36ad_2_342"/>
          <p:cNvSpPr txBox="1"/>
          <p:nvPr/>
        </p:nvSpPr>
        <p:spPr>
          <a:xfrm rot="-583655">
            <a:off x="5556555" y="4086075"/>
            <a:ext cx="2918968" cy="3001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t>thermal labyrinth </a:t>
            </a:r>
            <a:endParaRPr sz="1200" b="1"/>
          </a:p>
        </p:txBody>
      </p:sp>
      <p:cxnSp>
        <p:nvCxnSpPr>
          <p:cNvPr id="567" name="Google Shape;567;g27c02ca36ad_2_342"/>
          <p:cNvCxnSpPr/>
          <p:nvPr/>
        </p:nvCxnSpPr>
        <p:spPr>
          <a:xfrm>
            <a:off x="2859600" y="3228375"/>
            <a:ext cx="1810200" cy="720600"/>
          </a:xfrm>
          <a:prstGeom prst="curvedConnector3">
            <a:avLst>
              <a:gd name="adj1" fmla="val 50000"/>
            </a:avLst>
          </a:prstGeom>
          <a:noFill/>
          <a:ln w="38100" cap="flat" cmpd="sng">
            <a:solidFill>
              <a:srgbClr val="4A86E8"/>
            </a:solidFill>
            <a:prstDash val="dash"/>
            <a:round/>
            <a:headEnd type="stealth" w="med" len="med"/>
            <a:tailEnd type="none" w="med" len="med"/>
          </a:ln>
        </p:spPr>
      </p:cxnSp>
      <p:cxnSp>
        <p:nvCxnSpPr>
          <p:cNvPr id="568" name="Google Shape;568;g27c02ca36ad_2_342"/>
          <p:cNvCxnSpPr/>
          <p:nvPr/>
        </p:nvCxnSpPr>
        <p:spPr>
          <a:xfrm flipH="1">
            <a:off x="8911425" y="2964050"/>
            <a:ext cx="1637100" cy="300300"/>
          </a:xfrm>
          <a:prstGeom prst="curvedConnector3">
            <a:avLst>
              <a:gd name="adj1" fmla="val 50000"/>
            </a:avLst>
          </a:prstGeom>
          <a:noFill/>
          <a:ln w="38100" cap="flat" cmpd="sng">
            <a:solidFill>
              <a:srgbClr val="4A86E8"/>
            </a:solidFill>
            <a:prstDash val="dash"/>
            <a:round/>
            <a:headEnd type="none" w="med" len="med"/>
            <a:tailEnd type="stealth" w="med" len="med"/>
          </a:ln>
        </p:spPr>
      </p:cxnSp>
      <p:sp>
        <p:nvSpPr>
          <p:cNvPr id="569" name="Google Shape;569;g27c02ca36ad_2_342"/>
          <p:cNvSpPr txBox="1"/>
          <p:nvPr/>
        </p:nvSpPr>
        <p:spPr>
          <a:xfrm rot="-583857">
            <a:off x="4364606" y="4162263"/>
            <a:ext cx="1861888" cy="30011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spot cooling</a:t>
            </a:r>
            <a:endParaRPr b="1"/>
          </a:p>
        </p:txBody>
      </p:sp>
      <p:sp>
        <p:nvSpPr>
          <p:cNvPr id="570" name="Google Shape;570;g27c02ca36ad_2_342"/>
          <p:cNvSpPr/>
          <p:nvPr/>
        </p:nvSpPr>
        <p:spPr>
          <a:xfrm>
            <a:off x="3352725" y="3713075"/>
            <a:ext cx="552100" cy="790225"/>
          </a:xfrm>
          <a:custGeom>
            <a:avLst/>
            <a:gdLst/>
            <a:ahLst/>
            <a:cxnLst/>
            <a:rect l="l" t="t" r="r" b="b"/>
            <a:pathLst>
              <a:path w="22084" h="31609" extrusionOk="0">
                <a:moveTo>
                  <a:pt x="0" y="0"/>
                </a:moveTo>
                <a:lnTo>
                  <a:pt x="758" y="31609"/>
                </a:lnTo>
                <a:lnTo>
                  <a:pt x="22084" y="28490"/>
                </a:lnTo>
                <a:lnTo>
                  <a:pt x="21916" y="23686"/>
                </a:lnTo>
                <a:lnTo>
                  <a:pt x="19724" y="24191"/>
                </a:lnTo>
                <a:lnTo>
                  <a:pt x="19134" y="7586"/>
                </a:lnTo>
                <a:lnTo>
                  <a:pt x="21326" y="7417"/>
                </a:lnTo>
                <a:lnTo>
                  <a:pt x="21073" y="1938"/>
                </a:lnTo>
                <a:close/>
              </a:path>
            </a:pathLst>
          </a:custGeom>
          <a:solidFill>
            <a:srgbClr val="F6B26B">
              <a:alpha val="47730"/>
            </a:srgbClr>
          </a:solidFill>
          <a:ln>
            <a:noFill/>
          </a:ln>
        </p:spPr>
      </p:sp>
      <p:sp>
        <p:nvSpPr>
          <p:cNvPr id="571" name="Google Shape;571;g27c02ca36ad_2_342"/>
          <p:cNvSpPr txBox="1"/>
          <p:nvPr/>
        </p:nvSpPr>
        <p:spPr>
          <a:xfrm rot="-1543">
            <a:off x="4489675" y="3570897"/>
            <a:ext cx="1337100" cy="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dk1"/>
                </a:solidFill>
              </a:rPr>
              <a:t>displacement ventilation</a:t>
            </a:r>
            <a:endParaRPr sz="1200" b="1">
              <a:solidFill>
                <a:schemeClr val="dk1"/>
              </a:solidFill>
            </a:endParaRPr>
          </a:p>
        </p:txBody>
      </p:sp>
      <p:sp>
        <p:nvSpPr>
          <p:cNvPr id="572" name="Google Shape;572;g27c02ca36ad_2_342"/>
          <p:cNvSpPr txBox="1"/>
          <p:nvPr/>
        </p:nvSpPr>
        <p:spPr>
          <a:xfrm rot="-1953">
            <a:off x="6271325" y="3549299"/>
            <a:ext cx="1056000" cy="51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dk1"/>
                </a:solidFill>
              </a:rPr>
              <a:t>humidity control</a:t>
            </a:r>
            <a:endParaRPr b="1">
              <a:solidFill>
                <a:schemeClr val="dk1"/>
              </a:solidFill>
            </a:endParaRPr>
          </a:p>
        </p:txBody>
      </p:sp>
      <p:sp>
        <p:nvSpPr>
          <p:cNvPr id="573" name="Google Shape;573;g27c02ca36ad_2_342"/>
          <p:cNvSpPr txBox="1"/>
          <p:nvPr/>
        </p:nvSpPr>
        <p:spPr>
          <a:xfrm rot="-1223">
            <a:off x="3308550" y="3949128"/>
            <a:ext cx="843000" cy="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dk1"/>
                </a:solidFill>
              </a:rPr>
              <a:t>cond.</a:t>
            </a:r>
            <a:endParaRPr sz="1200" b="1">
              <a:solidFill>
                <a:schemeClr val="dk1"/>
              </a:solidFill>
            </a:endParaRPr>
          </a:p>
        </p:txBody>
      </p:sp>
      <p:sp>
        <p:nvSpPr>
          <p:cNvPr id="574" name="Google Shape;574;g27c02ca36ad_2_342"/>
          <p:cNvSpPr/>
          <p:nvPr/>
        </p:nvSpPr>
        <p:spPr>
          <a:xfrm>
            <a:off x="9493825" y="3293925"/>
            <a:ext cx="426025" cy="259775"/>
          </a:xfrm>
          <a:custGeom>
            <a:avLst/>
            <a:gdLst/>
            <a:ahLst/>
            <a:cxnLst/>
            <a:rect l="l" t="t" r="r" b="b"/>
            <a:pathLst>
              <a:path w="17041" h="10391" extrusionOk="0">
                <a:moveTo>
                  <a:pt x="0" y="6511"/>
                </a:moveTo>
                <a:lnTo>
                  <a:pt x="0" y="10391"/>
                </a:lnTo>
                <a:lnTo>
                  <a:pt x="17041" y="7758"/>
                </a:lnTo>
                <a:lnTo>
                  <a:pt x="17041" y="0"/>
                </a:lnTo>
                <a:lnTo>
                  <a:pt x="1940" y="2078"/>
                </a:lnTo>
                <a:lnTo>
                  <a:pt x="1801" y="6650"/>
                </a:lnTo>
                <a:close/>
              </a:path>
            </a:pathLst>
          </a:custGeom>
          <a:solidFill>
            <a:srgbClr val="F6B26B">
              <a:alpha val="47730"/>
            </a:srgbClr>
          </a:solidFill>
          <a:ln>
            <a:noFill/>
          </a:ln>
        </p:spPr>
      </p:sp>
      <p:pic>
        <p:nvPicPr>
          <p:cNvPr id="575" name="Google Shape;575;g27c02ca36ad_2_342"/>
          <p:cNvPicPr preferRelativeResize="0"/>
          <p:nvPr/>
        </p:nvPicPr>
        <p:blipFill>
          <a:blip r:embed="rId4">
            <a:alphaModFix/>
          </a:blip>
          <a:stretch>
            <a:fillRect/>
          </a:stretch>
        </p:blipFill>
        <p:spPr>
          <a:xfrm>
            <a:off x="9821025" y="4630625"/>
            <a:ext cx="2095499" cy="15716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7ba3e3f1a2_0_1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173" name="Google Shape;173;g27ba3e3f1a2_0_1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174" name="Google Shape;174;g27ba3e3f1a2_0_19"/>
          <p:cNvPicPr preferRelativeResize="0"/>
          <p:nvPr/>
        </p:nvPicPr>
        <p:blipFill>
          <a:blip r:embed="rId3">
            <a:alphaModFix/>
          </a:blip>
          <a:stretch>
            <a:fillRect/>
          </a:stretch>
        </p:blipFill>
        <p:spPr>
          <a:xfrm>
            <a:off x="55550" y="152400"/>
            <a:ext cx="7240464" cy="6146581"/>
          </a:xfrm>
          <a:prstGeom prst="rect">
            <a:avLst/>
          </a:prstGeom>
          <a:noFill/>
          <a:ln>
            <a:noFill/>
          </a:ln>
        </p:spPr>
      </p:pic>
      <p:pic>
        <p:nvPicPr>
          <p:cNvPr id="175" name="Google Shape;175;g27ba3e3f1a2_0_19"/>
          <p:cNvPicPr preferRelativeResize="0"/>
          <p:nvPr/>
        </p:nvPicPr>
        <p:blipFill>
          <a:blip r:embed="rId4">
            <a:alphaModFix/>
          </a:blip>
          <a:stretch>
            <a:fillRect/>
          </a:stretch>
        </p:blipFill>
        <p:spPr>
          <a:xfrm>
            <a:off x="7392882" y="1776275"/>
            <a:ext cx="4577075" cy="28988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7c02ca36ad_2_26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82" name="Google Shape;582;g27c02ca36ad_2_26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583" name="Google Shape;583;g27c02ca36ad_2_269"/>
          <p:cNvPicPr preferRelativeResize="0"/>
          <p:nvPr/>
        </p:nvPicPr>
        <p:blipFill rotWithShape="1">
          <a:blip r:embed="rId3">
            <a:alphaModFix/>
          </a:blip>
          <a:srcRect l="2248"/>
          <a:stretch/>
        </p:blipFill>
        <p:spPr>
          <a:xfrm>
            <a:off x="2377200" y="979900"/>
            <a:ext cx="8150350" cy="4898224"/>
          </a:xfrm>
          <a:prstGeom prst="rect">
            <a:avLst/>
          </a:prstGeom>
          <a:noFill/>
          <a:ln>
            <a:noFill/>
          </a:ln>
        </p:spPr>
      </p:pic>
      <p:sp>
        <p:nvSpPr>
          <p:cNvPr id="584" name="Google Shape;584;g27c02ca36ad_2_269"/>
          <p:cNvSpPr txBox="1"/>
          <p:nvPr/>
        </p:nvSpPr>
        <p:spPr>
          <a:xfrm>
            <a:off x="10301125" y="2509275"/>
            <a:ext cx="1188600" cy="3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latin typeface="Calibri"/>
                <a:ea typeface="Calibri"/>
                <a:cs typeface="Calibri"/>
                <a:sym typeface="Calibri"/>
              </a:rPr>
              <a:t>77,726 sf</a:t>
            </a:r>
            <a:endParaRPr sz="1300">
              <a:latin typeface="Calibri"/>
              <a:ea typeface="Calibri"/>
              <a:cs typeface="Calibri"/>
              <a:sym typeface="Calibri"/>
            </a:endParaRPr>
          </a:p>
        </p:txBody>
      </p:sp>
      <p:sp>
        <p:nvSpPr>
          <p:cNvPr id="585" name="Google Shape;585;g27c02ca36ad_2_269"/>
          <p:cNvSpPr txBox="1"/>
          <p:nvPr/>
        </p:nvSpPr>
        <p:spPr>
          <a:xfrm>
            <a:off x="9338950" y="2312625"/>
            <a:ext cx="1188600" cy="3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latin typeface="Calibri"/>
                <a:ea typeface="Calibri"/>
                <a:cs typeface="Calibri"/>
                <a:sym typeface="Calibri"/>
              </a:rPr>
              <a:t>199,362 sf</a:t>
            </a:r>
            <a:endParaRPr sz="1300">
              <a:latin typeface="Calibri"/>
              <a:ea typeface="Calibri"/>
              <a:cs typeface="Calibri"/>
              <a:sym typeface="Calibri"/>
            </a:endParaRPr>
          </a:p>
        </p:txBody>
      </p:sp>
      <p:sp>
        <p:nvSpPr>
          <p:cNvPr id="586" name="Google Shape;586;g27c02ca36ad_2_269"/>
          <p:cNvSpPr txBox="1"/>
          <p:nvPr/>
        </p:nvSpPr>
        <p:spPr>
          <a:xfrm>
            <a:off x="9500075" y="2105850"/>
            <a:ext cx="1188600" cy="3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latin typeface="Calibri"/>
                <a:ea typeface="Calibri"/>
                <a:cs typeface="Calibri"/>
                <a:sym typeface="Calibri"/>
              </a:rPr>
              <a:t>68,316 sf</a:t>
            </a:r>
            <a:endParaRPr sz="1300">
              <a:latin typeface="Calibri"/>
              <a:ea typeface="Calibri"/>
              <a:cs typeface="Calibri"/>
              <a:sym typeface="Calibri"/>
            </a:endParaRPr>
          </a:p>
        </p:txBody>
      </p:sp>
      <p:sp>
        <p:nvSpPr>
          <p:cNvPr id="587" name="Google Shape;587;g27c02ca36ad_2_269"/>
          <p:cNvSpPr txBox="1"/>
          <p:nvPr/>
        </p:nvSpPr>
        <p:spPr>
          <a:xfrm>
            <a:off x="9500075" y="2680525"/>
            <a:ext cx="1188600" cy="3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latin typeface="Calibri"/>
                <a:ea typeface="Calibri"/>
                <a:cs typeface="Calibri"/>
                <a:sym typeface="Calibri"/>
              </a:rPr>
              <a:t>448,378 sf</a:t>
            </a:r>
            <a:endParaRPr sz="1300">
              <a:latin typeface="Calibri"/>
              <a:ea typeface="Calibri"/>
              <a:cs typeface="Calibri"/>
              <a:sym typeface="Calibri"/>
            </a:endParaRPr>
          </a:p>
        </p:txBody>
      </p:sp>
      <p:sp>
        <p:nvSpPr>
          <p:cNvPr id="588" name="Google Shape;588;g27c02ca36ad_2_269"/>
          <p:cNvSpPr txBox="1"/>
          <p:nvPr/>
        </p:nvSpPr>
        <p:spPr>
          <a:xfrm>
            <a:off x="6292525" y="3332900"/>
            <a:ext cx="1188600" cy="3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latin typeface="Calibri"/>
                <a:ea typeface="Calibri"/>
                <a:cs typeface="Calibri"/>
                <a:sym typeface="Calibri"/>
              </a:rPr>
              <a:t>45,238 sf</a:t>
            </a:r>
            <a:endParaRPr sz="1300">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7c02ca36ad_2_358"/>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595" name="Google Shape;595;g27c02ca36ad_2_358"/>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596" name="Google Shape;596;g27c02ca36ad_2_358"/>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ENERGY</a:t>
            </a:r>
            <a:endParaRPr sz="1600" b="1">
              <a:latin typeface="Arial"/>
              <a:ea typeface="Arial"/>
              <a:cs typeface="Arial"/>
              <a:sym typeface="Arial"/>
            </a:endParaRPr>
          </a:p>
        </p:txBody>
      </p:sp>
      <p:pic>
        <p:nvPicPr>
          <p:cNvPr id="597" name="Google Shape;597;g27c02ca36ad_2_358"/>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g27b5b384f86_0_65"/>
          <p:cNvPicPr preferRelativeResize="0">
            <a:picLocks noGrp="1"/>
          </p:cNvPicPr>
          <p:nvPr>
            <p:ph type="body" idx="1"/>
          </p:nvPr>
        </p:nvPicPr>
        <p:blipFill rotWithShape="1">
          <a:blip r:embed="rId3">
            <a:alphaModFix/>
          </a:blip>
          <a:srcRect/>
          <a:stretch/>
        </p:blipFill>
        <p:spPr>
          <a:xfrm>
            <a:off x="695441" y="845333"/>
            <a:ext cx="7262400" cy="5065800"/>
          </a:xfrm>
          <a:prstGeom prst="rect">
            <a:avLst/>
          </a:prstGeom>
          <a:noFill/>
          <a:ln>
            <a:noFill/>
          </a:ln>
        </p:spPr>
      </p:pic>
      <p:sp>
        <p:nvSpPr>
          <p:cNvPr id="603" name="Google Shape;603;g27b5b384f86_0_65"/>
          <p:cNvSpPr txBox="1"/>
          <p:nvPr/>
        </p:nvSpPr>
        <p:spPr>
          <a:xfrm>
            <a:off x="8502419" y="3877200"/>
            <a:ext cx="31332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604" name="Google Shape;604;g27b5b384f86_0_65"/>
          <p:cNvSpPr txBox="1"/>
          <p:nvPr/>
        </p:nvSpPr>
        <p:spPr>
          <a:xfrm>
            <a:off x="8443900" y="3246150"/>
            <a:ext cx="37482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Improved skylight SHGC 0.25</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DOAS – enthalpy wheels </a:t>
            </a: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Heat recovery chiller </a:t>
            </a: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Condensate recovery</a:t>
            </a: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Natural Ventilation &amp; Adaptive comfort </a:t>
            </a:r>
            <a:endParaRPr sz="16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600">
                <a:solidFill>
                  <a:schemeClr val="dk1"/>
                </a:solidFill>
                <a:latin typeface="Calibri"/>
                <a:ea typeface="Calibri"/>
                <a:cs typeface="Calibri"/>
                <a:sym typeface="Calibri"/>
              </a:rPr>
              <a:t>Stratified cooling</a:t>
            </a:r>
            <a:endParaRPr sz="16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600">
                <a:solidFill>
                  <a:schemeClr val="dk1"/>
                </a:solidFill>
                <a:latin typeface="Calibri"/>
                <a:ea typeface="Calibri"/>
                <a:cs typeface="Calibri"/>
                <a:sym typeface="Calibri"/>
              </a:rPr>
              <a:t>Buffer thermal zone  </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605" name="Google Shape;605;g27b5b384f86_0_65"/>
          <p:cNvCxnSpPr/>
          <p:nvPr/>
        </p:nvCxnSpPr>
        <p:spPr>
          <a:xfrm>
            <a:off x="6965650" y="5091300"/>
            <a:ext cx="1416000" cy="11400"/>
          </a:xfrm>
          <a:prstGeom prst="straightConnector1">
            <a:avLst/>
          </a:prstGeom>
          <a:noFill/>
          <a:ln w="12700" cap="flat" cmpd="sng">
            <a:solidFill>
              <a:srgbClr val="AEABAB"/>
            </a:solidFill>
            <a:prstDash val="solid"/>
            <a:miter lim="800000"/>
            <a:headEnd type="none" w="sm" len="sm"/>
            <a:tailEnd type="oval" w="med" len="med"/>
          </a:ln>
        </p:spPr>
      </p:cxnSp>
      <p:sp>
        <p:nvSpPr>
          <p:cNvPr id="606" name="Google Shape;606;g27b5b384f86_0_65"/>
          <p:cNvSpPr txBox="1"/>
          <p:nvPr/>
        </p:nvSpPr>
        <p:spPr>
          <a:xfrm>
            <a:off x="8443900" y="5008250"/>
            <a:ext cx="35775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Daylight sensor control, efficient LED lighting   </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Parking garage lighting from skylight</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607" name="Google Shape;607;g27b5b384f86_0_65"/>
          <p:cNvCxnSpPr/>
          <p:nvPr/>
        </p:nvCxnSpPr>
        <p:spPr>
          <a:xfrm>
            <a:off x="6965650" y="4026575"/>
            <a:ext cx="1416000" cy="11400"/>
          </a:xfrm>
          <a:prstGeom prst="straightConnector1">
            <a:avLst/>
          </a:prstGeom>
          <a:noFill/>
          <a:ln w="12700" cap="flat" cmpd="sng">
            <a:solidFill>
              <a:srgbClr val="AEABAB"/>
            </a:solidFill>
            <a:prstDash val="solid"/>
            <a:miter lim="800000"/>
            <a:headEnd type="none" w="sm" len="sm"/>
            <a:tailEnd type="oval" w="med" len="med"/>
          </a:ln>
        </p:spPr>
      </p:cxnSp>
      <p:cxnSp>
        <p:nvCxnSpPr>
          <p:cNvPr id="608" name="Google Shape;608;g27b5b384f86_0_65"/>
          <p:cNvCxnSpPr/>
          <p:nvPr/>
        </p:nvCxnSpPr>
        <p:spPr>
          <a:xfrm>
            <a:off x="6965650" y="3687450"/>
            <a:ext cx="1416000" cy="11400"/>
          </a:xfrm>
          <a:prstGeom prst="straightConnector1">
            <a:avLst/>
          </a:prstGeom>
          <a:noFill/>
          <a:ln w="12700" cap="flat" cmpd="sng">
            <a:solidFill>
              <a:srgbClr val="AEABAB"/>
            </a:solidFill>
            <a:prstDash val="solid"/>
            <a:miter lim="800000"/>
            <a:headEnd type="none" w="sm" len="sm"/>
            <a:tailEnd type="oval" w="med" len="med"/>
          </a:ln>
        </p:spPr>
      </p:cxnSp>
      <p:pic>
        <p:nvPicPr>
          <p:cNvPr id="609" name="Google Shape;609;g27b5b384f86_0_65"/>
          <p:cNvPicPr preferRelativeResize="0"/>
          <p:nvPr/>
        </p:nvPicPr>
        <p:blipFill>
          <a:blip r:embed="rId4">
            <a:alphaModFix/>
          </a:blip>
          <a:stretch>
            <a:fillRect/>
          </a:stretch>
        </p:blipFill>
        <p:spPr>
          <a:xfrm>
            <a:off x="8067963" y="519400"/>
            <a:ext cx="1416001" cy="888739"/>
          </a:xfrm>
          <a:prstGeom prst="rect">
            <a:avLst/>
          </a:prstGeom>
          <a:noFill/>
          <a:ln>
            <a:noFill/>
          </a:ln>
        </p:spPr>
      </p:pic>
      <p:pic>
        <p:nvPicPr>
          <p:cNvPr id="610" name="Google Shape;610;g27b5b384f86_0_65"/>
          <p:cNvPicPr preferRelativeResize="0"/>
          <p:nvPr/>
        </p:nvPicPr>
        <p:blipFill>
          <a:blip r:embed="rId5">
            <a:alphaModFix/>
          </a:blip>
          <a:stretch>
            <a:fillRect/>
          </a:stretch>
        </p:blipFill>
        <p:spPr>
          <a:xfrm>
            <a:off x="9594076" y="1085413"/>
            <a:ext cx="1277146" cy="975275"/>
          </a:xfrm>
          <a:prstGeom prst="rect">
            <a:avLst/>
          </a:prstGeom>
          <a:noFill/>
          <a:ln>
            <a:noFill/>
          </a:ln>
        </p:spPr>
      </p:pic>
      <p:pic>
        <p:nvPicPr>
          <p:cNvPr id="611" name="Google Shape;611;g27b5b384f86_0_65"/>
          <p:cNvPicPr preferRelativeResize="0"/>
          <p:nvPr/>
        </p:nvPicPr>
        <p:blipFill>
          <a:blip r:embed="rId6">
            <a:alphaModFix/>
          </a:blip>
          <a:stretch>
            <a:fillRect/>
          </a:stretch>
        </p:blipFill>
        <p:spPr>
          <a:xfrm flipH="1">
            <a:off x="9892738" y="79000"/>
            <a:ext cx="850525" cy="1006413"/>
          </a:xfrm>
          <a:prstGeom prst="rect">
            <a:avLst/>
          </a:prstGeom>
          <a:noFill/>
          <a:ln>
            <a:noFill/>
          </a:ln>
        </p:spPr>
      </p:pic>
      <p:pic>
        <p:nvPicPr>
          <p:cNvPr id="612" name="Google Shape;612;g27b5b384f86_0_65"/>
          <p:cNvPicPr preferRelativeResize="0"/>
          <p:nvPr/>
        </p:nvPicPr>
        <p:blipFill>
          <a:blip r:embed="rId7">
            <a:alphaModFix/>
          </a:blip>
          <a:stretch>
            <a:fillRect/>
          </a:stretch>
        </p:blipFill>
        <p:spPr>
          <a:xfrm>
            <a:off x="8077380" y="2103413"/>
            <a:ext cx="1628595" cy="888750"/>
          </a:xfrm>
          <a:prstGeom prst="rect">
            <a:avLst/>
          </a:prstGeom>
          <a:noFill/>
          <a:ln>
            <a:noFill/>
          </a:ln>
        </p:spPr>
      </p:pic>
      <p:pic>
        <p:nvPicPr>
          <p:cNvPr id="613" name="Google Shape;613;g27b5b384f86_0_65"/>
          <p:cNvPicPr preferRelativeResize="0"/>
          <p:nvPr/>
        </p:nvPicPr>
        <p:blipFill>
          <a:blip r:embed="rId8">
            <a:alphaModFix/>
          </a:blip>
          <a:stretch>
            <a:fillRect/>
          </a:stretch>
        </p:blipFill>
        <p:spPr>
          <a:xfrm>
            <a:off x="10115488" y="2103418"/>
            <a:ext cx="1416000" cy="1004595"/>
          </a:xfrm>
          <a:prstGeom prst="rect">
            <a:avLst/>
          </a:prstGeom>
          <a:noFill/>
          <a:ln>
            <a:noFill/>
          </a:ln>
        </p:spPr>
      </p:pic>
      <p:pic>
        <p:nvPicPr>
          <p:cNvPr id="614" name="Google Shape;614;g27b5b384f86_0_65"/>
          <p:cNvPicPr preferRelativeResize="0"/>
          <p:nvPr/>
        </p:nvPicPr>
        <p:blipFill>
          <a:blip r:embed="rId9">
            <a:alphaModFix/>
          </a:blip>
          <a:stretch>
            <a:fillRect/>
          </a:stretch>
        </p:blipFill>
        <p:spPr>
          <a:xfrm>
            <a:off x="11101325" y="974064"/>
            <a:ext cx="654350" cy="744323"/>
          </a:xfrm>
          <a:prstGeom prst="rect">
            <a:avLst/>
          </a:prstGeom>
          <a:noFill/>
          <a:ln>
            <a:noFill/>
          </a:ln>
        </p:spPr>
      </p:pic>
      <p:sp>
        <p:nvSpPr>
          <p:cNvPr id="615" name="Google Shape;615;g27b5b384f86_0_6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16" name="Google Shape;616;g27b5b384f86_0_6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617" name="Google Shape;617;g27b5b384f86_0_65"/>
          <p:cNvSpPr txBox="1">
            <a:spLocks noGrp="1"/>
          </p:cNvSpPr>
          <p:nvPr>
            <p:ph type="title"/>
          </p:nvPr>
        </p:nvSpPr>
        <p:spPr>
          <a:xfrm>
            <a:off x="1189200" y="6045050"/>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200" b="1">
                <a:latin typeface="Arial"/>
                <a:ea typeface="Arial"/>
                <a:cs typeface="Arial"/>
                <a:sym typeface="Arial"/>
              </a:rPr>
              <a:t>ENERGY SAVINGS</a:t>
            </a:r>
            <a:endParaRPr sz="12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2"/>
        <p:cNvGrpSpPr/>
        <p:nvPr/>
      </p:nvGrpSpPr>
      <p:grpSpPr>
        <a:xfrm>
          <a:off x="0" y="0"/>
          <a:ext cx="0" cy="0"/>
          <a:chOff x="0" y="0"/>
          <a:chExt cx="0" cy="0"/>
        </a:xfrm>
      </p:grpSpPr>
      <p:sp>
        <p:nvSpPr>
          <p:cNvPr id="623" name="Google Shape;623;g27c02ca36ad_2_536"/>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24" name="Google Shape;624;g27c02ca36ad_2_536"/>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625" name="Google Shape;625;g27c02ca36ad_2_536"/>
          <p:cNvSpPr txBox="1"/>
          <p:nvPr/>
        </p:nvSpPr>
        <p:spPr>
          <a:xfrm>
            <a:off x="3981975" y="1934925"/>
            <a:ext cx="7722900" cy="2277900"/>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Improved skylight SHGC 0.25 (etfe + vision glass)</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DOAS – enthalpy wheels </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Heat recovery chiller </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Condensate recovery</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Natural Ventilation &amp; Adaptive comfort for shoulder seasons</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Stratified cooling for indoor street (spot cooling + displacement ventilation)</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Outer buffer thermal zone </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Precondition using the underground thermal labyrinth </a:t>
            </a:r>
            <a:endParaRPr sz="1600">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626" name="Google Shape;626;g27c02ca36ad_2_536"/>
          <p:cNvSpPr txBox="1"/>
          <p:nvPr/>
        </p:nvSpPr>
        <p:spPr>
          <a:xfrm>
            <a:off x="3981975" y="4263000"/>
            <a:ext cx="6187200" cy="800400"/>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Optimized LPDs (Daylight sensor control, LED lighting)   </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Parking garage lighting from skylight</a:t>
            </a:r>
            <a:endParaRPr sz="1600">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627" name="Google Shape;627;g27c02ca36ad_2_536"/>
          <p:cNvSpPr txBox="1">
            <a:spLocks noGrp="1"/>
          </p:cNvSpPr>
          <p:nvPr>
            <p:ph type="title" idx="4294967295"/>
          </p:nvPr>
        </p:nvSpPr>
        <p:spPr>
          <a:xfrm>
            <a:off x="406250" y="1565625"/>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ENERGY EFFICIENCY MEASURES</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7b5b384f86_0_48"/>
          <p:cNvSpPr txBox="1">
            <a:spLocks noGrp="1"/>
          </p:cNvSpPr>
          <p:nvPr>
            <p:ph type="title"/>
          </p:nvPr>
        </p:nvSpPr>
        <p:spPr>
          <a:xfrm>
            <a:off x="1189200" y="6045050"/>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200" b="1">
                <a:latin typeface="Arial"/>
                <a:ea typeface="Arial"/>
                <a:cs typeface="Arial"/>
                <a:sym typeface="Arial"/>
              </a:rPr>
              <a:t>ENERGY MODEL BREAKDOWN W/ CLIMATE CHANGE SCENARIO (MBtu)</a:t>
            </a:r>
            <a:endParaRPr sz="1200" b="1">
              <a:latin typeface="Arial"/>
              <a:ea typeface="Arial"/>
              <a:cs typeface="Arial"/>
              <a:sym typeface="Arial"/>
            </a:endParaRPr>
          </a:p>
        </p:txBody>
      </p:sp>
      <p:pic>
        <p:nvPicPr>
          <p:cNvPr id="633" name="Google Shape;633;g27b5b384f86_0_48"/>
          <p:cNvPicPr preferRelativeResize="0"/>
          <p:nvPr/>
        </p:nvPicPr>
        <p:blipFill rotWithShape="1">
          <a:blip r:embed="rId3">
            <a:alphaModFix/>
          </a:blip>
          <a:srcRect/>
          <a:stretch/>
        </p:blipFill>
        <p:spPr>
          <a:xfrm>
            <a:off x="1133218" y="2813620"/>
            <a:ext cx="3643530" cy="2758575"/>
          </a:xfrm>
          <a:prstGeom prst="rect">
            <a:avLst/>
          </a:prstGeom>
          <a:noFill/>
          <a:ln>
            <a:noFill/>
          </a:ln>
        </p:spPr>
      </p:pic>
      <p:pic>
        <p:nvPicPr>
          <p:cNvPr id="634" name="Google Shape;634;g27b5b384f86_0_48"/>
          <p:cNvPicPr preferRelativeResize="0">
            <a:picLocks noGrp="1"/>
          </p:cNvPicPr>
          <p:nvPr>
            <p:ph type="body" idx="1"/>
          </p:nvPr>
        </p:nvPicPr>
        <p:blipFill rotWithShape="1">
          <a:blip r:embed="rId4">
            <a:alphaModFix/>
          </a:blip>
          <a:srcRect/>
          <a:stretch/>
        </p:blipFill>
        <p:spPr>
          <a:xfrm>
            <a:off x="826843" y="893655"/>
            <a:ext cx="1857300" cy="1695600"/>
          </a:xfrm>
          <a:prstGeom prst="rect">
            <a:avLst/>
          </a:prstGeom>
          <a:noFill/>
          <a:ln>
            <a:noFill/>
          </a:ln>
        </p:spPr>
      </p:pic>
      <p:pic>
        <p:nvPicPr>
          <p:cNvPr id="635" name="Google Shape;635;g27b5b384f86_0_48"/>
          <p:cNvPicPr preferRelativeResize="0"/>
          <p:nvPr/>
        </p:nvPicPr>
        <p:blipFill rotWithShape="1">
          <a:blip r:embed="rId5">
            <a:alphaModFix/>
          </a:blip>
          <a:srcRect/>
          <a:stretch/>
        </p:blipFill>
        <p:spPr>
          <a:xfrm>
            <a:off x="3790696" y="587712"/>
            <a:ext cx="3661494" cy="2758574"/>
          </a:xfrm>
          <a:prstGeom prst="rect">
            <a:avLst/>
          </a:prstGeom>
          <a:noFill/>
          <a:ln>
            <a:noFill/>
          </a:ln>
        </p:spPr>
      </p:pic>
      <p:sp>
        <p:nvSpPr>
          <p:cNvPr id="636" name="Google Shape;636;g27b5b384f86_0_48"/>
          <p:cNvSpPr txBox="1"/>
          <p:nvPr/>
        </p:nvSpPr>
        <p:spPr>
          <a:xfrm>
            <a:off x="2292670" y="3986030"/>
            <a:ext cx="1156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u="none" strike="noStrike" cap="none">
                <a:solidFill>
                  <a:schemeClr val="dk1"/>
                </a:solidFill>
                <a:latin typeface="Calibri"/>
                <a:ea typeface="Calibri"/>
                <a:cs typeface="Calibri"/>
                <a:sym typeface="Calibri"/>
              </a:rPr>
              <a:t>50.7 kBtu/sf-yr</a:t>
            </a:r>
            <a:endParaRPr sz="1800" b="1" i="1" u="none" strike="noStrike" cap="none">
              <a:solidFill>
                <a:schemeClr val="dk1"/>
              </a:solidFill>
              <a:latin typeface="Calibri"/>
              <a:ea typeface="Calibri"/>
              <a:cs typeface="Calibri"/>
              <a:sym typeface="Calibri"/>
            </a:endParaRPr>
          </a:p>
        </p:txBody>
      </p:sp>
      <p:sp>
        <p:nvSpPr>
          <p:cNvPr id="637" name="Google Shape;637;g27b5b384f86_0_48"/>
          <p:cNvSpPr txBox="1"/>
          <p:nvPr/>
        </p:nvSpPr>
        <p:spPr>
          <a:xfrm>
            <a:off x="5043105" y="1643833"/>
            <a:ext cx="1156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u="none" strike="noStrike" cap="none">
                <a:solidFill>
                  <a:schemeClr val="dk1"/>
                </a:solidFill>
                <a:latin typeface="Calibri"/>
                <a:ea typeface="Calibri"/>
                <a:cs typeface="Calibri"/>
                <a:sym typeface="Calibri"/>
              </a:rPr>
              <a:t>23.</a:t>
            </a:r>
            <a:r>
              <a:rPr lang="en-US" sz="1800" b="1" i="1">
                <a:solidFill>
                  <a:schemeClr val="dk1"/>
                </a:solidFill>
                <a:latin typeface="Calibri"/>
                <a:ea typeface="Calibri"/>
                <a:cs typeface="Calibri"/>
                <a:sym typeface="Calibri"/>
              </a:rPr>
              <a:t>5</a:t>
            </a:r>
            <a:r>
              <a:rPr lang="en-US" sz="1800" b="1" i="1" u="none" strike="noStrike" cap="none">
                <a:solidFill>
                  <a:schemeClr val="dk1"/>
                </a:solidFill>
                <a:latin typeface="Calibri"/>
                <a:ea typeface="Calibri"/>
                <a:cs typeface="Calibri"/>
                <a:sym typeface="Calibri"/>
              </a:rPr>
              <a:t> kBtu/sf-yr</a:t>
            </a:r>
            <a:endParaRPr sz="1800" b="1" i="1" u="none" strike="noStrike" cap="none">
              <a:solidFill>
                <a:schemeClr val="dk1"/>
              </a:solidFill>
              <a:latin typeface="Calibri"/>
              <a:ea typeface="Calibri"/>
              <a:cs typeface="Calibri"/>
              <a:sym typeface="Calibri"/>
            </a:endParaRPr>
          </a:p>
        </p:txBody>
      </p:sp>
      <p:pic>
        <p:nvPicPr>
          <p:cNvPr id="638" name="Google Shape;638;g27b5b384f86_0_48"/>
          <p:cNvPicPr preferRelativeResize="0"/>
          <p:nvPr/>
        </p:nvPicPr>
        <p:blipFill rotWithShape="1">
          <a:blip r:embed="rId6">
            <a:alphaModFix/>
          </a:blip>
          <a:srcRect/>
          <a:stretch/>
        </p:blipFill>
        <p:spPr>
          <a:xfrm>
            <a:off x="6249918" y="2997572"/>
            <a:ext cx="3511866" cy="2623248"/>
          </a:xfrm>
          <a:prstGeom prst="rect">
            <a:avLst/>
          </a:prstGeom>
          <a:noFill/>
          <a:ln>
            <a:noFill/>
          </a:ln>
        </p:spPr>
      </p:pic>
      <p:sp>
        <p:nvSpPr>
          <p:cNvPr id="639" name="Google Shape;639;g27b5b384f86_0_48"/>
          <p:cNvSpPr txBox="1"/>
          <p:nvPr/>
        </p:nvSpPr>
        <p:spPr>
          <a:xfrm>
            <a:off x="7452190" y="3996507"/>
            <a:ext cx="1156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u="none" strike="noStrike" cap="none">
                <a:solidFill>
                  <a:schemeClr val="dk1"/>
                </a:solidFill>
                <a:latin typeface="Calibri"/>
                <a:ea typeface="Calibri"/>
                <a:cs typeface="Calibri"/>
                <a:sym typeface="Calibri"/>
              </a:rPr>
              <a:t>23.9 kBtu/sf-yr</a:t>
            </a:r>
            <a:endParaRPr sz="1800" b="1" i="1" u="none" strike="noStrike" cap="none">
              <a:solidFill>
                <a:schemeClr val="dk1"/>
              </a:solidFill>
              <a:latin typeface="Calibri"/>
              <a:ea typeface="Calibri"/>
              <a:cs typeface="Calibri"/>
              <a:sym typeface="Calibri"/>
            </a:endParaRPr>
          </a:p>
        </p:txBody>
      </p:sp>
      <p:sp>
        <p:nvSpPr>
          <p:cNvPr id="640" name="Google Shape;640;g27b5b384f86_0_48"/>
          <p:cNvSpPr txBox="1"/>
          <p:nvPr/>
        </p:nvSpPr>
        <p:spPr>
          <a:xfrm>
            <a:off x="2458798" y="5620820"/>
            <a:ext cx="154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Baseline </a:t>
            </a:r>
            <a:endParaRPr b="1"/>
          </a:p>
        </p:txBody>
      </p:sp>
      <p:sp>
        <p:nvSpPr>
          <p:cNvPr id="641" name="Google Shape;641;g27b5b384f86_0_48"/>
          <p:cNvSpPr txBox="1"/>
          <p:nvPr/>
        </p:nvSpPr>
        <p:spPr>
          <a:xfrm>
            <a:off x="5043105" y="3364989"/>
            <a:ext cx="154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Proposed  </a:t>
            </a:r>
            <a:endParaRPr b="1"/>
          </a:p>
        </p:txBody>
      </p:sp>
      <p:sp>
        <p:nvSpPr>
          <p:cNvPr id="642" name="Google Shape;642;g27b5b384f86_0_48"/>
          <p:cNvSpPr txBox="1"/>
          <p:nvPr/>
        </p:nvSpPr>
        <p:spPr>
          <a:xfrm>
            <a:off x="7146023" y="5638720"/>
            <a:ext cx="1836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Proposed- 2050 </a:t>
            </a:r>
            <a:endParaRPr b="1"/>
          </a:p>
        </p:txBody>
      </p:sp>
      <p:pic>
        <p:nvPicPr>
          <p:cNvPr id="643" name="Google Shape;643;g27b5b384f86_0_48"/>
          <p:cNvPicPr preferRelativeResize="0"/>
          <p:nvPr/>
        </p:nvPicPr>
        <p:blipFill rotWithShape="1">
          <a:blip r:embed="rId7">
            <a:alphaModFix/>
          </a:blip>
          <a:srcRect/>
          <a:stretch/>
        </p:blipFill>
        <p:spPr>
          <a:xfrm>
            <a:off x="8659003" y="727832"/>
            <a:ext cx="3342866" cy="2478332"/>
          </a:xfrm>
          <a:prstGeom prst="rect">
            <a:avLst/>
          </a:prstGeom>
          <a:noFill/>
          <a:ln>
            <a:noFill/>
          </a:ln>
        </p:spPr>
      </p:pic>
      <p:sp>
        <p:nvSpPr>
          <p:cNvPr id="644" name="Google Shape;644;g27b5b384f86_0_48"/>
          <p:cNvSpPr txBox="1"/>
          <p:nvPr/>
        </p:nvSpPr>
        <p:spPr>
          <a:xfrm>
            <a:off x="9695864" y="3345464"/>
            <a:ext cx="1836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Proposed- 2080 </a:t>
            </a:r>
            <a:endParaRPr b="1"/>
          </a:p>
        </p:txBody>
      </p:sp>
      <p:sp>
        <p:nvSpPr>
          <p:cNvPr id="645" name="Google Shape;645;g27b5b384f86_0_48"/>
          <p:cNvSpPr txBox="1"/>
          <p:nvPr/>
        </p:nvSpPr>
        <p:spPr>
          <a:xfrm>
            <a:off x="9752098" y="1643832"/>
            <a:ext cx="1156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chemeClr val="dk1"/>
                </a:solidFill>
                <a:latin typeface="Calibri"/>
                <a:ea typeface="Calibri"/>
                <a:cs typeface="Calibri"/>
                <a:sym typeface="Calibri"/>
              </a:rPr>
              <a:t>24.3 kBtu/sf-yr</a:t>
            </a:r>
            <a:endParaRPr sz="1800" b="1" i="1">
              <a:solidFill>
                <a:schemeClr val="dk1"/>
              </a:solidFill>
              <a:latin typeface="Calibri"/>
              <a:ea typeface="Calibri"/>
              <a:cs typeface="Calibri"/>
              <a:sym typeface="Calibri"/>
            </a:endParaRPr>
          </a:p>
        </p:txBody>
      </p:sp>
      <p:sp>
        <p:nvSpPr>
          <p:cNvPr id="646" name="Google Shape;646;g27b5b384f86_0_48"/>
          <p:cNvSpPr txBox="1"/>
          <p:nvPr/>
        </p:nvSpPr>
        <p:spPr>
          <a:xfrm>
            <a:off x="7452200" y="2148675"/>
            <a:ext cx="1753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GSHP not recommended</a:t>
            </a:r>
            <a:endParaRPr sz="1200">
              <a:solidFill>
                <a:schemeClr val="dk1"/>
              </a:solidFill>
            </a:endParaRPr>
          </a:p>
          <a:p>
            <a:pPr marL="0" marR="0" lvl="0" indent="0" algn="l" rtl="0">
              <a:spcBef>
                <a:spcPts val="0"/>
              </a:spcBef>
              <a:spcAft>
                <a:spcPts val="0"/>
              </a:spcAft>
              <a:buNone/>
            </a:pPr>
            <a:r>
              <a:rPr lang="en-US" sz="1200">
                <a:solidFill>
                  <a:schemeClr val="dk1"/>
                </a:solidFill>
              </a:rPr>
              <a:t>potential imbalance in soil heat </a:t>
            </a:r>
            <a:endParaRPr sz="1200">
              <a:solidFill>
                <a:schemeClr val="dk1"/>
              </a:solidFill>
            </a:endParaRPr>
          </a:p>
        </p:txBody>
      </p:sp>
      <p:cxnSp>
        <p:nvCxnSpPr>
          <p:cNvPr id="647" name="Google Shape;647;g27b5b384f86_0_48"/>
          <p:cNvCxnSpPr/>
          <p:nvPr/>
        </p:nvCxnSpPr>
        <p:spPr>
          <a:xfrm rot="10800000">
            <a:off x="8813375" y="1196600"/>
            <a:ext cx="1088400" cy="70200"/>
          </a:xfrm>
          <a:prstGeom prst="straightConnector1">
            <a:avLst/>
          </a:prstGeom>
          <a:noFill/>
          <a:ln w="12700" cap="flat" cmpd="sng">
            <a:solidFill>
              <a:srgbClr val="AEABAB"/>
            </a:solidFill>
            <a:prstDash val="solid"/>
            <a:miter lim="800000"/>
            <a:headEnd type="oval" w="sm" len="sm"/>
            <a:tailEnd type="none" w="med" len="med"/>
          </a:ln>
        </p:spPr>
      </p:cxnSp>
      <p:sp>
        <p:nvSpPr>
          <p:cNvPr id="648" name="Google Shape;648;g27b5b384f86_0_48"/>
          <p:cNvSpPr txBox="1"/>
          <p:nvPr/>
        </p:nvSpPr>
        <p:spPr>
          <a:xfrm>
            <a:off x="7669177" y="813450"/>
            <a:ext cx="1481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Additional cooling tower </a:t>
            </a:r>
            <a:endParaRPr sz="1200">
              <a:solidFill>
                <a:schemeClr val="dk1"/>
              </a:solidFill>
            </a:endParaRPr>
          </a:p>
          <a:p>
            <a:pPr marL="0" marR="0" lvl="0" indent="0" algn="l" rtl="0">
              <a:spcBef>
                <a:spcPts val="0"/>
              </a:spcBef>
              <a:spcAft>
                <a:spcPts val="0"/>
              </a:spcAft>
              <a:buNone/>
            </a:pPr>
            <a:r>
              <a:rPr lang="en-US" sz="1200">
                <a:solidFill>
                  <a:schemeClr val="dk1"/>
                </a:solidFill>
              </a:rPr>
              <a:t> </a:t>
            </a:r>
            <a:endParaRPr sz="1200"/>
          </a:p>
        </p:txBody>
      </p:sp>
      <p:sp>
        <p:nvSpPr>
          <p:cNvPr id="649" name="Google Shape;649;g27b5b384f86_0_48"/>
          <p:cNvSpPr txBox="1"/>
          <p:nvPr/>
        </p:nvSpPr>
        <p:spPr>
          <a:xfrm>
            <a:off x="9901782" y="4064725"/>
            <a:ext cx="2106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lighting/ DHW energy might be reduced further </a:t>
            </a:r>
            <a:endParaRPr sz="1200">
              <a:solidFill>
                <a:schemeClr val="dk1"/>
              </a:solidFill>
            </a:endParaRPr>
          </a:p>
          <a:p>
            <a:pPr marL="0" marR="0" lvl="0" indent="0" algn="l" rtl="0">
              <a:spcBef>
                <a:spcPts val="0"/>
              </a:spcBef>
              <a:spcAft>
                <a:spcPts val="0"/>
              </a:spcAft>
              <a:buNone/>
            </a:pPr>
            <a:r>
              <a:rPr lang="en-US" sz="1200">
                <a:solidFill>
                  <a:schemeClr val="dk1"/>
                </a:solidFill>
              </a:rPr>
              <a:t> </a:t>
            </a:r>
            <a:endParaRPr sz="1200"/>
          </a:p>
        </p:txBody>
      </p:sp>
      <p:cxnSp>
        <p:nvCxnSpPr>
          <p:cNvPr id="650" name="Google Shape;650;g27b5b384f86_0_48"/>
          <p:cNvCxnSpPr/>
          <p:nvPr/>
        </p:nvCxnSpPr>
        <p:spPr>
          <a:xfrm>
            <a:off x="11046375" y="2471525"/>
            <a:ext cx="435300" cy="1533600"/>
          </a:xfrm>
          <a:prstGeom prst="straightConnector1">
            <a:avLst/>
          </a:prstGeom>
          <a:noFill/>
          <a:ln w="12700" cap="flat" cmpd="sng">
            <a:solidFill>
              <a:srgbClr val="AEABAB"/>
            </a:solidFill>
            <a:prstDash val="solid"/>
            <a:miter lim="800000"/>
            <a:headEnd type="oval" w="sm" len="sm"/>
            <a:tailEnd type="none" w="med" len="med"/>
          </a:ln>
        </p:spPr>
      </p:cxnSp>
      <p:cxnSp>
        <p:nvCxnSpPr>
          <p:cNvPr id="651" name="Google Shape;651;g27b5b384f86_0_48"/>
          <p:cNvCxnSpPr/>
          <p:nvPr/>
        </p:nvCxnSpPr>
        <p:spPr>
          <a:xfrm rot="10800000">
            <a:off x="1498850" y="3724475"/>
            <a:ext cx="725700" cy="81900"/>
          </a:xfrm>
          <a:prstGeom prst="straightConnector1">
            <a:avLst/>
          </a:prstGeom>
          <a:noFill/>
          <a:ln w="12700" cap="flat" cmpd="sng">
            <a:solidFill>
              <a:srgbClr val="AEABAB"/>
            </a:solidFill>
            <a:prstDash val="solid"/>
            <a:miter lim="800000"/>
            <a:headEnd type="oval" w="sm" len="sm"/>
            <a:tailEnd type="none" w="med" len="med"/>
          </a:ln>
        </p:spPr>
      </p:cxnSp>
      <p:sp>
        <p:nvSpPr>
          <p:cNvPr id="652" name="Google Shape;652;g27b5b384f86_0_48"/>
          <p:cNvSpPr txBox="1"/>
          <p:nvPr/>
        </p:nvSpPr>
        <p:spPr>
          <a:xfrm>
            <a:off x="342050" y="3542925"/>
            <a:ext cx="1156800" cy="646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rPr>
              <a:t>cooling dominated  </a:t>
            </a:r>
            <a:endParaRPr sz="1200">
              <a:solidFill>
                <a:schemeClr val="dk1"/>
              </a:solidFill>
            </a:endParaRPr>
          </a:p>
          <a:p>
            <a:pPr marL="0" marR="0" lvl="0" indent="0" algn="r" rtl="0">
              <a:spcBef>
                <a:spcPts val="0"/>
              </a:spcBef>
              <a:spcAft>
                <a:spcPts val="0"/>
              </a:spcAft>
              <a:buNone/>
            </a:pPr>
            <a:r>
              <a:rPr lang="en-US" sz="1200">
                <a:solidFill>
                  <a:schemeClr val="dk1"/>
                </a:solidFill>
              </a:rPr>
              <a:t> </a:t>
            </a:r>
            <a:endParaRPr sz="1200"/>
          </a:p>
        </p:txBody>
      </p:sp>
      <p:cxnSp>
        <p:nvCxnSpPr>
          <p:cNvPr id="653" name="Google Shape;653;g27b5b384f86_0_48"/>
          <p:cNvCxnSpPr>
            <a:endCxn id="637" idx="0"/>
          </p:cNvCxnSpPr>
          <p:nvPr/>
        </p:nvCxnSpPr>
        <p:spPr>
          <a:xfrm flipH="1">
            <a:off x="5621505" y="482533"/>
            <a:ext cx="271200" cy="1161300"/>
          </a:xfrm>
          <a:prstGeom prst="straightConnector1">
            <a:avLst/>
          </a:prstGeom>
          <a:noFill/>
          <a:ln w="12700" cap="flat" cmpd="sng">
            <a:solidFill>
              <a:srgbClr val="AEABAB"/>
            </a:solidFill>
            <a:prstDash val="solid"/>
            <a:miter lim="800000"/>
            <a:headEnd type="none" w="sm" len="sm"/>
            <a:tailEnd type="oval" w="med" len="med"/>
          </a:ln>
        </p:spPr>
      </p:cxnSp>
      <p:sp>
        <p:nvSpPr>
          <p:cNvPr id="654" name="Google Shape;654;g27b5b384f86_0_48"/>
          <p:cNvSpPr txBox="1"/>
          <p:nvPr/>
        </p:nvSpPr>
        <p:spPr>
          <a:xfrm>
            <a:off x="5190800" y="188675"/>
            <a:ext cx="2931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combined effect of multiple EEMs</a:t>
            </a:r>
            <a:endParaRPr sz="1200">
              <a:solidFill>
                <a:schemeClr val="dk1"/>
              </a:solidFill>
            </a:endParaRPr>
          </a:p>
          <a:p>
            <a:pPr marL="0" marR="0" lvl="0" indent="0" algn="l" rtl="0">
              <a:spcBef>
                <a:spcPts val="0"/>
              </a:spcBef>
              <a:spcAft>
                <a:spcPts val="0"/>
              </a:spcAft>
              <a:buNone/>
            </a:pPr>
            <a:r>
              <a:rPr lang="en-US" sz="1200">
                <a:solidFill>
                  <a:schemeClr val="dk1"/>
                </a:solidFill>
              </a:rPr>
              <a:t> </a:t>
            </a:r>
            <a:endParaRPr sz="1200"/>
          </a:p>
        </p:txBody>
      </p:sp>
      <p:sp>
        <p:nvSpPr>
          <p:cNvPr id="655" name="Google Shape;655;g27b5b384f86_0_48"/>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56" name="Google Shape;656;g27b5b384f86_0_48"/>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27c02ca36ad_2_366"/>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63" name="Google Shape;663;g27c02ca36ad_2_366"/>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664" name="Google Shape;664;g27c02ca36ad_2_366"/>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CARBON</a:t>
            </a:r>
            <a:endParaRPr sz="1600" b="1">
              <a:latin typeface="Arial"/>
              <a:ea typeface="Arial"/>
              <a:cs typeface="Arial"/>
              <a:sym typeface="Arial"/>
            </a:endParaRPr>
          </a:p>
        </p:txBody>
      </p:sp>
      <p:pic>
        <p:nvPicPr>
          <p:cNvPr id="665" name="Google Shape;665;g27c02ca36ad_2_366"/>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g27b5b384f86_0_70"/>
          <p:cNvPicPr preferRelativeResize="0"/>
          <p:nvPr/>
        </p:nvPicPr>
        <p:blipFill>
          <a:blip r:embed="rId3">
            <a:alphaModFix/>
          </a:blip>
          <a:stretch>
            <a:fillRect/>
          </a:stretch>
        </p:blipFill>
        <p:spPr>
          <a:xfrm>
            <a:off x="1921625" y="491525"/>
            <a:ext cx="6222360" cy="1678450"/>
          </a:xfrm>
          <a:prstGeom prst="rect">
            <a:avLst/>
          </a:prstGeom>
          <a:noFill/>
          <a:ln>
            <a:noFill/>
          </a:ln>
        </p:spPr>
      </p:pic>
      <p:pic>
        <p:nvPicPr>
          <p:cNvPr id="671" name="Google Shape;671;g27b5b384f86_0_70"/>
          <p:cNvPicPr preferRelativeResize="0"/>
          <p:nvPr/>
        </p:nvPicPr>
        <p:blipFill>
          <a:blip r:embed="rId4">
            <a:alphaModFix/>
          </a:blip>
          <a:stretch>
            <a:fillRect/>
          </a:stretch>
        </p:blipFill>
        <p:spPr>
          <a:xfrm>
            <a:off x="8385925" y="733675"/>
            <a:ext cx="1426625" cy="4130274"/>
          </a:xfrm>
          <a:prstGeom prst="rect">
            <a:avLst/>
          </a:prstGeom>
          <a:noFill/>
          <a:ln>
            <a:noFill/>
          </a:ln>
        </p:spPr>
      </p:pic>
      <p:sp>
        <p:nvSpPr>
          <p:cNvPr id="672" name="Google Shape;672;g27b5b384f86_0_70"/>
          <p:cNvSpPr txBox="1">
            <a:spLocks noGrp="1"/>
          </p:cNvSpPr>
          <p:nvPr>
            <p:ph type="body" idx="1"/>
          </p:nvPr>
        </p:nvSpPr>
        <p:spPr>
          <a:xfrm>
            <a:off x="838200" y="943425"/>
            <a:ext cx="1368900" cy="520500"/>
          </a:xfrm>
          <a:prstGeom prst="rect">
            <a:avLst/>
          </a:prstGeom>
        </p:spPr>
        <p:txBody>
          <a:bodyPr spcFirstLastPara="1" wrap="square" lIns="91425" tIns="45700" rIns="91425" bIns="45700" anchor="b" anchorCtr="0">
            <a:normAutofit fontScale="92500" lnSpcReduction="20000"/>
          </a:bodyPr>
          <a:lstStyle/>
          <a:p>
            <a:pPr marL="0" lvl="0" indent="0" algn="l" rtl="0">
              <a:spcBef>
                <a:spcPts val="1000"/>
              </a:spcBef>
              <a:spcAft>
                <a:spcPts val="0"/>
              </a:spcAft>
              <a:buNone/>
            </a:pPr>
            <a:r>
              <a:rPr lang="en-US"/>
              <a:t>2023</a:t>
            </a:r>
            <a:endParaRPr/>
          </a:p>
        </p:txBody>
      </p:sp>
      <p:sp>
        <p:nvSpPr>
          <p:cNvPr id="673" name="Google Shape;673;g27b5b384f86_0_70"/>
          <p:cNvSpPr txBox="1">
            <a:spLocks noGrp="1"/>
          </p:cNvSpPr>
          <p:nvPr>
            <p:ph type="body" idx="1"/>
          </p:nvPr>
        </p:nvSpPr>
        <p:spPr>
          <a:xfrm>
            <a:off x="5151675" y="217725"/>
            <a:ext cx="2937600" cy="737400"/>
          </a:xfrm>
          <a:prstGeom prst="rect">
            <a:avLst/>
          </a:prstGeom>
        </p:spPr>
        <p:txBody>
          <a:bodyPr spcFirstLastPara="1" wrap="square" lIns="91425" tIns="45700" rIns="91425" bIns="45700" anchor="b" anchorCtr="0">
            <a:normAutofit/>
          </a:bodyPr>
          <a:lstStyle/>
          <a:p>
            <a:pPr marL="0" lvl="0" indent="0" algn="r" rtl="0">
              <a:spcBef>
                <a:spcPts val="1000"/>
              </a:spcBef>
              <a:spcAft>
                <a:spcPts val="0"/>
              </a:spcAft>
              <a:buNone/>
            </a:pPr>
            <a:r>
              <a:rPr lang="en-US" sz="2400"/>
              <a:t>1.99 kg CO2e/SF-yr</a:t>
            </a:r>
            <a:endParaRPr sz="2400"/>
          </a:p>
        </p:txBody>
      </p:sp>
      <p:pic>
        <p:nvPicPr>
          <p:cNvPr id="674" name="Google Shape;674;g27b5b384f86_0_70"/>
          <p:cNvPicPr preferRelativeResize="0"/>
          <p:nvPr/>
        </p:nvPicPr>
        <p:blipFill>
          <a:blip r:embed="rId5">
            <a:alphaModFix/>
          </a:blip>
          <a:stretch>
            <a:fillRect/>
          </a:stretch>
        </p:blipFill>
        <p:spPr>
          <a:xfrm>
            <a:off x="1921624" y="2271800"/>
            <a:ext cx="6222350" cy="1678450"/>
          </a:xfrm>
          <a:prstGeom prst="rect">
            <a:avLst/>
          </a:prstGeom>
          <a:noFill/>
          <a:ln>
            <a:noFill/>
          </a:ln>
        </p:spPr>
      </p:pic>
      <p:pic>
        <p:nvPicPr>
          <p:cNvPr id="675" name="Google Shape;675;g27b5b384f86_0_70"/>
          <p:cNvPicPr preferRelativeResize="0"/>
          <p:nvPr/>
        </p:nvPicPr>
        <p:blipFill>
          <a:blip r:embed="rId6">
            <a:alphaModFix/>
          </a:blip>
          <a:stretch>
            <a:fillRect/>
          </a:stretch>
        </p:blipFill>
        <p:spPr>
          <a:xfrm>
            <a:off x="1921625" y="4079675"/>
            <a:ext cx="6222350" cy="1678449"/>
          </a:xfrm>
          <a:prstGeom prst="rect">
            <a:avLst/>
          </a:prstGeom>
          <a:noFill/>
          <a:ln>
            <a:noFill/>
          </a:ln>
        </p:spPr>
      </p:pic>
      <p:sp>
        <p:nvSpPr>
          <p:cNvPr id="676" name="Google Shape;676;g27b5b384f86_0_70"/>
          <p:cNvSpPr txBox="1">
            <a:spLocks noGrp="1"/>
          </p:cNvSpPr>
          <p:nvPr>
            <p:ph type="body" idx="1"/>
          </p:nvPr>
        </p:nvSpPr>
        <p:spPr>
          <a:xfrm>
            <a:off x="5175375" y="2257600"/>
            <a:ext cx="2890200" cy="519600"/>
          </a:xfrm>
          <a:prstGeom prst="rect">
            <a:avLst/>
          </a:prstGeom>
        </p:spPr>
        <p:txBody>
          <a:bodyPr spcFirstLastPara="1" wrap="square" lIns="91425" tIns="45700" rIns="91425" bIns="45700" anchor="b" anchorCtr="0">
            <a:noAutofit/>
          </a:bodyPr>
          <a:lstStyle/>
          <a:p>
            <a:pPr marL="0" lvl="0" indent="0" algn="r" rtl="0">
              <a:spcBef>
                <a:spcPts val="1000"/>
              </a:spcBef>
              <a:spcAft>
                <a:spcPts val="0"/>
              </a:spcAft>
              <a:buSzPts val="1018"/>
              <a:buNone/>
            </a:pPr>
            <a:r>
              <a:rPr lang="en-US" sz="2400"/>
              <a:t>0.60 kg CO2e/SF-yr</a:t>
            </a:r>
            <a:endParaRPr sz="2400"/>
          </a:p>
        </p:txBody>
      </p:sp>
      <p:sp>
        <p:nvSpPr>
          <p:cNvPr id="677" name="Google Shape;677;g27b5b384f86_0_70"/>
          <p:cNvSpPr txBox="1">
            <a:spLocks noGrp="1"/>
          </p:cNvSpPr>
          <p:nvPr>
            <p:ph type="body" idx="1"/>
          </p:nvPr>
        </p:nvSpPr>
        <p:spPr>
          <a:xfrm>
            <a:off x="5157825" y="4052075"/>
            <a:ext cx="2925300" cy="496200"/>
          </a:xfrm>
          <a:prstGeom prst="rect">
            <a:avLst/>
          </a:prstGeom>
        </p:spPr>
        <p:txBody>
          <a:bodyPr spcFirstLastPara="1" wrap="square" lIns="91425" tIns="45700" rIns="91425" bIns="45700" anchor="b" anchorCtr="0">
            <a:normAutofit fontScale="92500" lnSpcReduction="10000"/>
          </a:bodyPr>
          <a:lstStyle/>
          <a:p>
            <a:pPr marL="0" lvl="0" indent="0" algn="r" rtl="0">
              <a:spcBef>
                <a:spcPts val="1000"/>
              </a:spcBef>
              <a:spcAft>
                <a:spcPts val="0"/>
              </a:spcAft>
              <a:buSzPts val="1018"/>
              <a:buNone/>
            </a:pPr>
            <a:r>
              <a:rPr lang="en-US" sz="2400"/>
              <a:t>0.35 kg CO2e/SF-yr</a:t>
            </a:r>
            <a:endParaRPr sz="2400"/>
          </a:p>
        </p:txBody>
      </p:sp>
      <p:sp>
        <p:nvSpPr>
          <p:cNvPr id="678" name="Google Shape;678;g27b5b384f86_0_70"/>
          <p:cNvSpPr txBox="1">
            <a:spLocks noGrp="1"/>
          </p:cNvSpPr>
          <p:nvPr>
            <p:ph type="body" idx="1"/>
          </p:nvPr>
        </p:nvSpPr>
        <p:spPr>
          <a:xfrm>
            <a:off x="838200" y="2839075"/>
            <a:ext cx="1368900" cy="520500"/>
          </a:xfrm>
          <a:prstGeom prst="rect">
            <a:avLst/>
          </a:prstGeom>
        </p:spPr>
        <p:txBody>
          <a:bodyPr spcFirstLastPara="1" wrap="square" lIns="91425" tIns="45700" rIns="91425" bIns="45700" anchor="b" anchorCtr="0">
            <a:normAutofit fontScale="92500" lnSpcReduction="20000"/>
          </a:bodyPr>
          <a:lstStyle/>
          <a:p>
            <a:pPr marL="0" lvl="0" indent="0" algn="l" rtl="0">
              <a:spcBef>
                <a:spcPts val="1000"/>
              </a:spcBef>
              <a:spcAft>
                <a:spcPts val="0"/>
              </a:spcAft>
              <a:buNone/>
            </a:pPr>
            <a:r>
              <a:rPr lang="en-US"/>
              <a:t>2030</a:t>
            </a:r>
            <a:endParaRPr/>
          </a:p>
        </p:txBody>
      </p:sp>
      <p:sp>
        <p:nvSpPr>
          <p:cNvPr id="679" name="Google Shape;679;g27b5b384f86_0_70"/>
          <p:cNvSpPr txBox="1">
            <a:spLocks noGrp="1"/>
          </p:cNvSpPr>
          <p:nvPr>
            <p:ph type="body" idx="1"/>
          </p:nvPr>
        </p:nvSpPr>
        <p:spPr>
          <a:xfrm>
            <a:off x="838200" y="4646950"/>
            <a:ext cx="1368900" cy="520500"/>
          </a:xfrm>
          <a:prstGeom prst="rect">
            <a:avLst/>
          </a:prstGeom>
        </p:spPr>
        <p:txBody>
          <a:bodyPr spcFirstLastPara="1" wrap="square" lIns="91425" tIns="45700" rIns="91425" bIns="45700" anchor="b" anchorCtr="0">
            <a:normAutofit fontScale="92500" lnSpcReduction="20000"/>
          </a:bodyPr>
          <a:lstStyle/>
          <a:p>
            <a:pPr marL="0" lvl="0" indent="0" algn="l" rtl="0">
              <a:spcBef>
                <a:spcPts val="1000"/>
              </a:spcBef>
              <a:spcAft>
                <a:spcPts val="0"/>
              </a:spcAft>
              <a:buNone/>
            </a:pPr>
            <a:r>
              <a:rPr lang="en-US"/>
              <a:t>2050</a:t>
            </a:r>
            <a:endParaRPr/>
          </a:p>
        </p:txBody>
      </p:sp>
      <p:sp>
        <p:nvSpPr>
          <p:cNvPr id="680" name="Google Shape;680;g27b5b384f86_0_70"/>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81" name="Google Shape;681;g27b5b384f86_0_70"/>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682" name="Google Shape;682;g27b5b384f86_0_70"/>
          <p:cNvSpPr txBox="1">
            <a:spLocks noGrp="1"/>
          </p:cNvSpPr>
          <p:nvPr>
            <p:ph type="title"/>
          </p:nvPr>
        </p:nvSpPr>
        <p:spPr>
          <a:xfrm>
            <a:off x="406250" y="5995125"/>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OPERATIONAL CARBON</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g27c02ca36ad_2_374"/>
          <p:cNvPicPr preferRelativeResize="0"/>
          <p:nvPr/>
        </p:nvPicPr>
        <p:blipFill>
          <a:blip r:embed="rId3">
            <a:alphaModFix/>
          </a:blip>
          <a:stretch>
            <a:fillRect/>
          </a:stretch>
        </p:blipFill>
        <p:spPr>
          <a:xfrm>
            <a:off x="239771" y="146375"/>
            <a:ext cx="10715904" cy="6305000"/>
          </a:xfrm>
          <a:prstGeom prst="rect">
            <a:avLst/>
          </a:prstGeom>
          <a:noFill/>
          <a:ln>
            <a:noFill/>
          </a:ln>
        </p:spPr>
      </p:pic>
      <p:sp>
        <p:nvSpPr>
          <p:cNvPr id="689" name="Google Shape;689;g27c02ca36ad_2_37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90" name="Google Shape;690;g27c02ca36ad_2_37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691" name="Google Shape;691;g27c02ca36ad_2_374"/>
          <p:cNvSpPr txBox="1">
            <a:spLocks noGrp="1"/>
          </p:cNvSpPr>
          <p:nvPr>
            <p:ph type="title" idx="4294967295"/>
          </p:nvPr>
        </p:nvSpPr>
        <p:spPr>
          <a:xfrm>
            <a:off x="406250" y="5995125"/>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EMBODIED CARBON</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27c02ca36ad_2_75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698" name="Google Shape;698;g27c02ca36ad_2_75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699" name="Google Shape;699;g27c02ca36ad_2_754"/>
          <p:cNvPicPr preferRelativeResize="0"/>
          <p:nvPr/>
        </p:nvPicPr>
        <p:blipFill>
          <a:blip r:embed="rId3">
            <a:alphaModFix/>
          </a:blip>
          <a:stretch>
            <a:fillRect/>
          </a:stretch>
        </p:blipFill>
        <p:spPr>
          <a:xfrm>
            <a:off x="6585563" y="545747"/>
            <a:ext cx="3440775" cy="1474625"/>
          </a:xfrm>
          <a:prstGeom prst="rect">
            <a:avLst/>
          </a:prstGeom>
          <a:noFill/>
          <a:ln>
            <a:noFill/>
          </a:ln>
        </p:spPr>
      </p:pic>
      <p:pic>
        <p:nvPicPr>
          <p:cNvPr id="700" name="Google Shape;700;g27c02ca36ad_2_754"/>
          <p:cNvPicPr preferRelativeResize="0"/>
          <p:nvPr/>
        </p:nvPicPr>
        <p:blipFill>
          <a:blip r:embed="rId4">
            <a:alphaModFix/>
          </a:blip>
          <a:stretch>
            <a:fillRect/>
          </a:stretch>
        </p:blipFill>
        <p:spPr>
          <a:xfrm>
            <a:off x="2392700" y="504724"/>
            <a:ext cx="3632176" cy="1556650"/>
          </a:xfrm>
          <a:prstGeom prst="rect">
            <a:avLst/>
          </a:prstGeom>
          <a:noFill/>
          <a:ln>
            <a:noFill/>
          </a:ln>
        </p:spPr>
      </p:pic>
      <p:pic>
        <p:nvPicPr>
          <p:cNvPr id="701" name="Google Shape;701;g27c02ca36ad_2_754"/>
          <p:cNvPicPr preferRelativeResize="0"/>
          <p:nvPr/>
        </p:nvPicPr>
        <p:blipFill>
          <a:blip r:embed="rId5">
            <a:alphaModFix/>
          </a:blip>
          <a:stretch>
            <a:fillRect/>
          </a:stretch>
        </p:blipFill>
        <p:spPr>
          <a:xfrm>
            <a:off x="2492500" y="2263914"/>
            <a:ext cx="7288500" cy="3644257"/>
          </a:xfrm>
          <a:prstGeom prst="rect">
            <a:avLst/>
          </a:prstGeom>
          <a:noFill/>
          <a:ln>
            <a:noFill/>
          </a:ln>
        </p:spPr>
      </p:pic>
      <p:sp>
        <p:nvSpPr>
          <p:cNvPr id="702" name="Google Shape;702;g27c02ca36ad_2_754"/>
          <p:cNvSpPr txBox="1">
            <a:spLocks noGrp="1"/>
          </p:cNvSpPr>
          <p:nvPr>
            <p:ph type="title" idx="4294967295"/>
          </p:nvPr>
        </p:nvSpPr>
        <p:spPr>
          <a:xfrm>
            <a:off x="406250" y="5995125"/>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EMBODIED CARBON</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7c02ca36ad_2_552"/>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09" name="Google Shape;709;g27c02ca36ad_2_552"/>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10" name="Google Shape;710;g27c02ca36ad_2_552"/>
          <p:cNvSpPr txBox="1"/>
          <p:nvPr/>
        </p:nvSpPr>
        <p:spPr>
          <a:xfrm>
            <a:off x="3981975" y="1934925"/>
            <a:ext cx="5602200" cy="3016800"/>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Existing Concrete Structure maintained as much as possible (only 12% removed to allow for opening)</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Diverse programming contributed to lower the reliance on A/C by introducing Mixed Mode and Displacement Ventilation Strategies</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Adaptive comfort was studied in order to broaden the comfort band and lower the reliance on A/C</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Daylighting was seized to lower the reliance on artificial lighting</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The project has the potential to become off grid with proper large scale battery storage</a:t>
            </a:r>
            <a:endParaRPr sz="1600">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711" name="Google Shape;711;g27c02ca36ad_2_552"/>
          <p:cNvSpPr txBox="1">
            <a:spLocks noGrp="1"/>
          </p:cNvSpPr>
          <p:nvPr>
            <p:ph type="title" idx="4294967295"/>
          </p:nvPr>
        </p:nvSpPr>
        <p:spPr>
          <a:xfrm>
            <a:off x="406250" y="1565625"/>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CARBON MITIGATION MEASURES</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c02ca36ad_2_13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182" name="Google Shape;182;g27c02ca36ad_2_13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183" name="Google Shape;183;g27c02ca36ad_2_134"/>
          <p:cNvPicPr preferRelativeResize="0"/>
          <p:nvPr/>
        </p:nvPicPr>
        <p:blipFill>
          <a:blip r:embed="rId3">
            <a:alphaModFix/>
          </a:blip>
          <a:stretch>
            <a:fillRect/>
          </a:stretch>
        </p:blipFill>
        <p:spPr>
          <a:xfrm>
            <a:off x="1198750" y="187000"/>
            <a:ext cx="4109425" cy="6264375"/>
          </a:xfrm>
          <a:prstGeom prst="rect">
            <a:avLst/>
          </a:prstGeom>
          <a:noFill/>
          <a:ln>
            <a:noFill/>
          </a:ln>
        </p:spPr>
      </p:pic>
      <p:pic>
        <p:nvPicPr>
          <p:cNvPr id="184" name="Google Shape;184;g27c02ca36ad_2_134"/>
          <p:cNvPicPr preferRelativeResize="0"/>
          <p:nvPr/>
        </p:nvPicPr>
        <p:blipFill>
          <a:blip r:embed="rId4">
            <a:alphaModFix/>
          </a:blip>
          <a:stretch>
            <a:fillRect/>
          </a:stretch>
        </p:blipFill>
        <p:spPr>
          <a:xfrm>
            <a:off x="5431525" y="229900"/>
            <a:ext cx="5408901" cy="3605924"/>
          </a:xfrm>
          <a:prstGeom prst="rect">
            <a:avLst/>
          </a:prstGeom>
          <a:noFill/>
          <a:ln>
            <a:noFill/>
          </a:ln>
        </p:spPr>
      </p:pic>
      <p:pic>
        <p:nvPicPr>
          <p:cNvPr id="185" name="Google Shape;185;g27c02ca36ad_2_134"/>
          <p:cNvPicPr preferRelativeResize="0"/>
          <p:nvPr/>
        </p:nvPicPr>
        <p:blipFill>
          <a:blip r:embed="rId5">
            <a:alphaModFix/>
          </a:blip>
          <a:stretch>
            <a:fillRect/>
          </a:stretch>
        </p:blipFill>
        <p:spPr>
          <a:xfrm>
            <a:off x="5431525" y="4176941"/>
            <a:ext cx="5408900" cy="22744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7c02ca36ad_2_381"/>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18" name="Google Shape;718;g27c02ca36ad_2_381"/>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19" name="Google Shape;719;g27c02ca36ad_2_381"/>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DAYLIGHT</a:t>
            </a:r>
            <a:endParaRPr sz="1600" b="1">
              <a:latin typeface="Arial"/>
              <a:ea typeface="Arial"/>
              <a:cs typeface="Arial"/>
              <a:sym typeface="Arial"/>
            </a:endParaRPr>
          </a:p>
        </p:txBody>
      </p:sp>
      <p:pic>
        <p:nvPicPr>
          <p:cNvPr id="720" name="Google Shape;720;g27c02ca36ad_2_381"/>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27c02ca36ad_2_152"/>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27" name="Google Shape;727;g27c02ca36ad_2_152"/>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728" name="Google Shape;728;g27c02ca36ad_2_152"/>
          <p:cNvPicPr preferRelativeResize="0"/>
          <p:nvPr/>
        </p:nvPicPr>
        <p:blipFill>
          <a:blip r:embed="rId3">
            <a:alphaModFix/>
          </a:blip>
          <a:stretch>
            <a:fillRect/>
          </a:stretch>
        </p:blipFill>
        <p:spPr>
          <a:xfrm>
            <a:off x="3570075" y="0"/>
            <a:ext cx="3816150" cy="6553201"/>
          </a:xfrm>
          <a:prstGeom prst="rect">
            <a:avLst/>
          </a:prstGeom>
          <a:noFill/>
          <a:ln>
            <a:noFill/>
          </a:ln>
        </p:spPr>
      </p:pic>
      <p:sp>
        <p:nvSpPr>
          <p:cNvPr id="729" name="Google Shape;729;g27c02ca36ad_2_152"/>
          <p:cNvSpPr txBox="1">
            <a:spLocks noGrp="1"/>
          </p:cNvSpPr>
          <p:nvPr>
            <p:ph type="title" idx="4294967295"/>
          </p:nvPr>
        </p:nvSpPr>
        <p:spPr>
          <a:xfrm>
            <a:off x="538300" y="4037175"/>
            <a:ext cx="3357600" cy="369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314285"/>
              <a:buFont typeface="Calibri"/>
              <a:buNone/>
            </a:pPr>
            <a:r>
              <a:rPr lang="en-US" sz="1400" b="1">
                <a:latin typeface="Arial"/>
                <a:ea typeface="Arial"/>
                <a:cs typeface="Arial"/>
                <a:sym typeface="Arial"/>
              </a:rPr>
              <a:t>97.8 % of occupiable areas receive more than 300 lux during occupied hours</a:t>
            </a:r>
            <a:endParaRPr sz="1400" b="1">
              <a:latin typeface="Arial"/>
              <a:ea typeface="Arial"/>
              <a:cs typeface="Arial"/>
              <a:sym typeface="Arial"/>
            </a:endParaRPr>
          </a:p>
        </p:txBody>
      </p:sp>
      <p:sp>
        <p:nvSpPr>
          <p:cNvPr id="730" name="Google Shape;730;g27c02ca36ad_2_152"/>
          <p:cNvSpPr txBox="1">
            <a:spLocks noGrp="1"/>
          </p:cNvSpPr>
          <p:nvPr>
            <p:ph type="title" idx="4294967295"/>
          </p:nvPr>
        </p:nvSpPr>
        <p:spPr>
          <a:xfrm>
            <a:off x="538300" y="4632925"/>
            <a:ext cx="3357600" cy="369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314285"/>
              <a:buFont typeface="Calibri"/>
              <a:buNone/>
            </a:pPr>
            <a:r>
              <a:rPr lang="en-US" sz="1400" b="1">
                <a:latin typeface="Arial"/>
                <a:ea typeface="Arial"/>
                <a:cs typeface="Arial"/>
                <a:sym typeface="Arial"/>
              </a:rPr>
              <a:t>no conditions of potential glare were observed</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27c02ca36ad_2_389"/>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37" name="Google Shape;737;g27c02ca36ad_2_389"/>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38" name="Google Shape;738;g27c02ca36ad_2_389"/>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ONSITE GENERATION</a:t>
            </a:r>
            <a:endParaRPr sz="1600" b="1">
              <a:latin typeface="Arial"/>
              <a:ea typeface="Arial"/>
              <a:cs typeface="Arial"/>
              <a:sym typeface="Arial"/>
            </a:endParaRPr>
          </a:p>
        </p:txBody>
      </p:sp>
      <p:pic>
        <p:nvPicPr>
          <p:cNvPr id="739" name="Google Shape;739;g27c02ca36ad_2_389"/>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g27c02ca36ad_2_166"/>
          <p:cNvPicPr preferRelativeResize="0"/>
          <p:nvPr/>
        </p:nvPicPr>
        <p:blipFill>
          <a:blip r:embed="rId3">
            <a:alphaModFix/>
          </a:blip>
          <a:stretch>
            <a:fillRect/>
          </a:stretch>
        </p:blipFill>
        <p:spPr>
          <a:xfrm rot="5400000">
            <a:off x="2841504" y="-2531277"/>
            <a:ext cx="6508976" cy="11571548"/>
          </a:xfrm>
          <a:prstGeom prst="rect">
            <a:avLst/>
          </a:prstGeom>
          <a:noFill/>
          <a:ln>
            <a:noFill/>
          </a:ln>
        </p:spPr>
      </p:pic>
      <p:sp>
        <p:nvSpPr>
          <p:cNvPr id="746" name="Google Shape;746;g27c02ca36ad_2_166"/>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47" name="Google Shape;747;g27c02ca36ad_2_166"/>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27c02ca36ad_2_397"/>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54" name="Google Shape;754;g27c02ca36ad_2_397"/>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55" name="Google Shape;755;g27c02ca36ad_2_397"/>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WATER</a:t>
            </a:r>
            <a:endParaRPr sz="1600" b="1">
              <a:latin typeface="Arial"/>
              <a:ea typeface="Arial"/>
              <a:cs typeface="Arial"/>
              <a:sym typeface="Arial"/>
            </a:endParaRPr>
          </a:p>
        </p:txBody>
      </p:sp>
      <p:pic>
        <p:nvPicPr>
          <p:cNvPr id="756" name="Google Shape;756;g27c02ca36ad_2_397"/>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1"/>
        <p:cNvGrpSpPr/>
        <p:nvPr/>
      </p:nvGrpSpPr>
      <p:grpSpPr>
        <a:xfrm>
          <a:off x="0" y="0"/>
          <a:ext cx="0" cy="0"/>
          <a:chOff x="0" y="0"/>
          <a:chExt cx="0" cy="0"/>
        </a:xfrm>
      </p:grpSpPr>
      <p:sp>
        <p:nvSpPr>
          <p:cNvPr id="762" name="Google Shape;762;g27c02ca36ad_2_54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63" name="Google Shape;763;g27c02ca36ad_2_54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64" name="Google Shape;764;g27c02ca36ad_2_544"/>
          <p:cNvSpPr txBox="1"/>
          <p:nvPr/>
        </p:nvSpPr>
        <p:spPr>
          <a:xfrm>
            <a:off x="3981975" y="1934925"/>
            <a:ext cx="5602200" cy="1785600"/>
          </a:xfrm>
          <a:prstGeom prst="rect">
            <a:avLst/>
          </a:prstGeom>
          <a:noFill/>
          <a:ln>
            <a:noFill/>
          </a:ln>
        </p:spPr>
        <p:txBody>
          <a:bodyPr spcFirstLastPara="1" wrap="square" lIns="91425" tIns="45700" rIns="91425" bIns="45700" anchor="t" anchorCtr="0">
            <a:spAutoFit/>
          </a:bodyPr>
          <a:lstStyle/>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Indoor Fixtures were designed to have 50% lower rates than code</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No irrigation from potable water</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Rainwater &amp; Condensate from the entire site will be collected and stored in underground tanks</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Toilets &amp; Cooling Tower to use reclaimed water   </a:t>
            </a:r>
            <a:endParaRPr sz="1600">
              <a:solidFill>
                <a:schemeClr val="dk1"/>
              </a:solidFill>
              <a:latin typeface="Calibri"/>
              <a:ea typeface="Calibri"/>
              <a:cs typeface="Calibri"/>
              <a:sym typeface="Calibri"/>
            </a:endParaRPr>
          </a:p>
          <a:p>
            <a:pPr marL="457200" marR="0" lvl="0" indent="0" algn="l" rtl="0">
              <a:spcBef>
                <a:spcPts val="0"/>
              </a:spcBef>
              <a:spcAft>
                <a:spcPts val="0"/>
              </a:spcAft>
              <a:buNone/>
            </a:pPr>
            <a:endParaRPr/>
          </a:p>
        </p:txBody>
      </p:sp>
      <p:sp>
        <p:nvSpPr>
          <p:cNvPr id="765" name="Google Shape;765;g27c02ca36ad_2_544"/>
          <p:cNvSpPr txBox="1">
            <a:spLocks noGrp="1"/>
          </p:cNvSpPr>
          <p:nvPr>
            <p:ph type="title" idx="4294967295"/>
          </p:nvPr>
        </p:nvSpPr>
        <p:spPr>
          <a:xfrm>
            <a:off x="406250" y="1565625"/>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WATER EFFICIENCY MEASURES</a:t>
            </a:r>
            <a:endParaRPr sz="1400" b="1">
              <a:latin typeface="Arial"/>
              <a:ea typeface="Arial"/>
              <a:cs typeface="Arial"/>
              <a:sym typeface="Arial"/>
            </a:endParaRPr>
          </a:p>
        </p:txBody>
      </p:sp>
      <p:pic>
        <p:nvPicPr>
          <p:cNvPr id="766" name="Google Shape;766;g27c02ca36ad_2_544"/>
          <p:cNvPicPr preferRelativeResize="0"/>
          <p:nvPr/>
        </p:nvPicPr>
        <p:blipFill>
          <a:blip r:embed="rId3">
            <a:alphaModFix/>
          </a:blip>
          <a:stretch>
            <a:fillRect/>
          </a:stretch>
        </p:blipFill>
        <p:spPr>
          <a:xfrm>
            <a:off x="736400" y="2075125"/>
            <a:ext cx="3121800" cy="2582575"/>
          </a:xfrm>
          <a:prstGeom prst="rect">
            <a:avLst/>
          </a:prstGeom>
          <a:noFill/>
          <a:ln>
            <a:noFill/>
          </a:ln>
        </p:spPr>
      </p:pic>
      <p:sp>
        <p:nvSpPr>
          <p:cNvPr id="767" name="Google Shape;767;g27c02ca36ad_2_544"/>
          <p:cNvSpPr txBox="1"/>
          <p:nvPr/>
        </p:nvSpPr>
        <p:spPr>
          <a:xfrm>
            <a:off x="736400" y="4657700"/>
            <a:ext cx="26508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
                <a:solidFill>
                  <a:srgbClr val="AEABAB"/>
                </a:solidFill>
                <a:latin typeface="Calibri"/>
                <a:ea typeface="Calibri"/>
                <a:cs typeface="Calibri"/>
                <a:sym typeface="Calibri"/>
              </a:rPr>
              <a:t>https://cms.esi.info/Media/productImages/Sustainable_Drainage_Systems_GEOlight_stormwater_management_units_1.jpg</a:t>
            </a:r>
            <a:endParaRPr sz="600">
              <a:solidFill>
                <a:srgbClr val="AEABAB"/>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7c02ca36ad_2_40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74" name="Google Shape;774;g27c02ca36ad_2_40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75" name="Google Shape;775;g27c02ca36ad_2_405"/>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INDOOR AIR QUALITY</a:t>
            </a:r>
            <a:endParaRPr sz="1600" b="1">
              <a:latin typeface="Arial"/>
              <a:ea typeface="Arial"/>
              <a:cs typeface="Arial"/>
              <a:sym typeface="Arial"/>
            </a:endParaRPr>
          </a:p>
        </p:txBody>
      </p:sp>
      <p:pic>
        <p:nvPicPr>
          <p:cNvPr id="776" name="Google Shape;776;g27c02ca36ad_2_405"/>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g27c02ca36ad_2_413"/>
          <p:cNvPicPr preferRelativeResize="0">
            <a:picLocks noGrp="1"/>
          </p:cNvPicPr>
          <p:nvPr>
            <p:ph type="body" idx="1"/>
          </p:nvPr>
        </p:nvPicPr>
        <p:blipFill rotWithShape="1">
          <a:blip r:embed="rId3">
            <a:alphaModFix/>
          </a:blip>
          <a:srcRect/>
          <a:stretch/>
        </p:blipFill>
        <p:spPr>
          <a:xfrm>
            <a:off x="838200" y="899528"/>
            <a:ext cx="8648700" cy="4981200"/>
          </a:xfrm>
          <a:prstGeom prst="rect">
            <a:avLst/>
          </a:prstGeom>
          <a:noFill/>
          <a:ln>
            <a:noFill/>
          </a:ln>
        </p:spPr>
      </p:pic>
      <p:cxnSp>
        <p:nvCxnSpPr>
          <p:cNvPr id="782" name="Google Shape;782;g27c02ca36ad_2_413"/>
          <p:cNvCxnSpPr>
            <a:endCxn id="783" idx="1"/>
          </p:cNvCxnSpPr>
          <p:nvPr/>
        </p:nvCxnSpPr>
        <p:spPr>
          <a:xfrm>
            <a:off x="7188000" y="4458227"/>
            <a:ext cx="3146700" cy="35400"/>
          </a:xfrm>
          <a:prstGeom prst="straightConnector1">
            <a:avLst/>
          </a:prstGeom>
          <a:noFill/>
          <a:ln w="12700" cap="flat" cmpd="sng">
            <a:solidFill>
              <a:srgbClr val="AEABAB"/>
            </a:solidFill>
            <a:prstDash val="solid"/>
            <a:miter lim="800000"/>
            <a:headEnd type="none" w="sm" len="sm"/>
            <a:tailEnd type="oval" w="med" len="med"/>
          </a:ln>
        </p:spPr>
      </p:cxnSp>
      <p:sp>
        <p:nvSpPr>
          <p:cNvPr id="783" name="Google Shape;783;g27c02ca36ad_2_413"/>
          <p:cNvSpPr txBox="1"/>
          <p:nvPr/>
        </p:nvSpPr>
        <p:spPr>
          <a:xfrm>
            <a:off x="10334700" y="3954977"/>
            <a:ext cx="18573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WELL, RESET threshold incorporated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784" name="Google Shape;784;g27c02ca36ad_2_413"/>
          <p:cNvCxnSpPr/>
          <p:nvPr/>
        </p:nvCxnSpPr>
        <p:spPr>
          <a:xfrm rot="10800000" flipH="1">
            <a:off x="2155700" y="3510300"/>
            <a:ext cx="7993200" cy="105300"/>
          </a:xfrm>
          <a:prstGeom prst="straightConnector1">
            <a:avLst/>
          </a:prstGeom>
          <a:noFill/>
          <a:ln w="12700" cap="flat" cmpd="sng">
            <a:solidFill>
              <a:srgbClr val="AEABAB"/>
            </a:solidFill>
            <a:prstDash val="solid"/>
            <a:miter lim="800000"/>
            <a:headEnd type="none" w="sm" len="sm"/>
            <a:tailEnd type="oval" w="med" len="med"/>
          </a:ln>
        </p:spPr>
      </p:cxnSp>
      <p:sp>
        <p:nvSpPr>
          <p:cNvPr id="785" name="Google Shape;785;g27c02ca36ad_2_413"/>
          <p:cNvSpPr txBox="1"/>
          <p:nvPr/>
        </p:nvSpPr>
        <p:spPr>
          <a:xfrm>
            <a:off x="10299599" y="3024288"/>
            <a:ext cx="19275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Measured from actual supply/return CO2 concentration</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786" name="Google Shape;786;g27c02ca36ad_2_413"/>
          <p:cNvCxnSpPr>
            <a:endCxn id="787" idx="1"/>
          </p:cNvCxnSpPr>
          <p:nvPr/>
        </p:nvCxnSpPr>
        <p:spPr>
          <a:xfrm>
            <a:off x="7153058" y="2140992"/>
            <a:ext cx="3206400" cy="415500"/>
          </a:xfrm>
          <a:prstGeom prst="straightConnector1">
            <a:avLst/>
          </a:prstGeom>
          <a:noFill/>
          <a:ln w="12700" cap="flat" cmpd="sng">
            <a:solidFill>
              <a:srgbClr val="AEABAB"/>
            </a:solidFill>
            <a:prstDash val="solid"/>
            <a:miter lim="800000"/>
            <a:headEnd type="none" w="sm" len="sm"/>
            <a:tailEnd type="oval" w="med" len="med"/>
          </a:ln>
        </p:spPr>
      </p:cxnSp>
      <p:sp>
        <p:nvSpPr>
          <p:cNvPr id="787" name="Google Shape;787;g27c02ca36ad_2_413"/>
          <p:cNvSpPr txBox="1"/>
          <p:nvPr/>
        </p:nvSpPr>
        <p:spPr>
          <a:xfrm>
            <a:off x="10359458" y="2140992"/>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Infection risk indicator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788" name="Google Shape;788;g27c02ca36ad_2_413"/>
          <p:cNvCxnSpPr/>
          <p:nvPr/>
        </p:nvCxnSpPr>
        <p:spPr>
          <a:xfrm>
            <a:off x="6052725" y="4692175"/>
            <a:ext cx="4189800" cy="889500"/>
          </a:xfrm>
          <a:prstGeom prst="straightConnector1">
            <a:avLst/>
          </a:prstGeom>
          <a:noFill/>
          <a:ln w="12700" cap="flat" cmpd="sng">
            <a:solidFill>
              <a:srgbClr val="AEABAB"/>
            </a:solidFill>
            <a:prstDash val="solid"/>
            <a:miter lim="800000"/>
            <a:headEnd type="none" w="sm" len="sm"/>
            <a:tailEnd type="oval" w="med" len="med"/>
          </a:ln>
        </p:spPr>
      </p:cxnSp>
      <p:sp>
        <p:nvSpPr>
          <p:cNvPr id="789" name="Google Shape;789;g27c02ca36ad_2_413"/>
          <p:cNvSpPr txBox="1"/>
          <p:nvPr/>
        </p:nvSpPr>
        <p:spPr>
          <a:xfrm>
            <a:off x="10270675" y="5137600"/>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Integrated with skylight control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790" name="Google Shape;790;g27c02ca36ad_2_413"/>
          <p:cNvCxnSpPr/>
          <p:nvPr/>
        </p:nvCxnSpPr>
        <p:spPr>
          <a:xfrm>
            <a:off x="2846175" y="1274975"/>
            <a:ext cx="7396500" cy="222600"/>
          </a:xfrm>
          <a:prstGeom prst="straightConnector1">
            <a:avLst/>
          </a:prstGeom>
          <a:noFill/>
          <a:ln w="12700" cap="flat" cmpd="sng">
            <a:solidFill>
              <a:srgbClr val="AEABAB"/>
            </a:solidFill>
            <a:prstDash val="solid"/>
            <a:miter lim="800000"/>
            <a:headEnd type="none" w="sm" len="sm"/>
            <a:tailEnd type="oval" w="med" len="med"/>
          </a:ln>
        </p:spPr>
      </p:cxnSp>
      <p:sp>
        <p:nvSpPr>
          <p:cNvPr id="791" name="Google Shape;791;g27c02ca36ad_2_413"/>
          <p:cNvSpPr txBox="1"/>
          <p:nvPr/>
        </p:nvSpPr>
        <p:spPr>
          <a:xfrm>
            <a:off x="10359458" y="1087967"/>
            <a:ext cx="1807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Air quality awareness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792" name="Google Shape;792;g27c02ca36ad_2_413"/>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793" name="Google Shape;793;g27c02ca36ad_2_413"/>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794" name="Google Shape;794;g27c02ca36ad_2_413"/>
          <p:cNvSpPr txBox="1">
            <a:spLocks noGrp="1"/>
          </p:cNvSpPr>
          <p:nvPr>
            <p:ph type="title"/>
          </p:nvPr>
        </p:nvSpPr>
        <p:spPr>
          <a:xfrm>
            <a:off x="838200" y="6025338"/>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INDOOR AIR QUALITY DASHBOARD</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7b5b384f86_0_513"/>
          <p:cNvSpPr txBox="1">
            <a:spLocks noGrp="1"/>
          </p:cNvSpPr>
          <p:nvPr>
            <p:ph type="title"/>
          </p:nvPr>
        </p:nvSpPr>
        <p:spPr>
          <a:xfrm>
            <a:off x="780900" y="5442150"/>
            <a:ext cx="10515600" cy="952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600">
                <a:latin typeface="Arial"/>
                <a:ea typeface="Arial"/>
                <a:cs typeface="Arial"/>
                <a:sym typeface="Arial"/>
              </a:rPr>
              <a:t>real-time time series data forwarding via URL to AWS &amp; Power BI </a:t>
            </a:r>
            <a:endParaRPr sz="1600">
              <a:latin typeface="Arial"/>
              <a:ea typeface="Arial"/>
              <a:cs typeface="Arial"/>
              <a:sym typeface="Arial"/>
            </a:endParaRPr>
          </a:p>
        </p:txBody>
      </p:sp>
      <p:pic>
        <p:nvPicPr>
          <p:cNvPr id="800" name="Google Shape;800;g27b5b384f86_0_513"/>
          <p:cNvPicPr preferRelativeResize="0">
            <a:picLocks noGrp="1"/>
          </p:cNvPicPr>
          <p:nvPr>
            <p:ph type="body" idx="1"/>
          </p:nvPr>
        </p:nvPicPr>
        <p:blipFill rotWithShape="1">
          <a:blip r:embed="rId3">
            <a:alphaModFix/>
          </a:blip>
          <a:srcRect/>
          <a:stretch/>
        </p:blipFill>
        <p:spPr>
          <a:xfrm>
            <a:off x="766387" y="816943"/>
            <a:ext cx="4165200" cy="2097900"/>
          </a:xfrm>
          <a:prstGeom prst="rect">
            <a:avLst/>
          </a:prstGeom>
          <a:noFill/>
          <a:ln>
            <a:noFill/>
          </a:ln>
        </p:spPr>
      </p:pic>
      <p:pic>
        <p:nvPicPr>
          <p:cNvPr id="801" name="Google Shape;801;g27b5b384f86_0_513"/>
          <p:cNvPicPr preferRelativeResize="0"/>
          <p:nvPr/>
        </p:nvPicPr>
        <p:blipFill rotWithShape="1">
          <a:blip r:embed="rId4">
            <a:alphaModFix/>
          </a:blip>
          <a:srcRect/>
          <a:stretch/>
        </p:blipFill>
        <p:spPr>
          <a:xfrm>
            <a:off x="3476328" y="2243994"/>
            <a:ext cx="5124747" cy="3502870"/>
          </a:xfrm>
          <a:prstGeom prst="rect">
            <a:avLst/>
          </a:prstGeom>
          <a:noFill/>
          <a:ln>
            <a:noFill/>
          </a:ln>
        </p:spPr>
      </p:pic>
      <p:pic>
        <p:nvPicPr>
          <p:cNvPr id="802" name="Google Shape;802;g27b5b384f86_0_513"/>
          <p:cNvPicPr preferRelativeResize="0"/>
          <p:nvPr/>
        </p:nvPicPr>
        <p:blipFill rotWithShape="1">
          <a:blip r:embed="rId5">
            <a:alphaModFix/>
          </a:blip>
          <a:srcRect/>
          <a:stretch/>
        </p:blipFill>
        <p:spPr>
          <a:xfrm>
            <a:off x="7353300" y="992399"/>
            <a:ext cx="1795726" cy="1138527"/>
          </a:xfrm>
          <a:prstGeom prst="rect">
            <a:avLst/>
          </a:prstGeom>
          <a:noFill/>
          <a:ln>
            <a:noFill/>
          </a:ln>
        </p:spPr>
      </p:pic>
      <p:pic>
        <p:nvPicPr>
          <p:cNvPr id="803" name="Google Shape;803;g27b5b384f86_0_513"/>
          <p:cNvPicPr preferRelativeResize="0"/>
          <p:nvPr/>
        </p:nvPicPr>
        <p:blipFill rotWithShape="1">
          <a:blip r:embed="rId6">
            <a:alphaModFix/>
          </a:blip>
          <a:srcRect/>
          <a:stretch/>
        </p:blipFill>
        <p:spPr>
          <a:xfrm>
            <a:off x="9498938" y="2914825"/>
            <a:ext cx="2171700" cy="904875"/>
          </a:xfrm>
          <a:prstGeom prst="rect">
            <a:avLst/>
          </a:prstGeom>
          <a:noFill/>
          <a:ln>
            <a:noFill/>
          </a:ln>
        </p:spPr>
      </p:pic>
      <p:pic>
        <p:nvPicPr>
          <p:cNvPr id="804" name="Google Shape;804;g27b5b384f86_0_513"/>
          <p:cNvPicPr preferRelativeResize="0"/>
          <p:nvPr/>
        </p:nvPicPr>
        <p:blipFill rotWithShape="1">
          <a:blip r:embed="rId7">
            <a:alphaModFix/>
          </a:blip>
          <a:srcRect/>
          <a:stretch/>
        </p:blipFill>
        <p:spPr>
          <a:xfrm>
            <a:off x="8927438" y="4022899"/>
            <a:ext cx="1657350" cy="952500"/>
          </a:xfrm>
          <a:prstGeom prst="rect">
            <a:avLst/>
          </a:prstGeom>
          <a:noFill/>
          <a:ln>
            <a:noFill/>
          </a:ln>
        </p:spPr>
      </p:pic>
      <p:pic>
        <p:nvPicPr>
          <p:cNvPr id="805" name="Google Shape;805;g27b5b384f86_0_513"/>
          <p:cNvPicPr preferRelativeResize="0"/>
          <p:nvPr/>
        </p:nvPicPr>
        <p:blipFill rotWithShape="1">
          <a:blip r:embed="rId8">
            <a:alphaModFix/>
          </a:blip>
          <a:srcRect/>
          <a:stretch/>
        </p:blipFill>
        <p:spPr>
          <a:xfrm>
            <a:off x="10872787" y="4127674"/>
            <a:ext cx="962025" cy="847725"/>
          </a:xfrm>
          <a:prstGeom prst="rect">
            <a:avLst/>
          </a:prstGeom>
          <a:noFill/>
          <a:ln>
            <a:noFill/>
          </a:ln>
        </p:spPr>
      </p:pic>
      <p:pic>
        <p:nvPicPr>
          <p:cNvPr id="806" name="Google Shape;806;g27b5b384f86_0_513"/>
          <p:cNvPicPr preferRelativeResize="0"/>
          <p:nvPr/>
        </p:nvPicPr>
        <p:blipFill rotWithShape="1">
          <a:blip r:embed="rId9">
            <a:alphaModFix/>
          </a:blip>
          <a:srcRect/>
          <a:stretch/>
        </p:blipFill>
        <p:spPr>
          <a:xfrm>
            <a:off x="9498938" y="308832"/>
            <a:ext cx="2375918" cy="1493949"/>
          </a:xfrm>
          <a:prstGeom prst="rect">
            <a:avLst/>
          </a:prstGeom>
          <a:noFill/>
          <a:ln>
            <a:noFill/>
          </a:ln>
        </p:spPr>
      </p:pic>
      <p:cxnSp>
        <p:nvCxnSpPr>
          <p:cNvPr id="807" name="Google Shape;807;g27b5b384f86_0_513"/>
          <p:cNvCxnSpPr/>
          <p:nvPr/>
        </p:nvCxnSpPr>
        <p:spPr>
          <a:xfrm flipH="1">
            <a:off x="2366500" y="3721075"/>
            <a:ext cx="1638300" cy="678900"/>
          </a:xfrm>
          <a:prstGeom prst="straightConnector1">
            <a:avLst/>
          </a:prstGeom>
          <a:noFill/>
          <a:ln w="12700" cap="flat" cmpd="sng">
            <a:solidFill>
              <a:srgbClr val="AEABAB"/>
            </a:solidFill>
            <a:prstDash val="solid"/>
            <a:miter lim="800000"/>
            <a:headEnd type="none" w="sm" len="sm"/>
            <a:tailEnd type="oval" w="med" len="med"/>
          </a:ln>
        </p:spPr>
      </p:cxnSp>
      <p:sp>
        <p:nvSpPr>
          <p:cNvPr id="808" name="Google Shape;808;g27b5b384f86_0_513"/>
          <p:cNvSpPr txBox="1"/>
          <p:nvPr/>
        </p:nvSpPr>
        <p:spPr>
          <a:xfrm>
            <a:off x="953750" y="3975725"/>
            <a:ext cx="2171700" cy="224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333333"/>
                </a:solidFill>
                <a:highlight>
                  <a:srgbClr val="FFFFFF"/>
                </a:highlight>
              </a:rPr>
              <a:t>serverless lambda function for real time processing: </a:t>
            </a:r>
            <a:endParaRPr sz="1350">
              <a:solidFill>
                <a:srgbClr val="333333"/>
              </a:solidFill>
              <a:highlight>
                <a:srgbClr val="FFFFFF"/>
              </a:highlight>
            </a:endParaRPr>
          </a:p>
          <a:p>
            <a:pPr marL="0" marR="0" lvl="0" indent="0" algn="l" rtl="0">
              <a:spcBef>
                <a:spcPts val="0"/>
              </a:spcBef>
              <a:spcAft>
                <a:spcPts val="0"/>
              </a:spcAft>
              <a:buNone/>
            </a:pPr>
            <a:endParaRPr sz="1350">
              <a:solidFill>
                <a:srgbClr val="333333"/>
              </a:solidFill>
              <a:highlight>
                <a:srgbClr val="FFFFFF"/>
              </a:highlight>
            </a:endParaRPr>
          </a:p>
          <a:p>
            <a:pPr marL="0" marR="0" lvl="0" indent="0" algn="l" rtl="0">
              <a:spcBef>
                <a:spcPts val="0"/>
              </a:spcBef>
              <a:spcAft>
                <a:spcPts val="0"/>
              </a:spcAft>
              <a:buNone/>
            </a:pPr>
            <a:r>
              <a:rPr lang="en-US" sz="1350">
                <a:solidFill>
                  <a:srgbClr val="333333"/>
                </a:solidFill>
                <a:highlight>
                  <a:srgbClr val="FFFFFF"/>
                </a:highlight>
              </a:rPr>
              <a:t>indoor air quality, </a:t>
            </a:r>
            <a:endParaRPr sz="1350">
              <a:solidFill>
                <a:srgbClr val="333333"/>
              </a:solidFill>
              <a:highlight>
                <a:srgbClr val="FFFFFF"/>
              </a:highlight>
            </a:endParaRPr>
          </a:p>
          <a:p>
            <a:pPr marL="0" marR="0" lvl="0" indent="0" algn="l" rtl="0">
              <a:spcBef>
                <a:spcPts val="0"/>
              </a:spcBef>
              <a:spcAft>
                <a:spcPts val="0"/>
              </a:spcAft>
              <a:buNone/>
            </a:pPr>
            <a:r>
              <a:rPr lang="en-US" sz="1350">
                <a:solidFill>
                  <a:srgbClr val="333333"/>
                </a:solidFill>
                <a:highlight>
                  <a:srgbClr val="FFFFFF"/>
                </a:highlight>
              </a:rPr>
              <a:t>energy, </a:t>
            </a:r>
            <a:endParaRPr sz="1350">
              <a:solidFill>
                <a:srgbClr val="333333"/>
              </a:solidFill>
              <a:highlight>
                <a:srgbClr val="FFFFFF"/>
              </a:highlight>
            </a:endParaRPr>
          </a:p>
          <a:p>
            <a:pPr marL="0" marR="0" lvl="0" indent="0" algn="l" rtl="0">
              <a:spcBef>
                <a:spcPts val="0"/>
              </a:spcBef>
              <a:spcAft>
                <a:spcPts val="0"/>
              </a:spcAft>
              <a:buNone/>
            </a:pPr>
            <a:r>
              <a:rPr lang="en-US" sz="1350">
                <a:solidFill>
                  <a:srgbClr val="333333"/>
                </a:solidFill>
                <a:highlight>
                  <a:srgbClr val="FFFFFF"/>
                </a:highlight>
              </a:rPr>
              <a:t>marginal carbon emission.</a:t>
            </a:r>
            <a:endParaRPr sz="1350">
              <a:solidFill>
                <a:srgbClr val="333333"/>
              </a:solidFill>
              <a:highlight>
                <a:srgbClr val="FFFFFF"/>
              </a:highlight>
            </a:endParaRPr>
          </a:p>
          <a:p>
            <a:pPr marL="0" marR="0" lvl="0" indent="0" algn="l" rtl="0">
              <a:spcBef>
                <a:spcPts val="0"/>
              </a:spcBef>
              <a:spcAft>
                <a:spcPts val="0"/>
              </a:spcAft>
              <a:buNone/>
            </a:pPr>
            <a:r>
              <a:rPr lang="en-US" sz="1350">
                <a:solidFill>
                  <a:srgbClr val="333333"/>
                </a:solidFill>
                <a:highlight>
                  <a:srgbClr val="FFFFFF"/>
                </a:highlight>
              </a:rPr>
              <a:t>  </a:t>
            </a:r>
            <a:r>
              <a:rPr lang="en-US" sz="1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809" name="Google Shape;809;g27b5b384f86_0_513"/>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810" name="Google Shape;810;g27b5b384f86_0_513"/>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811" name="Google Shape;811;g27b5b384f86_0_513"/>
          <p:cNvSpPr txBox="1">
            <a:spLocks noGrp="1"/>
          </p:cNvSpPr>
          <p:nvPr>
            <p:ph type="title"/>
          </p:nvPr>
        </p:nvSpPr>
        <p:spPr>
          <a:xfrm>
            <a:off x="838200" y="6025338"/>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INDOOR AIR QUALITY DASHBOARD</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27b5b384f86_0_5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817" name="Google Shape;817;g27b5b384f86_0_524"/>
          <p:cNvPicPr preferRelativeResize="0">
            <a:picLocks noGrp="1"/>
          </p:cNvPicPr>
          <p:nvPr>
            <p:ph type="body" idx="1"/>
          </p:nvPr>
        </p:nvPicPr>
        <p:blipFill rotWithShape="1">
          <a:blip r:embed="rId3">
            <a:alphaModFix/>
          </a:blip>
          <a:srcRect/>
          <a:stretch/>
        </p:blipFill>
        <p:spPr>
          <a:xfrm>
            <a:off x="385850" y="262151"/>
            <a:ext cx="9438300" cy="5680500"/>
          </a:xfrm>
          <a:prstGeom prst="rect">
            <a:avLst/>
          </a:prstGeom>
          <a:noFill/>
          <a:ln>
            <a:noFill/>
          </a:ln>
        </p:spPr>
      </p:pic>
      <p:cxnSp>
        <p:nvCxnSpPr>
          <p:cNvPr id="818" name="Google Shape;818;g27b5b384f86_0_524"/>
          <p:cNvCxnSpPr>
            <a:endCxn id="819" idx="1"/>
          </p:cNvCxnSpPr>
          <p:nvPr/>
        </p:nvCxnSpPr>
        <p:spPr>
          <a:xfrm rot="10800000" flipH="1">
            <a:off x="5280325" y="1958025"/>
            <a:ext cx="4895400" cy="2084100"/>
          </a:xfrm>
          <a:prstGeom prst="straightConnector1">
            <a:avLst/>
          </a:prstGeom>
          <a:noFill/>
          <a:ln w="12700" cap="flat" cmpd="sng">
            <a:solidFill>
              <a:srgbClr val="AEABAB"/>
            </a:solidFill>
            <a:prstDash val="solid"/>
            <a:miter lim="800000"/>
            <a:headEnd type="none" w="sm" len="sm"/>
            <a:tailEnd type="oval" w="med" len="med"/>
          </a:ln>
        </p:spPr>
      </p:cxnSp>
      <p:sp>
        <p:nvSpPr>
          <p:cNvPr id="819" name="Google Shape;819;g27b5b384f86_0_524"/>
          <p:cNvSpPr txBox="1"/>
          <p:nvPr/>
        </p:nvSpPr>
        <p:spPr>
          <a:xfrm>
            <a:off x="10175725" y="1315425"/>
            <a:ext cx="1494600" cy="128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333333"/>
                </a:solidFill>
                <a:highlight>
                  <a:srgbClr val="FFFFFF"/>
                </a:highlight>
              </a:rPr>
              <a:t>Focusing on preserving art</a:t>
            </a:r>
            <a:r>
              <a:rPr lang="en-US" sz="1600">
                <a:solidFill>
                  <a:schemeClr val="dk1"/>
                </a:solidFill>
                <a:latin typeface="Calibri"/>
                <a:ea typeface="Calibri"/>
                <a:cs typeface="Calibri"/>
                <a:sym typeface="Calibri"/>
              </a:rPr>
              <a:t>, chemical transformation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cxnSp>
        <p:nvCxnSpPr>
          <p:cNvPr id="820" name="Google Shape;820;g27b5b384f86_0_524"/>
          <p:cNvCxnSpPr/>
          <p:nvPr/>
        </p:nvCxnSpPr>
        <p:spPr>
          <a:xfrm rot="10800000" flipH="1">
            <a:off x="5888975" y="3714675"/>
            <a:ext cx="4494300" cy="421200"/>
          </a:xfrm>
          <a:prstGeom prst="straightConnector1">
            <a:avLst/>
          </a:prstGeom>
          <a:noFill/>
          <a:ln w="12700" cap="flat" cmpd="sng">
            <a:solidFill>
              <a:srgbClr val="AEABAB"/>
            </a:solidFill>
            <a:prstDash val="solid"/>
            <a:miter lim="800000"/>
            <a:headEnd type="none" w="sm" len="sm"/>
            <a:tailEnd type="oval" w="med" len="med"/>
          </a:ln>
        </p:spPr>
      </p:cxnSp>
      <p:sp>
        <p:nvSpPr>
          <p:cNvPr id="821" name="Google Shape;821;g27b5b384f86_0_524"/>
          <p:cNvSpPr txBox="1"/>
          <p:nvPr/>
        </p:nvSpPr>
        <p:spPr>
          <a:xfrm>
            <a:off x="10491975" y="3550875"/>
            <a:ext cx="1494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333333"/>
                </a:solidFill>
                <a:highlight>
                  <a:srgbClr val="FFFFFF"/>
                </a:highlight>
              </a:rPr>
              <a:t>MERV13 filter </a:t>
            </a:r>
            <a:r>
              <a:rPr lang="en-US" sz="1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sp>
        <p:nvSpPr>
          <p:cNvPr id="822" name="Google Shape;822;g27b5b384f86_0_524"/>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823" name="Google Shape;823;g27b5b384f86_0_524"/>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824" name="Google Shape;824;g27b5b384f86_0_524"/>
          <p:cNvSpPr txBox="1">
            <a:spLocks noGrp="1"/>
          </p:cNvSpPr>
          <p:nvPr>
            <p:ph type="title"/>
          </p:nvPr>
        </p:nvSpPr>
        <p:spPr>
          <a:xfrm>
            <a:off x="838200" y="6025338"/>
            <a:ext cx="10515600" cy="369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INDOOR AIR QUALITY DASHBOARD</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7ba3e3f1a2_0_0"/>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192" name="Google Shape;192;g27ba3e3f1a2_0_0"/>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193" name="Google Shape;193;g27ba3e3f1a2_0_0"/>
          <p:cNvPicPr preferRelativeResize="0"/>
          <p:nvPr/>
        </p:nvPicPr>
        <p:blipFill>
          <a:blip r:embed="rId3">
            <a:alphaModFix/>
          </a:blip>
          <a:stretch>
            <a:fillRect/>
          </a:stretch>
        </p:blipFill>
        <p:spPr>
          <a:xfrm>
            <a:off x="0" y="0"/>
            <a:ext cx="12192000" cy="63817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27c02ca36ad_2_145"/>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831" name="Google Shape;831;g27c02ca36ad_2_145"/>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832" name="Google Shape;832;g27c02ca36ad_2_145"/>
          <p:cNvPicPr preferRelativeResize="0"/>
          <p:nvPr/>
        </p:nvPicPr>
        <p:blipFill>
          <a:blip r:embed="rId3">
            <a:alphaModFix/>
          </a:blip>
          <a:stretch>
            <a:fillRect/>
          </a:stretch>
        </p:blipFill>
        <p:spPr>
          <a:xfrm>
            <a:off x="274950" y="74900"/>
            <a:ext cx="11642101" cy="55432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graphicFrame>
        <p:nvGraphicFramePr>
          <p:cNvPr id="838" name="Google Shape;838;p11"/>
          <p:cNvGraphicFramePr/>
          <p:nvPr/>
        </p:nvGraphicFramePr>
        <p:xfrm>
          <a:off x="2530449" y="1656250"/>
          <a:ext cx="7249075" cy="3724815"/>
        </p:xfrm>
        <a:graphic>
          <a:graphicData uri="http://schemas.openxmlformats.org/drawingml/2006/table">
            <a:tbl>
              <a:tblPr>
                <a:noFill/>
                <a:tableStyleId>{139F3AA6-30D7-47B8-8E8F-14B35B6F6C74}</a:tableStyleId>
              </a:tblPr>
              <a:tblGrid>
                <a:gridCol w="3383525">
                  <a:extLst>
                    <a:ext uri="{9D8B030D-6E8A-4147-A177-3AD203B41FA5}">
                      <a16:colId xmlns:a16="http://schemas.microsoft.com/office/drawing/2014/main" val="20000"/>
                    </a:ext>
                  </a:extLst>
                </a:gridCol>
                <a:gridCol w="1860175">
                  <a:extLst>
                    <a:ext uri="{9D8B030D-6E8A-4147-A177-3AD203B41FA5}">
                      <a16:colId xmlns:a16="http://schemas.microsoft.com/office/drawing/2014/main" val="20001"/>
                    </a:ext>
                  </a:extLst>
                </a:gridCol>
                <a:gridCol w="2005375">
                  <a:extLst>
                    <a:ext uri="{9D8B030D-6E8A-4147-A177-3AD203B41FA5}">
                      <a16:colId xmlns:a16="http://schemas.microsoft.com/office/drawing/2014/main" val="20002"/>
                    </a:ext>
                  </a:extLst>
                </a:gridCol>
              </a:tblGrid>
              <a:tr h="387800">
                <a:tc>
                  <a:txBody>
                    <a:bodyPr/>
                    <a:lstStyle/>
                    <a:p>
                      <a:pPr marL="0" marR="0" lvl="0" indent="0" algn="r" rtl="0">
                        <a:spcBef>
                          <a:spcPts val="0"/>
                        </a:spcBef>
                        <a:spcAft>
                          <a:spcPts val="0"/>
                        </a:spcAft>
                        <a:buNone/>
                      </a:pP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ctr" rtl="0">
                        <a:spcBef>
                          <a:spcPts val="0"/>
                        </a:spcBef>
                        <a:spcAft>
                          <a:spcPts val="0"/>
                        </a:spcAft>
                        <a:buNone/>
                      </a:pPr>
                      <a:r>
                        <a:rPr lang="en-US" sz="1600" b="0" i="0" u="none" strike="noStrike" cap="none">
                          <a:solidFill>
                            <a:srgbClr val="000000"/>
                          </a:solidFill>
                          <a:latin typeface="Calibri"/>
                          <a:ea typeface="Calibri"/>
                          <a:cs typeface="Calibri"/>
                          <a:sym typeface="Calibri"/>
                        </a:rPr>
                        <a:t>IP</a:t>
                      </a:r>
                      <a:endParaRPr sz="1600"/>
                    </a:p>
                  </a:txBody>
                  <a:tcPr marL="6350" marR="6350" marT="6350" marB="0" anchor="b"/>
                </a:tc>
                <a:tc>
                  <a:txBody>
                    <a:bodyPr/>
                    <a:lstStyle/>
                    <a:p>
                      <a:pPr marL="0" marR="0" lvl="0" indent="0" algn="ctr" rtl="0">
                        <a:spcBef>
                          <a:spcPts val="0"/>
                        </a:spcBef>
                        <a:spcAft>
                          <a:spcPts val="0"/>
                        </a:spcAft>
                        <a:buNone/>
                      </a:pPr>
                      <a:r>
                        <a:rPr lang="en-US" sz="1600" b="0" i="0" u="none" strike="noStrike" cap="none">
                          <a:solidFill>
                            <a:srgbClr val="000000"/>
                          </a:solidFill>
                          <a:latin typeface="Calibri"/>
                          <a:ea typeface="Calibri"/>
                          <a:cs typeface="Calibri"/>
                          <a:sym typeface="Calibri"/>
                        </a:rPr>
                        <a:t>SI</a:t>
                      </a:r>
                      <a:endParaRPr sz="1600"/>
                    </a:p>
                  </a:txBody>
                  <a:tcPr marL="6350" marR="6350" marT="6350" marB="0" anchor="b"/>
                </a:tc>
                <a:extLst>
                  <a:ext uri="{0D108BD9-81ED-4DB2-BD59-A6C34878D82A}">
                    <a16:rowId xmlns:a16="http://schemas.microsoft.com/office/drawing/2014/main" val="10000"/>
                  </a:ext>
                </a:extLst>
              </a:tr>
              <a:tr h="494025">
                <a:tc>
                  <a:txBody>
                    <a:bodyPr/>
                    <a:lstStyle/>
                    <a:p>
                      <a:pPr marL="0" marR="0" lvl="0" indent="0" algn="r" rtl="0">
                        <a:spcBef>
                          <a:spcPts val="0"/>
                        </a:spcBef>
                        <a:spcAft>
                          <a:spcPts val="0"/>
                        </a:spcAft>
                        <a:buNone/>
                      </a:pPr>
                      <a:r>
                        <a:rPr lang="en-US" sz="1800" u="none" strike="noStrike" cap="none"/>
                        <a:t>Total Annual Energy Use </a:t>
                      </a:r>
                      <a:endParaRPr sz="18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t>15,219,857 kBtu</a:t>
                      </a:r>
                      <a:r>
                        <a:rPr lang="en-US" sz="1600" u="none" strike="noStrike" cap="none"/>
                        <a:t>                             </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4,459,639 kWh</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1"/>
                  </a:ext>
                </a:extLst>
              </a:tr>
              <a:tr h="387800">
                <a:tc>
                  <a:txBody>
                    <a:bodyPr/>
                    <a:lstStyle/>
                    <a:p>
                      <a:pPr marL="0" marR="0" lvl="0" indent="0" algn="r" rtl="0">
                        <a:spcBef>
                          <a:spcPts val="0"/>
                        </a:spcBef>
                        <a:spcAft>
                          <a:spcPts val="0"/>
                        </a:spcAft>
                        <a:buNone/>
                      </a:pPr>
                      <a:r>
                        <a:rPr lang="en-US" sz="1800" u="none" strike="noStrike" cap="none"/>
                        <a:t>Total Annual Water Use </a:t>
                      </a:r>
                      <a:endParaRPr sz="18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t>299,767 Gallons</a:t>
                      </a:r>
                      <a:r>
                        <a:rPr lang="en-US" sz="1600" u="none" strike="noStrike" cap="none"/>
                        <a:t>                             </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1,134,741 liters</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2"/>
                  </a:ext>
                </a:extLst>
              </a:tr>
              <a:tr h="375675">
                <a:tc>
                  <a:txBody>
                    <a:bodyPr/>
                    <a:lstStyle/>
                    <a:p>
                      <a:pPr marL="0" marR="0" lvl="0" indent="0" algn="r" rtl="0">
                        <a:spcBef>
                          <a:spcPts val="0"/>
                        </a:spcBef>
                        <a:spcAft>
                          <a:spcPts val="0"/>
                        </a:spcAft>
                        <a:buNone/>
                      </a:pPr>
                      <a:r>
                        <a:rPr lang="en-US" sz="1800" u="none" strike="noStrike" cap="none"/>
                        <a:t>Total Annual Onsite Energy Production </a:t>
                      </a:r>
                      <a:endParaRPr sz="18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t>125,593,517 kBtu</a:t>
                      </a:r>
                      <a:r>
                        <a:rPr lang="en-US" sz="1600" u="none" strike="noStrike" cap="none"/>
                        <a:t>                           </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36,800,725 </a:t>
                      </a:r>
                      <a:r>
                        <a:rPr lang="en-US" sz="1600"/>
                        <a:t>kWh</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3"/>
                  </a:ext>
                </a:extLst>
              </a:tr>
              <a:tr h="375675">
                <a:tc>
                  <a:txBody>
                    <a:bodyPr/>
                    <a:lstStyle/>
                    <a:p>
                      <a:pPr marL="0" marR="0" lvl="0" indent="0" algn="r" rtl="0">
                        <a:spcBef>
                          <a:spcPts val="0"/>
                        </a:spcBef>
                        <a:spcAft>
                          <a:spcPts val="0"/>
                        </a:spcAft>
                        <a:buNone/>
                      </a:pPr>
                      <a:r>
                        <a:rPr lang="en-US" sz="1800" u="none" strike="noStrike" cap="none"/>
                        <a:t>Annual Energy &amp; Water Cost </a:t>
                      </a:r>
                      <a:endParaRPr sz="18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t>0.605 $/sf</a:t>
                      </a:r>
                      <a:r>
                        <a:rPr lang="en-US" sz="1600" u="none" strike="noStrike" cap="none"/>
                        <a:t>                             </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0.054 $/m2</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4"/>
                  </a:ext>
                </a:extLst>
              </a:tr>
              <a:tr h="361125">
                <a:tc>
                  <a:txBody>
                    <a:bodyPr/>
                    <a:lstStyle/>
                    <a:p>
                      <a:pPr marL="0" marR="0" lvl="0" indent="0" algn="r" rtl="0">
                        <a:lnSpc>
                          <a:spcPct val="100000"/>
                        </a:lnSpc>
                        <a:spcBef>
                          <a:spcPts val="0"/>
                        </a:spcBef>
                        <a:spcAft>
                          <a:spcPts val="0"/>
                        </a:spcAft>
                        <a:buClr>
                          <a:schemeClr val="dk1"/>
                        </a:buClr>
                        <a:buSzPts val="1800"/>
                        <a:buFont typeface="Calibri"/>
                        <a:buNone/>
                      </a:pPr>
                      <a:r>
                        <a:rPr lang="en-US" sz="1800" u="none" strike="noStrike" cap="none"/>
                        <a:t>Site EUI </a:t>
                      </a:r>
                      <a:endParaRPr sz="18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t>23.5 kBtu/sf yr</a:t>
                      </a:r>
                      <a:endParaRPr sz="1600" u="none" strike="noStrike" cap="none">
                        <a:solidFill>
                          <a:schemeClr val="dk1"/>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76.50 kWh/m2</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5"/>
                  </a:ext>
                </a:extLst>
              </a:tr>
              <a:tr h="387800">
                <a:tc>
                  <a:txBody>
                    <a:bodyPr/>
                    <a:lstStyle/>
                    <a:p>
                      <a:pPr marL="0" marR="0" lvl="0" indent="0" algn="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Source EUI</a:t>
                      </a:r>
                      <a:endParaRPr/>
                    </a:p>
                  </a:txBody>
                  <a:tcPr marL="6350" marR="6350" marT="6350" marB="0" anchor="b"/>
                </a:tc>
                <a:tc>
                  <a:txBody>
                    <a:bodyPr/>
                    <a:lstStyle/>
                    <a:p>
                      <a:pPr marL="0" marR="0" lvl="0" indent="0" algn="r" rtl="0">
                        <a:spcBef>
                          <a:spcPts val="0"/>
                        </a:spcBef>
                        <a:spcAft>
                          <a:spcPts val="0"/>
                        </a:spcAft>
                        <a:buNone/>
                      </a:pPr>
                      <a:r>
                        <a:rPr lang="en-US" sz="1600"/>
                        <a:t>74.1 kBtu/sf yr</a:t>
                      </a:r>
                      <a:r>
                        <a:rPr lang="en-US" sz="1600" u="none" strike="noStrike" cap="none"/>
                        <a:t>  </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241.24 kWh/m2</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6"/>
                  </a:ext>
                </a:extLst>
              </a:tr>
              <a:tr h="387800">
                <a:tc>
                  <a:txBody>
                    <a:bodyPr/>
                    <a:lstStyle/>
                    <a:p>
                      <a:pPr marL="0" marR="0" lvl="0" indent="0" algn="r" rtl="0">
                        <a:lnSpc>
                          <a:spcPct val="100000"/>
                        </a:lnSpc>
                        <a:spcBef>
                          <a:spcPts val="0"/>
                        </a:spcBef>
                        <a:spcAft>
                          <a:spcPts val="0"/>
                        </a:spcAft>
                        <a:buClr>
                          <a:schemeClr val="dk1"/>
                        </a:buClr>
                        <a:buSzPts val="1800"/>
                        <a:buFont typeface="Calibri"/>
                        <a:buNone/>
                      </a:pPr>
                      <a:r>
                        <a:rPr lang="en-US" sz="1800" u="none" strike="noStrike" cap="none"/>
                        <a:t>Annual CO2e Emissions</a:t>
                      </a:r>
                      <a:endParaRPr sz="18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1.99 kgCO2e/sf yr</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lvl="0" indent="0" algn="r" rtl="0">
                        <a:spcBef>
                          <a:spcPts val="0"/>
                        </a:spcBef>
                        <a:spcAft>
                          <a:spcPts val="0"/>
                        </a:spcAft>
                        <a:buClr>
                          <a:schemeClr val="dk1"/>
                        </a:buClr>
                        <a:buFont typeface="Arial"/>
                        <a:buNone/>
                      </a:pPr>
                      <a:r>
                        <a:rPr lang="en-US" sz="1600"/>
                        <a:t>1.99 kgCO2e/sf yr</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7"/>
                  </a:ext>
                </a:extLst>
              </a:tr>
              <a:tr h="387800">
                <a:tc>
                  <a:txBody>
                    <a:bodyPr/>
                    <a:lstStyle/>
                    <a:p>
                      <a:pPr marL="0" marR="0" lvl="0" indent="0" algn="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Embodied CO2e</a:t>
                      </a:r>
                      <a:endParaRPr/>
                    </a:p>
                  </a:txBody>
                  <a:tcPr marL="6350" marR="6350" marT="6350" marB="0" anchor="b"/>
                </a:tc>
                <a:tc>
                  <a:txBody>
                    <a:bodyPr/>
                    <a:lstStyle/>
                    <a:p>
                      <a:pPr marL="0" marR="0" lvl="0" indent="0" algn="r" rtl="0">
                        <a:spcBef>
                          <a:spcPts val="0"/>
                        </a:spcBef>
                        <a:spcAft>
                          <a:spcPts val="0"/>
                        </a:spcAft>
                        <a:buNone/>
                      </a:pPr>
                      <a:r>
                        <a:rPr lang="en-US" sz="1600">
                          <a:solidFill>
                            <a:srgbClr val="000000"/>
                          </a:solidFill>
                        </a:rPr>
                        <a:t>94,253,677 kgCO2e</a:t>
                      </a:r>
                      <a:endParaRPr sz="16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lvl="0" indent="0" algn="r" rtl="0">
                        <a:spcBef>
                          <a:spcPts val="0"/>
                        </a:spcBef>
                        <a:spcAft>
                          <a:spcPts val="0"/>
                        </a:spcAft>
                        <a:buClr>
                          <a:schemeClr val="dk1"/>
                        </a:buClr>
                        <a:buFont typeface="Arial"/>
                        <a:buNone/>
                      </a:pPr>
                      <a:r>
                        <a:rPr lang="en-US" sz="1600"/>
                        <a:t>94,253,677 kgCO2e</a:t>
                      </a:r>
                      <a:endParaRPr sz="16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8"/>
                  </a:ext>
                </a:extLst>
              </a:tr>
            </a:tbl>
          </a:graphicData>
        </a:graphic>
      </p:graphicFrame>
      <p:sp>
        <p:nvSpPr>
          <p:cNvPr id="839" name="Google Shape;839;p11"/>
          <p:cNvSpPr txBox="1"/>
          <p:nvPr/>
        </p:nvSpPr>
        <p:spPr>
          <a:xfrm>
            <a:off x="7386220" y="6451382"/>
            <a:ext cx="4462505" cy="3000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840" name="Google Shape;840;p11"/>
          <p:cNvCxnSpPr/>
          <p:nvPr/>
        </p:nvCxnSpPr>
        <p:spPr>
          <a:xfrm rot="10800000">
            <a:off x="239697" y="6601423"/>
            <a:ext cx="7288567" cy="0"/>
          </a:xfrm>
          <a:prstGeom prst="straightConnector1">
            <a:avLst/>
          </a:prstGeom>
          <a:noFill/>
          <a:ln w="12700" cap="flat" cmpd="sng">
            <a:solidFill>
              <a:srgbClr val="92D050"/>
            </a:solidFill>
            <a:prstDash val="solid"/>
            <a:miter lim="800000"/>
            <a:headEnd type="none" w="sm" len="sm"/>
            <a:tailEnd type="none" w="sm" len="sm"/>
          </a:ln>
        </p:spPr>
      </p:cxnSp>
      <p:sp>
        <p:nvSpPr>
          <p:cNvPr id="841" name="Google Shape;841;p11"/>
          <p:cNvSpPr txBox="1">
            <a:spLocks noGrp="1"/>
          </p:cNvSpPr>
          <p:nvPr>
            <p:ph type="title" idx="4294967295"/>
          </p:nvPr>
        </p:nvSpPr>
        <p:spPr>
          <a:xfrm>
            <a:off x="2530450" y="1286950"/>
            <a:ext cx="5395200" cy="369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RESULTS SUMMARY</a:t>
            </a:r>
            <a:endParaRPr sz="1400" b="1">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6"/>
        <p:cNvGrpSpPr/>
        <p:nvPr/>
      </p:nvGrpSpPr>
      <p:grpSpPr>
        <a:xfrm>
          <a:off x="0" y="0"/>
          <a:ext cx="0" cy="0"/>
          <a:chOff x="0" y="0"/>
          <a:chExt cx="0" cy="0"/>
        </a:xfrm>
      </p:grpSpPr>
      <p:sp>
        <p:nvSpPr>
          <p:cNvPr id="847" name="Google Shape;847;p12"/>
          <p:cNvSpPr txBox="1"/>
          <p:nvPr/>
        </p:nvSpPr>
        <p:spPr>
          <a:xfrm>
            <a:off x="7386220" y="6451382"/>
            <a:ext cx="4462505" cy="3000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848" name="Google Shape;848;p12"/>
          <p:cNvCxnSpPr/>
          <p:nvPr/>
        </p:nvCxnSpPr>
        <p:spPr>
          <a:xfrm rot="10800000">
            <a:off x="239697" y="6601423"/>
            <a:ext cx="7288567" cy="0"/>
          </a:xfrm>
          <a:prstGeom prst="straightConnector1">
            <a:avLst/>
          </a:prstGeom>
          <a:noFill/>
          <a:ln w="12700" cap="flat" cmpd="sng">
            <a:solidFill>
              <a:srgbClr val="92D050"/>
            </a:solidFill>
            <a:prstDash val="solid"/>
            <a:miter lim="800000"/>
            <a:headEnd type="none" w="sm" len="sm"/>
            <a:tailEnd type="none" w="sm" len="sm"/>
          </a:ln>
        </p:spPr>
      </p:cxnSp>
      <p:pic>
        <p:nvPicPr>
          <p:cNvPr id="849" name="Google Shape;849;p12"/>
          <p:cNvPicPr preferRelativeResize="0"/>
          <p:nvPr/>
        </p:nvPicPr>
        <p:blipFill>
          <a:blip r:embed="rId3">
            <a:alphaModFix/>
          </a:blip>
          <a:stretch>
            <a:fillRect/>
          </a:stretch>
        </p:blipFill>
        <p:spPr>
          <a:xfrm>
            <a:off x="239700" y="146375"/>
            <a:ext cx="3441485" cy="6305000"/>
          </a:xfrm>
          <a:prstGeom prst="rect">
            <a:avLst/>
          </a:prstGeom>
          <a:noFill/>
          <a:ln>
            <a:noFill/>
          </a:ln>
        </p:spPr>
      </p:pic>
      <p:sp>
        <p:nvSpPr>
          <p:cNvPr id="850" name="Google Shape;850;p12"/>
          <p:cNvSpPr txBox="1"/>
          <p:nvPr/>
        </p:nvSpPr>
        <p:spPr>
          <a:xfrm>
            <a:off x="7386225" y="6073675"/>
            <a:ext cx="62382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THE CARBON LIGHTERS 2023</a:t>
            </a:r>
            <a:endParaRPr b="1"/>
          </a:p>
        </p:txBody>
      </p:sp>
      <p:pic>
        <p:nvPicPr>
          <p:cNvPr id="851" name="Google Shape;851;p12"/>
          <p:cNvPicPr preferRelativeResize="0"/>
          <p:nvPr/>
        </p:nvPicPr>
        <p:blipFill rotWithShape="1">
          <a:blip r:embed="rId4">
            <a:alphaModFix/>
          </a:blip>
          <a:srcRect l="32004" t="13748" r="24486" b="13391"/>
          <a:stretch/>
        </p:blipFill>
        <p:spPr>
          <a:xfrm>
            <a:off x="9459188" y="4154525"/>
            <a:ext cx="2092273" cy="2005099"/>
          </a:xfrm>
          <a:prstGeom prst="rect">
            <a:avLst/>
          </a:prstGeom>
          <a:noFill/>
          <a:ln>
            <a:noFill/>
          </a:ln>
        </p:spPr>
      </p:pic>
      <p:sp>
        <p:nvSpPr>
          <p:cNvPr id="852" name="Google Shape;852;p12"/>
          <p:cNvSpPr txBox="1">
            <a:spLocks noGrp="1"/>
          </p:cNvSpPr>
          <p:nvPr>
            <p:ph type="title" idx="4294967295"/>
          </p:nvPr>
        </p:nvSpPr>
        <p:spPr>
          <a:xfrm>
            <a:off x="3981975" y="146375"/>
            <a:ext cx="6800100" cy="369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1400" b="1">
                <a:latin typeface="Arial"/>
                <a:ea typeface="Arial"/>
                <a:cs typeface="Arial"/>
                <a:sym typeface="Arial"/>
              </a:rPr>
              <a:t>CONCLUSIONS</a:t>
            </a:r>
            <a:endParaRPr sz="1400" b="1">
              <a:latin typeface="Arial"/>
              <a:ea typeface="Arial"/>
              <a:cs typeface="Arial"/>
              <a:sym typeface="Arial"/>
            </a:endParaRPr>
          </a:p>
        </p:txBody>
      </p:sp>
      <p:sp>
        <p:nvSpPr>
          <p:cNvPr id="853" name="Google Shape;853;p12"/>
          <p:cNvSpPr txBox="1"/>
          <p:nvPr/>
        </p:nvSpPr>
        <p:spPr>
          <a:xfrm>
            <a:off x="3981975" y="604825"/>
            <a:ext cx="7762500" cy="4032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a:solidFill>
                  <a:schemeClr val="dk1"/>
                </a:solidFill>
                <a:latin typeface="Calibri"/>
                <a:ea typeface="Calibri"/>
                <a:cs typeface="Calibri"/>
                <a:sym typeface="Calibri"/>
              </a:rPr>
              <a:t>Few buildings are as historically iconic and impactful in terms of architecture &amp; engineering as the Astrodome. With this in mind, the team worked towards creating a design that aimed to repurpose it by adapting it to our climate change drive times while giving it a new life as an urban hub with multiple, diverse uses. The team strived to keep the existing geometry as intact as possible while incorporating new uses, adapting each one of these new uses to the best performance optimization strategy possible and to the best possible location within the existing structure.</a:t>
            </a:r>
            <a:endParaRPr sz="1600">
              <a:solidFill>
                <a:schemeClr val="dk1"/>
              </a:solidFill>
              <a:latin typeface="Calibri"/>
              <a:ea typeface="Calibri"/>
              <a:cs typeface="Calibri"/>
              <a:sym typeface="Calibri"/>
            </a:endParaRPr>
          </a:p>
          <a:p>
            <a:pPr marL="0" marR="0" lvl="0" indent="0" algn="just" rtl="0">
              <a:spcBef>
                <a:spcPts val="0"/>
              </a:spcBef>
              <a:spcAft>
                <a:spcPts val="0"/>
              </a:spcAft>
              <a:buNone/>
            </a:pPr>
            <a:endParaRPr sz="16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600">
                <a:solidFill>
                  <a:schemeClr val="dk1"/>
                </a:solidFill>
                <a:latin typeface="Calibri"/>
                <a:ea typeface="Calibri"/>
                <a:cs typeface="Calibri"/>
                <a:sym typeface="Calibri"/>
              </a:rPr>
              <a:t>Additionally, the team looked beyond the building in order to incorporate more urban oriented and site oriented strategies, which contributed to the overall performance of the design. Opening the building to the East contributed on the creation of an “indoor street” and a botanical garden while a strategy of shading of the existing parking lot justified the incorporation of photovoltaics canopies, which will produce close to 8 times more than what the new design will require.</a:t>
            </a:r>
            <a:endParaRPr sz="1600">
              <a:solidFill>
                <a:schemeClr val="dk1"/>
              </a:solidFill>
              <a:latin typeface="Calibri"/>
              <a:ea typeface="Calibri"/>
              <a:cs typeface="Calibri"/>
              <a:sym typeface="Calibri"/>
            </a:endParaRPr>
          </a:p>
          <a:p>
            <a:pPr marL="0" marR="0" lvl="0" indent="0" algn="just" rtl="0">
              <a:spcBef>
                <a:spcPts val="0"/>
              </a:spcBef>
              <a:spcAft>
                <a:spcPts val="0"/>
              </a:spcAft>
              <a:buNone/>
            </a:pPr>
            <a:endParaRPr sz="16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600">
                <a:solidFill>
                  <a:schemeClr val="dk1"/>
                </a:solidFill>
                <a:latin typeface="Calibri"/>
                <a:ea typeface="Calibri"/>
                <a:cs typeface="Calibri"/>
                <a:sym typeface="Calibri"/>
              </a:rPr>
              <a:t>The project is by far netzero energy and netzero carbon! </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7ba3e3f1a2_0_10"/>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00" name="Google Shape;200;g27ba3e3f1a2_0_10"/>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201" name="Google Shape;201;g27ba3e3f1a2_0_10"/>
          <p:cNvPicPr preferRelativeResize="0"/>
          <p:nvPr/>
        </p:nvPicPr>
        <p:blipFill>
          <a:blip r:embed="rId3">
            <a:alphaModFix/>
          </a:blip>
          <a:stretch>
            <a:fillRect/>
          </a:stretch>
        </p:blipFill>
        <p:spPr>
          <a:xfrm>
            <a:off x="5357100" y="1069775"/>
            <a:ext cx="6608349" cy="4451674"/>
          </a:xfrm>
          <a:prstGeom prst="rect">
            <a:avLst/>
          </a:prstGeom>
          <a:noFill/>
          <a:ln>
            <a:noFill/>
          </a:ln>
        </p:spPr>
      </p:pic>
      <p:pic>
        <p:nvPicPr>
          <p:cNvPr id="202" name="Google Shape;202;g27ba3e3f1a2_0_10"/>
          <p:cNvPicPr preferRelativeResize="0"/>
          <p:nvPr/>
        </p:nvPicPr>
        <p:blipFill rotWithShape="1">
          <a:blip r:embed="rId4">
            <a:alphaModFix/>
          </a:blip>
          <a:srcRect l="1199" r="5097"/>
          <a:stretch/>
        </p:blipFill>
        <p:spPr>
          <a:xfrm>
            <a:off x="619950" y="1224425"/>
            <a:ext cx="5473325" cy="4234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7c02ca36ad_2_18"/>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09" name="Google Shape;209;g27c02ca36ad_2_18"/>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sp>
        <p:nvSpPr>
          <p:cNvPr id="210" name="Google Shape;210;g27c02ca36ad_2_18"/>
          <p:cNvSpPr txBox="1">
            <a:spLocks noGrp="1"/>
          </p:cNvSpPr>
          <p:nvPr>
            <p:ph type="title" idx="4294967295"/>
          </p:nvPr>
        </p:nvSpPr>
        <p:spPr>
          <a:xfrm>
            <a:off x="4148550" y="3399513"/>
            <a:ext cx="3894900" cy="67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1600" b="1">
                <a:latin typeface="Arial"/>
                <a:ea typeface="Arial"/>
                <a:cs typeface="Arial"/>
                <a:sym typeface="Arial"/>
              </a:rPr>
              <a:t>SITE CONSIDERATIONS</a:t>
            </a:r>
            <a:endParaRPr sz="1600" b="1">
              <a:latin typeface="Arial"/>
              <a:ea typeface="Arial"/>
              <a:cs typeface="Arial"/>
              <a:sym typeface="Arial"/>
            </a:endParaRPr>
          </a:p>
        </p:txBody>
      </p:sp>
      <p:pic>
        <p:nvPicPr>
          <p:cNvPr id="211" name="Google Shape;211;g27c02ca36ad_2_18"/>
          <p:cNvPicPr preferRelativeResize="0"/>
          <p:nvPr/>
        </p:nvPicPr>
        <p:blipFill rotWithShape="1">
          <a:blip r:embed="rId3">
            <a:alphaModFix/>
          </a:blip>
          <a:srcRect l="32004" t="13748" r="24486" b="13391"/>
          <a:stretch/>
        </p:blipFill>
        <p:spPr>
          <a:xfrm>
            <a:off x="5643981" y="2678424"/>
            <a:ext cx="904049" cy="8664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c02ca36ad_2_207"/>
          <p:cNvSpPr txBox="1"/>
          <p:nvPr/>
        </p:nvSpPr>
        <p:spPr>
          <a:xfrm>
            <a:off x="7386220" y="6451382"/>
            <a:ext cx="4462500" cy="300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50" b="0" i="1" u="none" strike="noStrike" cap="none">
                <a:solidFill>
                  <a:schemeClr val="dk1"/>
                </a:solidFill>
                <a:latin typeface="Calibri"/>
                <a:ea typeface="Calibri"/>
                <a:cs typeface="Calibri"/>
                <a:sym typeface="Calibri"/>
              </a:rPr>
              <a:t>2023 ASHRAE LowDown Showdown Modeling Competition</a:t>
            </a:r>
            <a:endParaRPr/>
          </a:p>
        </p:txBody>
      </p:sp>
      <p:cxnSp>
        <p:nvCxnSpPr>
          <p:cNvPr id="218" name="Google Shape;218;g27c02ca36ad_2_207"/>
          <p:cNvCxnSpPr/>
          <p:nvPr/>
        </p:nvCxnSpPr>
        <p:spPr>
          <a:xfrm rot="10800000">
            <a:off x="239764" y="6601423"/>
            <a:ext cx="7288500" cy="0"/>
          </a:xfrm>
          <a:prstGeom prst="straightConnector1">
            <a:avLst/>
          </a:prstGeom>
          <a:noFill/>
          <a:ln w="12700" cap="flat" cmpd="sng">
            <a:solidFill>
              <a:srgbClr val="92D050"/>
            </a:solidFill>
            <a:prstDash val="solid"/>
            <a:miter lim="800000"/>
            <a:headEnd type="none" w="sm" len="sm"/>
            <a:tailEnd type="none" w="sm" len="sm"/>
          </a:ln>
        </p:spPr>
      </p:cxnSp>
      <p:pic>
        <p:nvPicPr>
          <p:cNvPr id="219" name="Google Shape;219;g27c02ca36ad_2_207"/>
          <p:cNvPicPr preferRelativeResize="0"/>
          <p:nvPr/>
        </p:nvPicPr>
        <p:blipFill>
          <a:blip r:embed="rId3">
            <a:alphaModFix/>
          </a:blip>
          <a:stretch>
            <a:fillRect/>
          </a:stretch>
        </p:blipFill>
        <p:spPr>
          <a:xfrm>
            <a:off x="5605525" y="77200"/>
            <a:ext cx="6308449" cy="6257926"/>
          </a:xfrm>
          <a:prstGeom prst="rect">
            <a:avLst/>
          </a:prstGeom>
          <a:noFill/>
          <a:ln>
            <a:noFill/>
          </a:ln>
        </p:spPr>
      </p:pic>
      <p:pic>
        <p:nvPicPr>
          <p:cNvPr id="220" name="Google Shape;220;g27c02ca36ad_2_207"/>
          <p:cNvPicPr preferRelativeResize="0"/>
          <p:nvPr/>
        </p:nvPicPr>
        <p:blipFill>
          <a:blip r:embed="rId4">
            <a:alphaModFix/>
          </a:blip>
          <a:stretch>
            <a:fillRect/>
          </a:stretch>
        </p:blipFill>
        <p:spPr>
          <a:xfrm>
            <a:off x="355825" y="77200"/>
            <a:ext cx="5047632" cy="62579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1681</Words>
  <Application>Microsoft Office PowerPoint</Application>
  <PresentationFormat>Widescreen</PresentationFormat>
  <Paragraphs>387</Paragraphs>
  <Slides>62</Slides>
  <Notes>62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Office Theme</vt:lpstr>
      <vt:lpstr>2023 ASHRAE LowDown Showdown  Modeling Competition</vt:lpstr>
      <vt:lpstr>PowerPoint Presentation</vt:lpstr>
      <vt:lpstr>PowerPoint Presentation</vt:lpstr>
      <vt:lpstr>PowerPoint Presentation</vt:lpstr>
      <vt:lpstr>PowerPoint Presentation</vt:lpstr>
      <vt:lpstr>PowerPoint Presentation</vt:lpstr>
      <vt:lpstr>PowerPoint Presentation</vt:lpstr>
      <vt:lpstr>SITE CONSIDERATIONS</vt:lpstr>
      <vt:lpstr>PowerPoint Presentation</vt:lpstr>
      <vt:lpstr>PowerPoint Presentation</vt:lpstr>
      <vt:lpstr>PowerPoint Presentation</vt:lpstr>
      <vt:lpstr>PowerPoint Presentation</vt:lpstr>
      <vt:lpstr>PowerPoint Presentation</vt:lpstr>
      <vt:lpstr>CLIMATE</vt:lpstr>
      <vt:lpstr>PowerPoint Presentation</vt:lpstr>
      <vt:lpstr>PowerPoint Presentation</vt:lpstr>
      <vt:lpstr>THERMAL AUTONOMY ANALYSIS</vt:lpstr>
      <vt:lpstr>ADAPTIVE COMFORT ANALYSIS - HOT &amp; HUMID WEATHER</vt:lpstr>
      <vt:lpstr>Degree (F) outside the comfortable range </vt:lpstr>
      <vt:lpstr>Degree (F) outside the comfortable range </vt:lpstr>
      <vt:lpstr>summary of thermal autonomy analysis by opening facing </vt:lpstr>
      <vt:lpstr>CLIMATE CHANGE SCENARIO</vt:lpstr>
      <vt:lpstr>future weather files – different generation method </vt:lpstr>
      <vt:lpstr>PowerPoint Presentation</vt:lpstr>
      <vt:lpstr>PowerPoint Presentation</vt:lpstr>
      <vt:lpstr>Degree (F) outside the comfortable range </vt:lpstr>
      <vt:lpstr>Degree (F) outside the comfortable range </vt:lpstr>
      <vt:lpstr>SENSITIVITY STUDIES</vt:lpstr>
      <vt:lpstr>Summary of peak cooling and heating load by opening facing - HVAC included </vt:lpstr>
      <vt:lpstr>SUMMARY OF PEAK HEATING AND COOLING LOAD BY OPENING PER ORIENTATION - HVAC INCLUDED</vt:lpstr>
      <vt:lpstr>SKYLIGHT SHGC SENSITIVITY STUDY</vt:lpstr>
      <vt:lpstr>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vt:lpstr>
      <vt:lpstr>ENERGY SAVINGS</vt:lpstr>
      <vt:lpstr>ENERGY EFFICIENCY MEASURES</vt:lpstr>
      <vt:lpstr>ENERGY MODEL BREAKDOWN W/ CLIMATE CHANGE SCENARIO (MBtu)</vt:lpstr>
      <vt:lpstr>CARBON</vt:lpstr>
      <vt:lpstr>OPERATIONAL CARBON</vt:lpstr>
      <vt:lpstr>EMBODIED CARBON</vt:lpstr>
      <vt:lpstr>EMBODIED CARBON</vt:lpstr>
      <vt:lpstr>CARBON MITIGATION MEASURES</vt:lpstr>
      <vt:lpstr>DAYLIGHT</vt:lpstr>
      <vt:lpstr>97.8 % of occupiable areas receive more than 300 lux during occupied hours</vt:lpstr>
      <vt:lpstr>ONSITE GENERATION</vt:lpstr>
      <vt:lpstr>PowerPoint Presentation</vt:lpstr>
      <vt:lpstr>WATER</vt:lpstr>
      <vt:lpstr>WATER EFFICIENCY MEASURES</vt:lpstr>
      <vt:lpstr>INDOOR AIR QUALITY</vt:lpstr>
      <vt:lpstr>INDOOR AIR QUALITY DASHBOARD</vt:lpstr>
      <vt:lpstr>real-time time series data forwarding via URL to AWS &amp; Power BI </vt:lpstr>
      <vt:lpstr>PowerPoint Presentation</vt:lpstr>
      <vt:lpstr>PowerPoint Presentation</vt:lpstr>
      <vt:lpstr>RESULTS SUMMARY</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ASHRAE LowDown Showdown  Modeling Competition</dc:title>
  <dc:creator>McHan, Ragan</dc:creator>
  <cp:lastModifiedBy>Alfonso Hernandez</cp:lastModifiedBy>
  <cp:revision>1</cp:revision>
  <dcterms:created xsi:type="dcterms:W3CDTF">2016-04-19T19:37:35Z</dcterms:created>
  <dcterms:modified xsi:type="dcterms:W3CDTF">2023-09-06T21:35:20Z</dcterms:modified>
</cp:coreProperties>
</file>