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6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68" r:id="rId3"/>
    <p:sldId id="269" r:id="rId4"/>
    <p:sldId id="319" r:id="rId5"/>
    <p:sldId id="270" r:id="rId6"/>
    <p:sldId id="271" r:id="rId7"/>
    <p:sldId id="273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77" r:id="rId17"/>
    <p:sldId id="284" r:id="rId18"/>
    <p:sldId id="285" r:id="rId19"/>
    <p:sldId id="286" r:id="rId20"/>
    <p:sldId id="287" r:id="rId21"/>
    <p:sldId id="288" r:id="rId22"/>
    <p:sldId id="292" r:id="rId23"/>
    <p:sldId id="293" r:id="rId24"/>
    <p:sldId id="294" r:id="rId25"/>
    <p:sldId id="295" r:id="rId26"/>
    <p:sldId id="296" r:id="rId27"/>
    <p:sldId id="297" r:id="rId28"/>
    <p:sldId id="318" r:id="rId29"/>
    <p:sldId id="331" r:id="rId30"/>
    <p:sldId id="298" r:id="rId31"/>
    <p:sldId id="332" r:id="rId32"/>
    <p:sldId id="301" r:id="rId33"/>
    <p:sldId id="333" r:id="rId34"/>
    <p:sldId id="302" r:id="rId35"/>
    <p:sldId id="334" r:id="rId36"/>
    <p:sldId id="299" r:id="rId37"/>
    <p:sldId id="335" r:id="rId38"/>
    <p:sldId id="320" r:id="rId39"/>
    <p:sldId id="300" r:id="rId40"/>
    <p:sldId id="289" r:id="rId41"/>
    <p:sldId id="290" r:id="rId42"/>
    <p:sldId id="291" r:id="rId43"/>
    <p:sldId id="303" r:id="rId44"/>
    <p:sldId id="321" r:id="rId45"/>
    <p:sldId id="304" r:id="rId46"/>
    <p:sldId id="322" r:id="rId47"/>
    <p:sldId id="305" r:id="rId48"/>
    <p:sldId id="323" r:id="rId49"/>
    <p:sldId id="337" r:id="rId50"/>
    <p:sldId id="306" r:id="rId51"/>
    <p:sldId id="324" r:id="rId52"/>
    <p:sldId id="327" r:id="rId53"/>
    <p:sldId id="307" r:id="rId54"/>
    <p:sldId id="325" r:id="rId55"/>
    <p:sldId id="328" r:id="rId56"/>
    <p:sldId id="308" r:id="rId57"/>
    <p:sldId id="326" r:id="rId58"/>
    <p:sldId id="329" r:id="rId59"/>
    <p:sldId id="309" r:id="rId60"/>
    <p:sldId id="330" r:id="rId61"/>
    <p:sldId id="310" r:id="rId62"/>
    <p:sldId id="311" r:id="rId63"/>
    <p:sldId id="314" r:id="rId64"/>
    <p:sldId id="313" r:id="rId65"/>
    <p:sldId id="312" r:id="rId66"/>
    <p:sldId id="336" r:id="rId67"/>
    <p:sldId id="338" r:id="rId68"/>
    <p:sldId id="316" r:id="rId69"/>
    <p:sldId id="315" r:id="rId70"/>
    <p:sldId id="31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Junaid's%20Work\Weather%20Data%20Andrews%20Airbase\Andrews%20Weath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rtonSenna44657\Dropbox\ASHRAE%20LowDown%20Showdown%202017\Outgoing%20to%20ASHRAE\Presentation\Graphs%20for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2759812242484E-2"/>
          <c:y val="3.5650977462262284E-2"/>
          <c:w val="0.91801724018775754"/>
          <c:h val="0.92031086876451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'Solar Panels'!$B$1</c:f>
              <c:strCache>
                <c:ptCount val="1"/>
                <c:pt idx="0">
                  <c:v>Electricty Generated (kWh)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'Solar Panels'!$A$2:$A$13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'Solar Panels'!$B$2:$B$13</c:f>
              <c:numCache>
                <c:formatCode>#,##0</c:formatCode>
                <c:ptCount val="12"/>
                <c:pt idx="0">
                  <c:v>15404.5</c:v>
                </c:pt>
                <c:pt idx="1">
                  <c:v>11686.5</c:v>
                </c:pt>
                <c:pt idx="2">
                  <c:v>20355.2</c:v>
                </c:pt>
                <c:pt idx="3">
                  <c:v>24131.200000000001</c:v>
                </c:pt>
                <c:pt idx="4">
                  <c:v>26211.7</c:v>
                </c:pt>
                <c:pt idx="5">
                  <c:v>22857.3</c:v>
                </c:pt>
                <c:pt idx="6">
                  <c:v>20130.900000000001</c:v>
                </c:pt>
                <c:pt idx="7">
                  <c:v>21407.3</c:v>
                </c:pt>
                <c:pt idx="8">
                  <c:v>19046</c:v>
                </c:pt>
                <c:pt idx="9">
                  <c:v>23355.399999999998</c:v>
                </c:pt>
                <c:pt idx="10">
                  <c:v>14629.9</c:v>
                </c:pt>
                <c:pt idx="11">
                  <c:v>11978.6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5-4DCB-8957-171DF7DBE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422968"/>
        <c:axId val="277426496"/>
      </c:barChart>
      <c:catAx>
        <c:axId val="27742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6496"/>
        <c:crosses val="autoZero"/>
        <c:auto val="1"/>
        <c:lblAlgn val="ctr"/>
        <c:lblOffset val="100"/>
        <c:noMultiLvlLbl val="0"/>
      </c:catAx>
      <c:valAx>
        <c:axId val="2774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2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LED!$C$4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LED!$B$5:$B$16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LED!$C$5:$C$16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A-40DE-BC8B-D335B71DA476}"/>
            </c:ext>
          </c:extLst>
        </c:ser>
        <c:ser>
          <c:idx val="1"/>
          <c:order val="1"/>
          <c:tx>
            <c:strRef>
              <c:f>LED!$D$4</c:f>
              <c:strCache>
                <c:ptCount val="1"/>
                <c:pt idx="0">
                  <c:v>LED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LED!$B$5:$B$16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LED!$D$5:$D$16</c:f>
              <c:numCache>
                <c:formatCode>#,##0</c:formatCode>
                <c:ptCount val="12"/>
                <c:pt idx="0">
                  <c:v>203746.5</c:v>
                </c:pt>
                <c:pt idx="1">
                  <c:v>177611.9</c:v>
                </c:pt>
                <c:pt idx="2">
                  <c:v>194762.30000000002</c:v>
                </c:pt>
                <c:pt idx="3">
                  <c:v>179101.1</c:v>
                </c:pt>
                <c:pt idx="4">
                  <c:v>176901.3</c:v>
                </c:pt>
                <c:pt idx="5">
                  <c:v>162357.79999999999</c:v>
                </c:pt>
                <c:pt idx="6">
                  <c:v>164411.1</c:v>
                </c:pt>
                <c:pt idx="7">
                  <c:v>167656.4</c:v>
                </c:pt>
                <c:pt idx="8">
                  <c:v>170020.90000000002</c:v>
                </c:pt>
                <c:pt idx="9">
                  <c:v>179807.09999999998</c:v>
                </c:pt>
                <c:pt idx="10">
                  <c:v>191186</c:v>
                </c:pt>
                <c:pt idx="11">
                  <c:v>194051.7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EA-40DE-BC8B-D335B71DA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72816"/>
        <c:axId val="300873896"/>
      </c:barChart>
      <c:catAx>
        <c:axId val="30067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3896"/>
        <c:crosses val="autoZero"/>
        <c:auto val="1"/>
        <c:lblAlgn val="ctr"/>
        <c:lblOffset val="100"/>
        <c:noMultiLvlLbl val="0"/>
      </c:catAx>
      <c:valAx>
        <c:axId val="30087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Pkg_OA!$C$4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Pkg_OA!$B$5:$B$16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Pkg_OA!$C$5:$C$16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49-4502-9A11-9C6ED70A2BCF}"/>
            </c:ext>
          </c:extLst>
        </c:ser>
        <c:ser>
          <c:idx val="1"/>
          <c:order val="1"/>
          <c:tx>
            <c:strRef>
              <c:f>Pkg_OA!$D$4</c:f>
              <c:strCache>
                <c:ptCount val="1"/>
                <c:pt idx="0">
                  <c:v>ADMIN Pkg OA HP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Pkg_OA!$B$5:$B$16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Pkg_OA!$D$5:$D$16</c:f>
              <c:numCache>
                <c:formatCode>#,##0</c:formatCode>
                <c:ptCount val="12"/>
                <c:pt idx="0">
                  <c:v>253185.99999999997</c:v>
                </c:pt>
                <c:pt idx="1">
                  <c:v>213894.3</c:v>
                </c:pt>
                <c:pt idx="2">
                  <c:v>228815.4</c:v>
                </c:pt>
                <c:pt idx="3">
                  <c:v>208614.9</c:v>
                </c:pt>
                <c:pt idx="4">
                  <c:v>211091.5</c:v>
                </c:pt>
                <c:pt idx="5">
                  <c:v>197846</c:v>
                </c:pt>
                <c:pt idx="6">
                  <c:v>202651.6</c:v>
                </c:pt>
                <c:pt idx="7">
                  <c:v>206804.7</c:v>
                </c:pt>
                <c:pt idx="8">
                  <c:v>206530.59999999998</c:v>
                </c:pt>
                <c:pt idx="9">
                  <c:v>211393.9</c:v>
                </c:pt>
                <c:pt idx="10">
                  <c:v>232703.6</c:v>
                </c:pt>
                <c:pt idx="11">
                  <c:v>233569.80000000002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49-4502-9A11-9C6ED70A2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875464"/>
        <c:axId val="300874680"/>
      </c:barChart>
      <c:catAx>
        <c:axId val="300875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4680"/>
        <c:crosses val="autoZero"/>
        <c:auto val="1"/>
        <c:lblAlgn val="ctr"/>
        <c:lblOffset val="100"/>
        <c:noMultiLvlLbl val="0"/>
      </c:catAx>
      <c:valAx>
        <c:axId val="30087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'RTU-01'!$C$4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'RTU-01'!$B$5:$B$16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'RTU-01'!$C$5:$C$16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F2-4EF1-A778-1036481B092E}"/>
            </c:ext>
          </c:extLst>
        </c:ser>
        <c:ser>
          <c:idx val="1"/>
          <c:order val="1"/>
          <c:tx>
            <c:strRef>
              <c:f>'RTU-01'!$D$4</c:f>
              <c:strCache>
                <c:ptCount val="1"/>
                <c:pt idx="0">
                  <c:v>Replacement of RTU-01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'RTU-01'!$B$5:$B$16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'RTU-01'!$D$5:$D$16</c:f>
              <c:numCache>
                <c:formatCode>#,##0</c:formatCode>
                <c:ptCount val="12"/>
                <c:pt idx="0">
                  <c:v>261403.49999999994</c:v>
                </c:pt>
                <c:pt idx="1">
                  <c:v>220106.9</c:v>
                </c:pt>
                <c:pt idx="2">
                  <c:v>238112</c:v>
                </c:pt>
                <c:pt idx="3">
                  <c:v>205080.50000000003</c:v>
                </c:pt>
                <c:pt idx="4">
                  <c:v>197716.39999999997</c:v>
                </c:pt>
                <c:pt idx="5">
                  <c:v>185842.69999999998</c:v>
                </c:pt>
                <c:pt idx="6">
                  <c:v>194999.09999999998</c:v>
                </c:pt>
                <c:pt idx="7">
                  <c:v>192887.1</c:v>
                </c:pt>
                <c:pt idx="8">
                  <c:v>189499.69999999998</c:v>
                </c:pt>
                <c:pt idx="9">
                  <c:v>203552.80000000002</c:v>
                </c:pt>
                <c:pt idx="10">
                  <c:v>232979.59999999998</c:v>
                </c:pt>
                <c:pt idx="11">
                  <c:v>240275.70000000004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F2-4EF1-A778-1036481B0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877816"/>
        <c:axId val="300872328"/>
      </c:barChart>
      <c:catAx>
        <c:axId val="300877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2328"/>
        <c:crosses val="autoZero"/>
        <c:auto val="1"/>
        <c:lblAlgn val="ctr"/>
        <c:lblOffset val="100"/>
        <c:noMultiLvlLbl val="0"/>
      </c:catAx>
      <c:valAx>
        <c:axId val="30087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Plenum!$C$4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Plenum!$B$5:$B$16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Plenum!$C$5:$C$16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5-4A23-BAF8-6E5DBF120D00}"/>
            </c:ext>
          </c:extLst>
        </c:ser>
        <c:ser>
          <c:idx val="1"/>
          <c:order val="1"/>
          <c:tx>
            <c:strRef>
              <c:f>Plenum!$D$4</c:f>
              <c:strCache>
                <c:ptCount val="1"/>
                <c:pt idx="0">
                  <c:v>Plenum Fans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Plenum!$B$5:$B$16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Plenum!$D$5:$D$16</c:f>
              <c:numCache>
                <c:formatCode>#,##0</c:formatCode>
                <c:ptCount val="12"/>
                <c:pt idx="0">
                  <c:v>232798.29999999996</c:v>
                </c:pt>
                <c:pt idx="1">
                  <c:v>189496.5</c:v>
                </c:pt>
                <c:pt idx="2">
                  <c:v>197073.69999999998</c:v>
                </c:pt>
                <c:pt idx="3">
                  <c:v>171403.90000000002</c:v>
                </c:pt>
                <c:pt idx="4">
                  <c:v>174703.90000000002</c:v>
                </c:pt>
                <c:pt idx="5">
                  <c:v>167968.8</c:v>
                </c:pt>
                <c:pt idx="6">
                  <c:v>174943.30000000002</c:v>
                </c:pt>
                <c:pt idx="7">
                  <c:v>174310.59999999998</c:v>
                </c:pt>
                <c:pt idx="8">
                  <c:v>172536</c:v>
                </c:pt>
                <c:pt idx="9">
                  <c:v>173121.9</c:v>
                </c:pt>
                <c:pt idx="10">
                  <c:v>204722.19999999998</c:v>
                </c:pt>
                <c:pt idx="11">
                  <c:v>204578.2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E5-4A23-BAF8-6E5DBF120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873112"/>
        <c:axId val="300878208"/>
      </c:barChart>
      <c:catAx>
        <c:axId val="300873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8208"/>
        <c:crosses val="autoZero"/>
        <c:auto val="1"/>
        <c:lblAlgn val="ctr"/>
        <c:lblOffset val="100"/>
        <c:noMultiLvlLbl val="0"/>
      </c:catAx>
      <c:valAx>
        <c:axId val="3008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EUI_Comparison!$C$28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EUI_Comparison!$C$29</c:f>
              <c:numCache>
                <c:formatCode>0</c:formatCode>
                <c:ptCount val="1"/>
                <c:pt idx="0">
                  <c:v>476.27142118742614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2-43FD-94D3-35A21B6B02A8}"/>
            </c:ext>
          </c:extLst>
        </c:ser>
        <c:ser>
          <c:idx val="1"/>
          <c:order val="1"/>
          <c:tx>
            <c:strRef>
              <c:f>EUI_Comparison!$D$28</c:f>
              <c:strCache>
                <c:ptCount val="1"/>
                <c:pt idx="0">
                  <c:v>EUI_INFILTRATION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EUI_Comparison!$D$29</c:f>
              <c:numCache>
                <c:formatCode>0</c:formatCode>
                <c:ptCount val="1"/>
                <c:pt idx="0">
                  <c:v>457.56866557519788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32-43FD-94D3-35A21B6B02A8}"/>
            </c:ext>
          </c:extLst>
        </c:ser>
        <c:ser>
          <c:idx val="2"/>
          <c:order val="2"/>
          <c:tx>
            <c:strRef>
              <c:f>EUI_Comparison!$E$28</c:f>
              <c:strCache>
                <c:ptCount val="1"/>
                <c:pt idx="0">
                  <c:v>EUI_WINDOW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EUI_Comparison!$E$29</c:f>
              <c:numCache>
                <c:formatCode>0</c:formatCode>
                <c:ptCount val="1"/>
                <c:pt idx="0">
                  <c:v>444.16953336790294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32-43FD-94D3-35A21B6B02A8}"/>
            </c:ext>
          </c:extLst>
        </c:ser>
        <c:ser>
          <c:idx val="3"/>
          <c:order val="3"/>
          <c:tx>
            <c:strRef>
              <c:f>EUI_Comparison!$F$28</c:f>
              <c:strCache>
                <c:ptCount val="1"/>
                <c:pt idx="0">
                  <c:v>EUI_SETPOINT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EUI_Comparison!$F$29</c:f>
              <c:numCache>
                <c:formatCode>0</c:formatCode>
                <c:ptCount val="1"/>
                <c:pt idx="0">
                  <c:v>442.98012633184044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32-43FD-94D3-35A21B6B02A8}"/>
            </c:ext>
          </c:extLst>
        </c:ser>
        <c:ser>
          <c:idx val="4"/>
          <c:order val="4"/>
          <c:tx>
            <c:strRef>
              <c:f>EUI_Comparison!$G$28</c:f>
              <c:strCache>
                <c:ptCount val="1"/>
                <c:pt idx="0">
                  <c:v>EUI_Pkg_OA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EUI_Comparison!$G$29</c:f>
              <c:numCache>
                <c:formatCode>0</c:formatCode>
                <c:ptCount val="1"/>
                <c:pt idx="0">
                  <c:v>433.99661572497644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32-43FD-94D3-35A21B6B02A8}"/>
            </c:ext>
          </c:extLst>
        </c:ser>
        <c:ser>
          <c:idx val="5"/>
          <c:order val="5"/>
          <c:tx>
            <c:strRef>
              <c:f>EUI_Comparison!$H$28</c:f>
              <c:strCache>
                <c:ptCount val="1"/>
                <c:pt idx="0">
                  <c:v>EUI_RTU-01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EUI_Comparison!$H$29</c:f>
              <c:numCache>
                <c:formatCode>0</c:formatCode>
                <c:ptCount val="1"/>
                <c:pt idx="0">
                  <c:v>426.56447809668242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32-43FD-94D3-35A21B6B02A8}"/>
            </c:ext>
          </c:extLst>
        </c:ser>
        <c:ser>
          <c:idx val="6"/>
          <c:order val="6"/>
          <c:tx>
            <c:strRef>
              <c:f>EUI_Comparison!$I$28</c:f>
              <c:strCache>
                <c:ptCount val="1"/>
                <c:pt idx="0">
                  <c:v>EUI_PLENUM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EUI_Comparison!$I$29</c:f>
              <c:numCache>
                <c:formatCode>0</c:formatCode>
                <c:ptCount val="1"/>
                <c:pt idx="0">
                  <c:v>372.49619830886127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32-43FD-94D3-35A21B6B02A8}"/>
            </c:ext>
          </c:extLst>
        </c:ser>
        <c:ser>
          <c:idx val="7"/>
          <c:order val="7"/>
          <c:tx>
            <c:strRef>
              <c:f>EUI_Comparison!$J$28</c:f>
              <c:strCache>
                <c:ptCount val="1"/>
                <c:pt idx="0">
                  <c:v>EUI_LED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EUI_Comparison!$J$29</c:f>
              <c:numCache>
                <c:formatCode>0</c:formatCode>
                <c:ptCount val="1"/>
                <c:pt idx="0">
                  <c:v>359.83751151743877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332-43FD-94D3-35A21B6B02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878600"/>
        <c:axId val="300877424"/>
      </c:barChart>
      <c:catAx>
        <c:axId val="300878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0877424"/>
        <c:crosses val="autoZero"/>
        <c:auto val="1"/>
        <c:lblAlgn val="ctr"/>
        <c:lblOffset val="100"/>
        <c:noMultiLvlLbl val="0"/>
      </c:catAx>
      <c:valAx>
        <c:axId val="30087742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Energy Use Intensity (kWh/m²/year)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'Retrofit Building'!$C$21</c:f>
              <c:strCache>
                <c:ptCount val="1"/>
                <c:pt idx="0">
                  <c:v>Energy Consumption (kWh)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Building'!$B$22:$B$33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'Retrofit Building'!$C$22:$C$33</c:f>
              <c:numCache>
                <c:formatCode>#,##0</c:formatCode>
                <c:ptCount val="12"/>
                <c:pt idx="0">
                  <c:v>47164.399999999994</c:v>
                </c:pt>
                <c:pt idx="1">
                  <c:v>39922.5</c:v>
                </c:pt>
                <c:pt idx="2">
                  <c:v>40187.499999999985</c:v>
                </c:pt>
                <c:pt idx="3">
                  <c:v>29341.899999999994</c:v>
                </c:pt>
                <c:pt idx="4">
                  <c:v>24041.8</c:v>
                </c:pt>
                <c:pt idx="5">
                  <c:v>29126.500000000004</c:v>
                </c:pt>
                <c:pt idx="6">
                  <c:v>35813.999999999993</c:v>
                </c:pt>
                <c:pt idx="7">
                  <c:v>29890.1</c:v>
                </c:pt>
                <c:pt idx="8">
                  <c:v>23199.399999999994</c:v>
                </c:pt>
                <c:pt idx="9">
                  <c:v>25304.999999999996</c:v>
                </c:pt>
                <c:pt idx="10">
                  <c:v>39955.30000000001</c:v>
                </c:pt>
                <c:pt idx="11">
                  <c:v>41284.100000000006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AA-4E45-8612-6B09ED079B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871544"/>
        <c:axId val="300873504"/>
      </c:barChart>
      <c:catAx>
        <c:axId val="300871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3504"/>
        <c:crosses val="autoZero"/>
        <c:auto val="1"/>
        <c:lblAlgn val="ctr"/>
        <c:lblOffset val="100"/>
        <c:noMultiLvlLbl val="0"/>
      </c:catAx>
      <c:valAx>
        <c:axId val="30087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154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'Retrofit Building'!$C$57</c:f>
              <c:strCache>
                <c:ptCount val="1"/>
                <c:pt idx="0">
                  <c:v>Heating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Building'!$C$58</c:f>
              <c:numCache>
                <c:formatCode>#,##0</c:formatCode>
                <c:ptCount val="1"/>
                <c:pt idx="0">
                  <c:v>149499.6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0-4392-B86E-56EED2F94860}"/>
            </c:ext>
          </c:extLst>
        </c:ser>
        <c:ser>
          <c:idx val="1"/>
          <c:order val="1"/>
          <c:tx>
            <c:strRef>
              <c:f>'Retrofit Building'!$D$57</c:f>
              <c:strCache>
                <c:ptCount val="1"/>
                <c:pt idx="0">
                  <c:v>Cooling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Building'!$D$58</c:f>
              <c:numCache>
                <c:formatCode>#,##0</c:formatCode>
                <c:ptCount val="1"/>
                <c:pt idx="0">
                  <c:v>90442.8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B0-4392-B86E-56EED2F94860}"/>
            </c:ext>
          </c:extLst>
        </c:ser>
        <c:ser>
          <c:idx val="2"/>
          <c:order val="2"/>
          <c:tx>
            <c:strRef>
              <c:f>'Retrofit Building'!$E$57</c:f>
              <c:strCache>
                <c:ptCount val="1"/>
                <c:pt idx="0">
                  <c:v>Interior Lighting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Building'!$E$58</c:f>
              <c:numCache>
                <c:formatCode>#,##0</c:formatCode>
                <c:ptCount val="1"/>
                <c:pt idx="0">
                  <c:v>78544.500000000015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B0-4392-B86E-56EED2F94860}"/>
            </c:ext>
          </c:extLst>
        </c:ser>
        <c:ser>
          <c:idx val="3"/>
          <c:order val="3"/>
          <c:tx>
            <c:strRef>
              <c:f>'Retrofit Building'!$F$57</c:f>
              <c:strCache>
                <c:ptCount val="1"/>
                <c:pt idx="0">
                  <c:v>Interior Equipment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Building'!$F$58</c:f>
              <c:numCache>
                <c:formatCode>#,##0</c:formatCode>
                <c:ptCount val="1"/>
                <c:pt idx="0">
                  <c:v>45250.2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B0-4392-B86E-56EED2F94860}"/>
            </c:ext>
          </c:extLst>
        </c:ser>
        <c:ser>
          <c:idx val="4"/>
          <c:order val="4"/>
          <c:tx>
            <c:strRef>
              <c:f>'Retrofit Building'!$G$57</c:f>
              <c:strCache>
                <c:ptCount val="1"/>
                <c:pt idx="0">
                  <c:v>Fans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Building'!$G$58</c:f>
              <c:numCache>
                <c:formatCode>#,##0</c:formatCode>
                <c:ptCount val="1"/>
                <c:pt idx="0">
                  <c:v>18789.3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B0-4392-B86E-56EED2F94860}"/>
            </c:ext>
          </c:extLst>
        </c:ser>
        <c:ser>
          <c:idx val="5"/>
          <c:order val="5"/>
          <c:tx>
            <c:strRef>
              <c:f>'Retrofit Building'!$H$57</c:f>
              <c:strCache>
                <c:ptCount val="1"/>
                <c:pt idx="0">
                  <c:v>Pumps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Building'!$H$58</c:f>
              <c:numCache>
                <c:formatCode>#,##0</c:formatCode>
                <c:ptCount val="1"/>
                <c:pt idx="0">
                  <c:v>2875.1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3B0-4392-B86E-56EED2F94860}"/>
            </c:ext>
          </c:extLst>
        </c:ser>
        <c:ser>
          <c:idx val="6"/>
          <c:order val="6"/>
          <c:tx>
            <c:strRef>
              <c:f>'Retrofit Building'!$I$57</c:f>
              <c:strCache>
                <c:ptCount val="1"/>
                <c:pt idx="0">
                  <c:v>Heat Rejection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Building'!$I$58</c:f>
              <c:numCache>
                <c:formatCode>#,##0</c:formatCode>
                <c:ptCount val="1"/>
                <c:pt idx="0">
                  <c:v>5772.9000000000005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B0-4392-B86E-56EED2F94860}"/>
            </c:ext>
          </c:extLst>
        </c:ser>
        <c:ser>
          <c:idx val="7"/>
          <c:order val="7"/>
          <c:tx>
            <c:strRef>
              <c:f>'Retrofit Building'!$J$57</c:f>
              <c:strCache>
                <c:ptCount val="1"/>
                <c:pt idx="0">
                  <c:v>Heat Recovery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'Retrofit Building'!$B$58</c:f>
              <c:strCache>
                <c:ptCount val="1"/>
                <c:pt idx="0">
                  <c:v>Energy Consumption Breakdown Per Year (kWh)</c:v>
                </c:pt>
              </c:strCache>
            </c:strRef>
          </c:cat>
          <c:val>
            <c:numRef>
              <c:f>'Retrofit Building'!$J$58</c:f>
              <c:numCache>
                <c:formatCode>#,##0</c:formatCode>
                <c:ptCount val="1"/>
                <c:pt idx="0">
                  <c:v>14058.1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B0-4392-B86E-56EED2F948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6640"/>
        <c:axId val="300876248"/>
      </c:barChart>
      <c:catAx>
        <c:axId val="3008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6248"/>
        <c:crosses val="autoZero"/>
        <c:auto val="1"/>
        <c:lblAlgn val="ctr"/>
        <c:lblOffset val="100"/>
        <c:noMultiLvlLbl val="0"/>
      </c:catAx>
      <c:valAx>
        <c:axId val="30087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87664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Weather_Summary!$V$3</c:f>
              <c:strCache>
                <c:ptCount val="1"/>
                <c:pt idx="0">
                  <c:v>Average Air Temperature (°F)
 2011-2016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Weather_Summary!$T$4:$T$15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Weather_Summary!$V$4:$V$15</c:f>
              <c:numCache>
                <c:formatCode>#,##0</c:formatCode>
                <c:ptCount val="12"/>
                <c:pt idx="0">
                  <c:v>15.06451612903226</c:v>
                </c:pt>
                <c:pt idx="1">
                  <c:v>17.510591133004922</c:v>
                </c:pt>
                <c:pt idx="2">
                  <c:v>26.890322580645162</c:v>
                </c:pt>
                <c:pt idx="3">
                  <c:v>37.22</c:v>
                </c:pt>
                <c:pt idx="4">
                  <c:v>47.70645161290323</c:v>
                </c:pt>
                <c:pt idx="5">
                  <c:v>55.28</c:v>
                </c:pt>
                <c:pt idx="6">
                  <c:v>60.296774193548387</c:v>
                </c:pt>
                <c:pt idx="7">
                  <c:v>56.99677419354839</c:v>
                </c:pt>
                <c:pt idx="8">
                  <c:v>51.650000000000006</c:v>
                </c:pt>
                <c:pt idx="9">
                  <c:v>39.79032258064516</c:v>
                </c:pt>
                <c:pt idx="10">
                  <c:v>29</c:v>
                </c:pt>
                <c:pt idx="11">
                  <c:v>24.998924731182793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7B-4C87-B480-DDA73CF07C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7420224"/>
        <c:axId val="277420616"/>
      </c:lineChart>
      <c:catAx>
        <c:axId val="277420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0616"/>
        <c:crosses val="autoZero"/>
        <c:auto val="1"/>
        <c:lblAlgn val="ctr"/>
        <c:lblOffset val="100"/>
        <c:noMultiLvlLbl val="0"/>
      </c:catAx>
      <c:valAx>
        <c:axId val="27742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Air Temperature</a:t>
                </a:r>
                <a:r>
                  <a:rPr lang="en-US" baseline="0" dirty="0"/>
                  <a:t>  (°F)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VAV_Office_M_Data!$D$4</c:f>
              <c:strCache>
                <c:ptCount val="1"/>
                <c:pt idx="0">
                  <c:v>ADMIN Zone_Metered (kWh)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VAV_Office_M_Data!$C$5:$C$16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VAV_Office_M_Data!$D$5:$D$16</c:f>
              <c:numCache>
                <c:formatCode>#,##0</c:formatCode>
                <c:ptCount val="12"/>
                <c:pt idx="0">
                  <c:v>51710</c:v>
                </c:pt>
                <c:pt idx="1">
                  <c:v>56188</c:v>
                </c:pt>
                <c:pt idx="2">
                  <c:v>55056</c:v>
                </c:pt>
                <c:pt idx="3">
                  <c:v>56963</c:v>
                </c:pt>
                <c:pt idx="4">
                  <c:v>20405</c:v>
                </c:pt>
                <c:pt idx="5">
                  <c:v>44198</c:v>
                </c:pt>
                <c:pt idx="6">
                  <c:v>43629</c:v>
                </c:pt>
                <c:pt idx="7">
                  <c:v>48065</c:v>
                </c:pt>
                <c:pt idx="8">
                  <c:v>48709</c:v>
                </c:pt>
                <c:pt idx="9">
                  <c:v>44763</c:v>
                </c:pt>
                <c:pt idx="10">
                  <c:v>37493</c:v>
                </c:pt>
                <c:pt idx="11">
                  <c:v>42203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2B-4D23-8275-205D2378E454}"/>
            </c:ext>
          </c:extLst>
        </c:ser>
        <c:ser>
          <c:idx val="1"/>
          <c:order val="1"/>
          <c:tx>
            <c:strRef>
              <c:f>VAV_Office_M_Data!$E$4</c:f>
              <c:strCache>
                <c:ptCount val="1"/>
                <c:pt idx="0">
                  <c:v>ADMIN Zone_Simulated (kWh)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VAV_Office_M_Data!$C$5:$C$16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VAV_Office_M_Data!$E$5:$E$16</c:f>
              <c:numCache>
                <c:formatCode>#,##0</c:formatCode>
                <c:ptCount val="12"/>
                <c:pt idx="0">
                  <c:v>62478.5</c:v>
                </c:pt>
                <c:pt idx="1">
                  <c:v>51371.7</c:v>
                </c:pt>
                <c:pt idx="2">
                  <c:v>50693.2</c:v>
                </c:pt>
                <c:pt idx="3">
                  <c:v>36198.799999999996</c:v>
                </c:pt>
                <c:pt idx="4">
                  <c:v>33692.400000000001</c:v>
                </c:pt>
                <c:pt idx="5">
                  <c:v>38234.5</c:v>
                </c:pt>
                <c:pt idx="6">
                  <c:v>43330.399999999994</c:v>
                </c:pt>
                <c:pt idx="7">
                  <c:v>37470.100000000006</c:v>
                </c:pt>
                <c:pt idx="8">
                  <c:v>33800.199999999997</c:v>
                </c:pt>
                <c:pt idx="9">
                  <c:v>34174.199999999997</c:v>
                </c:pt>
                <c:pt idx="10">
                  <c:v>47873.3</c:v>
                </c:pt>
                <c:pt idx="11">
                  <c:v>52089.3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2B-4D23-8275-205D2378E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7423752"/>
        <c:axId val="277424144"/>
      </c:barChart>
      <c:catAx>
        <c:axId val="277423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4144"/>
        <c:crosses val="autoZero"/>
        <c:auto val="1"/>
        <c:lblAlgn val="ctr"/>
        <c:lblOffset val="100"/>
        <c:noMultiLvlLbl val="0"/>
      </c:catAx>
      <c:valAx>
        <c:axId val="2774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2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SCF_Metered_Data!$C$2</c:f>
              <c:strCache>
                <c:ptCount val="1"/>
                <c:pt idx="0">
                  <c:v>SCF Zone_Metered (kWh)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SCF_Metered_Data!$B$3:$B$14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SCF_Metered_Data!$C$3:$C$14</c:f>
              <c:numCache>
                <c:formatCode>#,##0</c:formatCode>
                <c:ptCount val="12"/>
                <c:pt idx="0">
                  <c:v>256613</c:v>
                </c:pt>
                <c:pt idx="1">
                  <c:v>219636</c:v>
                </c:pt>
                <c:pt idx="2">
                  <c:v>227557</c:v>
                </c:pt>
                <c:pt idx="3">
                  <c:v>228375</c:v>
                </c:pt>
                <c:pt idx="4">
                  <c:v>170576</c:v>
                </c:pt>
                <c:pt idx="5">
                  <c:v>173247</c:v>
                </c:pt>
                <c:pt idx="6">
                  <c:v>190169</c:v>
                </c:pt>
                <c:pt idx="7">
                  <c:v>211641</c:v>
                </c:pt>
                <c:pt idx="8">
                  <c:v>254842</c:v>
                </c:pt>
                <c:pt idx="9">
                  <c:v>267776</c:v>
                </c:pt>
                <c:pt idx="10">
                  <c:v>229855</c:v>
                </c:pt>
                <c:pt idx="11">
                  <c:v>237837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9-484A-8809-A37AEDF9616F}"/>
            </c:ext>
          </c:extLst>
        </c:ser>
        <c:ser>
          <c:idx val="1"/>
          <c:order val="1"/>
          <c:tx>
            <c:strRef>
              <c:f>SCF_Metered_Data!$D$2</c:f>
              <c:strCache>
                <c:ptCount val="1"/>
                <c:pt idx="0">
                  <c:v>SCF Zone_Simulated (kWh)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SCF_Metered_Data!$B$3:$B$14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SCF_Metered_Data!$D$3:$D$14</c:f>
              <c:numCache>
                <c:formatCode>#,##0</c:formatCode>
                <c:ptCount val="12"/>
                <c:pt idx="0">
                  <c:v>228318.19999999998</c:v>
                </c:pt>
                <c:pt idx="1">
                  <c:v>191681.4</c:v>
                </c:pt>
                <c:pt idx="2">
                  <c:v>204884.19999999998</c:v>
                </c:pt>
                <c:pt idx="3">
                  <c:v>190369.69999999998</c:v>
                </c:pt>
                <c:pt idx="4">
                  <c:v>196694</c:v>
                </c:pt>
                <c:pt idx="5">
                  <c:v>184009.3</c:v>
                </c:pt>
                <c:pt idx="6">
                  <c:v>187787</c:v>
                </c:pt>
                <c:pt idx="7">
                  <c:v>192761.1</c:v>
                </c:pt>
                <c:pt idx="8">
                  <c:v>192493.8</c:v>
                </c:pt>
                <c:pt idx="9">
                  <c:v>195263.3</c:v>
                </c:pt>
                <c:pt idx="10">
                  <c:v>210281.60000000001</c:v>
                </c:pt>
                <c:pt idx="11">
                  <c:v>209382.2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69-484A-8809-A37AEDF96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73992"/>
        <c:axId val="300673600"/>
      </c:barChart>
      <c:catAx>
        <c:axId val="300673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3600"/>
        <c:crosses val="autoZero"/>
        <c:auto val="1"/>
        <c:lblAlgn val="ctr"/>
        <c:lblOffset val="100"/>
        <c:noMultiLvlLbl val="0"/>
      </c:catAx>
      <c:valAx>
        <c:axId val="3006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Overall!$C$52</c:f>
              <c:strCache>
                <c:ptCount val="1"/>
                <c:pt idx="0">
                  <c:v>VAV Unit (Office)_Metered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Overall!$B$53</c:f>
              <c:strCache>
                <c:ptCount val="1"/>
                <c:pt idx="0">
                  <c:v>Energy Consumption All Year</c:v>
                </c:pt>
              </c:strCache>
            </c:strRef>
          </c:cat>
          <c:val>
            <c:numRef>
              <c:f>Overall!$C$53</c:f>
              <c:numCache>
                <c:formatCode>#,##0</c:formatCode>
                <c:ptCount val="1"/>
                <c:pt idx="0">
                  <c:v>549382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10-4364-9109-5D29ED5E321E}"/>
            </c:ext>
          </c:extLst>
        </c:ser>
        <c:ser>
          <c:idx val="1"/>
          <c:order val="1"/>
          <c:tx>
            <c:strRef>
              <c:f>Overall!$D$52</c:f>
              <c:strCache>
                <c:ptCount val="1"/>
                <c:pt idx="0">
                  <c:v>VAV Unit (Office)_Simulated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Overall!$B$53</c:f>
              <c:strCache>
                <c:ptCount val="1"/>
                <c:pt idx="0">
                  <c:v>Energy Consumption All Year</c:v>
                </c:pt>
              </c:strCache>
            </c:strRef>
          </c:cat>
          <c:val>
            <c:numRef>
              <c:f>Overall!$D$53</c:f>
              <c:numCache>
                <c:formatCode>#,##0</c:formatCode>
                <c:ptCount val="1"/>
                <c:pt idx="0">
                  <c:v>521406.6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10-4364-9109-5D29ED5E321E}"/>
            </c:ext>
          </c:extLst>
        </c:ser>
        <c:ser>
          <c:idx val="2"/>
          <c:order val="2"/>
          <c:tx>
            <c:strRef>
              <c:f>Overall!$E$52</c:f>
              <c:strCache>
                <c:ptCount val="1"/>
                <c:pt idx="0">
                  <c:v>AHU 1 &amp; 2 &amp; RTU_Metered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Overall!$B$53</c:f>
              <c:strCache>
                <c:ptCount val="1"/>
                <c:pt idx="0">
                  <c:v>Energy Consumption All Year</c:v>
                </c:pt>
              </c:strCache>
            </c:strRef>
          </c:cat>
          <c:val>
            <c:numRef>
              <c:f>Overall!$E$53</c:f>
              <c:numCache>
                <c:formatCode>#,##0</c:formatCode>
                <c:ptCount val="1"/>
                <c:pt idx="0">
                  <c:v>2668124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10-4364-9109-5D29ED5E321E}"/>
            </c:ext>
          </c:extLst>
        </c:ser>
        <c:ser>
          <c:idx val="3"/>
          <c:order val="3"/>
          <c:tx>
            <c:strRef>
              <c:f>Overall!$F$52</c:f>
              <c:strCache>
                <c:ptCount val="1"/>
                <c:pt idx="0">
                  <c:v>AHU 1 &amp; 2 &amp; RTU_Simulated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Overall!$B$53</c:f>
              <c:strCache>
                <c:ptCount val="1"/>
                <c:pt idx="0">
                  <c:v>Energy Consumption All Year</c:v>
                </c:pt>
              </c:strCache>
            </c:strRef>
          </c:cat>
          <c:val>
            <c:numRef>
              <c:f>Overall!$F$53</c:f>
              <c:numCache>
                <c:formatCode>#,##0</c:formatCode>
                <c:ptCount val="1"/>
                <c:pt idx="0">
                  <c:v>2383925.8000000003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10-4364-9109-5D29ED5E32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673208"/>
        <c:axId val="300666936"/>
      </c:barChart>
      <c:catAx>
        <c:axId val="300673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6936"/>
        <c:crosses val="autoZero"/>
        <c:auto val="1"/>
        <c:lblAlgn val="ctr"/>
        <c:lblOffset val="100"/>
        <c:noMultiLvlLbl val="0"/>
      </c:catAx>
      <c:valAx>
        <c:axId val="300666936"/>
        <c:scaling>
          <c:orientation val="minMax"/>
          <c:max val="2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320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Overall!$C$3</c:f>
              <c:strCache>
                <c:ptCount val="1"/>
                <c:pt idx="0">
                  <c:v>Existing Building (kWh)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2F-4F5A-AB23-3EE5DB1BEE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Overall!$B$4:$B$12</c:f>
              <c:strCache>
                <c:ptCount val="9"/>
                <c:pt idx="0">
                  <c:v>Heating </c:v>
                </c:pt>
                <c:pt idx="1">
                  <c:v>Cooling</c:v>
                </c:pt>
                <c:pt idx="2">
                  <c:v>Interior Lighting</c:v>
                </c:pt>
                <c:pt idx="3">
                  <c:v>Interior Equipment</c:v>
                </c:pt>
                <c:pt idx="4">
                  <c:v>Fans</c:v>
                </c:pt>
                <c:pt idx="5">
                  <c:v>Pumps</c:v>
                </c:pt>
                <c:pt idx="6">
                  <c:v>Heat Rejection</c:v>
                </c:pt>
                <c:pt idx="7">
                  <c:v>Heat Recovery</c:v>
                </c:pt>
                <c:pt idx="8">
                  <c:v>Water System</c:v>
                </c:pt>
              </c:strCache>
            </c:strRef>
          </c:cat>
          <c:val>
            <c:numRef>
              <c:f>Overall!$C$4:$C$12</c:f>
              <c:numCache>
                <c:formatCode>#,##0</c:formatCode>
                <c:ptCount val="9"/>
                <c:pt idx="0">
                  <c:v>1392287.4</c:v>
                </c:pt>
                <c:pt idx="1">
                  <c:v>367294</c:v>
                </c:pt>
                <c:pt idx="2">
                  <c:v>164168.6</c:v>
                </c:pt>
                <c:pt idx="3">
                  <c:v>45250.2</c:v>
                </c:pt>
                <c:pt idx="4">
                  <c:v>838104</c:v>
                </c:pt>
                <c:pt idx="5">
                  <c:v>5916.9</c:v>
                </c:pt>
                <c:pt idx="6">
                  <c:v>16035.1</c:v>
                </c:pt>
                <c:pt idx="7">
                  <c:v>32051.7</c:v>
                </c:pt>
                <c:pt idx="8">
                  <c:v>3068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2F-4F5A-AB23-3EE5DB1BE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68896"/>
        <c:axId val="300670856"/>
      </c:barChart>
      <c:catAx>
        <c:axId val="30066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0856"/>
        <c:crosses val="autoZero"/>
        <c:auto val="1"/>
        <c:lblAlgn val="ctr"/>
        <c:lblOffset val="100"/>
        <c:noMultiLvlLbl val="0"/>
      </c:catAx>
      <c:valAx>
        <c:axId val="300670856"/>
        <c:scaling>
          <c:orientation val="minMax"/>
          <c:max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889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EUI_Window!$C$8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EUI_Window!$B$9:$B$20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EUI_Window!$C$9:$C$20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9-4A39-9070-AAB74F9357AC}"/>
            </c:ext>
          </c:extLst>
        </c:ser>
        <c:ser>
          <c:idx val="1"/>
          <c:order val="1"/>
          <c:tx>
            <c:strRef>
              <c:f>EUI_Window!$D$8</c:f>
              <c:strCache>
                <c:ptCount val="1"/>
                <c:pt idx="0">
                  <c:v>ADMIN Window U-value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EUI_Window!$B$9:$B$20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EUI_Window!$D$9:$D$20</c:f>
              <c:numCache>
                <c:formatCode>#,##0</c:formatCode>
                <c:ptCount val="12"/>
                <c:pt idx="0">
                  <c:v>242288.49999999994</c:v>
                </c:pt>
                <c:pt idx="1">
                  <c:v>204490.90000000002</c:v>
                </c:pt>
                <c:pt idx="2">
                  <c:v>220007.99999999997</c:v>
                </c:pt>
                <c:pt idx="3">
                  <c:v>211078.20000000004</c:v>
                </c:pt>
                <c:pt idx="4">
                  <c:v>224737.4</c:v>
                </c:pt>
                <c:pt idx="5">
                  <c:v>217156.3</c:v>
                </c:pt>
                <c:pt idx="6">
                  <c:v>223247.80000000002</c:v>
                </c:pt>
                <c:pt idx="7">
                  <c:v>226665.4</c:v>
                </c:pt>
                <c:pt idx="8">
                  <c:v>222715.1</c:v>
                </c:pt>
                <c:pt idx="9">
                  <c:v>219712.80000000002</c:v>
                </c:pt>
                <c:pt idx="10">
                  <c:v>229333.29999999996</c:v>
                </c:pt>
                <c:pt idx="11">
                  <c:v>226779.3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B9-4A39-9070-AAB74F935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70072"/>
        <c:axId val="300667328"/>
      </c:barChart>
      <c:catAx>
        <c:axId val="300670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7328"/>
        <c:crosses val="autoZero"/>
        <c:auto val="1"/>
        <c:lblAlgn val="ctr"/>
        <c:lblOffset val="100"/>
        <c:noMultiLvlLbl val="0"/>
      </c:catAx>
      <c:valAx>
        <c:axId val="3006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0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Infiltration!$C$4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Infiltration!$B$5:$B$16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Infiltration!$C$5:$C$16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CF-4BB5-8D4C-48B5FE8FD6F7}"/>
            </c:ext>
          </c:extLst>
        </c:ser>
        <c:ser>
          <c:idx val="1"/>
          <c:order val="1"/>
          <c:tx>
            <c:strRef>
              <c:f>Infiltration!$D$4</c:f>
              <c:strCache>
                <c:ptCount val="1"/>
                <c:pt idx="0">
                  <c:v>Infiltration Simulated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Infiltration!$B$5:$B$16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Infiltration!$D$5:$D$16</c:f>
              <c:numCache>
                <c:formatCode>#,##0</c:formatCode>
                <c:ptCount val="12"/>
                <c:pt idx="0">
                  <c:v>251479.3</c:v>
                </c:pt>
                <c:pt idx="1">
                  <c:v>209174.6</c:v>
                </c:pt>
                <c:pt idx="2">
                  <c:v>223130.2</c:v>
                </c:pt>
                <c:pt idx="3">
                  <c:v>212212.4</c:v>
                </c:pt>
                <c:pt idx="4">
                  <c:v>231113.9</c:v>
                </c:pt>
                <c:pt idx="5">
                  <c:v>228545.5</c:v>
                </c:pt>
                <c:pt idx="6">
                  <c:v>237928.40000000002</c:v>
                </c:pt>
                <c:pt idx="7">
                  <c:v>235565.59999999998</c:v>
                </c:pt>
                <c:pt idx="8">
                  <c:v>230140.7</c:v>
                </c:pt>
                <c:pt idx="9">
                  <c:v>223869.40000000002</c:v>
                </c:pt>
                <c:pt idx="10">
                  <c:v>234401.19999999998</c:v>
                </c:pt>
                <c:pt idx="11">
                  <c:v>231143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CF-4BB5-8D4C-48B5FE8FD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71640"/>
        <c:axId val="300670464"/>
      </c:barChart>
      <c:catAx>
        <c:axId val="300671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0464"/>
        <c:crosses val="autoZero"/>
        <c:auto val="1"/>
        <c:lblAlgn val="ctr"/>
        <c:lblOffset val="100"/>
        <c:noMultiLvlLbl val="0"/>
      </c:catAx>
      <c:valAx>
        <c:axId val="3006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1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Setpoint!$C$4</c:f>
              <c:strCache>
                <c:ptCount val="1"/>
                <c:pt idx="0">
                  <c:v>Overall Simulated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Setpoint!$B$5:$B$16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Setpoint!$C$5:$C$16</c:f>
              <c:numCache>
                <c:formatCode>#,##0</c:formatCode>
                <c:ptCount val="12"/>
                <c:pt idx="0">
                  <c:v>280568.69999999995</c:v>
                </c:pt>
                <c:pt idx="1">
                  <c:v>233441.4</c:v>
                </c:pt>
                <c:pt idx="2">
                  <c:v>247558.3</c:v>
                </c:pt>
                <c:pt idx="3">
                  <c:v>222900.80000000002</c:v>
                </c:pt>
                <c:pt idx="4">
                  <c:v>229969.8</c:v>
                </c:pt>
                <c:pt idx="5">
                  <c:v>222243.69999999998</c:v>
                </c:pt>
                <c:pt idx="6">
                  <c:v>231117.5</c:v>
                </c:pt>
                <c:pt idx="7">
                  <c:v>230231.1</c:v>
                </c:pt>
                <c:pt idx="8">
                  <c:v>226293.9</c:v>
                </c:pt>
                <c:pt idx="9">
                  <c:v>227450.1</c:v>
                </c:pt>
                <c:pt idx="10">
                  <c:v>254154.69999999998</c:v>
                </c:pt>
                <c:pt idx="11">
                  <c:v>255125.30000000002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A2-48E4-9008-9CDD7ADACA10}"/>
            </c:ext>
          </c:extLst>
        </c:ser>
        <c:ser>
          <c:idx val="1"/>
          <c:order val="1"/>
          <c:tx>
            <c:strRef>
              <c:f>Setpoint!$D$4</c:f>
              <c:strCache>
                <c:ptCount val="1"/>
                <c:pt idx="0">
                  <c:v>Setpoint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Setpoint!$B$5:$B$16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Setpoint!$D$5:$D$16</c:f>
              <c:numCache>
                <c:formatCode>#,##0</c:formatCode>
                <c:ptCount val="12"/>
                <c:pt idx="0">
                  <c:v>250861.1</c:v>
                </c:pt>
                <c:pt idx="1">
                  <c:v>206516.1</c:v>
                </c:pt>
                <c:pt idx="2">
                  <c:v>215325.7</c:v>
                </c:pt>
                <c:pt idx="3">
                  <c:v>193086.6</c:v>
                </c:pt>
                <c:pt idx="4">
                  <c:v>213374.30000000002</c:v>
                </c:pt>
                <c:pt idx="5">
                  <c:v>229570.30000000002</c:v>
                </c:pt>
                <c:pt idx="6">
                  <c:v>247059</c:v>
                </c:pt>
                <c:pt idx="7">
                  <c:v>235813.19999999998</c:v>
                </c:pt>
                <c:pt idx="8">
                  <c:v>219322.4</c:v>
                </c:pt>
                <c:pt idx="9">
                  <c:v>204351.2</c:v>
                </c:pt>
                <c:pt idx="10">
                  <c:v>221497.5</c:v>
                </c:pt>
                <c:pt idx="11">
                  <c:v>224290.6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A2-48E4-9008-9CDD7ADAC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68112"/>
        <c:axId val="300668504"/>
      </c:barChart>
      <c:catAx>
        <c:axId val="30066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8504"/>
        <c:crosses val="autoZero"/>
        <c:auto val="1"/>
        <c:lblAlgn val="ctr"/>
        <c:lblOffset val="100"/>
        <c:noMultiLvlLbl val="0"/>
      </c:catAx>
      <c:valAx>
        <c:axId val="30066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Energy Consumption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0.68988</cdr:x>
      <cdr:y>0.0153</cdr:y>
    </cdr:from>
    <cdr:to>
      <cdr:x>0.99674</cdr:x>
      <cdr:y>0.1397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6BAB91F1-48AA-4EA6-95AD-441A72B51AFE}"/>
            </a:ext>
          </a:extLst>
        </cdr:cNvPr>
        <cdr:cNvSpPr txBox="1"/>
      </cdr:nvSpPr>
      <cdr:spPr>
        <a:xfrm xmlns:a="http://schemas.openxmlformats.org/drawingml/2006/main">
          <a:off x="5890763" y="79494"/>
          <a:ext cx="262028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EUI Change -19 kWh/year [4.0%]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0.2507</cdr:x>
      <cdr:y>0.01791</cdr:y>
    </cdr:from>
    <cdr:to>
      <cdr:x>0.30544</cdr:x>
      <cdr:y>0.04952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DC0DC3C-14F6-445A-A6FA-FB5477707134}"/>
            </a:ext>
          </a:extLst>
        </cdr:cNvPr>
        <cdr:cNvSpPr txBox="1"/>
      </cdr:nvSpPr>
      <cdr:spPr>
        <a:xfrm xmlns:a="http://schemas.openxmlformats.org/drawingml/2006/main">
          <a:off x="2612342" y="90304"/>
          <a:ext cx="570452" cy="15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0.15098</cdr:x>
      <cdr:y>0.02908</cdr:y>
    </cdr:from>
    <cdr:to>
      <cdr:x>0.45778</cdr:x>
      <cdr:y>0.10421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46B599B2-1C6F-452E-8CB6-AC70510C6D05}"/>
            </a:ext>
          </a:extLst>
        </cdr:cNvPr>
        <cdr:cNvSpPr txBox="1"/>
      </cdr:nvSpPr>
      <cdr:spPr>
        <a:xfrm xmlns:a="http://schemas.openxmlformats.org/drawingml/2006/main">
          <a:off x="1289161" y="142959"/>
          <a:ext cx="261979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Simulated 2,861,055kWh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95AAB-5FFF-41F9-8C0D-44637EC68389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715D-45E5-49AC-9222-3C9AAA4E9C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0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24B6-E49A-4E5F-AA14-CDC008890CF6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0283-0C0B-46AE-992C-1515B610B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9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4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3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6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9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8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86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85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8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68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2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47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94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25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80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20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1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71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85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3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2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66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58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81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9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0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7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8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74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83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0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1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75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21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8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15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2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88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978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68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426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97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3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608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327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364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577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09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2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532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956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5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45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13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600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051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683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05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303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632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585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57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2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454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4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5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4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5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0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5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8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9A75-72AF-446B-A109-F28F1D3B725C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B37A-67EB-4BAB-B388-6A78F1453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279053"/>
            <a:ext cx="5819216" cy="928688"/>
          </a:xfrm>
        </p:spPr>
        <p:txBody>
          <a:bodyPr>
            <a:normAutofit/>
          </a:bodyPr>
          <a:lstStyle/>
          <a:p>
            <a:r>
              <a:rPr lang="en-US" sz="2400" b="1" i="1" dirty="0"/>
              <a:t>2017 ASHRAE LowDown Showdown </a:t>
            </a:r>
            <a:br>
              <a:rPr lang="en-US" sz="2400" b="1" i="1" dirty="0"/>
            </a:br>
            <a:r>
              <a:rPr lang="en-US" sz="2400" b="1" i="1" dirty="0"/>
              <a:t>Modeling Competition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2015124"/>
            <a:ext cx="8538883" cy="749097"/>
          </a:xfrm>
        </p:spPr>
        <p:txBody>
          <a:bodyPr>
            <a:normAutofit fontScale="85000" lnSpcReduction="10000"/>
          </a:bodyPr>
          <a:lstStyle/>
          <a:p>
            <a:r>
              <a:rPr lang="en-US" sz="4050" dirty="0">
                <a:latin typeface="+mj-lt"/>
                <a:cs typeface="Arial" panose="020B0604020202020204" pitchFamily="34" charset="0"/>
              </a:rPr>
              <a:t>Retrofit of Existing Storage Warehouse Facility</a:t>
            </a:r>
          </a:p>
        </p:txBody>
      </p:sp>
      <p:pic>
        <p:nvPicPr>
          <p:cNvPr id="1026" name="Picture 2" descr="ASHRAE-Logo-144-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21" y="154275"/>
            <a:ext cx="1540068" cy="9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58289" y="286196"/>
            <a:ext cx="0" cy="921545"/>
          </a:xfrm>
          <a:prstGeom prst="line">
            <a:avLst/>
          </a:prstGeom>
          <a:ln w="47625" cap="flat" cmpd="sng">
            <a:solidFill>
              <a:schemeClr val="accent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046" y="1645501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48117" y="1800633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8641" y="1099414"/>
            <a:ext cx="290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             2017 Building Performance </a:t>
            </a:r>
          </a:p>
          <a:p>
            <a:r>
              <a:rPr lang="en-US" sz="1200" b="1" dirty="0">
                <a:latin typeface="+mj-lt"/>
              </a:rPr>
              <a:t>                  Analysis Conference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2046" y="2764221"/>
            <a:ext cx="8538883" cy="28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SANDSTORM STOPPERS</a:t>
            </a:r>
          </a:p>
          <a:p>
            <a:r>
              <a:rPr lang="en-US" sz="2100" dirty="0">
                <a:cs typeface="Arial" panose="020B0604020202020204" pitchFamily="34" charset="0"/>
              </a:rPr>
              <a:t>Presentation By</a:t>
            </a:r>
          </a:p>
          <a:p>
            <a:r>
              <a:rPr lang="en-US" sz="2100" b="1" i="1" dirty="0">
                <a:solidFill>
                  <a:srgbClr val="00B050"/>
                </a:solidFill>
                <a:cs typeface="Arial" panose="020B0604020202020204" pitchFamily="34" charset="0"/>
              </a:rPr>
              <a:t>Junaid Bin Naseer</a:t>
            </a:r>
          </a:p>
          <a:p>
            <a:r>
              <a:rPr lang="en-US" sz="2100" b="1" i="1" dirty="0">
                <a:solidFill>
                  <a:srgbClr val="00B050"/>
                </a:solidFill>
                <a:cs typeface="Arial" panose="020B0604020202020204" pitchFamily="34" charset="0"/>
              </a:rPr>
              <a:t>Senior Mechanical Engineer [AECOM]</a:t>
            </a:r>
          </a:p>
          <a:p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3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6141"/>
            <a:ext cx="8538883" cy="928688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Renewable Energy Generation Per Month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B8250E5E-2FF3-4BA2-9684-4AD4AC2E0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38756"/>
              </p:ext>
            </p:extLst>
          </p:nvPr>
        </p:nvGraphicFramePr>
        <p:xfrm>
          <a:off x="234892" y="1362394"/>
          <a:ext cx="8546037" cy="524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69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45" y="395763"/>
            <a:ext cx="8774884" cy="571410"/>
          </a:xfrm>
        </p:spPr>
        <p:txBody>
          <a:bodyPr>
            <a:noAutofit/>
          </a:bodyPr>
          <a:lstStyle/>
          <a:p>
            <a:r>
              <a:rPr lang="en-US" sz="3600" dirty="0"/>
              <a:t>Modeling Existing Building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397700"/>
            <a:ext cx="8538883" cy="124182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Architecture - PDF to CAD with Dimensions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Height of Building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000" dirty="0"/>
              <a:t>Assumptions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43325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234891"/>
            <a:ext cx="8538883" cy="709937"/>
          </a:xfrm>
        </p:spPr>
        <p:txBody>
          <a:bodyPr>
            <a:normAutofit/>
          </a:bodyPr>
          <a:lstStyle/>
          <a:p>
            <a:r>
              <a:rPr lang="en-US" sz="3600" dirty="0"/>
              <a:t>Modeled Floor Plan 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Picture 8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F00ECFB9-923E-4C6D-8862-A25C34A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1362394"/>
            <a:ext cx="8136837" cy="5175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158C7-3E71-433E-9126-27A5F8EAAFC7}"/>
              </a:ext>
            </a:extLst>
          </p:cNvPr>
          <p:cNvSpPr txBox="1"/>
          <p:nvPr/>
        </p:nvSpPr>
        <p:spPr>
          <a:xfrm>
            <a:off x="6526393" y="1362394"/>
            <a:ext cx="21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Dimensions in MM</a:t>
            </a:r>
          </a:p>
        </p:txBody>
      </p:sp>
    </p:spTree>
    <p:extLst>
      <p:ext uri="{BB962C8B-B14F-4D97-AF65-F5344CB8AC3E}">
        <p14:creationId xmlns:p14="http://schemas.microsoft.com/office/powerpoint/2010/main" val="405673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5" y="16141"/>
            <a:ext cx="8538883" cy="928688"/>
          </a:xfrm>
        </p:spPr>
        <p:txBody>
          <a:bodyPr>
            <a:normAutofit/>
          </a:bodyPr>
          <a:lstStyle/>
          <a:p>
            <a:r>
              <a:rPr lang="en-US" sz="3600" dirty="0"/>
              <a:t>Building Architecture Zoning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Picture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448BF78F-D553-4886-B9BE-8058CE0AE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1655874"/>
            <a:ext cx="7343775" cy="4191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111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226503"/>
            <a:ext cx="8538882" cy="718326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Height of Building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19EDBD37-8B5C-4749-AD02-7A259D41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7" y="1840357"/>
            <a:ext cx="8514747" cy="3177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EBC422-A976-45AE-BB6D-685493E1FE1E}"/>
              </a:ext>
            </a:extLst>
          </p:cNvPr>
          <p:cNvSpPr txBox="1"/>
          <p:nvPr/>
        </p:nvSpPr>
        <p:spPr>
          <a:xfrm>
            <a:off x="7038363" y="3435032"/>
            <a:ext cx="182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ADMIN BUILDING</a:t>
            </a:r>
          </a:p>
          <a:p>
            <a:r>
              <a:rPr lang="en-US" dirty="0">
                <a:solidFill>
                  <a:srgbClr val="FF0000"/>
                </a:solidFill>
              </a:rPr>
              <a:t>Height = 5.40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EC3900-11A5-4DF0-AC1D-D33B11B01DAE}"/>
              </a:ext>
            </a:extLst>
          </p:cNvPr>
          <p:cNvSpPr txBox="1"/>
          <p:nvPr/>
        </p:nvSpPr>
        <p:spPr>
          <a:xfrm>
            <a:off x="6899989" y="2307032"/>
            <a:ext cx="196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STORAGE AREA HEIGHT = 13.4 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04BF942-05F6-471B-9AA4-B578A9566D0D}"/>
              </a:ext>
            </a:extLst>
          </p:cNvPr>
          <p:cNvCxnSpPr>
            <a:cxnSpLocks/>
          </p:cNvCxnSpPr>
          <p:nvPr/>
        </p:nvCxnSpPr>
        <p:spPr>
          <a:xfrm>
            <a:off x="6870583" y="2424418"/>
            <a:ext cx="0" cy="165694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934D1D1-C32D-410B-828B-50DE594209BA}"/>
              </a:ext>
            </a:extLst>
          </p:cNvPr>
          <p:cNvCxnSpPr>
            <a:cxnSpLocks/>
          </p:cNvCxnSpPr>
          <p:nvPr/>
        </p:nvCxnSpPr>
        <p:spPr>
          <a:xfrm>
            <a:off x="7038363" y="3435032"/>
            <a:ext cx="0" cy="61944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0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475234" cy="5137466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Modeled Area of 64,635 ft² does not match with 43,492 ft²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ADMIN Zone Floor to False Ceiling Height of 4.50 meter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[14.76 feet]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ADMIN Zone Ceiling Height of 1.00 meter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[3.28 feet]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Glazing is considered only for ADMIN Zone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Glazing Sill Height 1.50 meter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[4.92 feet]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Glazing Height 2.20 meter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[7.20 feet]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Building is oriented 309 due north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Peak Staff Occupancy 41 People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161068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Existing Building Model 3D Model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xmlns="" id="{E26D67F7-7E19-48CF-BF71-87A615447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"/>
          <a:stretch/>
        </p:blipFill>
        <p:spPr>
          <a:xfrm>
            <a:off x="242046" y="1362395"/>
            <a:ext cx="4977654" cy="2571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close up of a box&#10;&#10;Description generated with high confidence">
            <a:extLst>
              <a:ext uri="{FF2B5EF4-FFF2-40B4-BE49-F238E27FC236}">
                <a16:creationId xmlns:a16="http://schemas.microsoft.com/office/drawing/2014/main" xmlns="" id="{8D0F829D-CC6E-4501-BA13-370A48AB6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4252311"/>
            <a:ext cx="4977654" cy="2160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FCB8E19A-A3DF-4116-BB09-D234538F8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380" y="1397700"/>
            <a:ext cx="3454548" cy="36252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Front Perspective View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FE12E93-EBEC-4B51-AA03-CA85F6528F23}"/>
              </a:ext>
            </a:extLst>
          </p:cNvPr>
          <p:cNvSpPr txBox="1">
            <a:spLocks/>
          </p:cNvSpPr>
          <p:nvPr/>
        </p:nvSpPr>
        <p:spPr>
          <a:xfrm>
            <a:off x="5326380" y="4252311"/>
            <a:ext cx="3454548" cy="362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Back Perspective View</a:t>
            </a:r>
          </a:p>
        </p:txBody>
      </p:sp>
    </p:spTree>
    <p:extLst>
      <p:ext uri="{BB962C8B-B14F-4D97-AF65-F5344CB8AC3E}">
        <p14:creationId xmlns:p14="http://schemas.microsoft.com/office/powerpoint/2010/main" val="1176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/>
              <a:t>Modeled ADMIN Zone Areas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EBA6BFC-B3D6-45F5-BCAD-3059F516B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03121"/>
              </p:ext>
            </p:extLst>
          </p:nvPr>
        </p:nvGraphicFramePr>
        <p:xfrm>
          <a:off x="242046" y="1362394"/>
          <a:ext cx="8538883" cy="51955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7767">
                  <a:extLst>
                    <a:ext uri="{9D8B030D-6E8A-4147-A177-3AD203B41FA5}">
                      <a16:colId xmlns:a16="http://schemas.microsoft.com/office/drawing/2014/main" xmlns="" val="2781706896"/>
                    </a:ext>
                  </a:extLst>
                </a:gridCol>
                <a:gridCol w="2690372">
                  <a:extLst>
                    <a:ext uri="{9D8B030D-6E8A-4147-A177-3AD203B41FA5}">
                      <a16:colId xmlns:a16="http://schemas.microsoft.com/office/drawing/2014/main" xmlns="" val="2727083438"/>
                    </a:ext>
                  </a:extLst>
                </a:gridCol>
                <a:gridCol w="2690372">
                  <a:extLst>
                    <a:ext uri="{9D8B030D-6E8A-4147-A177-3AD203B41FA5}">
                      <a16:colId xmlns:a16="http://schemas.microsoft.com/office/drawing/2014/main" xmlns="" val="2153690716"/>
                    </a:ext>
                  </a:extLst>
                </a:gridCol>
                <a:gridCol w="2690372">
                  <a:extLst>
                    <a:ext uri="{9D8B030D-6E8A-4147-A177-3AD203B41FA5}">
                      <a16:colId xmlns:a16="http://schemas.microsoft.com/office/drawing/2014/main" xmlns="" val="1776696370"/>
                    </a:ext>
                  </a:extLst>
                </a:gridCol>
              </a:tblGrid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Sr #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Space Tag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Area (m²)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Area (ft²)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74100587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C00: Corridor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2,063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51983910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M00: Mech 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987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5480262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X01: Sorting Area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726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7,811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93950037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X02: Meeting Room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957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1687606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X03: Lunch Room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578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9231228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X04: External Office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1,492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6799525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X05: External Office 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995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96379011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X06: Sorting Area 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3,995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0888425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X07: Internal Office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1,019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70880809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X08: Meeting Room 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771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3891080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X09: Internal Office 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866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55358815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X10: External Office 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492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8970405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2,046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22,024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43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7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00" dirty="0"/>
              <a:t>Modeled STORAGE Zone Areas</a:t>
            </a:r>
            <a:endParaRPr lang="en-US" sz="40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7D60DC0-F382-4DC7-8E3A-E322F53C4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18"/>
              </p:ext>
            </p:extLst>
          </p:nvPr>
        </p:nvGraphicFramePr>
        <p:xfrm>
          <a:off x="242046" y="1653539"/>
          <a:ext cx="8538883" cy="367474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57432">
                  <a:extLst>
                    <a:ext uri="{9D8B030D-6E8A-4147-A177-3AD203B41FA5}">
                      <a16:colId xmlns:a16="http://schemas.microsoft.com/office/drawing/2014/main" xmlns="" val="1494677437"/>
                    </a:ext>
                  </a:extLst>
                </a:gridCol>
                <a:gridCol w="2468562">
                  <a:extLst>
                    <a:ext uri="{9D8B030D-6E8A-4147-A177-3AD203B41FA5}">
                      <a16:colId xmlns:a16="http://schemas.microsoft.com/office/drawing/2014/main" xmlns="" val="1473484036"/>
                    </a:ext>
                  </a:extLst>
                </a:gridCol>
                <a:gridCol w="3278168">
                  <a:extLst>
                    <a:ext uri="{9D8B030D-6E8A-4147-A177-3AD203B41FA5}">
                      <a16:colId xmlns:a16="http://schemas.microsoft.com/office/drawing/2014/main" xmlns="" val="1442602326"/>
                    </a:ext>
                  </a:extLst>
                </a:gridCol>
                <a:gridCol w="2134721">
                  <a:extLst>
                    <a:ext uri="{9D8B030D-6E8A-4147-A177-3AD203B41FA5}">
                      <a16:colId xmlns:a16="http://schemas.microsoft.com/office/drawing/2014/main" xmlns="" val="574582204"/>
                    </a:ext>
                  </a:extLst>
                </a:gridCol>
              </a:tblGrid>
              <a:tr h="61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Sr #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Space Tag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Area (m²)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Area (ft²)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15839376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M01: Mech 02 &amp; 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2,063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45857703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S00: SCF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1,202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12,943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89321118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S01: SCF 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1,221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13,143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10580873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S02: SCF 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1,346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14,487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61554655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3,961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42,637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608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Sorting Spaces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7BF9B949-AA7D-46D9-858F-BAD173A91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19948" r="6833" b="6064"/>
          <a:stretch/>
        </p:blipFill>
        <p:spPr>
          <a:xfrm>
            <a:off x="624840" y="1503417"/>
            <a:ext cx="7894320" cy="4783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89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685" y="0"/>
            <a:ext cx="8538883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Team &amp; Software Used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6685" y="942483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8142" y="114936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1575" y="6557918"/>
            <a:ext cx="5834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E2D77BE-3926-4EF3-BAC8-35319BCB5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763006"/>
              </p:ext>
            </p:extLst>
          </p:nvPr>
        </p:nvGraphicFramePr>
        <p:xfrm>
          <a:off x="296684" y="1434516"/>
          <a:ext cx="8538884" cy="210144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56241">
                  <a:extLst>
                    <a:ext uri="{9D8B030D-6E8A-4147-A177-3AD203B41FA5}">
                      <a16:colId xmlns:a16="http://schemas.microsoft.com/office/drawing/2014/main" xmlns="" val="1231728926"/>
                    </a:ext>
                  </a:extLst>
                </a:gridCol>
                <a:gridCol w="5882643">
                  <a:extLst>
                    <a:ext uri="{9D8B030D-6E8A-4147-A177-3AD203B41FA5}">
                      <a16:colId xmlns:a16="http://schemas.microsoft.com/office/drawing/2014/main" xmlns="" val="340852126"/>
                    </a:ext>
                  </a:extLst>
                </a:gridCol>
              </a:tblGrid>
              <a:tr h="4035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4783913"/>
                  </a:ext>
                </a:extLst>
              </a:tr>
              <a:tr h="424483">
                <a:tc>
                  <a:txBody>
                    <a:bodyPr/>
                    <a:lstStyle/>
                    <a:p>
                      <a:r>
                        <a:rPr lang="en-US" dirty="0"/>
                        <a:t>Junaid Bin Naseer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Captain/Modeler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052744"/>
                  </a:ext>
                </a:extLst>
              </a:tr>
              <a:tr h="424483">
                <a:tc>
                  <a:txBody>
                    <a:bodyPr/>
                    <a:lstStyle/>
                    <a:p>
                      <a:r>
                        <a:rPr lang="en-US" dirty="0"/>
                        <a:t>Christopher 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15065"/>
                  </a:ext>
                </a:extLst>
              </a:tr>
              <a:tr h="424483">
                <a:tc>
                  <a:txBody>
                    <a:bodyPr/>
                    <a:lstStyle/>
                    <a:p>
                      <a:r>
                        <a:rPr lang="en-US" dirty="0"/>
                        <a:t>Ali Haidar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Mechanical Designer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1675706"/>
                  </a:ext>
                </a:extLst>
              </a:tr>
              <a:tr h="424483">
                <a:tc>
                  <a:txBody>
                    <a:bodyPr/>
                    <a:lstStyle/>
                    <a:p>
                      <a:r>
                        <a:rPr lang="en-US" dirty="0"/>
                        <a:t>Hasan Karaway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Architect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5092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8BD8865-3175-449D-9BBE-12834E243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90358"/>
              </p:ext>
            </p:extLst>
          </p:nvPr>
        </p:nvGraphicFramePr>
        <p:xfrm>
          <a:off x="296684" y="3896958"/>
          <a:ext cx="8538884" cy="130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463">
                  <a:extLst>
                    <a:ext uri="{9D8B030D-6E8A-4147-A177-3AD203B41FA5}">
                      <a16:colId xmlns:a16="http://schemas.microsoft.com/office/drawing/2014/main" xmlns="" val="840567560"/>
                    </a:ext>
                  </a:extLst>
                </a:gridCol>
                <a:gridCol w="5899421">
                  <a:extLst>
                    <a:ext uri="{9D8B030D-6E8A-4147-A177-3AD203B41FA5}">
                      <a16:colId xmlns:a16="http://schemas.microsoft.com/office/drawing/2014/main" xmlns="" val="2953284215"/>
                    </a:ext>
                  </a:extLst>
                </a:gridCol>
              </a:tblGrid>
              <a:tr h="4347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Software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Purpose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1419317"/>
                  </a:ext>
                </a:extLst>
              </a:tr>
              <a:tr h="434739">
                <a:tc>
                  <a:txBody>
                    <a:bodyPr/>
                    <a:lstStyle/>
                    <a:p>
                      <a:r>
                        <a:rPr lang="en-US" dirty="0"/>
                        <a:t>IES VE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Modeling and Cooling 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406335"/>
                  </a:ext>
                </a:extLst>
              </a:tr>
              <a:tr h="434739">
                <a:tc>
                  <a:txBody>
                    <a:bodyPr/>
                    <a:lstStyle/>
                    <a:p>
                      <a:r>
                        <a:rPr lang="en-US" dirty="0"/>
                        <a:t>Relux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Lighting Calculations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848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8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6141"/>
            <a:ext cx="8452373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Mechanical </a:t>
            </a:r>
            <a:r>
              <a:rPr lang="en-US" sz="3600" dirty="0">
                <a:cs typeface="Arial" panose="020B0604020202020204" pitchFamily="34" charset="0"/>
              </a:rPr>
              <a:t>Spaces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11F02B-9884-4D3D-AF71-99D4D7EBE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9712" r="7834" b="4864"/>
          <a:stretch/>
        </p:blipFill>
        <p:spPr>
          <a:xfrm>
            <a:off x="666750" y="1362394"/>
            <a:ext cx="78105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932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Shared Collection Facilities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97D578DA-C8D2-4663-A91F-E6F7CE195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8038" r="7000" b="9460"/>
          <a:stretch/>
        </p:blipFill>
        <p:spPr>
          <a:xfrm>
            <a:off x="575310" y="1407431"/>
            <a:ext cx="7993380" cy="46878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344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Office Spaces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E988398A-2FAE-448B-A5ED-6A903FD6B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8038" r="7166" b="6063"/>
          <a:stretch/>
        </p:blipFill>
        <p:spPr>
          <a:xfrm>
            <a:off x="613410" y="1370185"/>
            <a:ext cx="7917180" cy="4907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374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Corridor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57644342-20CC-4186-8DEB-674E5FA9D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18038" r="6666" b="8046"/>
          <a:stretch/>
        </p:blipFill>
        <p:spPr>
          <a:xfrm>
            <a:off x="598170" y="1434257"/>
            <a:ext cx="7947660" cy="4779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986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All Spaces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4C4DAA54-078F-4DAC-A931-8BAF745A9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8037" r="6250" b="6986"/>
          <a:stretch/>
        </p:blipFill>
        <p:spPr>
          <a:xfrm>
            <a:off x="552450" y="1399967"/>
            <a:ext cx="8039100" cy="4847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47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/>
              <a:t>Wall &amp; Roof U-Values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B634F66-6A08-4150-9891-26FE63FB6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96053"/>
              </p:ext>
            </p:extLst>
          </p:nvPr>
        </p:nvGraphicFramePr>
        <p:xfrm>
          <a:off x="771438" y="1361592"/>
          <a:ext cx="7601124" cy="18791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562">
                  <a:extLst>
                    <a:ext uri="{9D8B030D-6E8A-4147-A177-3AD203B41FA5}">
                      <a16:colId xmlns:a16="http://schemas.microsoft.com/office/drawing/2014/main" xmlns="" val="2182325309"/>
                    </a:ext>
                  </a:extLst>
                </a:gridCol>
                <a:gridCol w="753540">
                  <a:extLst>
                    <a:ext uri="{9D8B030D-6E8A-4147-A177-3AD203B41FA5}">
                      <a16:colId xmlns:a16="http://schemas.microsoft.com/office/drawing/2014/main" xmlns="" val="2353336378"/>
                    </a:ext>
                  </a:extLst>
                </a:gridCol>
                <a:gridCol w="2189527">
                  <a:extLst>
                    <a:ext uri="{9D8B030D-6E8A-4147-A177-3AD203B41FA5}">
                      <a16:colId xmlns:a16="http://schemas.microsoft.com/office/drawing/2014/main" xmlns="" val="2713211378"/>
                    </a:ext>
                  </a:extLst>
                </a:gridCol>
                <a:gridCol w="679508">
                  <a:extLst>
                    <a:ext uri="{9D8B030D-6E8A-4147-A177-3AD203B41FA5}">
                      <a16:colId xmlns:a16="http://schemas.microsoft.com/office/drawing/2014/main" xmlns="" val="1451272594"/>
                    </a:ext>
                  </a:extLst>
                </a:gridCol>
                <a:gridCol w="1308682">
                  <a:extLst>
                    <a:ext uri="{9D8B030D-6E8A-4147-A177-3AD203B41FA5}">
                      <a16:colId xmlns:a16="http://schemas.microsoft.com/office/drawing/2014/main" xmlns="" val="2934818039"/>
                    </a:ext>
                  </a:extLst>
                </a:gridCol>
                <a:gridCol w="2357305">
                  <a:extLst>
                    <a:ext uri="{9D8B030D-6E8A-4147-A177-3AD203B41FA5}">
                      <a16:colId xmlns:a16="http://schemas.microsoft.com/office/drawing/2014/main" xmlns="" val="3468182845"/>
                    </a:ext>
                  </a:extLst>
                </a:gridCol>
              </a:tblGrid>
              <a:tr h="628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 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Building Component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Element Type (Outside to Inside)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Thickness (in)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R-Value (°F-ft².h/BTU)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R-Value (m².°K/W)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83940979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Bitumen Roofing Membrane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65756604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Apa Rated Oriented Strand 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47319049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Roof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Rigid Polyiso Insulation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39.6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4336419"/>
                  </a:ext>
                </a:extLst>
              </a:tr>
              <a:tr h="312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U-Value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0.14 W/m²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.K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[0.025 BTU/h. ft².°F]</a:t>
                      </a:r>
                      <a:endParaRPr lang="en-US" sz="1100" b="1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403609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2A104D8-07B7-4261-BA38-08E9D311F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19565"/>
              </p:ext>
            </p:extLst>
          </p:nvPr>
        </p:nvGraphicFramePr>
        <p:xfrm>
          <a:off x="771438" y="3534339"/>
          <a:ext cx="7601124" cy="2894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5198">
                  <a:extLst>
                    <a:ext uri="{9D8B030D-6E8A-4147-A177-3AD203B41FA5}">
                      <a16:colId xmlns:a16="http://schemas.microsoft.com/office/drawing/2014/main" xmlns="" val="4181344347"/>
                    </a:ext>
                  </a:extLst>
                </a:gridCol>
                <a:gridCol w="885436">
                  <a:extLst>
                    <a:ext uri="{9D8B030D-6E8A-4147-A177-3AD203B41FA5}">
                      <a16:colId xmlns:a16="http://schemas.microsoft.com/office/drawing/2014/main" xmlns="" val="1430579146"/>
                    </a:ext>
                  </a:extLst>
                </a:gridCol>
                <a:gridCol w="2141773">
                  <a:extLst>
                    <a:ext uri="{9D8B030D-6E8A-4147-A177-3AD203B41FA5}">
                      <a16:colId xmlns:a16="http://schemas.microsoft.com/office/drawing/2014/main" xmlns="" val="3759408462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xmlns="" val="184783217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xmlns="" val="1320902832"/>
                    </a:ext>
                  </a:extLst>
                </a:gridCol>
                <a:gridCol w="2340527">
                  <a:extLst>
                    <a:ext uri="{9D8B030D-6E8A-4147-A177-3AD203B41FA5}">
                      <a16:colId xmlns:a16="http://schemas.microsoft.com/office/drawing/2014/main" xmlns="" val="2366276203"/>
                    </a:ext>
                  </a:extLst>
                </a:gridCol>
              </a:tblGrid>
              <a:tr h="3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 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Building Component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Element Type (Outside to Inside)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Thickness (in)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R-Value (°F-ft².h/BTU)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R-Value (m².°K/W)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79710259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Outside Resistance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1344440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 Insulated CMU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28633699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Air, Water, &amp; Vapor Barrier Membrane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5373812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Thermal Insulation 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22962138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Cavity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 3/8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40196788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 Split Face CMU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28561744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Wall Type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Inside Resistance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68241644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U-Value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0.19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[0.033 BTU/h. ft².°F]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7002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9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287" y="175696"/>
            <a:ext cx="8510641" cy="730800"/>
          </a:xfrm>
        </p:spPr>
        <p:txBody>
          <a:bodyPr>
            <a:noAutofit/>
          </a:bodyPr>
          <a:lstStyle/>
          <a:p>
            <a:r>
              <a:rPr lang="en-US" sz="3400" dirty="0">
                <a:cs typeface="Arial" panose="020B0604020202020204" pitchFamily="34" charset="0"/>
              </a:rPr>
              <a:t>External Glazing, Ground U-Value, &amp; Infiltration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161939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External Glazing – 3.20 W/m².K </a:t>
            </a:r>
            <a:r>
              <a:rPr lang="en-US" sz="2000" b="1" dirty="0">
                <a:solidFill>
                  <a:srgbClr val="FF0000"/>
                </a:solidFill>
              </a:rPr>
              <a:t>[0.56 BTU/h. ft².°F] </a:t>
            </a:r>
            <a:r>
              <a:rPr lang="en-US" sz="2100" dirty="0"/>
              <a:t>and SHGC 0.40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External Glazing Ratio – 32 % (240 m²/739m² of Admin Area Only)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Sill Height – 1.50 meter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Glazing Height – 2.20 meter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AB3E9B7-BBAC-4A4E-AB8A-F5F4A296576B}"/>
              </a:ext>
            </a:extLst>
          </p:cNvPr>
          <p:cNvSpPr txBox="1">
            <a:spLocks/>
          </p:cNvSpPr>
          <p:nvPr/>
        </p:nvSpPr>
        <p:spPr>
          <a:xfrm>
            <a:off x="242046" y="3111296"/>
            <a:ext cx="8538882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Ground Edge Insulation Width X Thickness 80mm X 610 mm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Ground Edge Insulation U-Value 0.025 W/m.K </a:t>
            </a:r>
            <a:r>
              <a:rPr lang="en-US" sz="2000" b="1" dirty="0">
                <a:solidFill>
                  <a:srgbClr val="FF0000"/>
                </a:solidFill>
              </a:rPr>
              <a:t>[0.014 BTU.ft/h. ft².°F]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Infiltration 1.50 L/s.m².Facade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5623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0020"/>
            <a:ext cx="8538882" cy="784809"/>
          </a:xfrm>
        </p:spPr>
        <p:txBody>
          <a:bodyPr>
            <a:noAutofit/>
          </a:bodyPr>
          <a:lstStyle/>
          <a:p>
            <a:r>
              <a:rPr lang="en-US" sz="3600" dirty="0"/>
              <a:t>Thermal, Lighting &amp; Equipment Input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221A8741-9CB6-4654-A586-C2FD7F491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705423"/>
              </p:ext>
            </p:extLst>
          </p:nvPr>
        </p:nvGraphicFramePr>
        <p:xfrm>
          <a:off x="242046" y="1691640"/>
          <a:ext cx="8538886" cy="4130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45724">
                  <a:extLst>
                    <a:ext uri="{9D8B030D-6E8A-4147-A177-3AD203B41FA5}">
                      <a16:colId xmlns:a16="http://schemas.microsoft.com/office/drawing/2014/main" xmlns="" val="3566644262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3769242185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3966972962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3121884771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576274045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2219334523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xmlns="" val="3922218746"/>
                    </a:ext>
                  </a:extLst>
                </a:gridCol>
              </a:tblGrid>
              <a:tr h="1183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Zone 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Room Temperature Summer (°F)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Room Temperature Winter (°F)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Room Humidity (%)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Lighting (W/ft²)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Equipment (W/ft²)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</a:rPr>
                        <a:t>Occupancy (ft²/person) /[Nos]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1082317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Shared Collection Facility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 each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90253160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Mechanical Room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 each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1094640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Offices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28.1 [57]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02941753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Circulation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5821082"/>
                  </a:ext>
                </a:extLst>
              </a:tr>
              <a:tr h="5893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Meeting Rooms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13.33 [12]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0195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96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Annual Ground </a:t>
            </a:r>
            <a:r>
              <a:rPr lang="en-US" sz="3600" dirty="0">
                <a:cs typeface="Arial" panose="020B0604020202020204" pitchFamily="34" charset="0"/>
              </a:rPr>
              <a:t>Temperature</a:t>
            </a:r>
            <a:r>
              <a:rPr lang="en-US" sz="4050" dirty="0">
                <a:cs typeface="Arial" panose="020B0604020202020204" pitchFamily="34" charset="0"/>
              </a:rPr>
              <a:t> 2011-2016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9642688-9F58-42BC-8B3C-8E9208827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756145"/>
              </p:ext>
            </p:extLst>
          </p:nvPr>
        </p:nvGraphicFramePr>
        <p:xfrm>
          <a:off x="242045" y="1362394"/>
          <a:ext cx="8538883" cy="513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67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Challenges Faced in ADMIN HVAC System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A1FA39D-BECE-44DF-882E-5A89B3B2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51955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Data Provided OFFICE VAV REHEAT Installed in 1970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Our 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Standard Rooftop Package Unit with Variable Speed Fan and VAV Reheat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Outdoor Air Requirement 1,400 L/s </a:t>
            </a:r>
            <a:r>
              <a:rPr lang="en-US" sz="2100" b="1" dirty="0">
                <a:solidFill>
                  <a:srgbClr val="FF0000"/>
                </a:solidFill>
              </a:rPr>
              <a:t>[3,000 cfm]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Supply Air Fan 4,419 L/s </a:t>
            </a:r>
            <a:r>
              <a:rPr lang="en-US" sz="2100" b="1" dirty="0">
                <a:solidFill>
                  <a:srgbClr val="FF0000"/>
                </a:solidFill>
              </a:rPr>
              <a:t>[3,000 cfm]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VAV Fan maximum turndown of 30%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Fan Power was adjusted to match existing system consumption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Reheat Coil for Spaces Exposed to External 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7714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5" y="16141"/>
            <a:ext cx="8538883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Team Collaboration 01	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097C714B-7187-4FE0-BBD9-A5B37599E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5" y="1824775"/>
            <a:ext cx="8419569" cy="30699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156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6141"/>
            <a:ext cx="8459993" cy="928688"/>
          </a:xfrm>
        </p:spPr>
        <p:txBody>
          <a:bodyPr>
            <a:normAutofit/>
          </a:bodyPr>
          <a:lstStyle/>
          <a:p>
            <a:r>
              <a:rPr lang="en-US" sz="3600" dirty="0"/>
              <a:t>HVAC Existing Building Data/ADMIN ZONE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8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0C19C307-8797-46C5-92EC-5E386E608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94" y="1448906"/>
            <a:ext cx="6459252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062A69-F61E-49A7-83CC-07ACBCB70CDB}"/>
              </a:ext>
            </a:extLst>
          </p:cNvPr>
          <p:cNvSpPr txBox="1"/>
          <p:nvPr/>
        </p:nvSpPr>
        <p:spPr>
          <a:xfrm>
            <a:off x="8007921" y="5014227"/>
            <a:ext cx="1014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COMMON RETURN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958EB5D-4752-41A3-8811-2C3A0F9B9496}"/>
              </a:ext>
            </a:extLst>
          </p:cNvPr>
          <p:cNvSpPr txBox="1"/>
          <p:nvPr/>
        </p:nvSpPr>
        <p:spPr>
          <a:xfrm>
            <a:off x="7968800" y="1927215"/>
            <a:ext cx="11066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Reheat Coil for Spaces Exposed to External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8C4613-2858-4914-8FD6-EA6B1BB78E68}"/>
              </a:ext>
            </a:extLst>
          </p:cNvPr>
          <p:cNvSpPr txBox="1"/>
          <p:nvPr/>
        </p:nvSpPr>
        <p:spPr>
          <a:xfrm>
            <a:off x="67981" y="3822769"/>
            <a:ext cx="9271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DX Cooling Efficiency </a:t>
            </a:r>
          </a:p>
          <a:p>
            <a:endParaRPr lang="en-US" sz="1400" dirty="0"/>
          </a:p>
          <a:p>
            <a:r>
              <a:rPr lang="en-US" sz="1400" dirty="0"/>
              <a:t>6.2 EER </a:t>
            </a:r>
          </a:p>
          <a:p>
            <a:r>
              <a:rPr lang="en-US" sz="1400" dirty="0"/>
              <a:t>@AHRI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8701AF-D049-4E9A-8E95-C16F59844B3E}"/>
              </a:ext>
            </a:extLst>
          </p:cNvPr>
          <p:cNvSpPr txBox="1"/>
          <p:nvPr/>
        </p:nvSpPr>
        <p:spPr>
          <a:xfrm>
            <a:off x="67981" y="1396338"/>
            <a:ext cx="1119960" cy="215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Supply Fan</a:t>
            </a:r>
          </a:p>
          <a:p>
            <a:endParaRPr lang="en-US" sz="1400" dirty="0"/>
          </a:p>
          <a:p>
            <a:r>
              <a:rPr lang="en-US" sz="1400" dirty="0"/>
              <a:t>Flowrate 4,419 L/s</a:t>
            </a:r>
          </a:p>
          <a:p>
            <a:endParaRPr lang="en-US" sz="1400" dirty="0"/>
          </a:p>
          <a:p>
            <a:r>
              <a:rPr lang="en-US" sz="1400" dirty="0"/>
              <a:t>SFP 3.40 W/L/s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xmlns="" id="{8CEF5BE3-6073-40BD-974C-9C56B0E8A988}"/>
              </a:ext>
            </a:extLst>
          </p:cNvPr>
          <p:cNvSpPr/>
          <p:nvPr/>
        </p:nvSpPr>
        <p:spPr>
          <a:xfrm>
            <a:off x="3222701" y="3020822"/>
            <a:ext cx="343948" cy="453006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xmlns="" id="{807204AA-0C4A-4D00-9DEC-E32BF0A96243}"/>
              </a:ext>
            </a:extLst>
          </p:cNvPr>
          <p:cNvSpPr/>
          <p:nvPr/>
        </p:nvSpPr>
        <p:spPr>
          <a:xfrm>
            <a:off x="3726040" y="3020821"/>
            <a:ext cx="369116" cy="453007"/>
          </a:xfrm>
          <a:prstGeom prst="flowChart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FC26FB07-D71E-40CE-A9AA-F33B979FB8A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187941" y="1552094"/>
            <a:ext cx="2722657" cy="1468727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xmlns="" id="{6E446F99-4B4A-4C5D-AE77-993DFDF5162B}"/>
              </a:ext>
            </a:extLst>
          </p:cNvPr>
          <p:cNvSpPr/>
          <p:nvPr/>
        </p:nvSpPr>
        <p:spPr>
          <a:xfrm>
            <a:off x="6393739" y="5067736"/>
            <a:ext cx="528507" cy="302004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FF3FD9F-2530-4272-8D90-65DDF7FD98AD}"/>
              </a:ext>
            </a:extLst>
          </p:cNvPr>
          <p:cNvCxnSpPr>
            <a:cxnSpLocks/>
          </p:cNvCxnSpPr>
          <p:nvPr/>
        </p:nvCxnSpPr>
        <p:spPr>
          <a:xfrm rot="10800000">
            <a:off x="6922246" y="5231493"/>
            <a:ext cx="108567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BCE62E-FB6F-4A26-80FE-51806CB70D6A}"/>
              </a:ext>
            </a:extLst>
          </p:cNvPr>
          <p:cNvSpPr txBox="1"/>
          <p:nvPr/>
        </p:nvSpPr>
        <p:spPr>
          <a:xfrm>
            <a:off x="8007921" y="4055681"/>
            <a:ext cx="10675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THERMAL SPACE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E4D3C92-9897-400C-9793-C53E51A875EC}"/>
              </a:ext>
            </a:extLst>
          </p:cNvPr>
          <p:cNvCxnSpPr>
            <a:cxnSpLocks/>
          </p:cNvCxnSpPr>
          <p:nvPr/>
        </p:nvCxnSpPr>
        <p:spPr>
          <a:xfrm rot="10800000">
            <a:off x="6922246" y="4261110"/>
            <a:ext cx="108567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xmlns="" id="{3CF13766-E09B-4E6E-9E3F-36ADC995EA67}"/>
              </a:ext>
            </a:extLst>
          </p:cNvPr>
          <p:cNvSpPr/>
          <p:nvPr/>
        </p:nvSpPr>
        <p:spPr>
          <a:xfrm>
            <a:off x="6393739" y="4092644"/>
            <a:ext cx="528507" cy="41054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xmlns="" id="{15051FB8-4C38-47C4-954E-9E2CCA9D06C1}"/>
              </a:ext>
            </a:extLst>
          </p:cNvPr>
          <p:cNvSpPr/>
          <p:nvPr/>
        </p:nvSpPr>
        <p:spPr>
          <a:xfrm>
            <a:off x="5573330" y="3020821"/>
            <a:ext cx="354563" cy="45300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15182310-C564-467D-9A71-F69A67F4785D}"/>
              </a:ext>
            </a:extLst>
          </p:cNvPr>
          <p:cNvCxnSpPr>
            <a:cxnSpLocks/>
            <a:endCxn id="24" idx="0"/>
          </p:cNvCxnSpPr>
          <p:nvPr/>
        </p:nvCxnSpPr>
        <p:spPr>
          <a:xfrm rot="10800000" flipV="1">
            <a:off x="5750612" y="2159717"/>
            <a:ext cx="2218188" cy="86110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33AC83A0-BF79-46CC-8E0E-C03449BDBDD1}"/>
              </a:ext>
            </a:extLst>
          </p:cNvPr>
          <p:cNvCxnSpPr>
            <a:cxnSpLocks/>
            <a:stCxn id="12" idx="3"/>
            <a:endCxn id="14" idx="2"/>
          </p:cNvCxnSpPr>
          <p:nvPr/>
        </p:nvCxnSpPr>
        <p:spPr>
          <a:xfrm flipV="1">
            <a:off x="995081" y="3473828"/>
            <a:ext cx="2399594" cy="131843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xmlns="" id="{41C60434-9AF9-4A68-9C32-2F4F99EF7AFE}"/>
              </a:ext>
            </a:extLst>
          </p:cNvPr>
          <p:cNvSpPr/>
          <p:nvPr/>
        </p:nvSpPr>
        <p:spPr>
          <a:xfrm>
            <a:off x="3837836" y="3710089"/>
            <a:ext cx="1045029" cy="1782147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1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Challenges Faced in SCF-01 HVAC System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A1FA39D-BECE-44DF-882E-5A89B3B2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51955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Data Provided Module 1: Liebert CRAC-type DX System Installed 2011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Unable to find data on this type of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u="sng" dirty="0"/>
              <a:t>Our 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Standard Rooftop Package Unit with Constant Speed Fan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Main Electric Heating Coil Inside the Unit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Fan Power was adjusted to match existing system consumption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Airflow rate similar to AHU-03 i.e. 8,178 L/s </a:t>
            </a:r>
            <a:r>
              <a:rPr lang="en-US" sz="2100" b="1" dirty="0">
                <a:solidFill>
                  <a:srgbClr val="FF0000"/>
                </a:solidFill>
              </a:rPr>
              <a:t>[17,400 cfm]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7148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83819"/>
            <a:ext cx="8452373" cy="861009"/>
          </a:xfrm>
        </p:spPr>
        <p:txBody>
          <a:bodyPr>
            <a:normAutofit/>
          </a:bodyPr>
          <a:lstStyle/>
          <a:p>
            <a:r>
              <a:rPr lang="en-US" sz="3600" dirty="0"/>
              <a:t>HVAC </a:t>
            </a:r>
            <a:r>
              <a:rPr lang="en-US" sz="3200" dirty="0"/>
              <a:t>Existing</a:t>
            </a:r>
            <a:r>
              <a:rPr lang="en-US" sz="3600" dirty="0"/>
              <a:t> Building Data/SCF-01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635555C7-3AD8-450B-8412-EF7518DCE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25" y="1464663"/>
            <a:ext cx="4513277" cy="44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922CE5BE-4C33-462B-9010-9069465D1445}"/>
              </a:ext>
            </a:extLst>
          </p:cNvPr>
          <p:cNvSpPr/>
          <p:nvPr/>
        </p:nvSpPr>
        <p:spPr>
          <a:xfrm>
            <a:off x="4371574" y="3553154"/>
            <a:ext cx="343948" cy="453006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EC7369EC-4632-4516-B66E-8DF07E843ED8}"/>
              </a:ext>
            </a:extLst>
          </p:cNvPr>
          <p:cNvSpPr/>
          <p:nvPr/>
        </p:nvSpPr>
        <p:spPr>
          <a:xfrm>
            <a:off x="4972783" y="3553154"/>
            <a:ext cx="369116" cy="453007"/>
          </a:xfrm>
          <a:prstGeom prst="flowChart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B710F5-11D9-4671-B20F-1D5374451828}"/>
              </a:ext>
            </a:extLst>
          </p:cNvPr>
          <p:cNvSpPr txBox="1"/>
          <p:nvPr/>
        </p:nvSpPr>
        <p:spPr>
          <a:xfrm>
            <a:off x="7197965" y="1496618"/>
            <a:ext cx="1763156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Electric Heating Coil</a:t>
            </a:r>
          </a:p>
          <a:p>
            <a:endParaRPr lang="en-US" sz="1400" dirty="0"/>
          </a:p>
          <a:p>
            <a:r>
              <a:rPr lang="en-US" sz="1400" dirty="0"/>
              <a:t>60 kW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D0EC1390-6028-479E-9DF6-EE7BBBBDB0CF}"/>
              </a:ext>
            </a:extLst>
          </p:cNvPr>
          <p:cNvCxnSpPr>
            <a:cxnSpLocks/>
            <a:stCxn id="17" idx="3"/>
            <a:endCxn id="11" idx="0"/>
          </p:cNvCxnSpPr>
          <p:nvPr/>
        </p:nvCxnSpPr>
        <p:spPr>
          <a:xfrm>
            <a:off x="2020129" y="2029246"/>
            <a:ext cx="3137212" cy="152390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740A76-31C5-4E4E-BEA3-2A3DB2FA560A}"/>
              </a:ext>
            </a:extLst>
          </p:cNvPr>
          <p:cNvSpPr txBox="1"/>
          <p:nvPr/>
        </p:nvSpPr>
        <p:spPr>
          <a:xfrm>
            <a:off x="77808" y="3845108"/>
            <a:ext cx="1694576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DX Cooling Efficiency </a:t>
            </a:r>
          </a:p>
          <a:p>
            <a:endParaRPr lang="en-US" sz="1400" dirty="0"/>
          </a:p>
          <a:p>
            <a:r>
              <a:rPr lang="en-US" sz="1400" dirty="0"/>
              <a:t>7.2 EER </a:t>
            </a:r>
          </a:p>
          <a:p>
            <a:r>
              <a:rPr lang="en-US" sz="1400" dirty="0"/>
              <a:t>@AHRI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4752B8C1-87B3-4FB5-ADDB-34789A866322}"/>
              </a:ext>
            </a:extLst>
          </p:cNvPr>
          <p:cNvCxnSpPr>
            <a:cxnSpLocks/>
            <a:stCxn id="14" idx="3"/>
            <a:endCxn id="10" idx="2"/>
          </p:cNvCxnSpPr>
          <p:nvPr/>
        </p:nvCxnSpPr>
        <p:spPr>
          <a:xfrm flipV="1">
            <a:off x="1772384" y="4006160"/>
            <a:ext cx="2771164" cy="59300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ABFA6B-1A93-4764-9377-8CC8190CA83F}"/>
              </a:ext>
            </a:extLst>
          </p:cNvPr>
          <p:cNvSpPr txBox="1"/>
          <p:nvPr/>
        </p:nvSpPr>
        <p:spPr>
          <a:xfrm>
            <a:off x="77808" y="1389166"/>
            <a:ext cx="1942321" cy="128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Supply Fan</a:t>
            </a:r>
          </a:p>
          <a:p>
            <a:endParaRPr lang="en-US" sz="1400" dirty="0"/>
          </a:p>
          <a:p>
            <a:r>
              <a:rPr lang="en-US" sz="1400" dirty="0"/>
              <a:t>Flowrate 8,178L/s</a:t>
            </a:r>
          </a:p>
          <a:p>
            <a:endParaRPr lang="en-US" sz="1400" dirty="0"/>
          </a:p>
          <a:p>
            <a:r>
              <a:rPr lang="en-US" sz="1400" dirty="0"/>
              <a:t>SFP 4.50 W/L/s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xmlns="" id="{7C9458EC-1122-4CC6-83CD-B105F7D3892B}"/>
              </a:ext>
            </a:extLst>
          </p:cNvPr>
          <p:cNvSpPr/>
          <p:nvPr/>
        </p:nvSpPr>
        <p:spPr>
          <a:xfrm>
            <a:off x="5580288" y="3553154"/>
            <a:ext cx="369116" cy="45300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8B46AC-1869-429F-8B26-C91C0A591D9E}"/>
              </a:ext>
            </a:extLst>
          </p:cNvPr>
          <p:cNvSpPr txBox="1"/>
          <p:nvPr/>
        </p:nvSpPr>
        <p:spPr>
          <a:xfrm>
            <a:off x="7316109" y="4445273"/>
            <a:ext cx="17288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THERMAL SPACE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xmlns="" id="{4BD14F2E-CB69-4E00-8494-CE169CE661D6}"/>
              </a:ext>
            </a:extLst>
          </p:cNvPr>
          <p:cNvSpPr/>
          <p:nvPr/>
        </p:nvSpPr>
        <p:spPr>
          <a:xfrm>
            <a:off x="6108093" y="4411004"/>
            <a:ext cx="528507" cy="410547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4D062AB2-25CC-4E2B-B6AC-D477345DCD41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6636600" y="4616277"/>
            <a:ext cx="67950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xmlns="" id="{005F7114-4EFA-4E0A-905B-121C2FB3F1B5}"/>
              </a:ext>
            </a:extLst>
          </p:cNvPr>
          <p:cNvSpPr/>
          <p:nvPr/>
        </p:nvSpPr>
        <p:spPr>
          <a:xfrm>
            <a:off x="5029838" y="4333330"/>
            <a:ext cx="650418" cy="1266738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DC15AEB7-7063-49E1-BC37-208A15548002}"/>
              </a:ext>
            </a:extLst>
          </p:cNvPr>
          <p:cNvCxnSpPr>
            <a:cxnSpLocks/>
            <a:stCxn id="12" idx="1"/>
            <a:endCxn id="19" idx="0"/>
          </p:cNvCxnSpPr>
          <p:nvPr/>
        </p:nvCxnSpPr>
        <p:spPr>
          <a:xfrm rot="10800000" flipV="1">
            <a:off x="5764847" y="2000126"/>
            <a:ext cx="1433119" cy="155302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4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Challenges Faced in SCF-02 HVAC System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A1FA39D-BECE-44DF-882E-5A89B3B2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51955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Data Provided AHU-01 is similar to AHU-03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Discrepancies between control schematics and BMS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Airflow rate is not similar to AHU-03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u="sng" dirty="0"/>
              <a:t>Our 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AHU-01 serving SCF-02 is with Active Desiccant Wheel and Reactivation Air Fan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One Main Electric Heating Coil Inside the Unit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Airflow is 6,323 L/s </a:t>
            </a:r>
            <a:r>
              <a:rPr lang="en-US" sz="2100" b="1" dirty="0">
                <a:solidFill>
                  <a:srgbClr val="FF0000"/>
                </a:solidFill>
              </a:rPr>
              <a:t>[13,400 cfm]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2234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76199"/>
            <a:ext cx="8538882" cy="868629"/>
          </a:xfrm>
        </p:spPr>
        <p:txBody>
          <a:bodyPr>
            <a:normAutofit/>
          </a:bodyPr>
          <a:lstStyle/>
          <a:p>
            <a:r>
              <a:rPr lang="en-US" sz="3600" dirty="0"/>
              <a:t>HVAC Existing Building Data/SCF-02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8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0E66580F-7419-4777-88E4-B2DBBFFF0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20" y="1530913"/>
            <a:ext cx="667077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xmlns="" id="{CE48AAF3-E9D3-49A9-B512-FB1A4936F6F4}"/>
              </a:ext>
            </a:extLst>
          </p:cNvPr>
          <p:cNvSpPr/>
          <p:nvPr/>
        </p:nvSpPr>
        <p:spPr>
          <a:xfrm>
            <a:off x="2681946" y="4718825"/>
            <a:ext cx="343948" cy="453006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xmlns="" id="{A3260673-C165-4A24-A40B-A9EFD192F415}"/>
              </a:ext>
            </a:extLst>
          </p:cNvPr>
          <p:cNvSpPr/>
          <p:nvPr/>
        </p:nvSpPr>
        <p:spPr>
          <a:xfrm>
            <a:off x="2234532" y="3572990"/>
            <a:ext cx="369116" cy="453007"/>
          </a:xfrm>
          <a:prstGeom prst="flowChart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4093206E-A299-4632-B0E1-99DEB232129E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>
            <a:off x="1172557" y="2428187"/>
            <a:ext cx="1246533" cy="1144803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D5D3AF93-C318-4860-8C0C-D1DEE138041B}"/>
              </a:ext>
            </a:extLst>
          </p:cNvPr>
          <p:cNvCxnSpPr>
            <a:cxnSpLocks/>
            <a:stCxn id="27" idx="2"/>
            <a:endCxn id="28" idx="2"/>
          </p:cNvCxnSpPr>
          <p:nvPr/>
        </p:nvCxnSpPr>
        <p:spPr>
          <a:xfrm rot="5400000" flipH="1" flipV="1">
            <a:off x="2364537" y="2508775"/>
            <a:ext cx="1898196" cy="5689625"/>
          </a:xfrm>
          <a:prstGeom prst="bentConnector3">
            <a:avLst>
              <a:gd name="adj1" fmla="val -1204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4BC53E-E2C8-454A-9B49-9BC29E8789D6}"/>
              </a:ext>
            </a:extLst>
          </p:cNvPr>
          <p:cNvSpPr txBox="1"/>
          <p:nvPr/>
        </p:nvSpPr>
        <p:spPr>
          <a:xfrm>
            <a:off x="61961" y="1304802"/>
            <a:ext cx="1110596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Reactivation Air Fan</a:t>
            </a:r>
          </a:p>
          <a:p>
            <a:endParaRPr lang="en-US" sz="1400" dirty="0"/>
          </a:p>
          <a:p>
            <a:r>
              <a:rPr lang="en-US" sz="1400" dirty="0"/>
              <a:t>Flowrate 300 L/s</a:t>
            </a:r>
          </a:p>
          <a:p>
            <a:endParaRPr lang="en-US" sz="1400" dirty="0"/>
          </a:p>
          <a:p>
            <a:r>
              <a:rPr lang="en-US" sz="1400" dirty="0"/>
              <a:t>SFP 3.00 W/L/s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C3ECAB-9BAA-4A82-BB63-DE203E0BE716}"/>
              </a:ext>
            </a:extLst>
          </p:cNvPr>
          <p:cNvSpPr txBox="1"/>
          <p:nvPr/>
        </p:nvSpPr>
        <p:spPr>
          <a:xfrm>
            <a:off x="68919" y="3992532"/>
            <a:ext cx="83096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OA Coil</a:t>
            </a:r>
          </a:p>
          <a:p>
            <a:endParaRPr lang="en-US" sz="1400" dirty="0"/>
          </a:p>
          <a:p>
            <a:r>
              <a:rPr lang="en-US" sz="1400" dirty="0"/>
              <a:t>16 kW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448E93-6579-44E3-BB3D-B77545A8D318}"/>
              </a:ext>
            </a:extLst>
          </p:cNvPr>
          <p:cNvSpPr txBox="1"/>
          <p:nvPr/>
        </p:nvSpPr>
        <p:spPr>
          <a:xfrm>
            <a:off x="8104093" y="1225496"/>
            <a:ext cx="925101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Reactivation Heater</a:t>
            </a:r>
          </a:p>
          <a:p>
            <a:r>
              <a:rPr lang="en-US" sz="1400" dirty="0"/>
              <a:t>40 kW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E560BA09-AA99-4D6F-8F3C-8F6562701190}"/>
              </a:ext>
            </a:extLst>
          </p:cNvPr>
          <p:cNvCxnSpPr>
            <a:cxnSpLocks/>
            <a:stCxn id="17" idx="1"/>
            <a:endCxn id="20" idx="0"/>
          </p:cNvCxnSpPr>
          <p:nvPr/>
        </p:nvCxnSpPr>
        <p:spPr>
          <a:xfrm rot="10800000" flipV="1">
            <a:off x="3042355" y="1636975"/>
            <a:ext cx="5061739" cy="193601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xmlns="" id="{73803960-5301-44B5-9D98-5795ACE9641E}"/>
              </a:ext>
            </a:extLst>
          </p:cNvPr>
          <p:cNvSpPr/>
          <p:nvPr/>
        </p:nvSpPr>
        <p:spPr>
          <a:xfrm>
            <a:off x="2857796" y="3572989"/>
            <a:ext cx="369116" cy="45300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A44D39-A265-4847-9E1C-EE33F2D194D8}"/>
              </a:ext>
            </a:extLst>
          </p:cNvPr>
          <p:cNvSpPr txBox="1"/>
          <p:nvPr/>
        </p:nvSpPr>
        <p:spPr>
          <a:xfrm>
            <a:off x="8104093" y="2184643"/>
            <a:ext cx="925101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Dehumidification Wheel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xmlns="" id="{181AE3C2-4EDC-448F-BA67-1D05757051D0}"/>
              </a:ext>
            </a:extLst>
          </p:cNvPr>
          <p:cNvSpPr/>
          <p:nvPr/>
        </p:nvSpPr>
        <p:spPr>
          <a:xfrm>
            <a:off x="3994188" y="4672258"/>
            <a:ext cx="369116" cy="453007"/>
          </a:xfrm>
          <a:prstGeom prst="flowChart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xmlns="" id="{8A1FD830-D5C0-44A1-9BBC-668ABEF0ABC9}"/>
              </a:ext>
            </a:extLst>
          </p:cNvPr>
          <p:cNvCxnSpPr>
            <a:cxnSpLocks/>
            <a:stCxn id="21" idx="1"/>
            <a:endCxn id="22" idx="0"/>
          </p:cNvCxnSpPr>
          <p:nvPr/>
        </p:nvCxnSpPr>
        <p:spPr>
          <a:xfrm rot="10800000" flipV="1">
            <a:off x="4178747" y="2641842"/>
            <a:ext cx="3925347" cy="2030415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xmlns="" id="{2CE38B9D-6D15-4C66-8106-6772072B27BB}"/>
              </a:ext>
            </a:extLst>
          </p:cNvPr>
          <p:cNvSpPr/>
          <p:nvPr/>
        </p:nvSpPr>
        <p:spPr>
          <a:xfrm>
            <a:off x="5359680" y="3951483"/>
            <a:ext cx="369116" cy="453007"/>
          </a:xfrm>
          <a:prstGeom prst="flowChart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48D43956-BE89-44FC-974F-7B4E925FE4FF}"/>
              </a:ext>
            </a:extLst>
          </p:cNvPr>
          <p:cNvCxnSpPr>
            <a:cxnSpLocks/>
            <a:stCxn id="26" idx="2"/>
            <a:endCxn id="24" idx="2"/>
          </p:cNvCxnSpPr>
          <p:nvPr/>
        </p:nvCxnSpPr>
        <p:spPr>
          <a:xfrm rot="5400000" flipH="1">
            <a:off x="6759964" y="3188765"/>
            <a:ext cx="585590" cy="3017041"/>
          </a:xfrm>
          <a:prstGeom prst="bentConnector3">
            <a:avLst>
              <a:gd name="adj1" fmla="val -39038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0D7865-4CEC-4319-BCCD-E41A2E83E0C7}"/>
              </a:ext>
            </a:extLst>
          </p:cNvPr>
          <p:cNvSpPr txBox="1"/>
          <p:nvPr/>
        </p:nvSpPr>
        <p:spPr>
          <a:xfrm>
            <a:off x="8104093" y="3174198"/>
            <a:ext cx="91437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SAF</a:t>
            </a:r>
          </a:p>
          <a:p>
            <a:endParaRPr lang="en-US" sz="1400" dirty="0"/>
          </a:p>
          <a:p>
            <a:r>
              <a:rPr lang="en-US" sz="1400" dirty="0"/>
              <a:t>Flowrate 6,323 L/s</a:t>
            </a:r>
          </a:p>
          <a:p>
            <a:endParaRPr lang="en-US" sz="1400" dirty="0"/>
          </a:p>
          <a:p>
            <a:r>
              <a:rPr lang="en-US" sz="1400" dirty="0"/>
              <a:t>SFP 4.50 W/L/s</a:t>
            </a:r>
          </a:p>
          <a:p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EFE87CD-14A9-4606-8522-3F7A46C151B1}"/>
              </a:ext>
            </a:extLst>
          </p:cNvPr>
          <p:cNvSpPr txBox="1"/>
          <p:nvPr/>
        </p:nvSpPr>
        <p:spPr>
          <a:xfrm>
            <a:off x="53340" y="5388286"/>
            <a:ext cx="830966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AHU Coil</a:t>
            </a:r>
          </a:p>
          <a:p>
            <a:endParaRPr lang="en-US" sz="1400" dirty="0"/>
          </a:p>
          <a:p>
            <a:r>
              <a:rPr lang="en-US" sz="1400" dirty="0"/>
              <a:t>71.74 kW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xmlns="" id="{05359AD2-1D83-40FF-8995-D343F202F69F}"/>
              </a:ext>
            </a:extLst>
          </p:cNvPr>
          <p:cNvSpPr/>
          <p:nvPr/>
        </p:nvSpPr>
        <p:spPr>
          <a:xfrm>
            <a:off x="5986474" y="3951484"/>
            <a:ext cx="343948" cy="453006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C4FEF5B-194D-4688-BEBE-A6BBFA8BA73A}"/>
              </a:ext>
            </a:extLst>
          </p:cNvPr>
          <p:cNvSpPr txBox="1"/>
          <p:nvPr/>
        </p:nvSpPr>
        <p:spPr>
          <a:xfrm>
            <a:off x="8104093" y="5360090"/>
            <a:ext cx="92510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Electric Heating Coil </a:t>
            </a:r>
          </a:p>
          <a:p>
            <a:endParaRPr lang="en-US" sz="1400" dirty="0"/>
          </a:p>
          <a:p>
            <a:r>
              <a:rPr lang="en-US" sz="1400" dirty="0"/>
              <a:t>50 kW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xmlns="" id="{19E13B7B-9796-4A01-A875-E74E8CA9517D}"/>
              </a:ext>
            </a:extLst>
          </p:cNvPr>
          <p:cNvSpPr/>
          <p:nvPr/>
        </p:nvSpPr>
        <p:spPr>
          <a:xfrm>
            <a:off x="6458709" y="3935657"/>
            <a:ext cx="635580" cy="453006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9538BFD3-6FBB-418E-B278-AE55C975C23B}"/>
              </a:ext>
            </a:extLst>
          </p:cNvPr>
          <p:cNvCxnSpPr>
            <a:cxnSpLocks/>
            <a:stCxn id="29" idx="1"/>
            <a:endCxn id="30" idx="2"/>
          </p:cNvCxnSpPr>
          <p:nvPr/>
        </p:nvCxnSpPr>
        <p:spPr>
          <a:xfrm rot="10800000">
            <a:off x="6776499" y="4388664"/>
            <a:ext cx="1327594" cy="155620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10048E76-B16C-4508-B2D4-DD7994AA234E}"/>
              </a:ext>
            </a:extLst>
          </p:cNvPr>
          <p:cNvCxnSpPr>
            <a:cxnSpLocks/>
            <a:stCxn id="15" idx="3"/>
            <a:endCxn id="10" idx="0"/>
          </p:cNvCxnSpPr>
          <p:nvPr/>
        </p:nvCxnSpPr>
        <p:spPr>
          <a:xfrm>
            <a:off x="899885" y="4577308"/>
            <a:ext cx="1954035" cy="141517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53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Challenges Faced in SCF-03 HVAC System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A1FA39D-BECE-44DF-882E-5A89B3B2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51955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Data Provided Control Schematics, BMS Screenshot, &amp;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Discrepancies between control schematics and BMS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u="sng" dirty="0"/>
              <a:t>Our 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The unit is Performance Climate Changer with CDQ wheel and without Reactivation air fan and heater from Trane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Specific Fan Power per schedule should be 1.40 W/L/s but was adjusted to match metered energy consumption and was increased to 3.00 W/L/s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Airflow is 8,178 L/s </a:t>
            </a:r>
            <a:r>
              <a:rPr lang="en-US" sz="2100" b="1" dirty="0">
                <a:solidFill>
                  <a:srgbClr val="FF0000"/>
                </a:solidFill>
              </a:rPr>
              <a:t>[17,400 cfm]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33781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21919"/>
            <a:ext cx="8538882" cy="822909"/>
          </a:xfrm>
        </p:spPr>
        <p:txBody>
          <a:bodyPr>
            <a:normAutofit/>
          </a:bodyPr>
          <a:lstStyle/>
          <a:p>
            <a:r>
              <a:rPr lang="en-US" sz="3600" dirty="0"/>
              <a:t>HVAC Existing Building Data/SCF-03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C702DDDE-9D2E-4D4B-BE7D-77D6B2713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1568696"/>
            <a:ext cx="6894585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944CEAEB-5DA8-4184-9BCF-C6F8FF3D8A80}"/>
              </a:ext>
            </a:extLst>
          </p:cNvPr>
          <p:cNvCxnSpPr>
            <a:cxnSpLocks/>
            <a:stCxn id="12" idx="3"/>
            <a:endCxn id="13" idx="0"/>
          </p:cNvCxnSpPr>
          <p:nvPr/>
        </p:nvCxnSpPr>
        <p:spPr>
          <a:xfrm>
            <a:off x="821203" y="2012233"/>
            <a:ext cx="2572973" cy="201034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E89AB5-1BEF-4F02-A20A-88AF60CF5EED}"/>
              </a:ext>
            </a:extLst>
          </p:cNvPr>
          <p:cNvSpPr txBox="1"/>
          <p:nvPr/>
        </p:nvSpPr>
        <p:spPr>
          <a:xfrm>
            <a:off x="105572" y="2868605"/>
            <a:ext cx="82649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Supply Air Fan</a:t>
            </a:r>
          </a:p>
          <a:p>
            <a:endParaRPr lang="en-US" sz="1400" dirty="0"/>
          </a:p>
          <a:p>
            <a:r>
              <a:rPr lang="en-US" sz="1400" dirty="0"/>
              <a:t>Flowrate 8,178 L/s</a:t>
            </a:r>
          </a:p>
          <a:p>
            <a:endParaRPr lang="en-US" sz="1400" dirty="0"/>
          </a:p>
          <a:p>
            <a:r>
              <a:rPr lang="en-US" sz="1400" dirty="0"/>
              <a:t>SFP 3.00 W/L/s</a:t>
            </a:r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DB721B-0363-4974-BA51-F8937B1C06FE}"/>
              </a:ext>
            </a:extLst>
          </p:cNvPr>
          <p:cNvSpPr txBox="1"/>
          <p:nvPr/>
        </p:nvSpPr>
        <p:spPr>
          <a:xfrm>
            <a:off x="139289" y="1326433"/>
            <a:ext cx="681914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AHU Coil</a:t>
            </a:r>
          </a:p>
          <a:p>
            <a:endParaRPr lang="en-US" sz="1400" dirty="0"/>
          </a:p>
          <a:p>
            <a:r>
              <a:rPr lang="en-US" sz="1400" dirty="0"/>
              <a:t>71.74 kW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xmlns="" id="{A1F9D200-1DF6-4A98-955B-81CE19D1FB7E}"/>
              </a:ext>
            </a:extLst>
          </p:cNvPr>
          <p:cNvSpPr/>
          <p:nvPr/>
        </p:nvSpPr>
        <p:spPr>
          <a:xfrm>
            <a:off x="3222202" y="4022581"/>
            <a:ext cx="343948" cy="453006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B11AAC-6ACB-4EF1-AFD2-BAEF8603C705}"/>
              </a:ext>
            </a:extLst>
          </p:cNvPr>
          <p:cNvSpPr txBox="1"/>
          <p:nvPr/>
        </p:nvSpPr>
        <p:spPr>
          <a:xfrm>
            <a:off x="105572" y="5233630"/>
            <a:ext cx="826492" cy="1211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Dehumidification Wheel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xmlns="" id="{B2D92383-37B7-4C43-836D-A1B7C11D06FD}"/>
              </a:ext>
            </a:extLst>
          </p:cNvPr>
          <p:cNvSpPr/>
          <p:nvPr/>
        </p:nvSpPr>
        <p:spPr>
          <a:xfrm>
            <a:off x="2619360" y="4780623"/>
            <a:ext cx="369116" cy="453007"/>
          </a:xfrm>
          <a:prstGeom prst="flowChartProcess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9178DBDF-71C3-4E01-9A68-9587A384D0AA}"/>
              </a:ext>
            </a:extLst>
          </p:cNvPr>
          <p:cNvCxnSpPr>
            <a:cxnSpLocks/>
            <a:stCxn id="14" idx="2"/>
            <a:endCxn id="15" idx="2"/>
          </p:cNvCxnSpPr>
          <p:nvPr/>
        </p:nvCxnSpPr>
        <p:spPr>
          <a:xfrm rot="5400000" flipH="1" flipV="1">
            <a:off x="1055668" y="4696780"/>
            <a:ext cx="1211399" cy="2285100"/>
          </a:xfrm>
          <a:prstGeom prst="bentConnector3">
            <a:avLst>
              <a:gd name="adj1" fmla="val -18871"/>
            </a:avLst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C7C2598A-B7D3-4568-A56A-8A38C95BCC55}"/>
              </a:ext>
            </a:extLst>
          </p:cNvPr>
          <p:cNvCxnSpPr>
            <a:cxnSpLocks/>
            <a:stCxn id="11" idx="3"/>
            <a:endCxn id="20" idx="0"/>
          </p:cNvCxnSpPr>
          <p:nvPr/>
        </p:nvCxnSpPr>
        <p:spPr>
          <a:xfrm>
            <a:off x="932064" y="3991990"/>
            <a:ext cx="2056412" cy="3058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xmlns="" id="{52063B1D-520C-4E07-B91F-AD4086E9BDC9}"/>
              </a:ext>
            </a:extLst>
          </p:cNvPr>
          <p:cNvSpPr/>
          <p:nvPr/>
        </p:nvSpPr>
        <p:spPr>
          <a:xfrm>
            <a:off x="2803918" y="4022578"/>
            <a:ext cx="369116" cy="453007"/>
          </a:xfrm>
          <a:prstGeom prst="flowChart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71CEF6-C6DF-4894-85EB-2675CE16A7E3}"/>
              </a:ext>
            </a:extLst>
          </p:cNvPr>
          <p:cNvSpPr txBox="1"/>
          <p:nvPr/>
        </p:nvSpPr>
        <p:spPr>
          <a:xfrm>
            <a:off x="7935318" y="1362394"/>
            <a:ext cx="938364" cy="1097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Electric Heating Coil</a:t>
            </a:r>
          </a:p>
          <a:p>
            <a:r>
              <a:rPr lang="en-US" sz="1400" dirty="0"/>
              <a:t>60 kW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EA6093D2-6470-4B35-88F0-A7AC2E6A76A4}"/>
              </a:ext>
            </a:extLst>
          </p:cNvPr>
          <p:cNvCxnSpPr>
            <a:cxnSpLocks/>
            <a:stCxn id="21" idx="1"/>
            <a:endCxn id="23" idx="0"/>
          </p:cNvCxnSpPr>
          <p:nvPr/>
        </p:nvCxnSpPr>
        <p:spPr>
          <a:xfrm rot="10800000" flipV="1">
            <a:off x="6468482" y="1911034"/>
            <a:ext cx="1466837" cy="21040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xmlns="" id="{BDEC67C2-94F2-4B8B-B003-CA0880C978E8}"/>
              </a:ext>
            </a:extLst>
          </p:cNvPr>
          <p:cNvSpPr/>
          <p:nvPr/>
        </p:nvSpPr>
        <p:spPr>
          <a:xfrm>
            <a:off x="6283923" y="4015128"/>
            <a:ext cx="369116" cy="453007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Challenges Faced in Hydronic HVAC System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6A1FA39D-BECE-44DF-882E-5A89B3B2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1362394"/>
            <a:ext cx="8538882" cy="519552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Data Provided Air Cooled Scroll Chiller from Trane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No Data on Chilled Water Pump Power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u="sng" dirty="0"/>
              <a:t>Our Assumptions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Efficiencies of Unit were modeled using CGAM Air Cooled Trane Chiller Product Catalogue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Assumed Chilled Water Pump Power 6.30 kW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4264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Hydronic System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5349B6D1-2CBB-4040-AA16-BFC033C82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88" y="1495524"/>
            <a:ext cx="6495046" cy="4607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4DC332-8FF4-4B44-A826-029DBA6981C1}"/>
              </a:ext>
            </a:extLst>
          </p:cNvPr>
          <p:cNvSpPr/>
          <p:nvPr/>
        </p:nvSpPr>
        <p:spPr>
          <a:xfrm>
            <a:off x="5570290" y="2197916"/>
            <a:ext cx="880844" cy="771787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xmlns="" id="{DE54285C-4818-40FD-B8A3-A9655604EA9B}"/>
              </a:ext>
            </a:extLst>
          </p:cNvPr>
          <p:cNvSpPr txBox="1"/>
          <p:nvPr/>
        </p:nvSpPr>
        <p:spPr>
          <a:xfrm>
            <a:off x="7570026" y="1326107"/>
            <a:ext cx="140700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Air Cooled Chiller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Trane CGAM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COP 2.96 @ AHRI </a:t>
            </a:r>
            <a:r>
              <a:rPr lang="en-US" b="1" dirty="0">
                <a:solidFill>
                  <a:srgbClr val="FF0000"/>
                </a:solidFill>
              </a:rPr>
              <a:t>[EER 10]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4902E2-C7CB-4BB9-91F2-F8D61BCE6537}"/>
              </a:ext>
            </a:extLst>
          </p:cNvPr>
          <p:cNvSpPr/>
          <p:nvPr/>
        </p:nvSpPr>
        <p:spPr>
          <a:xfrm>
            <a:off x="5385744" y="3139120"/>
            <a:ext cx="402672" cy="37750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xmlns="" id="{C35A2884-6EFF-48C0-843A-B31255866B97}"/>
              </a:ext>
            </a:extLst>
          </p:cNvPr>
          <p:cNvSpPr txBox="1"/>
          <p:nvPr/>
        </p:nvSpPr>
        <p:spPr>
          <a:xfrm>
            <a:off x="7587616" y="3461711"/>
            <a:ext cx="140700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Variable Chilled Water Pump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C8F9AC-3D3E-43F5-B113-EC17F9EFCBF8}"/>
              </a:ext>
            </a:extLst>
          </p:cNvPr>
          <p:cNvSpPr/>
          <p:nvPr/>
        </p:nvSpPr>
        <p:spPr>
          <a:xfrm>
            <a:off x="6316910" y="3991610"/>
            <a:ext cx="1182848" cy="857227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xmlns="" id="{A6C3F3F8-19FA-4FE2-B9F9-3A64B5C3FC35}"/>
              </a:ext>
            </a:extLst>
          </p:cNvPr>
          <p:cNvSpPr txBox="1"/>
          <p:nvPr/>
        </p:nvSpPr>
        <p:spPr>
          <a:xfrm>
            <a:off x="7570026" y="4961666"/>
            <a:ext cx="140700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Chilled Water Coils of AHU-01 &amp; AHU-03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AFFF5099-6289-4488-8698-82BC9A6343C9}"/>
              </a:ext>
            </a:extLst>
          </p:cNvPr>
          <p:cNvCxnSpPr>
            <a:cxnSpLocks/>
            <a:stCxn id="10" idx="1"/>
            <a:endCxn id="9" idx="0"/>
          </p:cNvCxnSpPr>
          <p:nvPr/>
        </p:nvCxnSpPr>
        <p:spPr>
          <a:xfrm rot="10800000">
            <a:off x="6010712" y="2197916"/>
            <a:ext cx="1559314" cy="5354"/>
          </a:xfrm>
          <a:prstGeom prst="bentConnector4">
            <a:avLst>
              <a:gd name="adj1" fmla="val 35878"/>
              <a:gd name="adj2" fmla="val 436970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xmlns="" id="{14914FEC-4682-4057-BC53-91019E474B41}"/>
              </a:ext>
            </a:extLst>
          </p:cNvPr>
          <p:cNvCxnSpPr>
            <a:cxnSpLocks/>
            <a:stCxn id="17" idx="1"/>
            <a:endCxn id="12" idx="1"/>
          </p:cNvCxnSpPr>
          <p:nvPr/>
        </p:nvCxnSpPr>
        <p:spPr>
          <a:xfrm rot="10800000">
            <a:off x="6316910" y="4420225"/>
            <a:ext cx="1253116" cy="1141607"/>
          </a:xfrm>
          <a:prstGeom prst="bentConnector3">
            <a:avLst>
              <a:gd name="adj1" fmla="val 11824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796DDE7-D0EA-4C97-A833-2D6794136FC4}"/>
              </a:ext>
            </a:extLst>
          </p:cNvPr>
          <p:cNvSpPr/>
          <p:nvPr/>
        </p:nvSpPr>
        <p:spPr>
          <a:xfrm>
            <a:off x="1325485" y="3564410"/>
            <a:ext cx="3070370" cy="2239859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0" name="TextBox 49">
            <a:extLst>
              <a:ext uri="{FF2B5EF4-FFF2-40B4-BE49-F238E27FC236}">
                <a16:creationId xmlns:a16="http://schemas.microsoft.com/office/drawing/2014/main" xmlns="" id="{48F19DBA-5A5F-4874-94AB-C1C43E7920B8}"/>
              </a:ext>
            </a:extLst>
          </p:cNvPr>
          <p:cNvSpPr txBox="1"/>
          <p:nvPr/>
        </p:nvSpPr>
        <p:spPr>
          <a:xfrm>
            <a:off x="75500" y="1538542"/>
            <a:ext cx="1191075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Delta T 8.89 K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CHWST 4.44 °C </a:t>
            </a:r>
            <a:r>
              <a:rPr lang="en-US" b="1" dirty="0">
                <a:solidFill>
                  <a:srgbClr val="FF0000"/>
                </a:solidFill>
              </a:rPr>
              <a:t>[40 °F]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CHWP SPP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1000 W/L/s </a:t>
            </a:r>
            <a:r>
              <a:rPr lang="en-US" b="1" dirty="0">
                <a:solidFill>
                  <a:srgbClr val="FF0000"/>
                </a:solidFill>
              </a:rPr>
              <a:t>[63 W/gpm]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xmlns="" id="{CBF960AF-5B4F-4F03-B4B3-BA0524D2BFBA}"/>
              </a:ext>
            </a:extLst>
          </p:cNvPr>
          <p:cNvCxnSpPr>
            <a:cxnSpLocks/>
            <a:stCxn id="14" idx="0"/>
            <a:endCxn id="11" idx="3"/>
          </p:cNvCxnSpPr>
          <p:nvPr/>
        </p:nvCxnSpPr>
        <p:spPr>
          <a:xfrm rot="16200000" flipV="1">
            <a:off x="6972849" y="2143440"/>
            <a:ext cx="133838" cy="250270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74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75" y="0"/>
            <a:ext cx="8538882" cy="1049582"/>
          </a:xfrm>
        </p:spPr>
        <p:txBody>
          <a:bodyPr>
            <a:noAutofit/>
          </a:bodyPr>
          <a:lstStyle/>
          <a:p>
            <a:r>
              <a:rPr lang="en-US" sz="3600" dirty="0"/>
              <a:t>ADMIN ZONE Metered Vs Simulated Energy Consumption (kWh)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6DB83AF1-987D-4AA2-AD46-D4BD9A3AE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99596"/>
              </p:ext>
            </p:extLst>
          </p:nvPr>
        </p:nvGraphicFramePr>
        <p:xfrm>
          <a:off x="242046" y="1551963"/>
          <a:ext cx="8518711" cy="486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A3B9CF-25DE-449C-AF7F-F56568E97010}"/>
              </a:ext>
            </a:extLst>
          </p:cNvPr>
          <p:cNvSpPr txBox="1"/>
          <p:nvPr/>
        </p:nvSpPr>
        <p:spPr>
          <a:xfrm>
            <a:off x="6400222" y="1605973"/>
            <a:ext cx="2559502" cy="36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Metered   549,382 kWh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37673B-3A75-4010-B480-90D44EF9AE90}"/>
              </a:ext>
            </a:extLst>
          </p:cNvPr>
          <p:cNvSpPr txBox="1"/>
          <p:nvPr/>
        </p:nvSpPr>
        <p:spPr>
          <a:xfrm>
            <a:off x="6400222" y="1964999"/>
            <a:ext cx="2524345" cy="36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521,407 kWh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43543A-71D0-42F6-97C2-F28E3FA1F3EC}"/>
              </a:ext>
            </a:extLst>
          </p:cNvPr>
          <p:cNvSpPr txBox="1"/>
          <p:nvPr/>
        </p:nvSpPr>
        <p:spPr>
          <a:xfrm>
            <a:off x="6417800" y="2319107"/>
            <a:ext cx="2256417" cy="36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 5.00% </a:t>
            </a:r>
          </a:p>
        </p:txBody>
      </p:sp>
    </p:spTree>
    <p:extLst>
      <p:ext uri="{BB962C8B-B14F-4D97-AF65-F5344CB8AC3E}">
        <p14:creationId xmlns:p14="http://schemas.microsoft.com/office/powerpoint/2010/main" val="199972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5" y="16141"/>
            <a:ext cx="8538883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Team Collaboration 02	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7A83622-A2B1-4446-A738-4F0E85B4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1305301"/>
            <a:ext cx="7032812" cy="49890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08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"/>
            <a:ext cx="8538882" cy="1049582"/>
          </a:xfrm>
        </p:spPr>
        <p:txBody>
          <a:bodyPr>
            <a:noAutofit/>
          </a:bodyPr>
          <a:lstStyle/>
          <a:p>
            <a:r>
              <a:rPr lang="en-US" sz="3600" dirty="0"/>
              <a:t>SCF ZONE Metered Vs Simulated Energy Consumption (kWh)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F3C05A7C-D1AB-4021-B091-8B8D6D6A1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28567"/>
              </p:ext>
            </p:extLst>
          </p:nvPr>
        </p:nvGraphicFramePr>
        <p:xfrm>
          <a:off x="242046" y="1362394"/>
          <a:ext cx="8538883" cy="515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0B331D-BF22-43E8-A327-DA26B1A51B87}"/>
              </a:ext>
            </a:extLst>
          </p:cNvPr>
          <p:cNvSpPr txBox="1"/>
          <p:nvPr/>
        </p:nvSpPr>
        <p:spPr>
          <a:xfrm>
            <a:off x="1506687" y="1505353"/>
            <a:ext cx="264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Metered   2,668,124 kWh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9AF0C8-6399-4948-BB7E-4ADCE3C49F3C}"/>
              </a:ext>
            </a:extLst>
          </p:cNvPr>
          <p:cNvSpPr txBox="1"/>
          <p:nvPr/>
        </p:nvSpPr>
        <p:spPr>
          <a:xfrm>
            <a:off x="4091730" y="1505353"/>
            <a:ext cx="26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2,383,926  kWh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B152CD-290E-4FB3-85A2-4680BB74D155}"/>
              </a:ext>
            </a:extLst>
          </p:cNvPr>
          <p:cNvSpPr txBox="1"/>
          <p:nvPr/>
        </p:nvSpPr>
        <p:spPr>
          <a:xfrm>
            <a:off x="6798413" y="1505353"/>
            <a:ext cx="154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 11.00% </a:t>
            </a:r>
          </a:p>
        </p:txBody>
      </p:sp>
    </p:spTree>
    <p:extLst>
      <p:ext uri="{BB962C8B-B14F-4D97-AF65-F5344CB8AC3E}">
        <p14:creationId xmlns:p14="http://schemas.microsoft.com/office/powerpoint/2010/main" val="3802477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6141"/>
            <a:ext cx="8475233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Metered Vs Simulated Energy Consumption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547356A5-8606-428F-A78D-92C43964E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795542"/>
              </p:ext>
            </p:extLst>
          </p:nvPr>
        </p:nvGraphicFramePr>
        <p:xfrm>
          <a:off x="119716" y="1362394"/>
          <a:ext cx="8661213" cy="503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4002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Simulated Energy Consumption Breakdown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4744B8E1-B168-405A-A451-5DAC885F4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788858"/>
              </p:ext>
            </p:extLst>
          </p:nvPr>
        </p:nvGraphicFramePr>
        <p:xfrm>
          <a:off x="163276" y="1362394"/>
          <a:ext cx="8538883" cy="47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D716D7-0B7E-4A4E-93F8-0A930BD845D1}"/>
              </a:ext>
            </a:extLst>
          </p:cNvPr>
          <p:cNvSpPr txBox="1"/>
          <p:nvPr/>
        </p:nvSpPr>
        <p:spPr>
          <a:xfrm>
            <a:off x="6051661" y="1535180"/>
            <a:ext cx="2729268" cy="37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Metered   3,217,506 kWh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6FFA57-8F20-430B-A876-E309FA44D93E}"/>
              </a:ext>
            </a:extLst>
          </p:cNvPr>
          <p:cNvSpPr txBox="1"/>
          <p:nvPr/>
        </p:nvSpPr>
        <p:spPr>
          <a:xfrm>
            <a:off x="6051662" y="1952745"/>
            <a:ext cx="2650498" cy="37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2,864,176 kWh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69BA9A-F52A-4CC2-9D0B-DE16DCB34977}"/>
              </a:ext>
            </a:extLst>
          </p:cNvPr>
          <p:cNvSpPr txBox="1"/>
          <p:nvPr/>
        </p:nvSpPr>
        <p:spPr>
          <a:xfrm>
            <a:off x="6089151" y="2347944"/>
            <a:ext cx="2476010" cy="37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          11.00% </a:t>
            </a:r>
          </a:p>
        </p:txBody>
      </p:sp>
    </p:spTree>
    <p:extLst>
      <p:ext uri="{BB962C8B-B14F-4D97-AF65-F5344CB8AC3E}">
        <p14:creationId xmlns:p14="http://schemas.microsoft.com/office/powerpoint/2010/main" val="2317407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75" y="121920"/>
            <a:ext cx="8538882" cy="806768"/>
          </a:xfrm>
        </p:spPr>
        <p:txBody>
          <a:bodyPr>
            <a:normAutofit/>
          </a:bodyPr>
          <a:lstStyle/>
          <a:p>
            <a:r>
              <a:rPr lang="en-US" sz="3600" dirty="0"/>
              <a:t>Energy</a:t>
            </a:r>
            <a:r>
              <a:rPr lang="en-US" sz="4400" dirty="0"/>
              <a:t> Conservation Measures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5D27D176-C52B-4A21-BEEE-C24DD5C86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75" y="1446931"/>
            <a:ext cx="8477508" cy="4949752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Reduction in Window U-Value from 3.2 W/m².K to 0.73 W/m².K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Reduction in Infiltration 1.5 L/s.m².fac to 0.5 L/s.m².fac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Reduced Setpoint of Heating from 16°C (60 °F) to 15°C (59 °F) for Storage Zone Only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Reduction of Current Lighting to LED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Package Outdoor Heat Pump with Energy Recovery Wheel for ADMIN Zone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Replacement of RTU-1 with Package Unit which includes CDQ Wheel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100" dirty="0"/>
              <a:t>Replacement of Centrifugal Fans with Direct Drive Plenum Fans</a:t>
            </a:r>
          </a:p>
        </p:txBody>
      </p:sp>
    </p:spTree>
    <p:extLst>
      <p:ext uri="{BB962C8B-B14F-4D97-AF65-F5344CB8AC3E}">
        <p14:creationId xmlns:p14="http://schemas.microsoft.com/office/powerpoint/2010/main" val="222327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Autofit/>
          </a:bodyPr>
          <a:lstStyle/>
          <a:p>
            <a:r>
              <a:rPr lang="en-US" sz="3600" dirty="0"/>
              <a:t>1. Window U-Value from 3.20 to 0.73 W/m².K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80486"/>
            <a:ext cx="8538883" cy="5077431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Area of Glazing 240 m²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[2,582 ft²]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Cost per ft²                      $ 52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Installation &amp; Profit       $ 52 X 1.34 = $ 70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Total Cost                        $ 180, 768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Change in EUI                  - 32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Annual Energy Saved      192,842 kWh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[657,977 </a:t>
            </a:r>
            <a:r>
              <a:rPr 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US Dollars Saved           $ 15,427/year [8 cents per kWh]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639859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28232"/>
            <a:ext cx="8538883" cy="714022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ECM_01 Window Monthly Energy Consumption</a:t>
            </a:r>
            <a:endParaRPr lang="en-US" sz="34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33780B4-58DD-4186-98D7-EA6E0CC6A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430262"/>
              </p:ext>
            </p:extLst>
          </p:nvPr>
        </p:nvGraphicFramePr>
        <p:xfrm>
          <a:off x="242046" y="1362394"/>
          <a:ext cx="8538883" cy="51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6DFC61-22D5-4BAC-A31E-86B8CD1027F2}"/>
              </a:ext>
            </a:extLst>
          </p:cNvPr>
          <p:cNvSpPr txBox="1"/>
          <p:nvPr/>
        </p:nvSpPr>
        <p:spPr>
          <a:xfrm>
            <a:off x="1118369" y="1382606"/>
            <a:ext cx="253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1E8372-3EFB-4FA4-B8E0-0B0C7EC95531}"/>
              </a:ext>
            </a:extLst>
          </p:cNvPr>
          <p:cNvSpPr txBox="1"/>
          <p:nvPr/>
        </p:nvSpPr>
        <p:spPr>
          <a:xfrm>
            <a:off x="3649211" y="1377594"/>
            <a:ext cx="244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Window 2,668,213 kWh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996BF6-B9EE-428A-BCCC-3D0A613B55B8}"/>
              </a:ext>
            </a:extLst>
          </p:cNvPr>
          <p:cNvSpPr txBox="1"/>
          <p:nvPr/>
        </p:nvSpPr>
        <p:spPr>
          <a:xfrm>
            <a:off x="6098796" y="1362394"/>
            <a:ext cx="268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-32 kWh/year [7.0%]</a:t>
            </a:r>
          </a:p>
        </p:txBody>
      </p:sp>
    </p:spTree>
    <p:extLst>
      <p:ext uri="{BB962C8B-B14F-4D97-AF65-F5344CB8AC3E}">
        <p14:creationId xmlns:p14="http://schemas.microsoft.com/office/powerpoint/2010/main" val="1396199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2. Infiltration from 1.5 L/s.m².fac to 0.5 L/s.m².fac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029D5E5-E9BD-487E-B0DE-D18E54A7E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2"/>
          <a:stretch/>
        </p:blipFill>
        <p:spPr>
          <a:xfrm>
            <a:off x="242045" y="1362394"/>
            <a:ext cx="3717559" cy="36961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FBE31F-66AA-4BC8-B0D1-53CAC6D54A5A}"/>
              </a:ext>
            </a:extLst>
          </p:cNvPr>
          <p:cNvSpPr/>
          <p:nvPr/>
        </p:nvSpPr>
        <p:spPr>
          <a:xfrm>
            <a:off x="486561" y="3036815"/>
            <a:ext cx="3087149" cy="411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2D0249-56B4-43C9-915A-DA97325BC4AC}"/>
              </a:ext>
            </a:extLst>
          </p:cNvPr>
          <p:cNvSpPr/>
          <p:nvPr/>
        </p:nvSpPr>
        <p:spPr>
          <a:xfrm>
            <a:off x="486560" y="2485545"/>
            <a:ext cx="3087149" cy="41106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8A694E-D36B-417F-8236-A28EE81C871A}"/>
              </a:ext>
            </a:extLst>
          </p:cNvPr>
          <p:cNvSpPr txBox="1"/>
          <p:nvPr/>
        </p:nvSpPr>
        <p:spPr>
          <a:xfrm>
            <a:off x="4741550" y="3078543"/>
            <a:ext cx="175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Existing Building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E59277-93E4-4F09-A544-AA0932496E57}"/>
              </a:ext>
            </a:extLst>
          </p:cNvPr>
          <p:cNvSpPr txBox="1"/>
          <p:nvPr/>
        </p:nvSpPr>
        <p:spPr>
          <a:xfrm>
            <a:off x="4741550" y="2506409"/>
            <a:ext cx="299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Retrofit Building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6FF60582-3546-4830-BE14-18790EB6C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3494" y="1362394"/>
            <a:ext cx="4737434" cy="112315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100" dirty="0">
                <a:cs typeface="Arial" panose="020B0604020202020204" pitchFamily="34" charset="0"/>
              </a:rPr>
              <a:t>Assumptions based on Book “Humidity Control Design Guide For Commercial and Institutional Building” by Lewis G. Harriman, G.W. Brundrett, &amp; R. Kittler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5E604B9-82EE-4A04-905D-D0C801C86CA2}"/>
              </a:ext>
            </a:extLst>
          </p:cNvPr>
          <p:cNvCxnSpPr>
            <a:cxnSpLocks/>
            <a:stCxn id="14" idx="1"/>
            <a:endCxn id="10" idx="3"/>
          </p:cNvCxnSpPr>
          <p:nvPr/>
        </p:nvCxnSpPr>
        <p:spPr>
          <a:xfrm flipH="1">
            <a:off x="3573709" y="2691075"/>
            <a:ext cx="11678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DDA10B8-239A-47DB-A335-ED53297895D4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573710" y="3242345"/>
            <a:ext cx="11678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55E6F156-EE3F-4FC3-9902-CCC1C02CF9A4}"/>
              </a:ext>
            </a:extLst>
          </p:cNvPr>
          <p:cNvSpPr txBox="1">
            <a:spLocks/>
          </p:cNvSpPr>
          <p:nvPr/>
        </p:nvSpPr>
        <p:spPr>
          <a:xfrm>
            <a:off x="4043494" y="3581755"/>
            <a:ext cx="4737434" cy="277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Cost $5,000 [Assumed]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Change in EUI -116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Annual Energy Saved  -112,351 kWh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[383,342 kBTU]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US Dollars Saved $9,000/year </a:t>
            </a:r>
          </a:p>
        </p:txBody>
      </p:sp>
    </p:spTree>
    <p:extLst>
      <p:ext uri="{BB962C8B-B14F-4D97-AF65-F5344CB8AC3E}">
        <p14:creationId xmlns:p14="http://schemas.microsoft.com/office/powerpoint/2010/main" val="3483950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42613"/>
            <a:ext cx="8475233" cy="8022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ECM_02 Infiltration Monthly Energy Consumption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28F5B5A-948E-4854-9AD8-CEF31C0D2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310781"/>
              </p:ext>
            </p:extLst>
          </p:nvPr>
        </p:nvGraphicFramePr>
        <p:xfrm>
          <a:off x="242046" y="1362394"/>
          <a:ext cx="8538883" cy="519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D7A0A5-20E8-4264-839F-2CBEE9EBF31F}"/>
              </a:ext>
            </a:extLst>
          </p:cNvPr>
          <p:cNvSpPr txBox="1"/>
          <p:nvPr/>
        </p:nvSpPr>
        <p:spPr>
          <a:xfrm>
            <a:off x="1101241" y="1450786"/>
            <a:ext cx="261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 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2789A-AF94-4210-9A50-D17A0D80449E}"/>
              </a:ext>
            </a:extLst>
          </p:cNvPr>
          <p:cNvSpPr txBox="1"/>
          <p:nvPr/>
        </p:nvSpPr>
        <p:spPr>
          <a:xfrm>
            <a:off x="3517727" y="1450786"/>
            <a:ext cx="263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Infiltration 2,748,704 kWh</a:t>
            </a:r>
          </a:p>
        </p:txBody>
      </p:sp>
    </p:spTree>
    <p:extLst>
      <p:ext uri="{BB962C8B-B14F-4D97-AF65-F5344CB8AC3E}">
        <p14:creationId xmlns:p14="http://schemas.microsoft.com/office/powerpoint/2010/main" val="20587124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3. Heating Setpoint from 16 °C to 15 °C [01]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6" name="Picture 5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143068A8-1003-4A8C-A902-4D74014B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45" y="1362394"/>
            <a:ext cx="6613057" cy="44331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E4568D-8076-4840-91CD-C656DA6CDC41}"/>
              </a:ext>
            </a:extLst>
          </p:cNvPr>
          <p:cNvSpPr/>
          <p:nvPr/>
        </p:nvSpPr>
        <p:spPr>
          <a:xfrm>
            <a:off x="2894202" y="4211273"/>
            <a:ext cx="4739780" cy="15100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4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3. Heating Setpoint from 16 °C to 15 °C [02]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Change in EUI              -33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Annual Energy Saved   199,987 kWh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[682,356 </a:t>
            </a:r>
            <a:r>
              <a:rPr 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US Dollars Saved          $16,000/year </a:t>
            </a:r>
          </a:p>
          <a:p>
            <a:pPr algn="l"/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11419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6141"/>
            <a:ext cx="8474115" cy="928688"/>
          </a:xfrm>
        </p:spPr>
        <p:txBody>
          <a:bodyPr>
            <a:normAutofit/>
          </a:bodyPr>
          <a:lstStyle/>
          <a:p>
            <a:r>
              <a:rPr lang="en-US" sz="4400" dirty="0"/>
              <a:t>Approach to Achieve Net Zero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5A18B6F-D819-4CB4-9CA9-14ECDF22D20B}"/>
              </a:ext>
            </a:extLst>
          </p:cNvPr>
          <p:cNvSpPr txBox="1">
            <a:spLocks/>
          </p:cNvSpPr>
          <p:nvPr/>
        </p:nvSpPr>
        <p:spPr>
          <a:xfrm>
            <a:off x="458598" y="1429037"/>
            <a:ext cx="8257563" cy="493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Understanding Climate Zone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Evaluating Potential Savings from Renewables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Modeling and Analyzing Existing Building Energy Consumption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Potential Energy Conservation Measures including Passive and Active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dirty="0"/>
              <a:t>Conclusion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3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8" y="16141"/>
            <a:ext cx="8818062" cy="928688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ECM_03 Heating Setpoint Monthly Energy Consumption</a:t>
            </a:r>
            <a:endParaRPr lang="en-US" sz="30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B767976-54FD-4AD3-977D-FD9A0C059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99272"/>
              </p:ext>
            </p:extLst>
          </p:nvPr>
        </p:nvGraphicFramePr>
        <p:xfrm>
          <a:off x="242046" y="1362394"/>
          <a:ext cx="8538883" cy="51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9CF361-4EAE-49FC-B8EB-8F7C42525EFB}"/>
              </a:ext>
            </a:extLst>
          </p:cNvPr>
          <p:cNvSpPr txBox="1"/>
          <p:nvPr/>
        </p:nvSpPr>
        <p:spPr>
          <a:xfrm>
            <a:off x="1092153" y="1408521"/>
            <a:ext cx="257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94FEAE-3F16-4A83-9F37-CDCA4E4ABE65}"/>
              </a:ext>
            </a:extLst>
          </p:cNvPr>
          <p:cNvSpPr txBox="1"/>
          <p:nvPr/>
        </p:nvSpPr>
        <p:spPr>
          <a:xfrm>
            <a:off x="3506442" y="1400335"/>
            <a:ext cx="2522644" cy="37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Setpoint 2,661,068 kWh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2695E3-ED47-4377-B26D-A7DFAD424D6E}"/>
              </a:ext>
            </a:extLst>
          </p:cNvPr>
          <p:cNvSpPr/>
          <p:nvPr/>
        </p:nvSpPr>
        <p:spPr>
          <a:xfrm>
            <a:off x="6029086" y="1400336"/>
            <a:ext cx="2737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-33 kWh/year [7.0%]</a:t>
            </a:r>
          </a:p>
        </p:txBody>
      </p:sp>
    </p:spTree>
    <p:extLst>
      <p:ext uri="{BB962C8B-B14F-4D97-AF65-F5344CB8AC3E}">
        <p14:creationId xmlns:p14="http://schemas.microsoft.com/office/powerpoint/2010/main" val="3466170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4.Replacement of Current Lighting with LED_01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Lighting calculations based on IES NA.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Software used Relux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Existing Building Lighting Power 98.15 kW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Existing Building Lighting Power Density 16.76 W/m²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[1.56 W/ft²]</a:t>
            </a: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Retrofit Installed Lighting Power 42.2 kW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Retrofit Installed Lighting Power Density 7.20 W/m²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[0.67 W/ft²]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57% Reduction in Installed Lighting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LED Cost Per 60 W Bulb $ 36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LED Cost $ 25,320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Installation &amp; Profit $ 25,320 X 1.38 = $ 35,000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685995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4.Replacement of Current Lighting with LED_02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Change in EUI              -116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Annual Energy Saved   699,441 kWh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[2,386,492 </a:t>
            </a:r>
            <a:r>
              <a:rPr 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US Dollars Saved          $56,000/year </a:t>
            </a:r>
          </a:p>
          <a:p>
            <a:pPr algn="l"/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273449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875" y="121920"/>
            <a:ext cx="8538882" cy="806768"/>
          </a:xfrm>
        </p:spPr>
        <p:txBody>
          <a:bodyPr>
            <a:noAutofit/>
          </a:bodyPr>
          <a:lstStyle/>
          <a:p>
            <a:r>
              <a:rPr lang="en-US" sz="3600" dirty="0"/>
              <a:t>4.Replacement of Current Lighting with LED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CF989F1-8EC2-46ED-A379-0AF64AB1E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28236"/>
              </p:ext>
            </p:extLst>
          </p:nvPr>
        </p:nvGraphicFramePr>
        <p:xfrm>
          <a:off x="242046" y="1442906"/>
          <a:ext cx="8518711" cy="51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D9D997-14E7-4EF6-85E9-A231830A8AE9}"/>
              </a:ext>
            </a:extLst>
          </p:cNvPr>
          <p:cNvSpPr txBox="1"/>
          <p:nvPr/>
        </p:nvSpPr>
        <p:spPr>
          <a:xfrm>
            <a:off x="1060260" y="1484558"/>
            <a:ext cx="261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C2231C-9C5E-4618-90A8-F459008F7564}"/>
              </a:ext>
            </a:extLst>
          </p:cNvPr>
          <p:cNvSpPr txBox="1"/>
          <p:nvPr/>
        </p:nvSpPr>
        <p:spPr>
          <a:xfrm>
            <a:off x="3659369" y="1476169"/>
            <a:ext cx="214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LED 2,161,614kWh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EA777E-863C-40AD-BFFD-E0D0044F6C6D}"/>
              </a:ext>
            </a:extLst>
          </p:cNvPr>
          <p:cNvSpPr/>
          <p:nvPr/>
        </p:nvSpPr>
        <p:spPr>
          <a:xfrm>
            <a:off x="5831170" y="1476169"/>
            <a:ext cx="277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-116 kWh/year [24.0%]</a:t>
            </a:r>
          </a:p>
        </p:txBody>
      </p:sp>
    </p:spTree>
    <p:extLst>
      <p:ext uri="{BB962C8B-B14F-4D97-AF65-F5344CB8AC3E}">
        <p14:creationId xmlns:p14="http://schemas.microsoft.com/office/powerpoint/2010/main" val="3497965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5. Package Outdoor Heat Pump with Energy Recovery Wheel for ADMIN Zone_01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Cooling Unit Size 51.4 kW </a:t>
            </a: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[175 kBTU]/</a:t>
            </a:r>
            <a:r>
              <a:rPr lang="en-US" sz="1900" dirty="0">
                <a:cs typeface="Arial" panose="020B0604020202020204" pitchFamily="34" charset="0"/>
              </a:rPr>
              <a:t>Heating Unit Size 51 kW </a:t>
            </a: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[174 kBTU]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Cooling Efficiency of Unit  3.10 COP </a:t>
            </a: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[EER 10.6] </a:t>
            </a:r>
            <a:r>
              <a:rPr lang="en-US" sz="1900" dirty="0">
                <a:cs typeface="Arial" panose="020B0604020202020204" pitchFamily="34" charset="0"/>
              </a:rPr>
              <a:t>@ AHRI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COP Heat Pump  3.2 @ 8.33 °C </a:t>
            </a: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[47 °F] </a:t>
            </a:r>
            <a:r>
              <a:rPr lang="en-US" sz="1900" dirty="0">
                <a:cs typeface="Arial" panose="020B0604020202020204" pitchFamily="34" charset="0"/>
              </a:rPr>
              <a:t>&amp; 2.0 @ -8.33 °C </a:t>
            </a:r>
            <a:r>
              <a:rPr lang="en-US" sz="1900" b="1" dirty="0">
                <a:solidFill>
                  <a:srgbClr val="FF0000"/>
                </a:solidFill>
                <a:cs typeface="Arial" panose="020B0604020202020204" pitchFamily="34" charset="0"/>
              </a:rPr>
              <a:t>[17 °F]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Energy Recovery Wheel 75% Total Effectiveness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Change in EUI                       -42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Annual Energy Saved           253,953 kWh </a:t>
            </a:r>
            <a:r>
              <a:rPr 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[866,488 </a:t>
            </a:r>
            <a:r>
              <a:rPr 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US Dollars Saved                  $20,316/year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21752176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5. Package Outdoor Heat Pump with Energy Recovery Wheel for ADMIN Zone_02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Cost Data Based on Updated Building Sector Appliance &amp; Equipment Costs &amp; Efficiencies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Retail Cost Per 90 kBTU           $ 6,400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Installation Cost Per 90 kBTU $ 7,750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Retail Cost Per 175 kBTU $ 12,400 [Estimated]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Installation Cost Per 175 KBTu $ 15,100 [Estimated]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Energy Recovery Wheel Cost $ 1,200 [Estimated]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Gross Cost $ 17,300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Total Cost on Site $ 35,000 [Removing Old Unit, Transportation, &amp; Misc]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027261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0"/>
            <a:ext cx="8538882" cy="1049581"/>
          </a:xfrm>
        </p:spPr>
        <p:txBody>
          <a:bodyPr>
            <a:noAutofit/>
          </a:bodyPr>
          <a:lstStyle/>
          <a:p>
            <a:r>
              <a:rPr lang="en-US" sz="3400" dirty="0"/>
              <a:t>ECM_05 Pkg OA HP ADMIN Monthly Energy Consumption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9F9D40C-E275-4C0C-9AAE-B7E2E7C10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01700"/>
              </p:ext>
            </p:extLst>
          </p:nvPr>
        </p:nvGraphicFramePr>
        <p:xfrm>
          <a:off x="242046" y="1362394"/>
          <a:ext cx="8538883" cy="519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78F97C-EE76-416F-8343-E7E98E4D050A}"/>
              </a:ext>
            </a:extLst>
          </p:cNvPr>
          <p:cNvSpPr txBox="1"/>
          <p:nvPr/>
        </p:nvSpPr>
        <p:spPr>
          <a:xfrm>
            <a:off x="1153578" y="1391451"/>
            <a:ext cx="257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6ED00C-E697-4245-A715-527012C0EA61}"/>
              </a:ext>
            </a:extLst>
          </p:cNvPr>
          <p:cNvSpPr txBox="1"/>
          <p:nvPr/>
        </p:nvSpPr>
        <p:spPr>
          <a:xfrm>
            <a:off x="3572143" y="1376641"/>
            <a:ext cx="27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Pkg OA HP 2,607,102 kWh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39AF1C-BA1A-486B-ABE8-0F786708871B}"/>
              </a:ext>
            </a:extLst>
          </p:cNvPr>
          <p:cNvSpPr/>
          <p:nvPr/>
        </p:nvSpPr>
        <p:spPr>
          <a:xfrm>
            <a:off x="6183111" y="1376641"/>
            <a:ext cx="259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-42kWh/year [9.0%]</a:t>
            </a:r>
          </a:p>
        </p:txBody>
      </p:sp>
    </p:spTree>
    <p:extLst>
      <p:ext uri="{BB962C8B-B14F-4D97-AF65-F5344CB8AC3E}">
        <p14:creationId xmlns:p14="http://schemas.microsoft.com/office/powerpoint/2010/main" val="1983052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6. Replacement of RTU-1 with Package Unit that includes CDQ Wheel_01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Cooling Unit Size 43.4 kW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[148 kBTU]/</a:t>
            </a:r>
            <a:r>
              <a:rPr lang="en-US" sz="2000" dirty="0">
                <a:cs typeface="Arial" panose="020B0604020202020204" pitchFamily="34" charset="0"/>
              </a:rPr>
              <a:t>Heating Unit Size 21.3 kW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[74 kBTU]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Cooling Efficiency of Unit 4.70 COP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[EER 16] </a:t>
            </a:r>
            <a:r>
              <a:rPr lang="en-US" sz="2000" dirty="0">
                <a:cs typeface="Arial" panose="020B0604020202020204" pitchFamily="34" charset="0"/>
              </a:rPr>
              <a:t>@ AHRI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Change in EUI                       -50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Annual Energy Saved          298,599 kWh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[866,488 </a:t>
            </a:r>
            <a:r>
              <a:rPr 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US Dollars Saved                  $23,888/year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2538538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6. Replacement of RTU-1 with Package Unit that includes CDQ Wheel_02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463708"/>
            <a:ext cx="8538883" cy="5094209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Cost Data Based on Updated Building Sector Appliance &amp; Equipment Costs &amp; Efficiencies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Retail Cost Per 90 kBTU           $ 22,500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Installation Cost Per 90 kBTU $ 25,500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Retail Cost Per 148 kBTU $ 37,000 [Estimated]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Installation Cost Per 148 KBTu $ 40,800 [Estimated]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Dehumidification Wheel Cost $ 6,000 [Assumed]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Total Cost on Site $ 46,800 [Removing Old Unit, Transportation, &amp; Misc]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9772008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6" y="120894"/>
            <a:ext cx="8475233" cy="928688"/>
          </a:xfrm>
        </p:spPr>
        <p:txBody>
          <a:bodyPr>
            <a:noAutofit/>
          </a:bodyPr>
          <a:lstStyle/>
          <a:p>
            <a:r>
              <a:rPr lang="en-US" sz="3600" dirty="0"/>
              <a:t>ECM_06 Replacement of RTU-1 Monthly Energy Consumption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B96AB7B-29C4-44CF-9471-6CAFA1262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46519"/>
              </p:ext>
            </p:extLst>
          </p:nvPr>
        </p:nvGraphicFramePr>
        <p:xfrm>
          <a:off x="242046" y="1496708"/>
          <a:ext cx="8538883" cy="525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3F73CD-C0FE-4959-AA71-5AC5C360FA06}"/>
              </a:ext>
            </a:extLst>
          </p:cNvPr>
          <p:cNvSpPr txBox="1"/>
          <p:nvPr/>
        </p:nvSpPr>
        <p:spPr>
          <a:xfrm>
            <a:off x="995865" y="1456367"/>
            <a:ext cx="258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DB566F-E0FD-4BCF-8346-2F2EDF2D887F}"/>
              </a:ext>
            </a:extLst>
          </p:cNvPr>
          <p:cNvSpPr txBox="1"/>
          <p:nvPr/>
        </p:nvSpPr>
        <p:spPr>
          <a:xfrm>
            <a:off x="3579673" y="1453723"/>
            <a:ext cx="279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SCF-01 RTU 2,562,456 kWh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AB5FDC-B4C7-4D84-BE66-97531A601578}"/>
              </a:ext>
            </a:extLst>
          </p:cNvPr>
          <p:cNvSpPr/>
          <p:nvPr/>
        </p:nvSpPr>
        <p:spPr>
          <a:xfrm>
            <a:off x="6297114" y="1451079"/>
            <a:ext cx="2420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-50 kWh/year [10%]</a:t>
            </a:r>
          </a:p>
        </p:txBody>
      </p:sp>
    </p:spTree>
    <p:extLst>
      <p:ext uri="{BB962C8B-B14F-4D97-AF65-F5344CB8AC3E}">
        <p14:creationId xmlns:p14="http://schemas.microsoft.com/office/powerpoint/2010/main" val="36973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Understanding Climate Zone</a:t>
            </a:r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604779"/>
            <a:ext cx="8538883" cy="49531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Zone 4A – Warm and Humid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Weather File – Andrews Air Base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Max Temp        37.8°C DB </a:t>
            </a:r>
            <a:r>
              <a:rPr lang="en-US" b="1" dirty="0">
                <a:solidFill>
                  <a:srgbClr val="FF0000"/>
                </a:solidFill>
              </a:rPr>
              <a:t>[100.04 °F]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Min Temp       -18.9°C DB </a:t>
            </a:r>
            <a:r>
              <a:rPr lang="en-US" b="1" dirty="0">
                <a:solidFill>
                  <a:srgbClr val="FF0000"/>
                </a:solidFill>
              </a:rPr>
              <a:t>[-2.02 °F]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Mean Temp     13.0 °C DB </a:t>
            </a:r>
            <a:r>
              <a:rPr lang="en-US" b="1" dirty="0">
                <a:solidFill>
                  <a:srgbClr val="FF0000"/>
                </a:solidFill>
              </a:rPr>
              <a:t>[55.4 °F]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Max Humidity Ratio 26.0 g/kg </a:t>
            </a:r>
            <a:r>
              <a:rPr lang="en-US" b="1" dirty="0">
                <a:solidFill>
                  <a:srgbClr val="FF0000"/>
                </a:solidFill>
              </a:rPr>
              <a:t>[182 grains/</a:t>
            </a:r>
            <a:r>
              <a:rPr lang="en-US" b="1" dirty="0" err="1">
                <a:solidFill>
                  <a:srgbClr val="FF0000"/>
                </a:solidFill>
              </a:rPr>
              <a:t>lbs</a:t>
            </a:r>
            <a:r>
              <a:rPr lang="en-US" b="1" dirty="0">
                <a:solidFill>
                  <a:srgbClr val="FF0000"/>
                </a:solidFill>
              </a:rPr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1183381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7. Replacement of Centrifugal with Plenum Fans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2B3A831-577B-43B7-94D0-5628F9D9D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90503"/>
              </p:ext>
            </p:extLst>
          </p:nvPr>
        </p:nvGraphicFramePr>
        <p:xfrm>
          <a:off x="242046" y="1396999"/>
          <a:ext cx="8538883" cy="2689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093">
                  <a:extLst>
                    <a:ext uri="{9D8B030D-6E8A-4147-A177-3AD203B41FA5}">
                      <a16:colId xmlns:a16="http://schemas.microsoft.com/office/drawing/2014/main" xmlns="" val="2763465938"/>
                    </a:ext>
                  </a:extLst>
                </a:gridCol>
                <a:gridCol w="3224395">
                  <a:extLst>
                    <a:ext uri="{9D8B030D-6E8A-4147-A177-3AD203B41FA5}">
                      <a16:colId xmlns:a16="http://schemas.microsoft.com/office/drawing/2014/main" xmlns="" val="3734992516"/>
                    </a:ext>
                  </a:extLst>
                </a:gridCol>
                <a:gridCol w="3224395">
                  <a:extLst>
                    <a:ext uri="{9D8B030D-6E8A-4147-A177-3AD203B41FA5}">
                      <a16:colId xmlns:a16="http://schemas.microsoft.com/office/drawing/2014/main" xmlns="" val="1158156491"/>
                    </a:ext>
                  </a:extLst>
                </a:gridCol>
              </a:tblGrid>
              <a:tr h="537886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Existing SFP W/L/s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[W/cfm]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Retrofit SFP W/L/s  </a:t>
                      </a:r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[W/cfm]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094112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ADMIN 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[1.60]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[0.50]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632686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SCF-01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[2.12]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[0.50]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92447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SCF-02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[1.41]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[0.60]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8036936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SCF-03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3.00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[1.41]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[0.60]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797732"/>
                  </a:ext>
                </a:extLst>
              </a:tr>
            </a:tbl>
          </a:graphicData>
        </a:graphic>
      </p:graphicFrame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64AC93CC-AC83-4898-892B-3B4AA9773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5" y="4250546"/>
            <a:ext cx="8538883" cy="2307371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Capital Cost                       $ 20,000 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Change in EUI                  -104 kWh/year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Annual Energy Saved       623,398 kWh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[2,127,034 </a:t>
            </a:r>
            <a:r>
              <a:rPr lang="en-US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]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US Dollars Saved              $49,871/year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186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44981"/>
            <a:ext cx="8538882" cy="928688"/>
          </a:xfrm>
        </p:spPr>
        <p:txBody>
          <a:bodyPr>
            <a:noAutofit/>
          </a:bodyPr>
          <a:lstStyle/>
          <a:p>
            <a:r>
              <a:rPr lang="en-US" sz="3600" dirty="0"/>
              <a:t>7. Replacement of Centrifugal with Plenum Fans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55F0504-0CF2-44A7-9CA4-62D203C6D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301773"/>
              </p:ext>
            </p:extLst>
          </p:nvPr>
        </p:nvGraphicFramePr>
        <p:xfrm>
          <a:off x="242046" y="1427148"/>
          <a:ext cx="8538883" cy="515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B599B2-1C6F-452E-8CB6-AC70510C6D05}"/>
              </a:ext>
            </a:extLst>
          </p:cNvPr>
          <p:cNvSpPr txBox="1"/>
          <p:nvPr/>
        </p:nvSpPr>
        <p:spPr>
          <a:xfrm>
            <a:off x="995080" y="1362394"/>
            <a:ext cx="261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Simulated 2,861,055kWh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7CC008-9407-4415-9DA5-BE92ECA2FE04}"/>
              </a:ext>
            </a:extLst>
          </p:cNvPr>
          <p:cNvSpPr txBox="1"/>
          <p:nvPr/>
        </p:nvSpPr>
        <p:spPr>
          <a:xfrm>
            <a:off x="3495235" y="1348193"/>
            <a:ext cx="28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Plenum Fan 2,237,657 kWh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76BEC1-FDD8-4167-B231-47D8DDC03BBE}"/>
              </a:ext>
            </a:extLst>
          </p:cNvPr>
          <p:cNvSpPr/>
          <p:nvPr/>
        </p:nvSpPr>
        <p:spPr>
          <a:xfrm>
            <a:off x="6383708" y="1331939"/>
            <a:ext cx="2397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-104 kWh/year [22%]</a:t>
            </a:r>
          </a:p>
        </p:txBody>
      </p:sp>
    </p:spTree>
    <p:extLst>
      <p:ext uri="{BB962C8B-B14F-4D97-AF65-F5344CB8AC3E}">
        <p14:creationId xmlns:p14="http://schemas.microsoft.com/office/powerpoint/2010/main" val="3914054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465726" cy="928688"/>
          </a:xfrm>
        </p:spPr>
        <p:txBody>
          <a:bodyPr>
            <a:normAutofit/>
          </a:bodyPr>
          <a:lstStyle/>
          <a:p>
            <a:r>
              <a:rPr lang="en-US" sz="3600" dirty="0"/>
              <a:t>Energy Use Intensity Comparison for ECMs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740F32D-93B2-4062-A7D2-9E99FB76C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366347"/>
              </p:ext>
            </p:extLst>
          </p:nvPr>
        </p:nvGraphicFramePr>
        <p:xfrm>
          <a:off x="242046" y="1362769"/>
          <a:ext cx="8538883" cy="519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B2C89E-CA25-4BA2-8812-2FD8E778F193}"/>
              </a:ext>
            </a:extLst>
          </p:cNvPr>
          <p:cNvSpPr txBox="1"/>
          <p:nvPr/>
        </p:nvSpPr>
        <p:spPr>
          <a:xfrm>
            <a:off x="2376216" y="3008856"/>
            <a:ext cx="65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4.0 %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E4BC06-5002-4DB2-BE9C-89FEB5D400E9}"/>
              </a:ext>
            </a:extLst>
          </p:cNvPr>
          <p:cNvSpPr txBox="1"/>
          <p:nvPr/>
        </p:nvSpPr>
        <p:spPr>
          <a:xfrm>
            <a:off x="3177608" y="3014453"/>
            <a:ext cx="655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6.7 %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4B1A2B-5432-4599-9DAF-4A30B8BFD302}"/>
              </a:ext>
            </a:extLst>
          </p:cNvPr>
          <p:cNvSpPr txBox="1"/>
          <p:nvPr/>
        </p:nvSpPr>
        <p:spPr>
          <a:xfrm>
            <a:off x="3988238" y="3008856"/>
            <a:ext cx="68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7.0 %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237A28-8F68-42C6-82E8-E6246F021A6A}"/>
              </a:ext>
            </a:extLst>
          </p:cNvPr>
          <p:cNvSpPr txBox="1"/>
          <p:nvPr/>
        </p:nvSpPr>
        <p:spPr>
          <a:xfrm>
            <a:off x="4817581" y="3008856"/>
            <a:ext cx="643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9.0 %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20F0EB-0F22-4843-B43A-9CA159F30767}"/>
              </a:ext>
            </a:extLst>
          </p:cNvPr>
          <p:cNvSpPr txBox="1"/>
          <p:nvPr/>
        </p:nvSpPr>
        <p:spPr>
          <a:xfrm>
            <a:off x="5631788" y="3008856"/>
            <a:ext cx="70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10 %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7FA5EE-4DB8-47E1-A78C-745153ED0849}"/>
              </a:ext>
            </a:extLst>
          </p:cNvPr>
          <p:cNvSpPr txBox="1"/>
          <p:nvPr/>
        </p:nvSpPr>
        <p:spPr>
          <a:xfrm>
            <a:off x="7283157" y="3055022"/>
            <a:ext cx="61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24%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2E83BC-7DC4-4F20-9D7B-D7977D2DE0BE}"/>
              </a:ext>
            </a:extLst>
          </p:cNvPr>
          <p:cNvSpPr txBox="1"/>
          <p:nvPr/>
        </p:nvSpPr>
        <p:spPr>
          <a:xfrm>
            <a:off x="6409054" y="3055022"/>
            <a:ext cx="704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22 %</a:t>
            </a:r>
          </a:p>
        </p:txBody>
      </p:sp>
    </p:spTree>
    <p:extLst>
      <p:ext uri="{BB962C8B-B14F-4D97-AF65-F5344CB8AC3E}">
        <p14:creationId xmlns:p14="http://schemas.microsoft.com/office/powerpoint/2010/main" val="1251051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83889"/>
            <a:ext cx="8538882" cy="860939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Retrofit Building with Solar Panels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12" name="Picture 11" descr="A picture containing music&#10;&#10;Description generated with high confidence">
            <a:extLst>
              <a:ext uri="{FF2B5EF4-FFF2-40B4-BE49-F238E27FC236}">
                <a16:creationId xmlns:a16="http://schemas.microsoft.com/office/drawing/2014/main" xmlns="" id="{7EB33F3D-AB57-4304-A134-776684E58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478688"/>
            <a:ext cx="8538883" cy="5079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088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17445"/>
            <a:ext cx="8538882" cy="827383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Combined ECMs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6062CC5-3A55-4103-8C67-42BD0DBA2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766901"/>
              </p:ext>
            </p:extLst>
          </p:nvPr>
        </p:nvGraphicFramePr>
        <p:xfrm>
          <a:off x="242046" y="1568740"/>
          <a:ext cx="8538883" cy="491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6EE06B-F6E1-4B18-91C9-3DA16521E191}"/>
              </a:ext>
            </a:extLst>
          </p:cNvPr>
          <p:cNvSpPr txBox="1"/>
          <p:nvPr/>
        </p:nvSpPr>
        <p:spPr>
          <a:xfrm>
            <a:off x="4019011" y="1711699"/>
            <a:ext cx="234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ECMs 405,233 kWh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858015B-216A-419F-A681-D58DB4938CBC}"/>
              </a:ext>
            </a:extLst>
          </p:cNvPr>
          <p:cNvSpPr/>
          <p:nvPr/>
        </p:nvSpPr>
        <p:spPr>
          <a:xfrm>
            <a:off x="6459210" y="1711699"/>
            <a:ext cx="214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EUI Change -409 kWh/year [86%]</a:t>
            </a:r>
          </a:p>
        </p:txBody>
      </p:sp>
    </p:spTree>
    <p:extLst>
      <p:ext uri="{BB962C8B-B14F-4D97-AF65-F5344CB8AC3E}">
        <p14:creationId xmlns:p14="http://schemas.microsoft.com/office/powerpoint/2010/main" val="2656620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00667"/>
            <a:ext cx="8538882" cy="989256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Retrofit Building Energy Consumption by Component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37A79A4-2FAA-4384-BE95-5366B5A07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6519"/>
              </p:ext>
            </p:extLst>
          </p:nvPr>
        </p:nvGraphicFramePr>
        <p:xfrm>
          <a:off x="242046" y="1476462"/>
          <a:ext cx="8538883" cy="493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558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Cost Saving Per Year 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2B3A831-577B-43B7-94D0-5628F9D9D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72699"/>
              </p:ext>
            </p:extLst>
          </p:nvPr>
        </p:nvGraphicFramePr>
        <p:xfrm>
          <a:off x="242046" y="1396999"/>
          <a:ext cx="8538881" cy="514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225">
                  <a:extLst>
                    <a:ext uri="{9D8B030D-6E8A-4147-A177-3AD203B41FA5}">
                      <a16:colId xmlns:a16="http://schemas.microsoft.com/office/drawing/2014/main" xmlns="" val="2763465938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3734992516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1158156491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80456241"/>
                    </a:ext>
                  </a:extLst>
                </a:gridCol>
              </a:tblGrid>
              <a:tr h="537886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ECM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Capital Cost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Savings/Year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Payback (Years)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094112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ECM-01 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 $ 180,768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$ 15,427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632686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ECM-02 Infiltration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Arial" panose="020B0604020202020204" pitchFamily="34" charset="0"/>
                        </a:rPr>
                        <a:t>$ 5,000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$ 9,000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92447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ECM-03 Setpoint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Arial" panose="020B0604020202020204" pitchFamily="34" charset="0"/>
                        </a:rPr>
                        <a:t>$ 0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$ 16,000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8036936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ECM-04 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$ 35,000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800" dirty="0">
                          <a:cs typeface="Arial" panose="020B0604020202020204" pitchFamily="34" charset="0"/>
                        </a:rPr>
                        <a:t>56,000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9797732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ECM-05 </a:t>
                      </a:r>
                      <a:r>
                        <a:rPr lang="en-US" dirty="0" err="1"/>
                        <a:t>Pkg</a:t>
                      </a:r>
                      <a:r>
                        <a:rPr lang="en-US" dirty="0"/>
                        <a:t> HP ADMIN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$ 35,000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800" dirty="0">
                          <a:cs typeface="Arial" panose="020B0604020202020204" pitchFamily="34" charset="0"/>
                        </a:rPr>
                        <a:t>20,316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0753347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ECM-06  RTU-1 Replacement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$ 46,800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800" dirty="0">
                          <a:cs typeface="Arial" panose="020B0604020202020204" pitchFamily="34" charset="0"/>
                        </a:rPr>
                        <a:t>23,888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1946533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ECM-07   Plenum Fans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$ 20,000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Arial" panose="020B0604020202020204" pitchFamily="34" charset="0"/>
                        </a:rPr>
                        <a:t> $ 49,871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9614081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$ 322, 568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$ 190,502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070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657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Total Cost Savings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2B3A831-577B-43B7-94D0-5628F9D9D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06939"/>
              </p:ext>
            </p:extLst>
          </p:nvPr>
        </p:nvGraphicFramePr>
        <p:xfrm>
          <a:off x="242046" y="1396999"/>
          <a:ext cx="8538881" cy="2151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225">
                  <a:extLst>
                    <a:ext uri="{9D8B030D-6E8A-4147-A177-3AD203B41FA5}">
                      <a16:colId xmlns:a16="http://schemas.microsoft.com/office/drawing/2014/main" xmlns="" val="2763465938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3734992516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1158156491"/>
                    </a:ext>
                  </a:extLst>
                </a:gridCol>
                <a:gridCol w="2135552">
                  <a:extLst>
                    <a:ext uri="{9D8B030D-6E8A-4147-A177-3AD203B41FA5}">
                      <a16:colId xmlns:a16="http://schemas.microsoft.com/office/drawing/2014/main" xmlns="" val="80456241"/>
                    </a:ext>
                  </a:extLst>
                </a:gridCol>
              </a:tblGrid>
              <a:tr h="537886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ECM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Capital Cost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Savings</a:t>
                      </a:r>
                      <a:endParaRPr lang="en-US" b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Energy Saved [kWh]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5094112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PV 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cs typeface="Arial" panose="020B0604020202020204" pitchFamily="34" charset="0"/>
                        </a:rPr>
                        <a:t> $ 635,893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$ 18,500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231,193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632686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r>
                        <a:rPr lang="en-US" dirty="0"/>
                        <a:t>All ECMS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Arial" panose="020B0604020202020204" pitchFamily="34" charset="0"/>
                        </a:rPr>
                        <a:t>$ 322,568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$ 190,502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2,380,571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52924473"/>
                  </a:ext>
                </a:extLst>
              </a:tr>
              <a:tr h="537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$ 958,461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$ 209,002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0700702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F88F5C51-A3A2-491F-BE23-5AE22A377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5" y="3855618"/>
            <a:ext cx="8538883" cy="2557205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Dollars Saved in First Year                $ 209,002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Dollars Saved from Second Year      $ 18,500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Total Payback Time                           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40 Years</a:t>
            </a:r>
          </a:p>
          <a:p>
            <a:pPr algn="l"/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41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Summary	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DDCAD0B-969A-489F-B805-3430CFC55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8288"/>
              </p:ext>
            </p:extLst>
          </p:nvPr>
        </p:nvGraphicFramePr>
        <p:xfrm>
          <a:off x="242046" y="1459684"/>
          <a:ext cx="8538882" cy="46950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63650">
                  <a:extLst>
                    <a:ext uri="{9D8B030D-6E8A-4147-A177-3AD203B41FA5}">
                      <a16:colId xmlns:a16="http://schemas.microsoft.com/office/drawing/2014/main" xmlns="" val="4260902787"/>
                    </a:ext>
                  </a:extLst>
                </a:gridCol>
                <a:gridCol w="1891744">
                  <a:extLst>
                    <a:ext uri="{9D8B030D-6E8A-4147-A177-3AD203B41FA5}">
                      <a16:colId xmlns:a16="http://schemas.microsoft.com/office/drawing/2014/main" xmlns="" val="2569351019"/>
                    </a:ext>
                  </a:extLst>
                </a:gridCol>
                <a:gridCol w="1891744">
                  <a:extLst>
                    <a:ext uri="{9D8B030D-6E8A-4147-A177-3AD203B41FA5}">
                      <a16:colId xmlns:a16="http://schemas.microsoft.com/office/drawing/2014/main" xmlns="" val="896091585"/>
                    </a:ext>
                  </a:extLst>
                </a:gridCol>
                <a:gridCol w="1891744">
                  <a:extLst>
                    <a:ext uri="{9D8B030D-6E8A-4147-A177-3AD203B41FA5}">
                      <a16:colId xmlns:a16="http://schemas.microsoft.com/office/drawing/2014/main" xmlns="" val="1882738281"/>
                    </a:ext>
                  </a:extLst>
                </a:gridCol>
              </a:tblGrid>
              <a:tr h="578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 err="1">
                          <a:effectLst/>
                          <a:latin typeface="+mj-lt"/>
                        </a:rPr>
                        <a:t>LDSd</a:t>
                      </a:r>
                      <a:r>
                        <a:rPr lang="en-US" sz="1200" u="sng" strike="noStrike" dirty="0">
                          <a:effectLst/>
                          <a:latin typeface="+mj-lt"/>
                        </a:rPr>
                        <a:t> Result Summary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latin typeface="+mj-lt"/>
                        </a:rPr>
                        <a:t>Existing </a:t>
                      </a:r>
                      <a:r>
                        <a:rPr lang="en-US" sz="1200" u="sng" strike="noStrike" dirty="0" err="1">
                          <a:effectLst/>
                          <a:latin typeface="+mj-lt"/>
                        </a:rPr>
                        <a:t>Building_Metered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sng" strike="noStrike" dirty="0">
                          <a:effectLst/>
                          <a:latin typeface="+mj-lt"/>
                        </a:rPr>
                        <a:t>Existing </a:t>
                      </a:r>
                      <a:r>
                        <a:rPr lang="en-US" sz="1200" u="sng" strike="noStrike" dirty="0" err="1">
                          <a:effectLst/>
                          <a:latin typeface="+mj-lt"/>
                        </a:rPr>
                        <a:t>Building_Simulated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sng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Retrofit Building</a:t>
                      </a:r>
                      <a:endParaRPr lang="en-US" sz="1200" b="1" i="0" u="sng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567938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Energy Usage (kBTus)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10,978,130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9,772,568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1,382,655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0323510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Site EUI (kBTU/sf)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911897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Source EUI (kBTU/sf)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58167247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Electricity Usage (kWh)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3,217,506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2,864,176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405,233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0236679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NG Usage (Therms)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1172247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Water Usage (Gallons)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1835173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Electricity Cost (US $)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404,791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360,339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85,254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69665850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NG Cost (US $)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9530332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Water Costs (US $)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94045260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Annual Costs (US $)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404,791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360,339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85,254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8538990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CPSF (US $/sf)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1.32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27315671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Energy Generation (</a:t>
                      </a:r>
                      <a:r>
                        <a:rPr lang="en-US" sz="1100" u="none" strike="noStrike" dirty="0" err="1">
                          <a:effectLst/>
                        </a:rPr>
                        <a:t>kBTUs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788,834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0865311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Net Zero Energy (</a:t>
                      </a:r>
                      <a:r>
                        <a:rPr lang="en-US" sz="1100" u="none" strike="noStrike" dirty="0" err="1">
                          <a:effectLst/>
                        </a:rPr>
                        <a:t>kBTUs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593,821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626811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Carbon Equivalent (0.63 kg/kWh)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2,027,029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1,804,431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110,459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87261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553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F59AE00-88A3-4A55-A666-FB2BA0FF5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5" y="1480486"/>
            <a:ext cx="8538883" cy="4932338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We are consuming 174,039 kWh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[593,821 </a:t>
            </a:r>
            <a:r>
              <a:rPr 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kBTUs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] </a:t>
            </a:r>
            <a:r>
              <a:rPr lang="en-US" sz="2100" dirty="0">
                <a:cs typeface="Arial" panose="020B0604020202020204" pitchFamily="34" charset="0"/>
              </a:rPr>
              <a:t>more than generated electricity through Photovoltaic Panels.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We have not achieved net zero energy but we were able to reduce energy consumption by approximately 87% without using renewable energy.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Possible alternatives  to achieve net zero</a:t>
            </a:r>
          </a:p>
          <a:p>
            <a:pPr marL="457200" indent="-457200" algn="l">
              <a:buAutoNum type="arabicPeriod"/>
            </a:pPr>
            <a:r>
              <a:rPr lang="en-US" sz="2100" dirty="0">
                <a:cs typeface="Arial" panose="020B0604020202020204" pitchFamily="34" charset="0"/>
              </a:rPr>
              <a:t>Increasing area of photovoltaic panel from 10,000 ft² to approximately 18,000 ft².</a:t>
            </a:r>
          </a:p>
          <a:p>
            <a:pPr marL="457200" indent="-457200" algn="l">
              <a:buAutoNum type="arabicPeriod"/>
            </a:pPr>
            <a:r>
              <a:rPr lang="en-US" sz="2100" dirty="0">
                <a:cs typeface="Arial" panose="020B0604020202020204" pitchFamily="34" charset="0"/>
              </a:rPr>
              <a:t>Exploring possibility of vertical ground source heat pumps to reduce heating energy as heating is approximately 40% of total energy usage in retrofit building model.</a:t>
            </a:r>
          </a:p>
          <a:p>
            <a:pPr marL="457200" indent="-457200" algn="l">
              <a:buAutoNum type="arabicPeriod"/>
            </a:pPr>
            <a:r>
              <a:rPr lang="en-US" sz="2100" dirty="0">
                <a:cs typeface="Arial" panose="020B0604020202020204" pitchFamily="34" charset="0"/>
              </a:rPr>
              <a:t>Reducing Heating Temperature from 16 °C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[60 °F] </a:t>
            </a:r>
            <a:r>
              <a:rPr lang="en-US" sz="2100" dirty="0">
                <a:cs typeface="Arial" panose="020B0604020202020204" pitchFamily="34" charset="0"/>
              </a:rPr>
              <a:t>to 12 °C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[53 °F] </a:t>
            </a:r>
            <a:r>
              <a:rPr lang="en-US" sz="2100" dirty="0">
                <a:cs typeface="Arial" panose="020B0604020202020204" pitchFamily="34" charset="0"/>
              </a:rPr>
              <a:t>in months of heating for shared collection facility.</a:t>
            </a:r>
          </a:p>
          <a:p>
            <a:pPr marL="457200" indent="-457200" algn="l">
              <a:buAutoNum type="arabicPeriod"/>
            </a:pPr>
            <a:endParaRPr lang="en-US" sz="2100" dirty="0">
              <a:cs typeface="Arial" panose="020B0604020202020204" pitchFamily="34" charset="0"/>
            </a:endParaRPr>
          </a:p>
          <a:p>
            <a:pPr algn="l"/>
            <a:endParaRPr lang="en-US" sz="2100" dirty="0">
              <a:cs typeface="Arial" panose="020B0604020202020204" pitchFamily="34" charset="0"/>
            </a:endParaRP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4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Temperature Distribution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3BAB4AB3-E93B-444E-AA26-98647E612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3444" r="1986" b="9334"/>
          <a:stretch/>
        </p:blipFill>
        <p:spPr>
          <a:xfrm>
            <a:off x="297180" y="1858556"/>
            <a:ext cx="2927223" cy="349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6D968A-61F4-4634-8C7E-23CE75B1D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0082" y="1858556"/>
            <a:ext cx="5460847" cy="3497582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cs typeface="Arial" panose="020B0604020202020204" pitchFamily="34" charset="0"/>
              </a:rPr>
              <a:t>Temperature is in range of -5 to 15 °C for approximately 4,619 hours ;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Heating Requirement</a:t>
            </a:r>
          </a:p>
          <a:p>
            <a:pPr algn="l"/>
            <a:endParaRPr lang="en-US" sz="2100" dirty="0">
              <a:cs typeface="Arial" panose="020B0604020202020204" pitchFamily="34" charset="0"/>
            </a:endParaRP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Temperature is in range of 20-35 °C for approximately 2,772 hours; </a:t>
            </a:r>
            <a:r>
              <a:rPr lang="en-US" sz="2100" b="1" dirty="0">
                <a:solidFill>
                  <a:srgbClr val="00B0F0"/>
                </a:solidFill>
                <a:cs typeface="Arial" panose="020B0604020202020204" pitchFamily="34" charset="0"/>
              </a:rPr>
              <a:t>Cooling Requirement</a:t>
            </a:r>
          </a:p>
          <a:p>
            <a:pPr algn="l"/>
            <a:endParaRPr lang="en-US" sz="2100" dirty="0">
              <a:cs typeface="Arial" panose="020B0604020202020204" pitchFamily="34" charset="0"/>
            </a:endParaRPr>
          </a:p>
          <a:p>
            <a:pPr algn="l"/>
            <a:r>
              <a:rPr lang="en-US" sz="2100" b="1" dirty="0">
                <a:solidFill>
                  <a:srgbClr val="00B050"/>
                </a:solidFill>
                <a:cs typeface="Arial" panose="020B0604020202020204" pitchFamily="34" charset="0"/>
              </a:rPr>
              <a:t>Heating will dominate the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4151140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16141"/>
            <a:ext cx="8538882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6" y="1459684"/>
            <a:ext cx="8448948" cy="495314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Thank you for your time 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>
                <a:cs typeface="Arial" panose="020B0604020202020204" pitchFamily="34" charset="0"/>
              </a:rPr>
              <a:t>Any Questions?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1976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37809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Hot, Cold, &amp; Temperate Months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6AC176A-0EB2-407E-B761-C2EE6F97D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373941"/>
            <a:ext cx="3470239" cy="4756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024084A-07B0-4EF5-8F8E-206F467F0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862" y="1373940"/>
            <a:ext cx="4935067" cy="4756999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cs typeface="Arial" panose="020B0604020202020204" pitchFamily="34" charset="0"/>
              </a:rPr>
              <a:t>November till April – </a:t>
            </a:r>
            <a:r>
              <a:rPr lang="en-US" sz="2100" dirty="0">
                <a:solidFill>
                  <a:srgbClr val="FF0000"/>
                </a:solidFill>
                <a:cs typeface="Arial" panose="020B0604020202020204" pitchFamily="34" charset="0"/>
              </a:rPr>
              <a:t>Heating Season</a:t>
            </a: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June till August – </a:t>
            </a:r>
            <a:r>
              <a:rPr lang="en-US" sz="2100" dirty="0">
                <a:solidFill>
                  <a:srgbClr val="0070C0"/>
                </a:solidFill>
                <a:cs typeface="Arial" panose="020B0604020202020204" pitchFamily="34" charset="0"/>
              </a:rPr>
              <a:t>Cooling Season</a:t>
            </a: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May, Sept, &amp; October – </a:t>
            </a:r>
            <a:r>
              <a:rPr lang="en-US" sz="2100" dirty="0">
                <a:solidFill>
                  <a:srgbClr val="00B050"/>
                </a:solidFill>
                <a:cs typeface="Arial" panose="020B0604020202020204" pitchFamily="34" charset="0"/>
              </a:rPr>
              <a:t>Comfortable Season</a:t>
            </a: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6 Months of Heating</a:t>
            </a: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3 Months of Cooling</a:t>
            </a:r>
          </a:p>
          <a:p>
            <a:pPr algn="l"/>
            <a:r>
              <a:rPr lang="en-US" sz="2100" dirty="0">
                <a:cs typeface="Arial" panose="020B0604020202020204" pitchFamily="34" charset="0"/>
              </a:rPr>
              <a:t>3 Months of Temperate Climate</a:t>
            </a:r>
          </a:p>
        </p:txBody>
      </p:sp>
    </p:spTree>
    <p:extLst>
      <p:ext uri="{BB962C8B-B14F-4D97-AF65-F5344CB8AC3E}">
        <p14:creationId xmlns:p14="http://schemas.microsoft.com/office/powerpoint/2010/main" val="189226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>
                <a:cs typeface="Arial" panose="020B0604020202020204" pitchFamily="34" charset="0"/>
              </a:rPr>
              <a:t>Renewable Energy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5" y="1317347"/>
            <a:ext cx="8538883" cy="50954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Selected Renewable Type = Photovoltaic Panels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Type of PV Panel = Mono Crystalline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Power Output Range = 320 – 335 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Dimensions = 1,978 mm Height X 992 mm Width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# of Panels = 491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Inclination = 32°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Azimuth = 32.27 °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Annual Electricity Generated = 231,194 kWh/year </a:t>
            </a:r>
            <a:r>
              <a:rPr lang="en-US" sz="2100" dirty="0">
                <a:solidFill>
                  <a:srgbClr val="FF0000"/>
                </a:solidFill>
              </a:rPr>
              <a:t>[788,834 kBTU/year]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Cost (Retail + </a:t>
            </a:r>
            <a:r>
              <a:rPr lang="en-US" sz="2100" dirty="0" err="1"/>
              <a:t>Labour</a:t>
            </a:r>
            <a:r>
              <a:rPr lang="en-US" sz="2100" dirty="0"/>
              <a:t>) per Watt = $ 3.87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Total Watt = 164,315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/>
              <a:t>Total Cost = $ 635,893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LowDown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389011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3375</Words>
  <Application>Microsoft Office PowerPoint</Application>
  <PresentationFormat>On-screen Show (4:3)</PresentationFormat>
  <Paragraphs>850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2017 ASHRAE LowDown Showdown  Modeling Competition</vt:lpstr>
      <vt:lpstr>Team &amp; Software Used  </vt:lpstr>
      <vt:lpstr>Team Collaboration 01 </vt:lpstr>
      <vt:lpstr>Team Collaboration 02 </vt:lpstr>
      <vt:lpstr>Approach to Achieve Net Zero</vt:lpstr>
      <vt:lpstr>Understanding Climate Zone</vt:lpstr>
      <vt:lpstr>Temperature Distribution</vt:lpstr>
      <vt:lpstr>Hot, Cold, &amp; Temperate Months</vt:lpstr>
      <vt:lpstr>Renewable Energy </vt:lpstr>
      <vt:lpstr>Renewable Energy Generation Per Month</vt:lpstr>
      <vt:lpstr>Modeling Existing Building</vt:lpstr>
      <vt:lpstr>Modeled Floor Plan </vt:lpstr>
      <vt:lpstr>Building Architecture Zoning</vt:lpstr>
      <vt:lpstr>Height of Building</vt:lpstr>
      <vt:lpstr>Assumptions</vt:lpstr>
      <vt:lpstr>Existing Building Model 3D Model</vt:lpstr>
      <vt:lpstr>Modeled ADMIN Zone Areas</vt:lpstr>
      <vt:lpstr>Modeled STORAGE Zone Areas</vt:lpstr>
      <vt:lpstr>Sorting Spaces</vt:lpstr>
      <vt:lpstr>Mechanical Spaces</vt:lpstr>
      <vt:lpstr>Shared Collection Facilities</vt:lpstr>
      <vt:lpstr>Office Spaces</vt:lpstr>
      <vt:lpstr>Corridor</vt:lpstr>
      <vt:lpstr>All Spaces</vt:lpstr>
      <vt:lpstr>Wall &amp; Roof U-Values</vt:lpstr>
      <vt:lpstr>External Glazing, Ground U-Value, &amp; Infiltration</vt:lpstr>
      <vt:lpstr>Thermal, Lighting &amp; Equipment Input</vt:lpstr>
      <vt:lpstr>Annual Ground Temperature 2011-2016</vt:lpstr>
      <vt:lpstr>Challenges Faced in ADMIN HVAC System</vt:lpstr>
      <vt:lpstr>HVAC Existing Building Data/ADMIN ZONE</vt:lpstr>
      <vt:lpstr>Challenges Faced in SCF-01 HVAC System</vt:lpstr>
      <vt:lpstr>HVAC Existing Building Data/SCF-01</vt:lpstr>
      <vt:lpstr>Challenges Faced in SCF-02 HVAC System</vt:lpstr>
      <vt:lpstr>HVAC Existing Building Data/SCF-02</vt:lpstr>
      <vt:lpstr>Challenges Faced in SCF-03 HVAC System</vt:lpstr>
      <vt:lpstr>HVAC Existing Building Data/SCF-03</vt:lpstr>
      <vt:lpstr>Challenges Faced in Hydronic HVAC System</vt:lpstr>
      <vt:lpstr>Hydronic System </vt:lpstr>
      <vt:lpstr>ADMIN ZONE Metered Vs Simulated Energy Consumption (kWh)</vt:lpstr>
      <vt:lpstr>SCF ZONE Metered Vs Simulated Energy Consumption (kWh)</vt:lpstr>
      <vt:lpstr>Metered Vs Simulated Energy Consumption</vt:lpstr>
      <vt:lpstr>Simulated Energy Consumption Breakdown</vt:lpstr>
      <vt:lpstr>Energy Conservation Measures</vt:lpstr>
      <vt:lpstr>1. Window U-Value from 3.20 to 0.73 W/m².K</vt:lpstr>
      <vt:lpstr>ECM_01 Window Monthly Energy Consumption</vt:lpstr>
      <vt:lpstr>2. Infiltration from 1.5 L/s.m².fac to 0.5 L/s.m².fac</vt:lpstr>
      <vt:lpstr>ECM_02 Infiltration Monthly Energy Consumption</vt:lpstr>
      <vt:lpstr>3. Heating Setpoint from 16 °C to 15 °C [01]</vt:lpstr>
      <vt:lpstr>3. Heating Setpoint from 16 °C to 15 °C [02]</vt:lpstr>
      <vt:lpstr>ECM_03 Heating Setpoint Monthly Energy Consumption</vt:lpstr>
      <vt:lpstr>4.Replacement of Current Lighting with LED_01</vt:lpstr>
      <vt:lpstr>4.Replacement of Current Lighting with LED_02</vt:lpstr>
      <vt:lpstr>4.Replacement of Current Lighting with LED</vt:lpstr>
      <vt:lpstr>5. Package Outdoor Heat Pump with Energy Recovery Wheel for ADMIN Zone_01</vt:lpstr>
      <vt:lpstr>5. Package Outdoor Heat Pump with Energy Recovery Wheel for ADMIN Zone_02</vt:lpstr>
      <vt:lpstr>ECM_05 Pkg OA HP ADMIN Monthly Energy Consumption</vt:lpstr>
      <vt:lpstr>6. Replacement of RTU-1 with Package Unit that includes CDQ Wheel_01</vt:lpstr>
      <vt:lpstr>6. Replacement of RTU-1 with Package Unit that includes CDQ Wheel_02</vt:lpstr>
      <vt:lpstr>ECM_06 Replacement of RTU-1 Monthly Energy Consumption</vt:lpstr>
      <vt:lpstr>7. Replacement of Centrifugal with Plenum Fans</vt:lpstr>
      <vt:lpstr>7. Replacement of Centrifugal with Plenum Fans</vt:lpstr>
      <vt:lpstr>Energy Use Intensity Comparison for ECMs</vt:lpstr>
      <vt:lpstr>Retrofit Building with Solar Panels</vt:lpstr>
      <vt:lpstr>Combined ECMs </vt:lpstr>
      <vt:lpstr>Retrofit Building Energy Consumption by Component</vt:lpstr>
      <vt:lpstr>Cost Saving Per Year </vt:lpstr>
      <vt:lpstr>Total Cost Savings</vt:lpstr>
      <vt:lpstr>Summary </vt:lpstr>
      <vt:lpstr>Conclusion</vt:lpstr>
      <vt:lpstr>End</vt:lpstr>
    </vt:vector>
  </TitlesOfParts>
  <Company>ASHRAE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and IBPSA- USA SimBuild 2016: Building Performance Modeling Conference</dc:title>
  <dc:creator>McHan, Ragan</dc:creator>
  <cp:lastModifiedBy>Preyor, Christopher</cp:lastModifiedBy>
  <cp:revision>513</cp:revision>
  <dcterms:created xsi:type="dcterms:W3CDTF">2016-04-19T19:37:35Z</dcterms:created>
  <dcterms:modified xsi:type="dcterms:W3CDTF">2017-09-13T12:43:17Z</dcterms:modified>
</cp:coreProperties>
</file>