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1"/>
  </p:notesMasterIdLst>
  <p:sldIdLst>
    <p:sldId id="256" r:id="rId2"/>
    <p:sldId id="263" r:id="rId3"/>
    <p:sldId id="297" r:id="rId4"/>
    <p:sldId id="298" r:id="rId5"/>
    <p:sldId id="299" r:id="rId6"/>
    <p:sldId id="300" r:id="rId7"/>
    <p:sldId id="301" r:id="rId8"/>
    <p:sldId id="302" r:id="rId9"/>
    <p:sldId id="303"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80733" autoAdjust="0"/>
  </p:normalViewPr>
  <p:slideViewPr>
    <p:cSldViewPr snapToGrid="0">
      <p:cViewPr varScale="1">
        <p:scale>
          <a:sx n="54" d="100"/>
          <a:sy n="54" d="100"/>
        </p:scale>
        <p:origin x="1148" y="4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67B08C0-4F64-454B-A5B3-6427CD1924F1}" type="datetimeFigureOut">
              <a:rPr lang="en-US" smtClean="0"/>
              <a:t>11/5/2021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BD9E36F-70AF-4D26-A902-3D31186D8AA4}" type="slidenum">
              <a:rPr lang="en-US" smtClean="0"/>
              <a:t>‹#›</a:t>
            </a:fld>
            <a:endParaRPr lang="en-US"/>
          </a:p>
        </p:txBody>
      </p:sp>
    </p:spTree>
    <p:extLst>
      <p:ext uri="{BB962C8B-B14F-4D97-AF65-F5344CB8AC3E}">
        <p14:creationId xmlns:p14="http://schemas.microsoft.com/office/powerpoint/2010/main" val="195037657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BD9E36F-70AF-4D26-A902-3D31186D8AA4}" type="slidenum">
              <a:rPr lang="en-US" smtClean="0"/>
              <a:t>1</a:t>
            </a:fld>
            <a:endParaRPr lang="en-US"/>
          </a:p>
        </p:txBody>
      </p:sp>
    </p:spTree>
    <p:extLst>
      <p:ext uri="{BB962C8B-B14F-4D97-AF65-F5344CB8AC3E}">
        <p14:creationId xmlns:p14="http://schemas.microsoft.com/office/powerpoint/2010/main" val="266838602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23925">
              <a:spcBef>
                <a:spcPct val="0"/>
              </a:spcBef>
            </a:pPr>
            <a:endParaRPr kumimoji="0" lang="en-US" sz="1200" dirty="0">
              <a:solidFill>
                <a:srgbClr val="FF0000"/>
              </a:solidFill>
            </a:endParaRPr>
          </a:p>
        </p:txBody>
      </p:sp>
      <p:sp>
        <p:nvSpPr>
          <p:cNvPr id="4" name="Slide Number Placeholder 3"/>
          <p:cNvSpPr>
            <a:spLocks noGrp="1"/>
          </p:cNvSpPr>
          <p:nvPr>
            <p:ph type="sldNum" sz="quarter" idx="5"/>
          </p:nvPr>
        </p:nvSpPr>
        <p:spPr/>
        <p:txBody>
          <a:bodyPr/>
          <a:lstStyle/>
          <a:p>
            <a:fld id="{6BD9E36F-70AF-4D26-A902-3D31186D8AA4}" type="slidenum">
              <a:rPr lang="en-US" smtClean="0"/>
              <a:t>2</a:t>
            </a:fld>
            <a:endParaRPr lang="en-US"/>
          </a:p>
        </p:txBody>
      </p:sp>
    </p:spTree>
    <p:extLst>
      <p:ext uri="{BB962C8B-B14F-4D97-AF65-F5344CB8AC3E}">
        <p14:creationId xmlns:p14="http://schemas.microsoft.com/office/powerpoint/2010/main" val="29414916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23925">
              <a:spcBef>
                <a:spcPct val="0"/>
              </a:spcBef>
            </a:pPr>
            <a:endParaRPr kumimoji="0" lang="en-US" sz="1200" dirty="0">
              <a:solidFill>
                <a:srgbClr val="FF0000"/>
              </a:solidFill>
            </a:endParaRPr>
          </a:p>
        </p:txBody>
      </p:sp>
      <p:sp>
        <p:nvSpPr>
          <p:cNvPr id="4" name="Slide Number Placeholder 3"/>
          <p:cNvSpPr>
            <a:spLocks noGrp="1"/>
          </p:cNvSpPr>
          <p:nvPr>
            <p:ph type="sldNum" sz="quarter" idx="5"/>
          </p:nvPr>
        </p:nvSpPr>
        <p:spPr/>
        <p:txBody>
          <a:bodyPr/>
          <a:lstStyle/>
          <a:p>
            <a:fld id="{6BD9E36F-70AF-4D26-A902-3D31186D8AA4}" type="slidenum">
              <a:rPr lang="en-US" smtClean="0"/>
              <a:t>3</a:t>
            </a:fld>
            <a:endParaRPr lang="en-US"/>
          </a:p>
        </p:txBody>
      </p:sp>
    </p:spTree>
    <p:extLst>
      <p:ext uri="{BB962C8B-B14F-4D97-AF65-F5344CB8AC3E}">
        <p14:creationId xmlns:p14="http://schemas.microsoft.com/office/powerpoint/2010/main" val="80232315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23925">
              <a:spcBef>
                <a:spcPct val="0"/>
              </a:spcBef>
            </a:pPr>
            <a:endParaRPr kumimoji="0" lang="en-US" sz="1200" dirty="0">
              <a:solidFill>
                <a:srgbClr val="FF0000"/>
              </a:solidFill>
            </a:endParaRPr>
          </a:p>
        </p:txBody>
      </p:sp>
      <p:sp>
        <p:nvSpPr>
          <p:cNvPr id="4" name="Slide Number Placeholder 3"/>
          <p:cNvSpPr>
            <a:spLocks noGrp="1"/>
          </p:cNvSpPr>
          <p:nvPr>
            <p:ph type="sldNum" sz="quarter" idx="5"/>
          </p:nvPr>
        </p:nvSpPr>
        <p:spPr/>
        <p:txBody>
          <a:bodyPr/>
          <a:lstStyle/>
          <a:p>
            <a:fld id="{6BD9E36F-70AF-4D26-A902-3D31186D8AA4}" type="slidenum">
              <a:rPr lang="en-US" smtClean="0"/>
              <a:t>4</a:t>
            </a:fld>
            <a:endParaRPr lang="en-US"/>
          </a:p>
        </p:txBody>
      </p:sp>
    </p:spTree>
    <p:extLst>
      <p:ext uri="{BB962C8B-B14F-4D97-AF65-F5344CB8AC3E}">
        <p14:creationId xmlns:p14="http://schemas.microsoft.com/office/powerpoint/2010/main" val="42494509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23925">
              <a:spcBef>
                <a:spcPct val="0"/>
              </a:spcBef>
            </a:pPr>
            <a:endParaRPr kumimoji="0" lang="en-US" sz="1200" dirty="0">
              <a:solidFill>
                <a:srgbClr val="FF0000"/>
              </a:solidFill>
            </a:endParaRPr>
          </a:p>
        </p:txBody>
      </p:sp>
      <p:sp>
        <p:nvSpPr>
          <p:cNvPr id="4" name="Slide Number Placeholder 3"/>
          <p:cNvSpPr>
            <a:spLocks noGrp="1"/>
          </p:cNvSpPr>
          <p:nvPr>
            <p:ph type="sldNum" sz="quarter" idx="5"/>
          </p:nvPr>
        </p:nvSpPr>
        <p:spPr/>
        <p:txBody>
          <a:bodyPr/>
          <a:lstStyle/>
          <a:p>
            <a:fld id="{6BD9E36F-70AF-4D26-A902-3D31186D8AA4}" type="slidenum">
              <a:rPr lang="en-US" smtClean="0"/>
              <a:t>5</a:t>
            </a:fld>
            <a:endParaRPr lang="en-US"/>
          </a:p>
        </p:txBody>
      </p:sp>
    </p:spTree>
    <p:extLst>
      <p:ext uri="{BB962C8B-B14F-4D97-AF65-F5344CB8AC3E}">
        <p14:creationId xmlns:p14="http://schemas.microsoft.com/office/powerpoint/2010/main" val="98771190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23925">
              <a:spcBef>
                <a:spcPct val="0"/>
              </a:spcBef>
            </a:pPr>
            <a:endParaRPr kumimoji="0" lang="en-US" sz="1200" dirty="0">
              <a:solidFill>
                <a:srgbClr val="FF0000"/>
              </a:solidFill>
            </a:endParaRPr>
          </a:p>
        </p:txBody>
      </p:sp>
      <p:sp>
        <p:nvSpPr>
          <p:cNvPr id="4" name="Slide Number Placeholder 3"/>
          <p:cNvSpPr>
            <a:spLocks noGrp="1"/>
          </p:cNvSpPr>
          <p:nvPr>
            <p:ph type="sldNum" sz="quarter" idx="5"/>
          </p:nvPr>
        </p:nvSpPr>
        <p:spPr/>
        <p:txBody>
          <a:bodyPr/>
          <a:lstStyle/>
          <a:p>
            <a:fld id="{6BD9E36F-70AF-4D26-A902-3D31186D8AA4}" type="slidenum">
              <a:rPr lang="en-US" smtClean="0"/>
              <a:t>6</a:t>
            </a:fld>
            <a:endParaRPr lang="en-US"/>
          </a:p>
        </p:txBody>
      </p:sp>
    </p:spTree>
    <p:extLst>
      <p:ext uri="{BB962C8B-B14F-4D97-AF65-F5344CB8AC3E}">
        <p14:creationId xmlns:p14="http://schemas.microsoft.com/office/powerpoint/2010/main" val="214933677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23925">
              <a:spcBef>
                <a:spcPct val="0"/>
              </a:spcBef>
            </a:pPr>
            <a:endParaRPr kumimoji="0" lang="en-US" sz="1200" dirty="0">
              <a:solidFill>
                <a:srgbClr val="FF0000"/>
              </a:solidFill>
            </a:endParaRPr>
          </a:p>
        </p:txBody>
      </p:sp>
      <p:sp>
        <p:nvSpPr>
          <p:cNvPr id="4" name="Slide Number Placeholder 3"/>
          <p:cNvSpPr>
            <a:spLocks noGrp="1"/>
          </p:cNvSpPr>
          <p:nvPr>
            <p:ph type="sldNum" sz="quarter" idx="5"/>
          </p:nvPr>
        </p:nvSpPr>
        <p:spPr/>
        <p:txBody>
          <a:bodyPr/>
          <a:lstStyle/>
          <a:p>
            <a:fld id="{6BD9E36F-70AF-4D26-A902-3D31186D8AA4}" type="slidenum">
              <a:rPr lang="en-US" smtClean="0"/>
              <a:t>7</a:t>
            </a:fld>
            <a:endParaRPr lang="en-US"/>
          </a:p>
        </p:txBody>
      </p:sp>
    </p:spTree>
    <p:extLst>
      <p:ext uri="{BB962C8B-B14F-4D97-AF65-F5344CB8AC3E}">
        <p14:creationId xmlns:p14="http://schemas.microsoft.com/office/powerpoint/2010/main" val="275294154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23925">
              <a:spcBef>
                <a:spcPct val="0"/>
              </a:spcBef>
            </a:pPr>
            <a:endParaRPr kumimoji="0" lang="en-US" sz="1200" dirty="0">
              <a:solidFill>
                <a:srgbClr val="FF0000"/>
              </a:solidFill>
            </a:endParaRPr>
          </a:p>
        </p:txBody>
      </p:sp>
      <p:sp>
        <p:nvSpPr>
          <p:cNvPr id="4" name="Slide Number Placeholder 3"/>
          <p:cNvSpPr>
            <a:spLocks noGrp="1"/>
          </p:cNvSpPr>
          <p:nvPr>
            <p:ph type="sldNum" sz="quarter" idx="5"/>
          </p:nvPr>
        </p:nvSpPr>
        <p:spPr/>
        <p:txBody>
          <a:bodyPr/>
          <a:lstStyle/>
          <a:p>
            <a:fld id="{6BD9E36F-70AF-4D26-A902-3D31186D8AA4}" type="slidenum">
              <a:rPr lang="en-US" smtClean="0"/>
              <a:t>8</a:t>
            </a:fld>
            <a:endParaRPr lang="en-US"/>
          </a:p>
        </p:txBody>
      </p:sp>
    </p:spTree>
    <p:extLst>
      <p:ext uri="{BB962C8B-B14F-4D97-AF65-F5344CB8AC3E}">
        <p14:creationId xmlns:p14="http://schemas.microsoft.com/office/powerpoint/2010/main" val="151313677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23925">
              <a:spcBef>
                <a:spcPct val="0"/>
              </a:spcBef>
            </a:pPr>
            <a:endParaRPr kumimoji="0" lang="en-US" sz="1200" dirty="0">
              <a:solidFill>
                <a:srgbClr val="FF0000"/>
              </a:solidFill>
            </a:endParaRPr>
          </a:p>
        </p:txBody>
      </p:sp>
      <p:sp>
        <p:nvSpPr>
          <p:cNvPr id="4" name="Slide Number Placeholder 3"/>
          <p:cNvSpPr>
            <a:spLocks noGrp="1"/>
          </p:cNvSpPr>
          <p:nvPr>
            <p:ph type="sldNum" sz="quarter" idx="5"/>
          </p:nvPr>
        </p:nvSpPr>
        <p:spPr/>
        <p:txBody>
          <a:bodyPr/>
          <a:lstStyle/>
          <a:p>
            <a:fld id="{6BD9E36F-70AF-4D26-A902-3D31186D8AA4}" type="slidenum">
              <a:rPr lang="en-US" smtClean="0"/>
              <a:t>9</a:t>
            </a:fld>
            <a:endParaRPr lang="en-US"/>
          </a:p>
        </p:txBody>
      </p:sp>
    </p:spTree>
    <p:extLst>
      <p:ext uri="{BB962C8B-B14F-4D97-AF65-F5344CB8AC3E}">
        <p14:creationId xmlns:p14="http://schemas.microsoft.com/office/powerpoint/2010/main" val="395400191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58D0D4FE-3016-4630-ADAA-43F897DAC40F}" type="datetimeFigureOut">
              <a:rPr lang="en-US" smtClean="0"/>
              <a:t>11/5/2021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0FF9B61-0B6F-4958-A3C5-82D6C9F4E914}" type="slidenum">
              <a:rPr lang="en-US" smtClean="0"/>
              <a:t>‹#›</a:t>
            </a:fld>
            <a:endParaRPr lang="en-US"/>
          </a:p>
        </p:txBody>
      </p:sp>
    </p:spTree>
    <p:extLst>
      <p:ext uri="{BB962C8B-B14F-4D97-AF65-F5344CB8AC3E}">
        <p14:creationId xmlns:p14="http://schemas.microsoft.com/office/powerpoint/2010/main" val="21045065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8D0D4FE-3016-4630-ADAA-43F897DAC40F}" type="datetimeFigureOut">
              <a:rPr lang="en-US" smtClean="0"/>
              <a:t>11/5/2021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0FF9B61-0B6F-4958-A3C5-82D6C9F4E914}" type="slidenum">
              <a:rPr lang="en-US" smtClean="0"/>
              <a:t>‹#›</a:t>
            </a:fld>
            <a:endParaRPr lang="en-US"/>
          </a:p>
        </p:txBody>
      </p:sp>
    </p:spTree>
    <p:extLst>
      <p:ext uri="{BB962C8B-B14F-4D97-AF65-F5344CB8AC3E}">
        <p14:creationId xmlns:p14="http://schemas.microsoft.com/office/powerpoint/2010/main" val="29107818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8D0D4FE-3016-4630-ADAA-43F897DAC40F}" type="datetimeFigureOut">
              <a:rPr lang="en-US" smtClean="0"/>
              <a:t>11/5/2021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0FF9B61-0B6F-4958-A3C5-82D6C9F4E914}" type="slidenum">
              <a:rPr lang="en-US" smtClean="0"/>
              <a:t>‹#›</a:t>
            </a:fld>
            <a:endParaRPr lang="en-US"/>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45033371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8D0D4FE-3016-4630-ADAA-43F897DAC40F}" type="datetimeFigureOut">
              <a:rPr lang="en-US" smtClean="0"/>
              <a:t>11/5/2021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0FF9B61-0B6F-4958-A3C5-82D6C9F4E914}" type="slidenum">
              <a:rPr lang="en-US" smtClean="0"/>
              <a:t>‹#›</a:t>
            </a:fld>
            <a:endParaRPr lang="en-US"/>
          </a:p>
        </p:txBody>
      </p:sp>
    </p:spTree>
    <p:extLst>
      <p:ext uri="{BB962C8B-B14F-4D97-AF65-F5344CB8AC3E}">
        <p14:creationId xmlns:p14="http://schemas.microsoft.com/office/powerpoint/2010/main" val="10931548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8D0D4FE-3016-4630-ADAA-43F897DAC40F}" type="datetimeFigureOut">
              <a:rPr lang="en-US" smtClean="0"/>
              <a:t>11/5/2021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0FF9B61-0B6F-4958-A3C5-82D6C9F4E914}"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65763514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8D0D4FE-3016-4630-ADAA-43F897DAC40F}" type="datetimeFigureOut">
              <a:rPr lang="en-US" smtClean="0"/>
              <a:t>11/5/2021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0FF9B61-0B6F-4958-A3C5-82D6C9F4E914}" type="slidenum">
              <a:rPr lang="en-US" smtClean="0"/>
              <a:t>‹#›</a:t>
            </a:fld>
            <a:endParaRPr lang="en-US"/>
          </a:p>
        </p:txBody>
      </p:sp>
    </p:spTree>
    <p:extLst>
      <p:ext uri="{BB962C8B-B14F-4D97-AF65-F5344CB8AC3E}">
        <p14:creationId xmlns:p14="http://schemas.microsoft.com/office/powerpoint/2010/main" val="363700068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8D0D4FE-3016-4630-ADAA-43F897DAC40F}" type="datetimeFigureOut">
              <a:rPr lang="en-US" smtClean="0"/>
              <a:t>11/5/2021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0FF9B61-0B6F-4958-A3C5-82D6C9F4E914}" type="slidenum">
              <a:rPr lang="en-US" smtClean="0"/>
              <a:t>‹#›</a:t>
            </a:fld>
            <a:endParaRPr lang="en-US"/>
          </a:p>
        </p:txBody>
      </p:sp>
    </p:spTree>
    <p:extLst>
      <p:ext uri="{BB962C8B-B14F-4D97-AF65-F5344CB8AC3E}">
        <p14:creationId xmlns:p14="http://schemas.microsoft.com/office/powerpoint/2010/main" val="257588761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8D0D4FE-3016-4630-ADAA-43F897DAC40F}" type="datetimeFigureOut">
              <a:rPr lang="en-US" smtClean="0"/>
              <a:t>11/5/2021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0FF9B61-0B6F-4958-A3C5-82D6C9F4E914}" type="slidenum">
              <a:rPr lang="en-US" smtClean="0"/>
              <a:t>‹#›</a:t>
            </a:fld>
            <a:endParaRPr lang="en-US"/>
          </a:p>
        </p:txBody>
      </p:sp>
    </p:spTree>
    <p:extLst>
      <p:ext uri="{BB962C8B-B14F-4D97-AF65-F5344CB8AC3E}">
        <p14:creationId xmlns:p14="http://schemas.microsoft.com/office/powerpoint/2010/main" val="7808960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8D0D4FE-3016-4630-ADAA-43F897DAC40F}" type="datetimeFigureOut">
              <a:rPr lang="en-US" smtClean="0"/>
              <a:t>11/5/2021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0FF9B61-0B6F-4958-A3C5-82D6C9F4E914}" type="slidenum">
              <a:rPr lang="en-US" smtClean="0"/>
              <a:t>‹#›</a:t>
            </a:fld>
            <a:endParaRPr lang="en-US"/>
          </a:p>
        </p:txBody>
      </p:sp>
    </p:spTree>
    <p:extLst>
      <p:ext uri="{BB962C8B-B14F-4D97-AF65-F5344CB8AC3E}">
        <p14:creationId xmlns:p14="http://schemas.microsoft.com/office/powerpoint/2010/main" val="30782977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8D0D4FE-3016-4630-ADAA-43F897DAC40F}" type="datetimeFigureOut">
              <a:rPr lang="en-US" smtClean="0"/>
              <a:t>11/5/2021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0FF9B61-0B6F-4958-A3C5-82D6C9F4E914}" type="slidenum">
              <a:rPr lang="en-US" smtClean="0"/>
              <a:t>‹#›</a:t>
            </a:fld>
            <a:endParaRPr lang="en-US"/>
          </a:p>
        </p:txBody>
      </p:sp>
    </p:spTree>
    <p:extLst>
      <p:ext uri="{BB962C8B-B14F-4D97-AF65-F5344CB8AC3E}">
        <p14:creationId xmlns:p14="http://schemas.microsoft.com/office/powerpoint/2010/main" val="21158988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58D0D4FE-3016-4630-ADAA-43F897DAC40F}" type="datetimeFigureOut">
              <a:rPr lang="en-US" smtClean="0"/>
              <a:t>11/5/2021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0FF9B61-0B6F-4958-A3C5-82D6C9F4E914}" type="slidenum">
              <a:rPr lang="en-US" smtClean="0"/>
              <a:t>‹#›</a:t>
            </a:fld>
            <a:endParaRPr lang="en-US"/>
          </a:p>
        </p:txBody>
      </p:sp>
    </p:spTree>
    <p:extLst>
      <p:ext uri="{BB962C8B-B14F-4D97-AF65-F5344CB8AC3E}">
        <p14:creationId xmlns:p14="http://schemas.microsoft.com/office/powerpoint/2010/main" val="37942810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8D0D4FE-3016-4630-ADAA-43F897DAC40F}" type="datetimeFigureOut">
              <a:rPr lang="en-US" smtClean="0"/>
              <a:t>11/5/2021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0FF9B61-0B6F-4958-A3C5-82D6C9F4E914}" type="slidenum">
              <a:rPr lang="en-US" smtClean="0"/>
              <a:t>‹#›</a:t>
            </a:fld>
            <a:endParaRPr lang="en-US"/>
          </a:p>
        </p:txBody>
      </p:sp>
    </p:spTree>
    <p:extLst>
      <p:ext uri="{BB962C8B-B14F-4D97-AF65-F5344CB8AC3E}">
        <p14:creationId xmlns:p14="http://schemas.microsoft.com/office/powerpoint/2010/main" val="32114757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58D0D4FE-3016-4630-ADAA-43F897DAC40F}" type="datetimeFigureOut">
              <a:rPr lang="en-US" smtClean="0"/>
              <a:t>11/5/2021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0FF9B61-0B6F-4958-A3C5-82D6C9F4E914}" type="slidenum">
              <a:rPr lang="en-US" smtClean="0"/>
              <a:t>‹#›</a:t>
            </a:fld>
            <a:endParaRPr lang="en-US"/>
          </a:p>
        </p:txBody>
      </p:sp>
    </p:spTree>
    <p:extLst>
      <p:ext uri="{BB962C8B-B14F-4D97-AF65-F5344CB8AC3E}">
        <p14:creationId xmlns:p14="http://schemas.microsoft.com/office/powerpoint/2010/main" val="7419051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8D0D4FE-3016-4630-ADAA-43F897DAC40F}" type="datetimeFigureOut">
              <a:rPr lang="en-US" smtClean="0"/>
              <a:t>11/5/2021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0FF9B61-0B6F-4958-A3C5-82D6C9F4E914}" type="slidenum">
              <a:rPr lang="en-US" smtClean="0"/>
              <a:t>‹#›</a:t>
            </a:fld>
            <a:endParaRPr lang="en-US"/>
          </a:p>
        </p:txBody>
      </p:sp>
    </p:spTree>
    <p:extLst>
      <p:ext uri="{BB962C8B-B14F-4D97-AF65-F5344CB8AC3E}">
        <p14:creationId xmlns:p14="http://schemas.microsoft.com/office/powerpoint/2010/main" val="27876320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8D0D4FE-3016-4630-ADAA-43F897DAC40F}" type="datetimeFigureOut">
              <a:rPr lang="en-US" smtClean="0"/>
              <a:t>11/5/2021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0FF9B61-0B6F-4958-A3C5-82D6C9F4E914}" type="slidenum">
              <a:rPr lang="en-US" smtClean="0"/>
              <a:t>‹#›</a:t>
            </a:fld>
            <a:endParaRPr lang="en-US"/>
          </a:p>
        </p:txBody>
      </p:sp>
    </p:spTree>
    <p:extLst>
      <p:ext uri="{BB962C8B-B14F-4D97-AF65-F5344CB8AC3E}">
        <p14:creationId xmlns:p14="http://schemas.microsoft.com/office/powerpoint/2010/main" val="4843425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8D0D4FE-3016-4630-ADAA-43F897DAC40F}" type="datetimeFigureOut">
              <a:rPr lang="en-US" smtClean="0"/>
              <a:t>11/5/2021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0FF9B61-0B6F-4958-A3C5-82D6C9F4E914}" type="slidenum">
              <a:rPr lang="en-US" smtClean="0"/>
              <a:t>‹#›</a:t>
            </a:fld>
            <a:endParaRPr lang="en-US"/>
          </a:p>
        </p:txBody>
      </p:sp>
    </p:spTree>
    <p:extLst>
      <p:ext uri="{BB962C8B-B14F-4D97-AF65-F5344CB8AC3E}">
        <p14:creationId xmlns:p14="http://schemas.microsoft.com/office/powerpoint/2010/main" val="10119472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58D0D4FE-3016-4630-ADAA-43F897DAC40F}" type="datetimeFigureOut">
              <a:rPr lang="en-US" smtClean="0"/>
              <a:t>11/5/2021</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0FF9B61-0B6F-4958-A3C5-82D6C9F4E914}" type="slidenum">
              <a:rPr lang="en-US" smtClean="0"/>
              <a:t>‹#›</a:t>
            </a:fld>
            <a:endParaRPr lang="en-US"/>
          </a:p>
        </p:txBody>
      </p:sp>
    </p:spTree>
    <p:extLst>
      <p:ext uri="{BB962C8B-B14F-4D97-AF65-F5344CB8AC3E}">
        <p14:creationId xmlns:p14="http://schemas.microsoft.com/office/powerpoint/2010/main" val="60769389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8A0100-A949-48C7-BC49-291F322476C1}"/>
              </a:ext>
            </a:extLst>
          </p:cNvPr>
          <p:cNvSpPr>
            <a:spLocks noGrp="1"/>
          </p:cNvSpPr>
          <p:nvPr>
            <p:ph type="ctrTitle"/>
          </p:nvPr>
        </p:nvSpPr>
        <p:spPr>
          <a:xfrm>
            <a:off x="4958295" y="2119503"/>
            <a:ext cx="4299666" cy="2618994"/>
          </a:xfrm>
        </p:spPr>
        <p:txBody>
          <a:bodyPr>
            <a:normAutofit/>
          </a:bodyPr>
          <a:lstStyle/>
          <a:p>
            <a:pPr algn="l">
              <a:lnSpc>
                <a:spcPct val="90000"/>
              </a:lnSpc>
            </a:pPr>
            <a:r>
              <a:rPr lang="en-US" sz="3800" dirty="0"/>
              <a:t>Fellow Nomination</a:t>
            </a:r>
            <a:br>
              <a:rPr lang="en-US" sz="3800" dirty="0"/>
            </a:br>
            <a:br>
              <a:rPr lang="en-US" sz="3800" dirty="0"/>
            </a:br>
            <a:r>
              <a:rPr lang="en-US" sz="3800" dirty="0"/>
              <a:t>Tips &amp; Suggestions</a:t>
            </a:r>
            <a:br>
              <a:rPr lang="en-US" sz="3800" dirty="0"/>
            </a:br>
            <a:br>
              <a:rPr lang="en-US" sz="3800" dirty="0"/>
            </a:br>
            <a:r>
              <a:rPr lang="en-US" sz="2800" dirty="0"/>
              <a:t>ASHRAE Honors &amp; Awards</a:t>
            </a:r>
          </a:p>
        </p:txBody>
      </p:sp>
      <p:sp>
        <p:nvSpPr>
          <p:cNvPr id="9" name="Isosceles Triangle 8">
            <a:extLst>
              <a:ext uri="{FF2B5EF4-FFF2-40B4-BE49-F238E27FC236}">
                <a16:creationId xmlns:a16="http://schemas.microsoft.com/office/drawing/2014/main" id="{5A7802B6-FF37-40CF-A7E2-6F2A0D9A91E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3174" y="1270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pic>
        <p:nvPicPr>
          <p:cNvPr id="4" name="Picture 3" descr="A blue and white logo&#10;&#10;Description automatically generated with low confidence">
            <a:extLst>
              <a:ext uri="{FF2B5EF4-FFF2-40B4-BE49-F238E27FC236}">
                <a16:creationId xmlns:a16="http://schemas.microsoft.com/office/drawing/2014/main" id="{5FF14C1B-F5DC-4F7E-9711-CF94C930E24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88604" y="2123488"/>
            <a:ext cx="3765692" cy="2618994"/>
          </a:xfrm>
          <a:prstGeom prst="rect">
            <a:avLst/>
          </a:prstGeom>
        </p:spPr>
      </p:pic>
    </p:spTree>
    <p:extLst>
      <p:ext uri="{BB962C8B-B14F-4D97-AF65-F5344CB8AC3E}">
        <p14:creationId xmlns:p14="http://schemas.microsoft.com/office/powerpoint/2010/main" val="1072715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6388EA-DDB8-4AED-80B8-F5C46FF73A64}"/>
              </a:ext>
            </a:extLst>
          </p:cNvPr>
          <p:cNvSpPr>
            <a:spLocks noGrp="1"/>
          </p:cNvSpPr>
          <p:nvPr>
            <p:ph type="title"/>
          </p:nvPr>
        </p:nvSpPr>
        <p:spPr/>
        <p:txBody>
          <a:bodyPr/>
          <a:lstStyle/>
          <a:p>
            <a:r>
              <a:rPr lang="en-US" dirty="0"/>
              <a:t>An ASHRAE Fellow is:</a:t>
            </a:r>
          </a:p>
        </p:txBody>
      </p:sp>
      <p:sp>
        <p:nvSpPr>
          <p:cNvPr id="3" name="Content Placeholder 2">
            <a:extLst>
              <a:ext uri="{FF2B5EF4-FFF2-40B4-BE49-F238E27FC236}">
                <a16:creationId xmlns:a16="http://schemas.microsoft.com/office/drawing/2014/main" id="{B82A5DF1-9C11-4F5D-9297-4BA2B341BC47}"/>
              </a:ext>
            </a:extLst>
          </p:cNvPr>
          <p:cNvSpPr>
            <a:spLocks noGrp="1"/>
          </p:cNvSpPr>
          <p:nvPr>
            <p:ph idx="1"/>
          </p:nvPr>
        </p:nvSpPr>
        <p:spPr>
          <a:xfrm>
            <a:off x="677334" y="2018089"/>
            <a:ext cx="8596668" cy="3880773"/>
          </a:xfrm>
        </p:spPr>
        <p:txBody>
          <a:bodyPr>
            <a:normAutofit/>
          </a:bodyPr>
          <a:lstStyle/>
          <a:p>
            <a:r>
              <a:rPr lang="en-US" altLang="en-US" sz="2400" dirty="0"/>
              <a:t>A member who has </a:t>
            </a:r>
            <a:r>
              <a:rPr lang="en-US" altLang="en-US" sz="2400" i="1" dirty="0"/>
              <a:t>“attained </a:t>
            </a:r>
            <a:r>
              <a:rPr lang="en-US" altLang="en-US" sz="2400" i="1" u="sng" dirty="0"/>
              <a:t>distinction</a:t>
            </a:r>
            <a:r>
              <a:rPr lang="en-US" altLang="en-US" sz="2400" i="1" dirty="0"/>
              <a:t> and made </a:t>
            </a:r>
            <a:r>
              <a:rPr lang="en-US" altLang="en-US" sz="2400" i="1" u="sng" dirty="0"/>
              <a:t>substantial contribution</a:t>
            </a:r>
            <a:r>
              <a:rPr lang="en-US" altLang="en-US" sz="2400" i="1" dirty="0"/>
              <a:t> in HVAC&amp;R and the built environment”.</a:t>
            </a:r>
          </a:p>
          <a:p>
            <a:pPr lvl="1"/>
            <a:r>
              <a:rPr lang="en-US" altLang="en-US" sz="2200" dirty="0"/>
              <a:t>“</a:t>
            </a:r>
            <a:r>
              <a:rPr lang="en-US" altLang="en-US" sz="2200" u="sng" dirty="0"/>
              <a:t>Distinction</a:t>
            </a:r>
            <a:r>
              <a:rPr lang="en-US" altLang="en-US" sz="2200" dirty="0"/>
              <a:t>” – as seen by his/her peers in the industry as a person of interest.</a:t>
            </a:r>
          </a:p>
          <a:p>
            <a:pPr lvl="1"/>
            <a:r>
              <a:rPr lang="en-US" altLang="en-US" sz="2200" dirty="0"/>
              <a:t>“</a:t>
            </a:r>
            <a:r>
              <a:rPr lang="en-US" altLang="en-US" sz="2200" u="sng" dirty="0"/>
              <a:t>Substantial contribution</a:t>
            </a:r>
            <a:r>
              <a:rPr lang="en-US" altLang="en-US" sz="2200" dirty="0"/>
              <a:t>” - one or more contributions to the industry which had a notable, unique and positive impact in the advancement of the arts and/or sciences of HVAC&amp;R, the built environment and a sustainable world.</a:t>
            </a:r>
          </a:p>
        </p:txBody>
      </p:sp>
    </p:spTree>
    <p:extLst>
      <p:ext uri="{BB962C8B-B14F-4D97-AF65-F5344CB8AC3E}">
        <p14:creationId xmlns:p14="http://schemas.microsoft.com/office/powerpoint/2010/main" val="40271270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6388EA-DDB8-4AED-80B8-F5C46FF73A64}"/>
              </a:ext>
            </a:extLst>
          </p:cNvPr>
          <p:cNvSpPr>
            <a:spLocks noGrp="1"/>
          </p:cNvSpPr>
          <p:nvPr>
            <p:ph type="title"/>
          </p:nvPr>
        </p:nvSpPr>
        <p:spPr>
          <a:xfrm>
            <a:off x="355542" y="609600"/>
            <a:ext cx="8918460" cy="1320800"/>
          </a:xfrm>
        </p:spPr>
        <p:txBody>
          <a:bodyPr>
            <a:normAutofit/>
          </a:bodyPr>
          <a:lstStyle/>
          <a:p>
            <a:r>
              <a:rPr lang="en-US" dirty="0"/>
              <a:t>Attaining Distinction and Making Substantial Contribution Accomplishments</a:t>
            </a:r>
          </a:p>
        </p:txBody>
      </p:sp>
      <p:sp>
        <p:nvSpPr>
          <p:cNvPr id="3" name="Content Placeholder 2">
            <a:extLst>
              <a:ext uri="{FF2B5EF4-FFF2-40B4-BE49-F238E27FC236}">
                <a16:creationId xmlns:a16="http://schemas.microsoft.com/office/drawing/2014/main" id="{B82A5DF1-9C11-4F5D-9297-4BA2B341BC47}"/>
              </a:ext>
            </a:extLst>
          </p:cNvPr>
          <p:cNvSpPr>
            <a:spLocks noGrp="1"/>
          </p:cNvSpPr>
          <p:nvPr>
            <p:ph idx="1"/>
          </p:nvPr>
        </p:nvSpPr>
        <p:spPr>
          <a:xfrm>
            <a:off x="355542" y="1930400"/>
            <a:ext cx="9240251" cy="4256253"/>
          </a:xfrm>
        </p:spPr>
        <p:txBody>
          <a:bodyPr>
            <a:noAutofit/>
          </a:bodyPr>
          <a:lstStyle/>
          <a:p>
            <a:pPr marL="0" indent="0" fontAlgn="auto">
              <a:spcAft>
                <a:spcPts val="0"/>
              </a:spcAft>
              <a:buNone/>
              <a:defRPr/>
            </a:pPr>
            <a:r>
              <a:rPr lang="en-US" sz="2200" dirty="0"/>
              <a:t>Can include one ore more of the following accomplishments:</a:t>
            </a:r>
          </a:p>
          <a:p>
            <a:pPr fontAlgn="auto">
              <a:spcAft>
                <a:spcPts val="0"/>
              </a:spcAft>
              <a:defRPr/>
            </a:pPr>
            <a:r>
              <a:rPr lang="en-US" sz="2200" dirty="0"/>
              <a:t>Work in education and/or research.</a:t>
            </a:r>
          </a:p>
          <a:p>
            <a:pPr fontAlgn="auto">
              <a:spcAft>
                <a:spcPts val="0"/>
              </a:spcAft>
              <a:defRPr/>
            </a:pPr>
            <a:r>
              <a:rPr lang="en-US" sz="2200" dirty="0"/>
              <a:t>Engineering design/consulting/forensics work.</a:t>
            </a:r>
          </a:p>
          <a:p>
            <a:pPr fontAlgn="auto">
              <a:spcAft>
                <a:spcPts val="0"/>
              </a:spcAft>
              <a:defRPr/>
            </a:pPr>
            <a:r>
              <a:rPr lang="en-US" sz="2200" dirty="0"/>
              <a:t>Invention/original work.</a:t>
            </a:r>
          </a:p>
          <a:p>
            <a:pPr fontAlgn="auto">
              <a:spcAft>
                <a:spcPts val="0"/>
              </a:spcAft>
              <a:defRPr/>
            </a:pPr>
            <a:r>
              <a:rPr lang="en-US" sz="2200" dirty="0"/>
              <a:t>Engineering executive on projects of </a:t>
            </a:r>
            <a:r>
              <a:rPr lang="en-US" sz="2200" u="sng" dirty="0"/>
              <a:t>unusual</a:t>
            </a:r>
            <a:r>
              <a:rPr lang="en-US" sz="2200" dirty="0"/>
              <a:t> or </a:t>
            </a:r>
            <a:r>
              <a:rPr lang="en-US" sz="2200" u="sng" dirty="0"/>
              <a:t>important scope</a:t>
            </a:r>
            <a:r>
              <a:rPr lang="en-US" sz="2200" dirty="0"/>
              <a:t>.</a:t>
            </a:r>
          </a:p>
          <a:p>
            <a:pPr fontAlgn="auto">
              <a:spcAft>
                <a:spcPts val="0"/>
              </a:spcAft>
              <a:defRPr/>
            </a:pPr>
            <a:r>
              <a:rPr lang="en-US" sz="2200" dirty="0"/>
              <a:t>Sharing knowledge and contribution through outreach activities, such as mentoring, publications, oral presentations and involvement in industry activities.</a:t>
            </a:r>
          </a:p>
          <a:p>
            <a:pPr fontAlgn="auto">
              <a:spcAft>
                <a:spcPts val="0"/>
              </a:spcAft>
              <a:defRPr/>
            </a:pPr>
            <a:r>
              <a:rPr lang="en-US" sz="2200" dirty="0"/>
              <a:t>Other activities leading to advancement of the arts and sciences of HVAC&amp;R, the built environment &amp; sustainability; including that of contractors, manufacturers and their representatives</a:t>
            </a:r>
          </a:p>
        </p:txBody>
      </p:sp>
    </p:spTree>
    <p:extLst>
      <p:ext uri="{BB962C8B-B14F-4D97-AF65-F5344CB8AC3E}">
        <p14:creationId xmlns:p14="http://schemas.microsoft.com/office/powerpoint/2010/main" val="22067663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6388EA-DDB8-4AED-80B8-F5C46FF73A64}"/>
              </a:ext>
            </a:extLst>
          </p:cNvPr>
          <p:cNvSpPr>
            <a:spLocks noGrp="1"/>
          </p:cNvSpPr>
          <p:nvPr>
            <p:ph type="title"/>
          </p:nvPr>
        </p:nvSpPr>
        <p:spPr>
          <a:xfrm>
            <a:off x="548998" y="609600"/>
            <a:ext cx="8596668" cy="1320800"/>
          </a:xfrm>
        </p:spPr>
        <p:txBody>
          <a:bodyPr>
            <a:normAutofit/>
          </a:bodyPr>
          <a:lstStyle/>
          <a:p>
            <a:r>
              <a:rPr lang="en-US" dirty="0"/>
              <a:t>What Counts:</a:t>
            </a:r>
          </a:p>
        </p:txBody>
      </p:sp>
      <p:sp>
        <p:nvSpPr>
          <p:cNvPr id="7" name="TextBox 6">
            <a:extLst>
              <a:ext uri="{FF2B5EF4-FFF2-40B4-BE49-F238E27FC236}">
                <a16:creationId xmlns:a16="http://schemas.microsoft.com/office/drawing/2014/main" id="{7CF766B7-1CBD-4F9F-8EAB-EF72BABE27DF}"/>
              </a:ext>
            </a:extLst>
          </p:cNvPr>
          <p:cNvSpPr txBox="1"/>
          <p:nvPr/>
        </p:nvSpPr>
        <p:spPr>
          <a:xfrm>
            <a:off x="548997" y="1564086"/>
            <a:ext cx="9105641" cy="4042132"/>
          </a:xfrm>
          <a:prstGeom prst="rect">
            <a:avLst/>
          </a:prstGeom>
          <a:noFill/>
        </p:spPr>
        <p:txBody>
          <a:bodyPr wrap="square">
            <a:spAutoFit/>
          </a:bodyPr>
          <a:lstStyle/>
          <a:p>
            <a:pPr marL="342900" marR="0" lvl="0" indent="-342900" algn="l" defTabSz="457200" rtl="0" eaLnBrk="1" fontAlgn="auto" latinLnBrk="0" hangingPunct="1">
              <a:lnSpc>
                <a:spcPct val="100000"/>
              </a:lnSpc>
              <a:spcBef>
                <a:spcPts val="1000"/>
              </a:spcBef>
              <a:spcAft>
                <a:spcPts val="0"/>
              </a:spcAft>
              <a:buClr>
                <a:srgbClr val="90C226"/>
              </a:buClr>
              <a:buSzPct val="80000"/>
              <a:buFont typeface="Wingdings 3" charset="2"/>
              <a:buChar char=""/>
              <a:tabLst/>
              <a:defRPr/>
            </a:pPr>
            <a:r>
              <a:rPr kumimoji="0" lang="en-US" altLang="en-US" sz="2400" b="0" u="none" strike="noStrike" kern="1200" cap="none" spc="0" normalizeH="0" baseline="0" noProof="0" dirty="0">
                <a:ln>
                  <a:noFill/>
                </a:ln>
                <a:solidFill>
                  <a:prstClr val="black">
                    <a:lumMod val="75000"/>
                    <a:lumOff val="25000"/>
                  </a:prstClr>
                </a:solidFill>
                <a:effectLst/>
                <a:uLnTx/>
                <a:uFillTx/>
                <a:latin typeface="Trebuchet MS" panose="020B0603020202020204"/>
                <a:ea typeface="+mn-ea"/>
                <a:cs typeface="+mn-cs"/>
              </a:rPr>
              <a:t>List of 1-3 key projects/significant work/research that had a MAJOR notable, unique, and positive impact in the advancement of the arts and/or sciences of HVAC&amp;R, the built environment and a sustainable world. </a:t>
            </a:r>
          </a:p>
          <a:p>
            <a:pPr marL="342900" marR="0" lvl="0" indent="-342900" algn="l" defTabSz="457200" rtl="0" eaLnBrk="1" fontAlgn="auto" latinLnBrk="0" hangingPunct="1">
              <a:lnSpc>
                <a:spcPct val="100000"/>
              </a:lnSpc>
              <a:spcBef>
                <a:spcPts val="1000"/>
              </a:spcBef>
              <a:spcAft>
                <a:spcPts val="0"/>
              </a:spcAft>
              <a:buClr>
                <a:srgbClr val="90C226"/>
              </a:buClr>
              <a:buSzPct val="80000"/>
              <a:buFont typeface="Wingdings 3" charset="2"/>
              <a:buChar char=""/>
              <a:tabLst/>
              <a:defRPr/>
            </a:pPr>
            <a:r>
              <a:rPr kumimoji="0" lang="en-US" altLang="en-US" sz="2400" b="0" u="none" strike="noStrike" kern="1200" cap="none" spc="0" normalizeH="0" baseline="0" noProof="0" dirty="0">
                <a:ln>
                  <a:noFill/>
                </a:ln>
                <a:solidFill>
                  <a:prstClr val="black">
                    <a:lumMod val="75000"/>
                    <a:lumOff val="25000"/>
                  </a:prstClr>
                </a:solidFill>
                <a:effectLst/>
                <a:uLnTx/>
                <a:uFillTx/>
                <a:latin typeface="Trebuchet MS" panose="020B0603020202020204"/>
                <a:ea typeface="+mn-ea"/>
                <a:cs typeface="+mn-cs"/>
              </a:rPr>
              <a:t>Write a MANDATORY 100 word or less description of the nominee’s contributions having a substantial impact on the advancement of the arts and/or sciences of HVAC&amp;R and the industry.</a:t>
            </a:r>
          </a:p>
          <a:p>
            <a:pPr marL="342900" marR="0" lvl="0" indent="-342900" algn="l" defTabSz="457200" rtl="0" eaLnBrk="1" fontAlgn="auto" latinLnBrk="0" hangingPunct="1">
              <a:lnSpc>
                <a:spcPct val="100000"/>
              </a:lnSpc>
              <a:spcBef>
                <a:spcPts val="1000"/>
              </a:spcBef>
              <a:spcAft>
                <a:spcPts val="0"/>
              </a:spcAft>
              <a:buClr>
                <a:srgbClr val="90C226"/>
              </a:buClr>
              <a:buSzPct val="80000"/>
              <a:buFont typeface="Wingdings 3" charset="2"/>
              <a:buChar char=""/>
              <a:tabLst/>
              <a:defRPr/>
            </a:pPr>
            <a:r>
              <a:rPr kumimoji="0" lang="en-US" altLang="en-US" sz="2400" b="0" u="none" strike="noStrike" kern="1200" cap="none" spc="0" normalizeH="0" baseline="0" noProof="0" dirty="0">
                <a:ln>
                  <a:noFill/>
                </a:ln>
                <a:solidFill>
                  <a:prstClr val="black">
                    <a:lumMod val="75000"/>
                    <a:lumOff val="25000"/>
                  </a:prstClr>
                </a:solidFill>
                <a:effectLst/>
                <a:uLnTx/>
                <a:uFillTx/>
                <a:latin typeface="Trebuchet MS" panose="020B0603020202020204"/>
                <a:ea typeface="+mn-ea"/>
                <a:cs typeface="+mn-cs"/>
              </a:rPr>
              <a:t>Take time to write information regarding these items carefully, as this information gets reviewed thoroughly!</a:t>
            </a:r>
          </a:p>
        </p:txBody>
      </p:sp>
    </p:spTree>
    <p:extLst>
      <p:ext uri="{BB962C8B-B14F-4D97-AF65-F5344CB8AC3E}">
        <p14:creationId xmlns:p14="http://schemas.microsoft.com/office/powerpoint/2010/main" val="131388701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6388EA-DDB8-4AED-80B8-F5C46FF73A64}"/>
              </a:ext>
            </a:extLst>
          </p:cNvPr>
          <p:cNvSpPr>
            <a:spLocks noGrp="1"/>
          </p:cNvSpPr>
          <p:nvPr>
            <p:ph type="title"/>
          </p:nvPr>
        </p:nvSpPr>
        <p:spPr>
          <a:xfrm>
            <a:off x="484830" y="609600"/>
            <a:ext cx="8596668" cy="1320800"/>
          </a:xfrm>
        </p:spPr>
        <p:txBody>
          <a:bodyPr>
            <a:normAutofit/>
          </a:bodyPr>
          <a:lstStyle/>
          <a:p>
            <a:r>
              <a:rPr lang="en-US" dirty="0"/>
              <a:t>Fellow Grade Considerations</a:t>
            </a:r>
          </a:p>
        </p:txBody>
      </p:sp>
      <p:sp>
        <p:nvSpPr>
          <p:cNvPr id="3" name="Content Placeholder 2">
            <a:extLst>
              <a:ext uri="{FF2B5EF4-FFF2-40B4-BE49-F238E27FC236}">
                <a16:creationId xmlns:a16="http://schemas.microsoft.com/office/drawing/2014/main" id="{B82A5DF1-9C11-4F5D-9297-4BA2B341BC47}"/>
              </a:ext>
            </a:extLst>
          </p:cNvPr>
          <p:cNvSpPr>
            <a:spLocks noGrp="1"/>
          </p:cNvSpPr>
          <p:nvPr>
            <p:ph idx="1"/>
          </p:nvPr>
        </p:nvSpPr>
        <p:spPr>
          <a:xfrm>
            <a:off x="355542" y="1603170"/>
            <a:ext cx="9317847" cy="4877842"/>
          </a:xfrm>
        </p:spPr>
        <p:txBody>
          <a:bodyPr>
            <a:noAutofit/>
          </a:bodyPr>
          <a:lstStyle/>
          <a:p>
            <a:pPr fontAlgn="auto">
              <a:spcAft>
                <a:spcPts val="0"/>
              </a:spcAft>
              <a:defRPr/>
            </a:pPr>
            <a:r>
              <a:rPr lang="en-US" sz="2100" dirty="0"/>
              <a:t>H&amp;A takes into account the </a:t>
            </a:r>
            <a:r>
              <a:rPr lang="en-US" sz="2100" u="sng" dirty="0"/>
              <a:t>state of the art of the industry and the locale at the time of the contribution </a:t>
            </a:r>
            <a:r>
              <a:rPr lang="en-US" sz="2100" dirty="0"/>
              <a:t>when determining if a project is considered “notable”. E.g. A Ground Source Heat Pump design for a commercial building in 1985 was notable at the time, vs. today, as the technology has become more routine in recent years. Similarly, a contribution in one locale might be notable while commonplace in another.</a:t>
            </a:r>
          </a:p>
          <a:p>
            <a:pPr fontAlgn="auto">
              <a:spcAft>
                <a:spcPts val="0"/>
              </a:spcAft>
              <a:defRPr/>
            </a:pPr>
            <a:r>
              <a:rPr lang="en-US" sz="2100" dirty="0"/>
              <a:t>“Significant contribution” and “substantial impact” is not necessarily  associated with a physical project or “invention/research”. </a:t>
            </a:r>
          </a:p>
          <a:p>
            <a:pPr fontAlgn="auto">
              <a:spcAft>
                <a:spcPts val="0"/>
              </a:spcAft>
              <a:defRPr/>
            </a:pPr>
            <a:r>
              <a:rPr lang="en-US" sz="2100" dirty="0"/>
              <a:t>Professional references (at least two) who are familiar with the nature of the contribution (not necessarily the nature of the nominee). </a:t>
            </a:r>
            <a:r>
              <a:rPr lang="en-US" sz="2100" dirty="0" err="1"/>
              <a:t>Eg</a:t>
            </a:r>
            <a:r>
              <a:rPr lang="en-US" sz="2100" dirty="0"/>
              <a:t>: Competitors, clients, recognized experts, able to document the impact and advancement.</a:t>
            </a:r>
          </a:p>
        </p:txBody>
      </p:sp>
    </p:spTree>
    <p:extLst>
      <p:ext uri="{BB962C8B-B14F-4D97-AF65-F5344CB8AC3E}">
        <p14:creationId xmlns:p14="http://schemas.microsoft.com/office/powerpoint/2010/main" val="31088135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6388EA-DDB8-4AED-80B8-F5C46FF73A64}"/>
              </a:ext>
            </a:extLst>
          </p:cNvPr>
          <p:cNvSpPr>
            <a:spLocks noGrp="1"/>
          </p:cNvSpPr>
          <p:nvPr>
            <p:ph type="title"/>
          </p:nvPr>
        </p:nvSpPr>
        <p:spPr>
          <a:xfrm>
            <a:off x="484830" y="609600"/>
            <a:ext cx="8596668" cy="1320800"/>
          </a:xfrm>
        </p:spPr>
        <p:txBody>
          <a:bodyPr>
            <a:normAutofit/>
          </a:bodyPr>
          <a:lstStyle/>
          <a:p>
            <a:r>
              <a:rPr lang="en-US" dirty="0"/>
              <a:t>Items </a:t>
            </a:r>
            <a:r>
              <a:rPr lang="en-US" b="1" u="sng" dirty="0"/>
              <a:t>NOT</a:t>
            </a:r>
            <a:r>
              <a:rPr lang="en-US" dirty="0"/>
              <a:t> considered on Fellow nomination applications:</a:t>
            </a:r>
          </a:p>
        </p:txBody>
      </p:sp>
      <p:sp>
        <p:nvSpPr>
          <p:cNvPr id="3" name="Content Placeholder 2">
            <a:extLst>
              <a:ext uri="{FF2B5EF4-FFF2-40B4-BE49-F238E27FC236}">
                <a16:creationId xmlns:a16="http://schemas.microsoft.com/office/drawing/2014/main" id="{B82A5DF1-9C11-4F5D-9297-4BA2B341BC47}"/>
              </a:ext>
            </a:extLst>
          </p:cNvPr>
          <p:cNvSpPr>
            <a:spLocks noGrp="1"/>
          </p:cNvSpPr>
          <p:nvPr>
            <p:ph idx="1"/>
          </p:nvPr>
        </p:nvSpPr>
        <p:spPr>
          <a:xfrm>
            <a:off x="355542" y="1930400"/>
            <a:ext cx="9317847" cy="4550611"/>
          </a:xfrm>
        </p:spPr>
        <p:txBody>
          <a:bodyPr>
            <a:noAutofit/>
          </a:bodyPr>
          <a:lstStyle/>
          <a:p>
            <a:pPr fontAlgn="auto">
              <a:spcAft>
                <a:spcPts val="0"/>
              </a:spcAft>
              <a:defRPr/>
            </a:pPr>
            <a:r>
              <a:rPr lang="en-US" sz="2400" dirty="0"/>
              <a:t>Service to ASHRAE. If this is the primary reason for nomination, consider nominating the member for the Distinguished and/or Exceptional Service award instead.</a:t>
            </a:r>
          </a:p>
          <a:p>
            <a:pPr fontAlgn="auto">
              <a:spcAft>
                <a:spcPts val="0"/>
              </a:spcAft>
              <a:defRPr/>
            </a:pPr>
            <a:r>
              <a:rPr lang="en-US" sz="2400" dirty="0"/>
              <a:t>Quantity of work. Large amounts of “routine work” does not qualify a member for Fellow. Even if the member has conducted MANY research projects, written MANY papers and made MANY presentations. It is quality over quantity.</a:t>
            </a:r>
          </a:p>
          <a:p>
            <a:pPr fontAlgn="auto">
              <a:spcAft>
                <a:spcPts val="0"/>
              </a:spcAft>
              <a:defRPr/>
            </a:pPr>
            <a:r>
              <a:rPr lang="en-US" sz="2400" dirty="0"/>
              <a:t>Length of membership. Ten years or 50 years of membership, it doesn’t matter. (But remember, a minimum of 10 years at Full Member Grade is required).</a:t>
            </a:r>
          </a:p>
        </p:txBody>
      </p:sp>
    </p:spTree>
    <p:extLst>
      <p:ext uri="{BB962C8B-B14F-4D97-AF65-F5344CB8AC3E}">
        <p14:creationId xmlns:p14="http://schemas.microsoft.com/office/powerpoint/2010/main" val="24383328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6388EA-DDB8-4AED-80B8-F5C46FF73A64}"/>
              </a:ext>
            </a:extLst>
          </p:cNvPr>
          <p:cNvSpPr>
            <a:spLocks noGrp="1"/>
          </p:cNvSpPr>
          <p:nvPr>
            <p:ph type="title"/>
          </p:nvPr>
        </p:nvSpPr>
        <p:spPr>
          <a:xfrm>
            <a:off x="484830" y="609600"/>
            <a:ext cx="8596668" cy="1320800"/>
          </a:xfrm>
        </p:spPr>
        <p:txBody>
          <a:bodyPr>
            <a:normAutofit/>
          </a:bodyPr>
          <a:lstStyle/>
          <a:p>
            <a:r>
              <a:rPr lang="en-US" dirty="0"/>
              <a:t>Items </a:t>
            </a:r>
            <a:r>
              <a:rPr lang="en-US" b="1" u="sng" dirty="0"/>
              <a:t>NOT</a:t>
            </a:r>
            <a:r>
              <a:rPr lang="en-US" dirty="0"/>
              <a:t> considered on Fellow nomination applications (cont.):</a:t>
            </a:r>
          </a:p>
        </p:txBody>
      </p:sp>
      <p:sp>
        <p:nvSpPr>
          <p:cNvPr id="3" name="Content Placeholder 2">
            <a:extLst>
              <a:ext uri="{FF2B5EF4-FFF2-40B4-BE49-F238E27FC236}">
                <a16:creationId xmlns:a16="http://schemas.microsoft.com/office/drawing/2014/main" id="{B82A5DF1-9C11-4F5D-9297-4BA2B341BC47}"/>
              </a:ext>
            </a:extLst>
          </p:cNvPr>
          <p:cNvSpPr>
            <a:spLocks noGrp="1"/>
          </p:cNvSpPr>
          <p:nvPr>
            <p:ph idx="1"/>
          </p:nvPr>
        </p:nvSpPr>
        <p:spPr>
          <a:xfrm>
            <a:off x="355542" y="1930400"/>
            <a:ext cx="9317847" cy="4550611"/>
          </a:xfrm>
        </p:spPr>
        <p:txBody>
          <a:bodyPr>
            <a:noAutofit/>
          </a:bodyPr>
          <a:lstStyle/>
          <a:p>
            <a:pPr fontAlgn="auto">
              <a:spcAft>
                <a:spcPts val="0"/>
              </a:spcAft>
              <a:defRPr/>
            </a:pPr>
            <a:r>
              <a:rPr lang="en-US" sz="2400" dirty="0"/>
              <a:t>References “pedigree”. Having references who are Past Presidents of ASHRAE, for example, does not impact the review process. If the reference confirms the Fellow nominee’s “positive impact on the advancement of the arts and/or sciences of HVAC&amp;R, the built environment and a sustainable world”, that is important!</a:t>
            </a:r>
          </a:p>
          <a:p>
            <a:pPr fontAlgn="auto">
              <a:spcAft>
                <a:spcPts val="0"/>
              </a:spcAft>
              <a:defRPr/>
            </a:pPr>
            <a:r>
              <a:rPr lang="en-US" sz="2400" dirty="0"/>
              <a:t>High visibility projects. Where a project was completed does not matter if the technology used was routine. What does matter is the technology/design used (i.e. innovative &amp; notable).</a:t>
            </a:r>
          </a:p>
        </p:txBody>
      </p:sp>
    </p:spTree>
    <p:extLst>
      <p:ext uri="{BB962C8B-B14F-4D97-AF65-F5344CB8AC3E}">
        <p14:creationId xmlns:p14="http://schemas.microsoft.com/office/powerpoint/2010/main" val="34667837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6388EA-DDB8-4AED-80B8-F5C46FF73A64}"/>
              </a:ext>
            </a:extLst>
          </p:cNvPr>
          <p:cNvSpPr>
            <a:spLocks noGrp="1"/>
          </p:cNvSpPr>
          <p:nvPr>
            <p:ph type="title"/>
          </p:nvPr>
        </p:nvSpPr>
        <p:spPr>
          <a:xfrm>
            <a:off x="484830" y="609600"/>
            <a:ext cx="8596668" cy="1320800"/>
          </a:xfrm>
        </p:spPr>
        <p:txBody>
          <a:bodyPr>
            <a:normAutofit/>
          </a:bodyPr>
          <a:lstStyle/>
          <a:p>
            <a:r>
              <a:rPr lang="en-US" dirty="0"/>
              <a:t>Before Submitting your Nomination:</a:t>
            </a:r>
          </a:p>
        </p:txBody>
      </p:sp>
      <p:sp>
        <p:nvSpPr>
          <p:cNvPr id="3" name="Content Placeholder 2">
            <a:extLst>
              <a:ext uri="{FF2B5EF4-FFF2-40B4-BE49-F238E27FC236}">
                <a16:creationId xmlns:a16="http://schemas.microsoft.com/office/drawing/2014/main" id="{B82A5DF1-9C11-4F5D-9297-4BA2B341BC47}"/>
              </a:ext>
            </a:extLst>
          </p:cNvPr>
          <p:cNvSpPr>
            <a:spLocks noGrp="1"/>
          </p:cNvSpPr>
          <p:nvPr>
            <p:ph idx="1"/>
          </p:nvPr>
        </p:nvSpPr>
        <p:spPr>
          <a:xfrm>
            <a:off x="355542" y="1930400"/>
            <a:ext cx="9317847" cy="4550611"/>
          </a:xfrm>
        </p:spPr>
        <p:txBody>
          <a:bodyPr>
            <a:noAutofit/>
          </a:bodyPr>
          <a:lstStyle/>
          <a:p>
            <a:pPr fontAlgn="auto">
              <a:spcAft>
                <a:spcPts val="0"/>
              </a:spcAft>
              <a:defRPr/>
            </a:pPr>
            <a:r>
              <a:rPr lang="en-US" sz="2000" dirty="0"/>
              <a:t>Review the ASHRAE Fellow Nomination Checklist to make sure you include all that is needed in the Fellow Nomination packet.</a:t>
            </a:r>
          </a:p>
          <a:p>
            <a:pPr fontAlgn="auto">
              <a:spcAft>
                <a:spcPts val="0"/>
              </a:spcAft>
              <a:defRPr/>
            </a:pPr>
            <a:r>
              <a:rPr lang="en-US" sz="2000" dirty="0"/>
              <a:t>Make sure you use the most current version of the Fellow Nomination form (check the ASHRAE website).</a:t>
            </a:r>
          </a:p>
          <a:p>
            <a:pPr fontAlgn="auto">
              <a:spcAft>
                <a:spcPts val="0"/>
              </a:spcAft>
              <a:defRPr/>
            </a:pPr>
            <a:r>
              <a:rPr lang="en-US" sz="2000" dirty="0"/>
              <a:t>The nominator does NOT need to be a Fellow. However, at least one of the letters of recommendation DOES need to be written by a current ASHRAE Fellow who is to demonstrate the acceptable ethical standards of the nominee.</a:t>
            </a:r>
          </a:p>
          <a:p>
            <a:pPr fontAlgn="auto">
              <a:spcAft>
                <a:spcPts val="0"/>
              </a:spcAft>
              <a:defRPr/>
            </a:pPr>
            <a:r>
              <a:rPr lang="en-US" sz="2000" dirty="0"/>
              <a:t>Please be concise in the nomination write-up. The H&amp;A Personal Awards Subcommittee is tasked with reviewing all nominations made, so please consider the subcommittee volunteer’s time.</a:t>
            </a:r>
          </a:p>
        </p:txBody>
      </p:sp>
    </p:spTree>
    <p:extLst>
      <p:ext uri="{BB962C8B-B14F-4D97-AF65-F5344CB8AC3E}">
        <p14:creationId xmlns:p14="http://schemas.microsoft.com/office/powerpoint/2010/main" val="5197238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6388EA-DDB8-4AED-80B8-F5C46FF73A64}"/>
              </a:ext>
            </a:extLst>
          </p:cNvPr>
          <p:cNvSpPr>
            <a:spLocks noGrp="1"/>
          </p:cNvSpPr>
          <p:nvPr>
            <p:ph type="title"/>
          </p:nvPr>
        </p:nvSpPr>
        <p:spPr>
          <a:xfrm>
            <a:off x="484830" y="609600"/>
            <a:ext cx="8596668" cy="1320800"/>
          </a:xfrm>
        </p:spPr>
        <p:txBody>
          <a:bodyPr>
            <a:normAutofit/>
          </a:bodyPr>
          <a:lstStyle/>
          <a:p>
            <a:r>
              <a:rPr lang="en-US" dirty="0"/>
              <a:t>If Your Nomination is Rejected:</a:t>
            </a:r>
          </a:p>
        </p:txBody>
      </p:sp>
      <p:sp>
        <p:nvSpPr>
          <p:cNvPr id="3" name="Content Placeholder 2">
            <a:extLst>
              <a:ext uri="{FF2B5EF4-FFF2-40B4-BE49-F238E27FC236}">
                <a16:creationId xmlns:a16="http://schemas.microsoft.com/office/drawing/2014/main" id="{B82A5DF1-9C11-4F5D-9297-4BA2B341BC47}"/>
              </a:ext>
            </a:extLst>
          </p:cNvPr>
          <p:cNvSpPr>
            <a:spLocks noGrp="1"/>
          </p:cNvSpPr>
          <p:nvPr>
            <p:ph idx="1"/>
          </p:nvPr>
        </p:nvSpPr>
        <p:spPr>
          <a:xfrm>
            <a:off x="355542" y="1930400"/>
            <a:ext cx="9317847" cy="4550611"/>
          </a:xfrm>
        </p:spPr>
        <p:txBody>
          <a:bodyPr>
            <a:noAutofit/>
          </a:bodyPr>
          <a:lstStyle/>
          <a:p>
            <a:r>
              <a:rPr lang="en-US" altLang="en-US" sz="3200" dirty="0"/>
              <a:t>H&amp;A always provides a reason why a member was not accepted for Fellow Grade. A nomination can be resubmitted annually with no limit to the number of times. </a:t>
            </a:r>
          </a:p>
          <a:p>
            <a:r>
              <a:rPr lang="en-US" altLang="en-US" sz="3200" dirty="0"/>
              <a:t>Reasons are confidential and not to be shared.</a:t>
            </a:r>
          </a:p>
          <a:p>
            <a:r>
              <a:rPr lang="en-US" altLang="en-US" sz="3200" dirty="0"/>
              <a:t>However, future nominations submitted must address any deficiencies noted in the H&amp;A feedback provided.</a:t>
            </a:r>
          </a:p>
        </p:txBody>
      </p:sp>
    </p:spTree>
    <p:extLst>
      <p:ext uri="{BB962C8B-B14F-4D97-AF65-F5344CB8AC3E}">
        <p14:creationId xmlns:p14="http://schemas.microsoft.com/office/powerpoint/2010/main" val="4280134045"/>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1114</TotalTime>
  <Words>863</Words>
  <Application>Microsoft Office PowerPoint</Application>
  <PresentationFormat>Widescreen</PresentationFormat>
  <Paragraphs>46</Paragraphs>
  <Slides>9</Slides>
  <Notes>9</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vt:i4>
      </vt:variant>
    </vt:vector>
  </HeadingPairs>
  <TitlesOfParts>
    <vt:vector size="14" baseType="lpstr">
      <vt:lpstr>Arial</vt:lpstr>
      <vt:lpstr>Calibri</vt:lpstr>
      <vt:lpstr>Trebuchet MS</vt:lpstr>
      <vt:lpstr>Wingdings 3</vt:lpstr>
      <vt:lpstr>Facet</vt:lpstr>
      <vt:lpstr>Fellow Nomination  Tips &amp; Suggestions  ASHRAE Honors &amp; Awards</vt:lpstr>
      <vt:lpstr>An ASHRAE Fellow is:</vt:lpstr>
      <vt:lpstr>Attaining Distinction and Making Substantial Contribution Accomplishments</vt:lpstr>
      <vt:lpstr>What Counts:</vt:lpstr>
      <vt:lpstr>Fellow Grade Considerations</vt:lpstr>
      <vt:lpstr>Items NOT considered on Fellow nomination applications:</vt:lpstr>
      <vt:lpstr>Items NOT considered on Fellow nomination applications (cont.):</vt:lpstr>
      <vt:lpstr>Before Submitting your Nomination:</vt:lpstr>
      <vt:lpstr>If Your Nomination is Rejected:</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Chapter Technology Transfer Committee (CTTC) Workshop 2021</dc:title>
  <dc:creator>Masterson, Rhiannon</dc:creator>
  <cp:lastModifiedBy>Masterson, Rhiannon</cp:lastModifiedBy>
  <cp:revision>17</cp:revision>
  <dcterms:created xsi:type="dcterms:W3CDTF">2021-09-13T20:25:06Z</dcterms:created>
  <dcterms:modified xsi:type="dcterms:W3CDTF">2021-11-05T13:52:36Z</dcterms:modified>
</cp:coreProperties>
</file>