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79" r:id="rId6"/>
    <p:sldId id="261" r:id="rId7"/>
    <p:sldId id="262" r:id="rId8"/>
    <p:sldId id="263" r:id="rId9"/>
    <p:sldId id="264" r:id="rId10"/>
    <p:sldId id="265" r:id="rId11"/>
    <p:sldId id="274" r:id="rId12"/>
    <p:sldId id="266" r:id="rId13"/>
    <p:sldId id="275" r:id="rId14"/>
    <p:sldId id="267" r:id="rId15"/>
    <p:sldId id="268" r:id="rId16"/>
    <p:sldId id="269" r:id="rId17"/>
    <p:sldId id="276" r:id="rId18"/>
    <p:sldId id="277" r:id="rId19"/>
    <p:sldId id="270" r:id="rId20"/>
    <p:sldId id="271" r:id="rId21"/>
    <p:sldId id="278" r:id="rId22"/>
    <p:sldId id="272" r:id="rId23"/>
    <p:sldId id="27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49" autoAdjust="0"/>
  </p:normalViewPr>
  <p:slideViewPr>
    <p:cSldViewPr snapToGrid="0">
      <p:cViewPr varScale="1">
        <p:scale>
          <a:sx n="102" d="100"/>
          <a:sy n="102" d="100"/>
        </p:scale>
        <p:origin x="138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C6E6C-9155-4312-AA98-E470E81B3200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F7BA5-CB3B-4917-9A9C-7DC4CB15D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40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hrae.org/honor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0" dirty="0"/>
              <a:t>ASHRAE Honors and Awards advance the purpose of the Society by recognizing outstanding contributions to the HVAC&amp;R industry. Respected leaders and new professionals contribute to the advancement of HVAC&amp;R, serve ASHRAE and its members, and participate in civic and community affairs. ASHRAE award recipients exemplify the best in industry by continually bringing credit to the profession.</a:t>
            </a:r>
          </a:p>
          <a:p>
            <a:pPr eaLnBrk="1" hangingPunct="1"/>
            <a:endParaRPr lang="en-US" b="0" dirty="0"/>
          </a:p>
          <a:p>
            <a:pPr eaLnBrk="1" hangingPunct="1"/>
            <a:r>
              <a:rPr lang="en-US" b="0" dirty="0"/>
              <a:t>All nomination instructions for all awards is provided at </a:t>
            </a:r>
            <a:r>
              <a:rPr lang="en-US" b="0" dirty="0">
                <a:hlinkClick r:id="rId3"/>
              </a:rPr>
              <a:t>www.ashrae.org/honors</a:t>
            </a:r>
            <a:r>
              <a:rPr lang="en-US" b="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42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92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0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13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4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Flowchart is posted on the H&amp;A webpage (www.ashrae.org/Honors) and available in printouts.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53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2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award with a nomination deadline listed in red should be submitted to HonorsandAwards@ashrae.org.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81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54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84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any award that lists a recommending committee, that means that specific committee accepts the nominations and recommends a final recipient to the Honors &amp; Awards Committee. Those recommending committees have their own nomination process and deadline.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06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18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F7BA5-CB3B-4917-9A9C-7DC4CB15DB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82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4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08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751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00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6612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98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01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8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1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15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4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30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63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43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9F19D-C521-4855-BC2F-E143D1EE4086}" type="datetimeFigureOut">
              <a:rPr lang="en-US" smtClean="0"/>
              <a:t>8/12/2024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9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9F19D-C521-4855-BC2F-E143D1EE4086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AD3CF7E-3EC6-47AB-89DD-A2B0D9D76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0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shrae.org/honors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hrae.org/honors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meadows@ashrae.org" TargetMode="External"/><Relationship Id="rId5" Type="http://schemas.openxmlformats.org/officeDocument/2006/relationships/hyperlink" Target="mailto:rmasterson@ashrae.org" TargetMode="External"/><Relationship Id="rId4" Type="http://schemas.openxmlformats.org/officeDocument/2006/relationships/hyperlink" Target="mailto:HonorsandAwards@ashrae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ue ribbon rosette">
            <a:extLst>
              <a:ext uri="{FF2B5EF4-FFF2-40B4-BE49-F238E27FC236}">
                <a16:creationId xmlns:a16="http://schemas.microsoft.com/office/drawing/2014/main" id="{93ED4D78-7200-B245-538F-5132F7D3E7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7780" y="-1"/>
            <a:ext cx="7091044" cy="6858001"/>
          </a:xfrm>
          <a:custGeom>
            <a:avLst/>
            <a:gdLst/>
            <a:ahLst/>
            <a:cxnLst/>
            <a:rect l="l" t="t" r="r" b="b"/>
            <a:pathLst>
              <a:path w="7091044" h="6858001">
                <a:moveTo>
                  <a:pt x="405750" y="0"/>
                </a:moveTo>
                <a:lnTo>
                  <a:pt x="7091044" y="0"/>
                </a:lnTo>
                <a:lnTo>
                  <a:pt x="7091044" y="6858001"/>
                </a:lnTo>
                <a:lnTo>
                  <a:pt x="53572" y="6858001"/>
                </a:lnTo>
                <a:lnTo>
                  <a:pt x="1828991" y="4521201"/>
                </a:lnTo>
                <a:close/>
                <a:moveTo>
                  <a:pt x="0" y="0"/>
                </a:moveTo>
                <a:lnTo>
                  <a:pt x="405750" y="0"/>
                </a:lnTo>
                <a:lnTo>
                  <a:pt x="0" y="43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22B2F4-100E-42FD-BF19-5F253F5BC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6" y="1678666"/>
            <a:ext cx="5123515" cy="2369093"/>
          </a:xfrm>
        </p:spPr>
        <p:txBody>
          <a:bodyPr>
            <a:normAutofit/>
          </a:bodyPr>
          <a:lstStyle/>
          <a:p>
            <a:r>
              <a:rPr lang="en-US" sz="4800" dirty="0"/>
              <a:t>ASHRAE Honors and Awards Committee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AAD2E7-E9C7-435E-B640-2E0EB541E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335" y="4050831"/>
            <a:ext cx="5113217" cy="1096901"/>
          </a:xfrm>
        </p:spPr>
        <p:txBody>
          <a:bodyPr>
            <a:normAutofit/>
          </a:bodyPr>
          <a:lstStyle/>
          <a:p>
            <a:r>
              <a:rPr lang="en-US" sz="1600" dirty="0"/>
              <a:t>Honors and Awards Program</a:t>
            </a:r>
          </a:p>
          <a:p>
            <a:r>
              <a:rPr lang="en-US" sz="1600"/>
              <a:t>Society Year 2024-2025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A85E05-9D34-4977-8352-DB3956997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DED616-E554-4DB6-9F28-08F38A64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8CDA3497-1EDA-4EB3-9C27-4D9835D30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41F9764E-9AA0-49A3-9EA2-885EE991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FA3A4F4A-4DC4-43F2-AC2D-06211A812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84CFB374-B343-457A-B567-B4D784B1F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0597FEEE-1E11-4396-BB69-B43FA92F9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A2DB2F81-3E68-4044-B7C2-03DEEC50D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DC2F7294-2397-4C96-AB1E-E66CDEA3B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1895D-6096-4CA7-80A3-86B201377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Personal Awards for</a:t>
            </a:r>
            <a:br>
              <a:rPr lang="en-US" sz="2800"/>
            </a:br>
            <a:r>
              <a:rPr lang="en-US" sz="2800"/>
              <a:t>General Society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6896F-3406-453A-9D71-D880A3970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b="1" dirty="0"/>
              <a:t>Distinguished 50-Year Member Award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Recognizes individuals who have been ASHRAE members for a minimum of 50 years and were a past Society President, Fellow, Distinguished Service Award recipient, or otherwise performed outstanding service for the Society.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rgbClr val="FF0000"/>
                </a:solidFill>
              </a:rPr>
              <a:t>Nomination deadline: May 1</a:t>
            </a:r>
          </a:p>
          <a:p>
            <a:pPr>
              <a:lnSpc>
                <a:spcPct val="90000"/>
              </a:lnSpc>
            </a:pPr>
            <a:r>
              <a:rPr lang="en-US" sz="1500" b="1" dirty="0"/>
              <a:t>Distinguished 75-Year Member Award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Same requirements as above, except 75 years of membership is required.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rgbClr val="FF0000"/>
                </a:solidFill>
              </a:rPr>
              <a:t>Nomination deadline: May 1</a:t>
            </a:r>
          </a:p>
        </p:txBody>
      </p:sp>
      <p:pic>
        <p:nvPicPr>
          <p:cNvPr id="5" name="Picture 4" descr="A group of men holding awards&#10;&#10;Description automatically generated with low confidence">
            <a:extLst>
              <a:ext uri="{FF2B5EF4-FFF2-40B4-BE49-F238E27FC236}">
                <a16:creationId xmlns:a16="http://schemas.microsoft.com/office/drawing/2014/main" id="{3CD7B75E-9B44-43F8-A6BE-B15AE11107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11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and person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CE6D398D-4C20-460B-93A9-71C7980190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2"/>
          <a:stretch/>
        </p:blipFill>
        <p:spPr>
          <a:xfrm>
            <a:off x="4269854" y="8466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11895D-6096-4CA7-80A3-86B201377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Personal Awards for</a:t>
            </a:r>
            <a:br>
              <a:rPr lang="en-US" sz="2800"/>
            </a:br>
            <a:r>
              <a:rPr lang="en-US" sz="2800"/>
              <a:t>General Society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6896F-3406-453A-9D71-D880A3970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729" y="1903956"/>
            <a:ext cx="4922729" cy="470978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Distinguished Service Award (DSA)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members who have served the Society faithfully and with distinction or otherwise given freely of their time and talent on behalf of the Society. A minimum of 15 points required on the point tally form.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Nomination deadline: December 1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Exceptional Service Award (ESA)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Similar to the DSA, except 45 points are required on the point tally form and the member must have been a Full Member for at least ten years.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Nomination deadline: December 1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Developing Leader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This award recognizes new members who have shown diverse involvement and commitment to ASHRAE withing five years of their Association Member join date.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YEA Committee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22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DBC4F-FD8E-4FB8-A0A4-08BB1D6D4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Personal Awards for</a:t>
            </a:r>
            <a:br>
              <a:rPr lang="en-US" sz="2800"/>
            </a:br>
            <a:r>
              <a:rPr lang="en-US" sz="2800"/>
              <a:t>Specific Society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A193A-5EC5-4684-A180-F9BC277EE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145" y="1930400"/>
            <a:ext cx="4509370" cy="468334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Lincoln Bouillon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a member who performs the most outstanding work in increasing the membership of the Society.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Membership Promotion Committee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William J. Collins, Jr. RP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the Chapter RP Chair who excels in raising funds for the RP Campaign.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RP Committee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Homer Addams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a graduate student who has been engaged in an ASHRAE research project at a university that has graduate programs in the areas of HVAC&amp;R and has achieved a high standard of performance in their work.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Research Administration Committee</a:t>
            </a:r>
          </a:p>
        </p:txBody>
      </p:sp>
      <p:pic>
        <p:nvPicPr>
          <p:cNvPr id="5" name="Picture 4" descr="Two people holding a plaque&#10;&#10;Description automatically generated with medium confidence">
            <a:extLst>
              <a:ext uri="{FF2B5EF4-FFF2-40B4-BE49-F238E27FC236}">
                <a16:creationId xmlns:a16="http://schemas.microsoft.com/office/drawing/2014/main" id="{A19007C1-74E0-4318-9F46-84F433F984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32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at a podium&#10;&#10;Description automatically generated with medium confidence">
            <a:extLst>
              <a:ext uri="{FF2B5EF4-FFF2-40B4-BE49-F238E27FC236}">
                <a16:creationId xmlns:a16="http://schemas.microsoft.com/office/drawing/2014/main" id="{BCE99B44-7C00-4051-B09E-2DF6F8712A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5DBC4F-FD8E-4FB8-A0A4-08BB1D6D4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Personal Awards for</a:t>
            </a:r>
            <a:br>
              <a:rPr lang="en-US" sz="2800" dirty="0"/>
            </a:br>
            <a:r>
              <a:rPr lang="en-US" sz="2800" dirty="0"/>
              <a:t>Specific Society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A193A-5EC5-4684-A180-F9BC277EE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275" y="1938866"/>
            <a:ext cx="4763558" cy="454961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Ralph G. Nevins Physiology and Human Environment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an individual under 40 for significant accomplishment in the general area of man’s response to the environment.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TC 2.1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John F. James International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a member who has done the most to enhance the Society’s international presence.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Members Council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Milton W. Garland Commemorative Comfort – Process – Cold Chain Award for Project Excellence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the designer and owner of a Comfort – Process – Cold Chain application that highlights innovation and/or new technologies.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Refrigeration Committee</a:t>
            </a:r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  <p:cxnSp>
        <p:nvCxnSpPr>
          <p:cNvPr id="13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07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group of people sitting in a circle&#10;&#10;Description automatically generated with low confidence">
            <a:extLst>
              <a:ext uri="{FF2B5EF4-FFF2-40B4-BE49-F238E27FC236}">
                <a16:creationId xmlns:a16="http://schemas.microsoft.com/office/drawing/2014/main" id="{FD087F5A-1CD4-4D31-8F7E-9BE159EBA8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3" name="Isosceles Triangle 9">
            <a:extLst>
              <a:ext uri="{FF2B5EF4-FFF2-40B4-BE49-F238E27FC236}">
                <a16:creationId xmlns:a16="http://schemas.microsoft.com/office/drawing/2014/main" id="{2A4588C6-4069-4731-BFB4-10F1E6D37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23370524-0FE7-41B4-ABCF-7FB26B6CF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4188" y="0"/>
            <a:ext cx="93726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A9CA40-1F57-4A6D-ACDA-F720AA468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2A94EDB-B0FE-4678-8E69-0F137AE3B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4E93B92B-0DD5-4277-9D69-972ABADC3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486C2F-AA27-4F9C-87AA-18531920B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</p:spPr>
        <p:txBody>
          <a:bodyPr anchor="t">
            <a:normAutofit/>
          </a:bodyPr>
          <a:lstStyle/>
          <a:p>
            <a:r>
              <a:rPr lang="en-US"/>
              <a:t>Personal Awards for</a:t>
            </a:r>
            <a:br>
              <a:rPr lang="en-US"/>
            </a:br>
            <a:r>
              <a:rPr lang="en-US"/>
              <a:t>Specific Society Activities</a:t>
            </a:r>
            <a:endParaRPr lang="en-US" dirty="0"/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7CE87768-354E-4E3F-8202-9F387CF50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09E5B98F-BD75-4A30-BF72-0A910747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0C232-54A0-41AA-AE81-CA9BCAB1F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47" y="2159000"/>
            <a:ext cx="6487955" cy="38823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500" b="1" dirty="0"/>
              <a:t>Standards Achievement Award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Recognizes excellence by a member in their volunteer services in the area of standards leadership and standards technical contributions.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rgbClr val="FF0000"/>
                </a:solidFill>
              </a:rPr>
              <a:t>Recommended by the Standards Committee</a:t>
            </a:r>
          </a:p>
          <a:p>
            <a:pPr>
              <a:lnSpc>
                <a:spcPct val="90000"/>
              </a:lnSpc>
            </a:pPr>
            <a:r>
              <a:rPr lang="en-US" sz="1500" b="1" dirty="0"/>
              <a:t>Dan Mills Chapter Programs Award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Recognizes a Chapter CTTC Chair or Vice Chair who excels in promoting technical and energy activities of the CTT Committee.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rgbClr val="FF0000"/>
                </a:solidFill>
              </a:rPr>
              <a:t>Recommended by the CTT Committee</a:t>
            </a:r>
          </a:p>
          <a:p>
            <a:pPr>
              <a:lnSpc>
                <a:spcPct val="90000"/>
              </a:lnSpc>
            </a:pPr>
            <a:r>
              <a:rPr lang="en-US" sz="1500" b="1" dirty="0"/>
              <a:t>Student Activities Achievement Award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Recognizes a Chapter Student Activities Chair for service related to the goals and growth of student activities at all levels.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solidFill>
                  <a:srgbClr val="FF0000"/>
                </a:solidFill>
              </a:rPr>
              <a:t>Recommended by the Student Activities Committee</a:t>
            </a:r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8AAB91E3-41BE-4478-BF23-A24D43E14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96DFC7EA-8516-41F1-8ED9-C0A8E1E08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E24E972C-8744-4CFA-B783-41EA3CC38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C7C88F2E-E233-48BA-B85F-D06BA522B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17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o people holding a plaque&#10;&#10;Description automatically generated with medium confidence">
            <a:extLst>
              <a:ext uri="{FF2B5EF4-FFF2-40B4-BE49-F238E27FC236}">
                <a16:creationId xmlns:a16="http://schemas.microsoft.com/office/drawing/2014/main" id="{78A9BA2A-36C3-407E-A5B7-9D5675B91B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E1663D-6F96-4536-94DA-2CB8283E5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Personal Awards for</a:t>
            </a:r>
            <a:br>
              <a:rPr lang="en-US" sz="2800"/>
            </a:br>
            <a:r>
              <a:rPr lang="en-US" sz="2800"/>
              <a:t>Specific Society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0E449-D038-4C23-8CF9-38E218D4D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55" y="1905348"/>
            <a:ext cx="4763558" cy="447039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Lou Flagg Historical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a Chapter Gold Ribbon Award winner for compiling information on outstanding historical projects or persons related to HVAC&amp;R.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Historical Committee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George B. Hightower Technical Achievement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excellence in volunteer service in the area of Technical Committee, Technical Group, and Technical Research Group activities.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Technology Council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Service to ASHRAE Research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excellence in volunteer services in the area of Society research.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Technology Council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11875-B16E-400B-88A0-93F2F4AD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Personal Awards for</a:t>
            </a:r>
            <a:br>
              <a:rPr lang="en-US" sz="2800"/>
            </a:br>
            <a:r>
              <a:rPr lang="en-US" sz="2800"/>
              <a:t>Specific Society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18FD5-4680-4690-B1DB-9B3005B4D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196" y="1855245"/>
            <a:ext cx="4835048" cy="482112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Donald Bahnfleth Environmental Health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excellence in volunteer services focused on environmental health issues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Environmental Health Committee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Lower-GWP Refrigeration and Air-Conditioning Innovation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individuals who have developed or practiced innovative technological concepts applied in developing countries to minimize global warming potential (GWP) through refrigeration and air-conditioning management.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UN Environment Liaison Committee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Donald A. </a:t>
            </a:r>
            <a:r>
              <a:rPr lang="en-US" sz="1400" b="1" dirty="0" err="1"/>
              <a:t>Siller</a:t>
            </a:r>
            <a:r>
              <a:rPr lang="en-US" sz="1400" b="1" dirty="0"/>
              <a:t> Refrigeration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exceptional performance by a Chapter Refrigeration Chair for planning refrigeration activities.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CTT Committee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400" dirty="0"/>
          </a:p>
        </p:txBody>
      </p:sp>
      <p:pic>
        <p:nvPicPr>
          <p:cNvPr id="5" name="Picture 4" descr="A couple of men holding a plaque&#10;&#10;Description automatically generated with medium confidence">
            <a:extLst>
              <a:ext uri="{FF2B5EF4-FFF2-40B4-BE49-F238E27FC236}">
                <a16:creationId xmlns:a16="http://schemas.microsoft.com/office/drawing/2014/main" id="{3005E68F-D01A-4589-9320-CF7F7DC492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66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o people holding a plaque&#10;&#10;Description automatically generated">
            <a:extLst>
              <a:ext uri="{FF2B5EF4-FFF2-40B4-BE49-F238E27FC236}">
                <a16:creationId xmlns:a16="http://schemas.microsoft.com/office/drawing/2014/main" id="{20BF5536-08F6-4CD0-B2EC-84C0CC057C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511875-B16E-400B-88A0-93F2F4AD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Personal Awards for</a:t>
            </a:r>
            <a:br>
              <a:rPr lang="en-US" sz="2800"/>
            </a:br>
            <a:r>
              <a:rPr lang="en-US" sz="2800"/>
              <a:t>Specific Society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18FD5-4680-4690-B1DB-9B3005B4D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572" y="1938866"/>
            <a:ext cx="5073041" cy="447445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YEA Award of Individual Excellence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YEA members for superior efforts during the preceding Society year in the promotion of the YEA Institute and representation of the 35 and under demographic of ASHRAE.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YEA Committee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Youth Outreach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the outstanding effort of a member who actively engages a youth audience in their country, region, or local community through STEM activities.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Student Activities Committee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Government Affairs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an individual who demonstrates outstanding effort at the state, provincial, and local government level on technical issues important to ASHRAE.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Government Affairs Committee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52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11875-B16E-400B-88A0-93F2F4AD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Personal Awards for</a:t>
            </a:r>
            <a:br>
              <a:rPr lang="en-US" sz="2800"/>
            </a:br>
            <a:r>
              <a:rPr lang="en-US" sz="2800"/>
              <a:t>Specific Society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18FD5-4680-4690-B1DB-9B3005B4D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302082" cy="388077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Energy Genius Award</a:t>
            </a:r>
          </a:p>
          <a:p>
            <a:pPr lvl="1"/>
            <a:r>
              <a:rPr lang="en-US" dirty="0"/>
              <a:t>Assesses building energy performance through the use of the ASHRAE Building EQ Portal program and Building EQ assessment processes.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Recommended by the Building EQ Committee</a:t>
            </a:r>
          </a:p>
          <a:p>
            <a:r>
              <a:rPr lang="en-US" b="1" dirty="0"/>
              <a:t>Residential Buildings Service Award</a:t>
            </a:r>
          </a:p>
          <a:p>
            <a:pPr lvl="1"/>
            <a:r>
              <a:rPr lang="en-US" dirty="0"/>
              <a:t>Recognizes excellence in volunteer service focused on Residential Building issues. It serves to heighten general membership awareness of, and interest in, Residential Building activities.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Recommended by the Residential Building Committee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 descr="A few business people holding a plaque&#10;&#10;Description automatically generated with low confidence">
            <a:extLst>
              <a:ext uri="{FF2B5EF4-FFF2-40B4-BE49-F238E27FC236}">
                <a16:creationId xmlns:a16="http://schemas.microsoft.com/office/drawing/2014/main" id="{D916A88C-346F-46CD-90A4-E5B04D0A9C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54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E30FD95-8F09-42A3-B6A7-3441A333B0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97A4CC-5E65-4BDF-83D1-327A34175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sz="3300"/>
              <a:t>Society Awards to Groups or Chapters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CA395-D562-466A-91DA-CCAAE8D9D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41743"/>
            <a:ext cx="3851122" cy="399962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Technology Award and Award for Engineering Excellence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successful application of innovate design which incorporates ASHRAE standards for effective energy management, indoor air quality, and mechanical design management.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Recipients are recommended by the CTT Committee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Student Design Project Competition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outstanding student design projects, promotes teamwork, and encourages students to become involved in the dynamic HVAC&amp;R profession.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Recipients are recommended by the Student Activities Committee</a:t>
            </a:r>
          </a:p>
          <a:p>
            <a:pPr lvl="1">
              <a:lnSpc>
                <a:spcPct val="90000"/>
              </a:lnSpc>
            </a:pPr>
            <a:endParaRPr lang="en-US" sz="14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12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5DF8628-55AD-4494-9B59-16B4D6A93F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266678" y="0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29E94A-34CC-470D-8EB8-DC5E05682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sz="3300"/>
              <a:t>ASHRAE Honors and Awards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33DD4-30E7-42A3-971C-ADE14169F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Overseen by the ASHRAE Honors and Awards Committee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Award information can be found at </a:t>
            </a:r>
            <a:r>
              <a:rPr lang="en-US" sz="1400" dirty="0">
                <a:hlinkClick r:id="rId4"/>
              </a:rPr>
              <a:t>www.ashrae.org/honors</a:t>
            </a:r>
            <a:r>
              <a:rPr lang="en-US" sz="1400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Awards are conferred annual in six categories: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Personal Honors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Personal Awards for General Society Activities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Personal Awards for Specific Society Activities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Paper Awards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Society Awards to Groups or Chapters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Chapter and Regional Awards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12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7CE09-500C-436F-820E-C5C7155C8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Paper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C8C1D-303B-4038-A78E-56987FCB3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1785381"/>
            <a:ext cx="4235062" cy="446301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Crosby Field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the highest ranked paper for the Society year.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Conferences and Expositions Committee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Willis H. Carrier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the best paper by a member 32 years of age or younger.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Conferences and Expositions Committee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Best Paper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the best papers presented at Society conferences.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Conferences and Expositions Committee</a:t>
            </a:r>
          </a:p>
        </p:txBody>
      </p:sp>
      <p:pic>
        <p:nvPicPr>
          <p:cNvPr id="9" name="Picture 8" descr="A group of people standing together&#10;&#10;Description automatically generated with low confidence">
            <a:extLst>
              <a:ext uri="{FF2B5EF4-FFF2-40B4-BE49-F238E27FC236}">
                <a16:creationId xmlns:a16="http://schemas.microsoft.com/office/drawing/2014/main" id="{FE3721F4-D897-4228-AACD-D172EA7DCF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96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1271101-6197-4DF4-8629-600B2A1D30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67CE09-500C-436F-820E-C5C7155C8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dirty="0"/>
              <a:t>Paper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C8C1D-303B-4038-A78E-56987FCB3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937" y="1553227"/>
            <a:ext cx="4315797" cy="499788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Poster Presentation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the best poster session paper from Society conferences.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Conferences and Expositions Committee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Journal Paper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the best article published in the ASHRAE Journal for the year.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Publications Committee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Science and Technology for the Built Environment Best Paper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the best referred paper published in the volume year of the </a:t>
            </a:r>
            <a:r>
              <a:rPr lang="en-US" sz="1400" i="1" dirty="0"/>
              <a:t>Science and Technology for the Built Environment</a:t>
            </a:r>
            <a:r>
              <a:rPr lang="en-US" sz="1400" dirty="0"/>
              <a:t>, the ASHRAE research journal.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Research Journal Subcommittee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23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E1E34-2EB8-407A-90CE-458E7828B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Chapter and Regional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9D043-CC0D-4FDB-9481-D68197720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177718" cy="388077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Regional Award of Merit and Chapter Service Award</a:t>
            </a:r>
          </a:p>
          <a:p>
            <a:pPr lvl="1"/>
            <a:r>
              <a:rPr lang="en-US" dirty="0"/>
              <a:t>Recognizes activities and contributions at the Chapter and Regional level</a:t>
            </a:r>
          </a:p>
          <a:p>
            <a:pPr lvl="1"/>
            <a:r>
              <a:rPr lang="en-US" dirty="0"/>
              <a:t>Ten services points are required for the Regional Award of Merit and 12 points are required for the Chapter Service Award.</a:t>
            </a:r>
          </a:p>
          <a:p>
            <a:pPr lvl="1"/>
            <a:r>
              <a:rPr lang="en-US" dirty="0"/>
              <a:t>Staff will pull a report of eligible recipients who are automatically granted these awards. In addition, nominations may also be made by the delegate from the candidate’s chapter at the CRC.</a:t>
            </a:r>
          </a:p>
          <a:p>
            <a:pPr lvl="1"/>
            <a:r>
              <a:rPr lang="en-US" dirty="0"/>
              <a:t>Presented during CRC or chapter event.</a:t>
            </a:r>
          </a:p>
          <a:p>
            <a:pPr lvl="1"/>
            <a:r>
              <a:rPr lang="en-US" dirty="0"/>
              <a:t>H&amp;A Committee does not receive or review nominations for these awards.</a:t>
            </a:r>
          </a:p>
        </p:txBody>
      </p:sp>
      <p:pic>
        <p:nvPicPr>
          <p:cNvPr id="15" name="Picture 14" descr="A group of people smiling&#10;&#10;Description automatically generated with medium confidence">
            <a:extLst>
              <a:ext uri="{FF2B5EF4-FFF2-40B4-BE49-F238E27FC236}">
                <a16:creationId xmlns:a16="http://schemas.microsoft.com/office/drawing/2014/main" id="{229BDDEE-EBD8-4BC7-8B96-917060DC31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28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outdoor, building&#10;&#10;Description automatically generated">
            <a:extLst>
              <a:ext uri="{FF2B5EF4-FFF2-40B4-BE49-F238E27FC236}">
                <a16:creationId xmlns:a16="http://schemas.microsoft.com/office/drawing/2014/main" id="{F7CAA624-EE52-4034-AFFD-B53B6FB12F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6FE386-CDF2-4027-86ED-CECCEA9A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dirty="0"/>
              <a:t>Where To Get 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E3905-7E98-47DB-AC6E-FAD48DD39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en-US" dirty="0"/>
              <a:t>H&amp;A webpage:</a:t>
            </a:r>
          </a:p>
          <a:p>
            <a:pPr lvl="1"/>
            <a:r>
              <a:rPr lang="en-US" dirty="0">
                <a:hlinkClick r:id="rId3"/>
              </a:rPr>
              <a:t>www.ashrae.org/honors</a:t>
            </a:r>
            <a:endParaRPr lang="en-US" dirty="0"/>
          </a:p>
          <a:p>
            <a:r>
              <a:rPr lang="en-US" dirty="0"/>
              <a:t>Email</a:t>
            </a:r>
          </a:p>
          <a:p>
            <a:pPr lvl="1"/>
            <a:r>
              <a:rPr lang="en-US" dirty="0">
                <a:hlinkClick r:id="rId4"/>
              </a:rPr>
              <a:t>HonorsandAwards@ashrae.org</a:t>
            </a:r>
            <a:endParaRPr lang="en-US" dirty="0"/>
          </a:p>
          <a:p>
            <a:r>
              <a:rPr lang="en-US" dirty="0"/>
              <a:t>ASHRAE Staff Liaisons</a:t>
            </a:r>
          </a:p>
          <a:p>
            <a:pPr lvl="1"/>
            <a:r>
              <a:rPr lang="en-US" dirty="0"/>
              <a:t>Rhiannon Masterson: </a:t>
            </a:r>
            <a:r>
              <a:rPr lang="en-US" dirty="0">
                <a:hlinkClick r:id="rId5"/>
              </a:rPr>
              <a:t>rmasterson@ashrae.org</a:t>
            </a:r>
            <a:endParaRPr lang="en-US" dirty="0"/>
          </a:p>
          <a:p>
            <a:pPr lvl="1"/>
            <a:r>
              <a:rPr lang="en-US" dirty="0"/>
              <a:t>Anastasia Meadows: </a:t>
            </a:r>
            <a:r>
              <a:rPr lang="en-US" dirty="0">
                <a:hlinkClick r:id="rId6"/>
              </a:rPr>
              <a:t>ameadows@ashrae.org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97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E8AAC-0AE8-4409-BA8F-CF19DE529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Who Can Make Nominations?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02302-614E-44E8-8C5A-AC4EB5F87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Personal Honors &amp; Personal Awards for General Society Activities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Chapters, Regions, committees or individual ASHRAE members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Personal Awards for Specific Society Activities &amp; Society Awards to Groups or Chapters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Committee or Council sponsoring the award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Paper Awards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Committee sponsoring the award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Regional and Chapter Awards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Delegate from a candidate’s chapter at the Chapters Regional Conference (CRC)</a:t>
            </a:r>
          </a:p>
        </p:txBody>
      </p:sp>
      <p:pic>
        <p:nvPicPr>
          <p:cNvPr id="5" name="Picture 4" descr="A group of people sitting together&#10;&#10;Description automatically generated with medium confidence">
            <a:extLst>
              <a:ext uri="{FF2B5EF4-FFF2-40B4-BE49-F238E27FC236}">
                <a16:creationId xmlns:a16="http://schemas.microsoft.com/office/drawing/2014/main" id="{C121F2E7-98EA-4C04-A967-3B8677C9C3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80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F4AA9-8A98-4BF2-975A-27CC1E438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Honors and Awards Flowchart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480739-B9D5-48A5-A4D3-7CAB1DBA27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1352145"/>
            <a:ext cx="7552266" cy="489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80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F4AA9-8A98-4BF2-975A-27CC1E438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Award Deadlines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851A1A-809F-88CF-DF5E-16EA7B7F40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358561"/>
              </p:ext>
            </p:extLst>
          </p:nvPr>
        </p:nvGraphicFramePr>
        <p:xfrm>
          <a:off x="468015" y="1611523"/>
          <a:ext cx="8805987" cy="3678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3498">
                  <a:extLst>
                    <a:ext uri="{9D8B030D-6E8A-4147-A177-3AD203B41FA5}">
                      <a16:colId xmlns:a16="http://schemas.microsoft.com/office/drawing/2014/main" val="2448004191"/>
                    </a:ext>
                  </a:extLst>
                </a:gridCol>
                <a:gridCol w="1156771">
                  <a:extLst>
                    <a:ext uri="{9D8B030D-6E8A-4147-A177-3AD203B41FA5}">
                      <a16:colId xmlns:a16="http://schemas.microsoft.com/office/drawing/2014/main" val="1000074210"/>
                    </a:ext>
                  </a:extLst>
                </a:gridCol>
                <a:gridCol w="3249976">
                  <a:extLst>
                    <a:ext uri="{9D8B030D-6E8A-4147-A177-3AD203B41FA5}">
                      <a16:colId xmlns:a16="http://schemas.microsoft.com/office/drawing/2014/main" val="2729949105"/>
                    </a:ext>
                  </a:extLst>
                </a:gridCol>
                <a:gridCol w="3225742">
                  <a:extLst>
                    <a:ext uri="{9D8B030D-6E8A-4147-A177-3AD203B41FA5}">
                      <a16:colId xmlns:a16="http://schemas.microsoft.com/office/drawing/2014/main" val="2090080673"/>
                    </a:ext>
                  </a:extLst>
                </a:gridCol>
              </a:tblGrid>
              <a:tr h="4985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Previous Deadline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7" marR="557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New Deadline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7" marR="557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Award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7" marR="557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When will awards be presented?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7" marR="55787" marT="0" marB="0" anchor="ctr"/>
                </a:tc>
                <a:extLst>
                  <a:ext uri="{0D108BD9-81ED-4DB2-BD59-A6C34878D82A}">
                    <a16:rowId xmlns:a16="http://schemas.microsoft.com/office/drawing/2014/main" val="2891888237"/>
                  </a:ext>
                </a:extLst>
              </a:tr>
              <a:tr h="17449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December 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7" marR="557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May 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7" marR="55787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ASHRAE Award for Distinguished Public Service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ASHRAE Hall of Fame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ASHRAE Pioneers of the Industry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Fellow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F. Paul Anderson Award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Honorary Member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7" marR="557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2025 Winter Conference in Orlando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7" marR="55787" marT="0" marB="0"/>
                </a:tc>
                <a:extLst>
                  <a:ext uri="{0D108BD9-81ED-4DB2-BD59-A6C34878D82A}">
                    <a16:rowId xmlns:a16="http://schemas.microsoft.com/office/drawing/2014/main" val="3047207578"/>
                  </a:ext>
                </a:extLst>
              </a:tr>
              <a:tr h="14352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May 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7" marR="5578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December 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7" marR="55787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Andrew T. Boggs Service Award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Distinguished Service Award (DSA)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Exceptional Service Award (ESA)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Louise &amp; Bill Holladay Distinguished Fellow Award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7" marR="5578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2025 Annual Conference in Phoenix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87" marR="55787" marT="0" marB="0"/>
                </a:tc>
                <a:extLst>
                  <a:ext uri="{0D108BD9-81ED-4DB2-BD59-A6C34878D82A}">
                    <a16:rowId xmlns:a16="http://schemas.microsoft.com/office/drawing/2014/main" val="2907231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859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5FE11-CAAC-4C83-894B-78515A76A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Personal Honors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843EC-A7F1-410A-8DD4-E1EBE8318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840" y="1509615"/>
            <a:ext cx="4861280" cy="470107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ASHRAE Hall of Fame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Honors deceased members who have made milestone contributions to the growth of ASHRAE-related technology. Inducted individuals must have been an ASHRAE member (any grade) or a member of a predecessor Society and must have shown evidence of distinction in the Society, either technically or academically.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Nomination deadline: May 1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ASHRAE Pioneers of the Industry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Honors deceased individuals who have made milestone contributions to the growth of HVAC&amp;R. Inducted individuals must have shown evidence or distinction, either technically or academically.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Nomination deadline: May 1</a:t>
            </a:r>
          </a:p>
          <a:p>
            <a:r>
              <a:rPr lang="en-US" sz="1400" b="1" dirty="0"/>
              <a:t>ASHRAE Award for Distinguished Public Service</a:t>
            </a:r>
          </a:p>
          <a:p>
            <a:pPr lvl="1"/>
            <a:r>
              <a:rPr lang="en-US" sz="1400" dirty="0"/>
              <a:t>Recognizes ASHRAE members who have performed outstanding public service.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Nomination deadline: May 1</a:t>
            </a:r>
          </a:p>
          <a:p>
            <a:pPr>
              <a:lnSpc>
                <a:spcPct val="90000"/>
              </a:lnSpc>
            </a:pP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5" name="Picture 4" descr="A person standing at a podium&#10;&#10;Description automatically generated with medium confidence">
            <a:extLst>
              <a:ext uri="{FF2B5EF4-FFF2-40B4-BE49-F238E27FC236}">
                <a16:creationId xmlns:a16="http://schemas.microsoft.com/office/drawing/2014/main" id="{F7F65F0F-AB42-4A15-AF48-165DAD1EFC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63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88A00263-550E-4BD6-8880-2B06F871BA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2CFDFF-6607-4568-B5DF-C126BB18E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dirty="0"/>
              <a:t>Personal Honors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B2B5E-6F3F-4162-B8C8-351F3F31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411" y="1427967"/>
            <a:ext cx="4634630" cy="516072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F. Paul Anderson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Society’s highest award that honors members for notable achievement or outstanding work/service in any ASHRAE-related field.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Nomination deadline: May 1 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Fellow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Honors members (Full Member for at least ten years) who has attained distinction in the fields of HVAC&amp;R or the allied arts and sciences through invention, research, teaching, design, original work, or as an engineering executive on projects of unusual or important scope.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Nomination deadline: May 1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Honorary Member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preeminent professional distinction without regard to whether the individual is or has been a member of the Society.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Nomination deadline: May 1</a:t>
            </a:r>
          </a:p>
          <a:p>
            <a:pPr>
              <a:lnSpc>
                <a:spcPct val="90000"/>
              </a:lnSpc>
            </a:pP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34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9C4FB-C455-4DB5-A4F4-BFEF7469A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Personal Honors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FF096-19D3-4D22-92B5-6CDC2C1C0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1340285"/>
            <a:ext cx="4448004" cy="470107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Andrew T. Boggs Service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past recipients of the Exceptional Service Award for continuing, unselfish, dedicated, and distinguished service to the Society.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Nomination deadline: December 1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Louise and Bill Holladay Distinguished Fellow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Honors Fellows of the Society for continuing preeminence in engineering work or research.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Nomination Deadline: December 1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Eunice Foote Decarbonization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an ASHRAE member for notable achievement, outstanding work or service that is focused on the decarbonization of the built environment.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Nomination deadline: December 1</a:t>
            </a:r>
          </a:p>
        </p:txBody>
      </p:sp>
      <p:pic>
        <p:nvPicPr>
          <p:cNvPr id="5" name="Picture 4" descr="A person in a suit and tie&#10;&#10;Description automatically generated with low confidence">
            <a:extLst>
              <a:ext uri="{FF2B5EF4-FFF2-40B4-BE49-F238E27FC236}">
                <a16:creationId xmlns:a16="http://schemas.microsoft.com/office/drawing/2014/main" id="{78DA56AA-C2C1-4070-99C6-91DA45443C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2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65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o people holding a plaque&#10;&#10;Description automatically generated">
            <a:extLst>
              <a:ext uri="{FF2B5EF4-FFF2-40B4-BE49-F238E27FC236}">
                <a16:creationId xmlns:a16="http://schemas.microsoft.com/office/drawing/2014/main" id="{B2EB0F46-CF27-45ED-B746-DA4894AD9E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D61FC1-E8E0-46E5-A026-8FFE7194D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dirty="0"/>
              <a:t>Personal Honors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F0927-EA23-4E62-B9C2-AF8848152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41" y="1540701"/>
            <a:ext cx="4027415" cy="48350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E.K. Campbell Award of Merit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Honors an individual for outstanding service and achievement in teaching and/or research in a subject related to the industry and professions represented by AHSRAE.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Life Members Club.</a:t>
            </a:r>
          </a:p>
          <a:p>
            <a:pPr>
              <a:lnSpc>
                <a:spcPct val="90000"/>
              </a:lnSpc>
            </a:pPr>
            <a:r>
              <a:rPr lang="en-US" sz="1400" b="1" dirty="0"/>
              <a:t>YEA Inspirational Leader Award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Recognizes a Young Engineer in ASHRAE (YEA) member who has gone above and beyond to make considerable contributions to the industry and community.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Recommended by the YEA Committee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4208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858</TotalTime>
  <Words>2071</Words>
  <Application>Microsoft Office PowerPoint</Application>
  <PresentationFormat>Widescreen</PresentationFormat>
  <Paragraphs>226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Symbol</vt:lpstr>
      <vt:lpstr>Trebuchet MS</vt:lpstr>
      <vt:lpstr>Wingdings 3</vt:lpstr>
      <vt:lpstr>Facet</vt:lpstr>
      <vt:lpstr>ASHRAE Honors and Awards Committee</vt:lpstr>
      <vt:lpstr>ASHRAE Honors and Awards Program</vt:lpstr>
      <vt:lpstr>Who Can Make Nominations?</vt:lpstr>
      <vt:lpstr>Honors and Awards Flowchart</vt:lpstr>
      <vt:lpstr>Changes to Award Deadlines</vt:lpstr>
      <vt:lpstr>Personal Honors</vt:lpstr>
      <vt:lpstr>Personal Honors</vt:lpstr>
      <vt:lpstr>Personal Honors</vt:lpstr>
      <vt:lpstr>Personal Honors</vt:lpstr>
      <vt:lpstr>Personal Awards for General Society Activities</vt:lpstr>
      <vt:lpstr>Personal Awards for General Society Activities</vt:lpstr>
      <vt:lpstr>Personal Awards for Specific Society Activities</vt:lpstr>
      <vt:lpstr>Personal Awards for Specific Society Activities</vt:lpstr>
      <vt:lpstr>Personal Awards for Specific Society Activities</vt:lpstr>
      <vt:lpstr>Personal Awards for Specific Society Activities</vt:lpstr>
      <vt:lpstr>Personal Awards for Specific Society Activities</vt:lpstr>
      <vt:lpstr>Personal Awards for Specific Society Activities</vt:lpstr>
      <vt:lpstr>Personal Awards for Specific Society Activities</vt:lpstr>
      <vt:lpstr>Society Awards to Groups or Chapters</vt:lpstr>
      <vt:lpstr>Paper Awards</vt:lpstr>
      <vt:lpstr>Paper Awards</vt:lpstr>
      <vt:lpstr>Chapter and Regional Awards</vt:lpstr>
      <vt:lpstr>Where To Get 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ASHRAE Honors and Awards Committee</dc:title>
  <dc:creator>Masterson, Rhiannon</dc:creator>
  <cp:lastModifiedBy>Masterson, Rhiannon</cp:lastModifiedBy>
  <cp:revision>38</cp:revision>
  <dcterms:created xsi:type="dcterms:W3CDTF">2022-04-14T16:49:19Z</dcterms:created>
  <dcterms:modified xsi:type="dcterms:W3CDTF">2024-08-12T14:06:07Z</dcterms:modified>
</cp:coreProperties>
</file>