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6"/>
  </p:notesMasterIdLst>
  <p:sldIdLst>
    <p:sldId id="256" r:id="rId2"/>
    <p:sldId id="257" r:id="rId3"/>
    <p:sldId id="258" r:id="rId4"/>
    <p:sldId id="259" r:id="rId5"/>
    <p:sldId id="279" r:id="rId6"/>
    <p:sldId id="261" r:id="rId7"/>
    <p:sldId id="262" r:id="rId8"/>
    <p:sldId id="263" r:id="rId9"/>
    <p:sldId id="264" r:id="rId10"/>
    <p:sldId id="281" r:id="rId11"/>
    <p:sldId id="265" r:id="rId12"/>
    <p:sldId id="274" r:id="rId13"/>
    <p:sldId id="266" r:id="rId14"/>
    <p:sldId id="275" r:id="rId15"/>
    <p:sldId id="267" r:id="rId16"/>
    <p:sldId id="268" r:id="rId17"/>
    <p:sldId id="269" r:id="rId18"/>
    <p:sldId id="276" r:id="rId19"/>
    <p:sldId id="277" r:id="rId20"/>
    <p:sldId id="270" r:id="rId21"/>
    <p:sldId id="271" r:id="rId22"/>
    <p:sldId id="278" r:id="rId23"/>
    <p:sldId id="272"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49" autoAdjust="0"/>
  </p:normalViewPr>
  <p:slideViewPr>
    <p:cSldViewPr snapToGrid="0">
      <p:cViewPr varScale="1">
        <p:scale>
          <a:sx n="102" d="100"/>
          <a:sy n="102" d="100"/>
        </p:scale>
        <p:origin x="138"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C6E6C-9155-4312-AA98-E470E81B3200}"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F7BA5-CB3B-4917-9A9C-7DC4CB15DB4E}" type="slidenum">
              <a:rPr lang="en-US" smtClean="0"/>
              <a:t>‹#›</a:t>
            </a:fld>
            <a:endParaRPr lang="en-US"/>
          </a:p>
        </p:txBody>
      </p:sp>
    </p:spTree>
    <p:extLst>
      <p:ext uri="{BB962C8B-B14F-4D97-AF65-F5344CB8AC3E}">
        <p14:creationId xmlns:p14="http://schemas.microsoft.com/office/powerpoint/2010/main" val="273714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shrae.org/honor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t>ASHRAE Honors and Awards advance the purpose of the Society by recognizing outstanding contributions to the HVAC&amp;R industry. Respected leaders and new professionals contribute to the advancement of HVAC&amp;R, serve ASHRAE and its members, and participate in civic and community affairs. ASHRAE award recipients exemplify the best in industry by continually bringing credit to the profession.</a:t>
            </a:r>
          </a:p>
          <a:p>
            <a:pPr eaLnBrk="1" hangingPunct="1"/>
            <a:endParaRPr lang="en-US" b="0" dirty="0"/>
          </a:p>
          <a:p>
            <a:pPr eaLnBrk="1" hangingPunct="1"/>
            <a:r>
              <a:rPr lang="en-US" b="0" dirty="0"/>
              <a:t>All nomination instructions for all awards is provided at </a:t>
            </a:r>
            <a:r>
              <a:rPr lang="en-US" b="0" dirty="0">
                <a:hlinkClick r:id="rId3"/>
              </a:rPr>
              <a:t>www.ashrae.org/honors</a:t>
            </a:r>
            <a:r>
              <a:rPr lang="en-US" b="0" dirty="0"/>
              <a:t>. </a:t>
            </a:r>
          </a:p>
        </p:txBody>
      </p:sp>
      <p:sp>
        <p:nvSpPr>
          <p:cNvPr id="4" name="Slide Number Placeholder 3"/>
          <p:cNvSpPr>
            <a:spLocks noGrp="1"/>
          </p:cNvSpPr>
          <p:nvPr>
            <p:ph type="sldNum" sz="quarter" idx="5"/>
          </p:nvPr>
        </p:nvSpPr>
        <p:spPr/>
        <p:txBody>
          <a:bodyPr/>
          <a:lstStyle/>
          <a:p>
            <a:fld id="{57FF7BA5-CB3B-4917-9A9C-7DC4CB15DB4E}" type="slidenum">
              <a:rPr lang="en-US" smtClean="0"/>
              <a:t>2</a:t>
            </a:fld>
            <a:endParaRPr lang="en-US"/>
          </a:p>
        </p:txBody>
      </p:sp>
    </p:spTree>
    <p:extLst>
      <p:ext uri="{BB962C8B-B14F-4D97-AF65-F5344CB8AC3E}">
        <p14:creationId xmlns:p14="http://schemas.microsoft.com/office/powerpoint/2010/main" val="4240142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FF7BA5-CB3B-4917-9A9C-7DC4CB15DB4E}" type="slidenum">
              <a:rPr lang="en-US" smtClean="0"/>
              <a:t>14</a:t>
            </a:fld>
            <a:endParaRPr lang="en-US"/>
          </a:p>
        </p:txBody>
      </p:sp>
    </p:spTree>
    <p:extLst>
      <p:ext uri="{BB962C8B-B14F-4D97-AF65-F5344CB8AC3E}">
        <p14:creationId xmlns:p14="http://schemas.microsoft.com/office/powerpoint/2010/main" val="1973982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FF7BA5-CB3B-4917-9A9C-7DC4CB15DB4E}" type="slidenum">
              <a:rPr lang="en-US" smtClean="0"/>
              <a:t>15</a:t>
            </a:fld>
            <a:endParaRPr lang="en-US"/>
          </a:p>
        </p:txBody>
      </p:sp>
    </p:spTree>
    <p:extLst>
      <p:ext uri="{BB962C8B-B14F-4D97-AF65-F5344CB8AC3E}">
        <p14:creationId xmlns:p14="http://schemas.microsoft.com/office/powerpoint/2010/main" val="2087392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FF7BA5-CB3B-4917-9A9C-7DC4CB15DB4E}" type="slidenum">
              <a:rPr lang="en-US" smtClean="0"/>
              <a:t>18</a:t>
            </a:fld>
            <a:endParaRPr lang="en-US"/>
          </a:p>
        </p:txBody>
      </p:sp>
    </p:spTree>
    <p:extLst>
      <p:ext uri="{BB962C8B-B14F-4D97-AF65-F5344CB8AC3E}">
        <p14:creationId xmlns:p14="http://schemas.microsoft.com/office/powerpoint/2010/main" val="26072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FF7BA5-CB3B-4917-9A9C-7DC4CB15DB4E}" type="slidenum">
              <a:rPr lang="en-US" smtClean="0"/>
              <a:t>20</a:t>
            </a:fld>
            <a:endParaRPr lang="en-US"/>
          </a:p>
        </p:txBody>
      </p:sp>
    </p:spTree>
    <p:extLst>
      <p:ext uri="{BB962C8B-B14F-4D97-AF65-F5344CB8AC3E}">
        <p14:creationId xmlns:p14="http://schemas.microsoft.com/office/powerpoint/2010/main" val="625913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FF7BA5-CB3B-4917-9A9C-7DC4CB15DB4E}" type="slidenum">
              <a:rPr lang="en-US" smtClean="0"/>
              <a:t>22</a:t>
            </a:fld>
            <a:endParaRPr lang="en-US"/>
          </a:p>
        </p:txBody>
      </p:sp>
    </p:spTree>
    <p:extLst>
      <p:ext uri="{BB962C8B-B14F-4D97-AF65-F5344CB8AC3E}">
        <p14:creationId xmlns:p14="http://schemas.microsoft.com/office/powerpoint/2010/main" val="39597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Flowchart is posted on the H&amp;A webpage (www.ashrae.org/Honors) and available in printouts.</a:t>
            </a:r>
          </a:p>
        </p:txBody>
      </p:sp>
      <p:sp>
        <p:nvSpPr>
          <p:cNvPr id="4" name="Slide Number Placeholder 3"/>
          <p:cNvSpPr>
            <a:spLocks noGrp="1"/>
          </p:cNvSpPr>
          <p:nvPr>
            <p:ph type="sldNum" sz="quarter" idx="5"/>
          </p:nvPr>
        </p:nvSpPr>
        <p:spPr/>
        <p:txBody>
          <a:bodyPr/>
          <a:lstStyle/>
          <a:p>
            <a:fld id="{57FF7BA5-CB3B-4917-9A9C-7DC4CB15DB4E}" type="slidenum">
              <a:rPr lang="en-US" smtClean="0"/>
              <a:t>4</a:t>
            </a:fld>
            <a:endParaRPr lang="en-US"/>
          </a:p>
        </p:txBody>
      </p:sp>
    </p:spTree>
    <p:extLst>
      <p:ext uri="{BB962C8B-B14F-4D97-AF65-F5344CB8AC3E}">
        <p14:creationId xmlns:p14="http://schemas.microsoft.com/office/powerpoint/2010/main" val="295495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FF7BA5-CB3B-4917-9A9C-7DC4CB15DB4E}" type="slidenum">
              <a:rPr lang="en-US" smtClean="0"/>
              <a:t>5</a:t>
            </a:fld>
            <a:endParaRPr lang="en-US"/>
          </a:p>
        </p:txBody>
      </p:sp>
    </p:spTree>
    <p:extLst>
      <p:ext uri="{BB962C8B-B14F-4D97-AF65-F5344CB8AC3E}">
        <p14:creationId xmlns:p14="http://schemas.microsoft.com/office/powerpoint/2010/main" val="163662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award with a nomination deadline listed in red should be submitted to HonorsandAwards@ashrae.org. </a:t>
            </a:r>
          </a:p>
        </p:txBody>
      </p:sp>
      <p:sp>
        <p:nvSpPr>
          <p:cNvPr id="4" name="Slide Number Placeholder 3"/>
          <p:cNvSpPr>
            <a:spLocks noGrp="1"/>
          </p:cNvSpPr>
          <p:nvPr>
            <p:ph type="sldNum" sz="quarter" idx="5"/>
          </p:nvPr>
        </p:nvSpPr>
        <p:spPr/>
        <p:txBody>
          <a:bodyPr/>
          <a:lstStyle/>
          <a:p>
            <a:fld id="{57FF7BA5-CB3B-4917-9A9C-7DC4CB15DB4E}" type="slidenum">
              <a:rPr lang="en-US" smtClean="0"/>
              <a:t>6</a:t>
            </a:fld>
            <a:endParaRPr lang="en-US"/>
          </a:p>
        </p:txBody>
      </p:sp>
    </p:spTree>
    <p:extLst>
      <p:ext uri="{BB962C8B-B14F-4D97-AF65-F5344CB8AC3E}">
        <p14:creationId xmlns:p14="http://schemas.microsoft.com/office/powerpoint/2010/main" val="365048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FF7BA5-CB3B-4917-9A9C-7DC4CB15DB4E}" type="slidenum">
              <a:rPr lang="en-US" smtClean="0"/>
              <a:t>7</a:t>
            </a:fld>
            <a:endParaRPr lang="en-US"/>
          </a:p>
        </p:txBody>
      </p:sp>
    </p:spTree>
    <p:extLst>
      <p:ext uri="{BB962C8B-B14F-4D97-AF65-F5344CB8AC3E}">
        <p14:creationId xmlns:p14="http://schemas.microsoft.com/office/powerpoint/2010/main" val="57795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FF7BA5-CB3B-4917-9A9C-7DC4CB15DB4E}" type="slidenum">
              <a:rPr lang="en-US" smtClean="0"/>
              <a:t>8</a:t>
            </a:fld>
            <a:endParaRPr lang="en-US"/>
          </a:p>
        </p:txBody>
      </p:sp>
    </p:spTree>
    <p:extLst>
      <p:ext uri="{BB962C8B-B14F-4D97-AF65-F5344CB8AC3E}">
        <p14:creationId xmlns:p14="http://schemas.microsoft.com/office/powerpoint/2010/main" val="808684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 award that lists a recommending committee, that means that specific committee accepts the nominations and recommends a final recipient to the Honors &amp; Awards Committee. Those recommending committees have their own nomination process and deadline.</a:t>
            </a:r>
          </a:p>
        </p:txBody>
      </p:sp>
      <p:sp>
        <p:nvSpPr>
          <p:cNvPr id="4" name="Slide Number Placeholder 3"/>
          <p:cNvSpPr>
            <a:spLocks noGrp="1"/>
          </p:cNvSpPr>
          <p:nvPr>
            <p:ph type="sldNum" sz="quarter" idx="5"/>
          </p:nvPr>
        </p:nvSpPr>
        <p:spPr/>
        <p:txBody>
          <a:bodyPr/>
          <a:lstStyle/>
          <a:p>
            <a:fld id="{57FF7BA5-CB3B-4917-9A9C-7DC4CB15DB4E}" type="slidenum">
              <a:rPr lang="en-US" smtClean="0"/>
              <a:t>9</a:t>
            </a:fld>
            <a:endParaRPr lang="en-US"/>
          </a:p>
        </p:txBody>
      </p:sp>
    </p:spTree>
    <p:extLst>
      <p:ext uri="{BB962C8B-B14F-4D97-AF65-F5344CB8AC3E}">
        <p14:creationId xmlns:p14="http://schemas.microsoft.com/office/powerpoint/2010/main" val="311910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 award that lists a recommending committee, that means that specific committee accepts the nominations and recommends a final recipient to the Honors &amp; Awards Committee. Those recommending committees have their own nomination process and deadline.</a:t>
            </a:r>
          </a:p>
        </p:txBody>
      </p:sp>
      <p:sp>
        <p:nvSpPr>
          <p:cNvPr id="4" name="Slide Number Placeholder 3"/>
          <p:cNvSpPr>
            <a:spLocks noGrp="1"/>
          </p:cNvSpPr>
          <p:nvPr>
            <p:ph type="sldNum" sz="quarter" idx="5"/>
          </p:nvPr>
        </p:nvSpPr>
        <p:spPr/>
        <p:txBody>
          <a:bodyPr/>
          <a:lstStyle/>
          <a:p>
            <a:fld id="{57FF7BA5-CB3B-4917-9A9C-7DC4CB15DB4E}" type="slidenum">
              <a:rPr lang="en-US" smtClean="0"/>
              <a:t>10</a:t>
            </a:fld>
            <a:endParaRPr lang="en-US"/>
          </a:p>
        </p:txBody>
      </p:sp>
    </p:spTree>
    <p:extLst>
      <p:ext uri="{BB962C8B-B14F-4D97-AF65-F5344CB8AC3E}">
        <p14:creationId xmlns:p14="http://schemas.microsoft.com/office/powerpoint/2010/main" val="269687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FF7BA5-CB3B-4917-9A9C-7DC4CB15DB4E}" type="slidenum">
              <a:rPr lang="en-US" smtClean="0"/>
              <a:t>13</a:t>
            </a:fld>
            <a:endParaRPr lang="en-US"/>
          </a:p>
        </p:txBody>
      </p:sp>
    </p:spTree>
    <p:extLst>
      <p:ext uri="{BB962C8B-B14F-4D97-AF65-F5344CB8AC3E}">
        <p14:creationId xmlns:p14="http://schemas.microsoft.com/office/powerpoint/2010/main" val="220481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F9F19D-C521-4855-BC2F-E143D1EE4086}"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3CF7E-3EC6-47AB-89DD-A2B0D9D7691A}" type="slidenum">
              <a:rPr lang="en-US" smtClean="0"/>
              <a:t>‹#›</a:t>
            </a:fld>
            <a:endParaRPr lang="en-US"/>
          </a:p>
        </p:txBody>
      </p:sp>
    </p:spTree>
    <p:extLst>
      <p:ext uri="{BB962C8B-B14F-4D97-AF65-F5344CB8AC3E}">
        <p14:creationId xmlns:p14="http://schemas.microsoft.com/office/powerpoint/2010/main" val="275884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F9F19D-C521-4855-BC2F-E143D1EE4086}"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3CF7E-3EC6-47AB-89DD-A2B0D9D7691A}" type="slidenum">
              <a:rPr lang="en-US" smtClean="0"/>
              <a:t>‹#›</a:t>
            </a:fld>
            <a:endParaRPr lang="en-US"/>
          </a:p>
        </p:txBody>
      </p:sp>
    </p:spTree>
    <p:extLst>
      <p:ext uri="{BB962C8B-B14F-4D97-AF65-F5344CB8AC3E}">
        <p14:creationId xmlns:p14="http://schemas.microsoft.com/office/powerpoint/2010/main" val="166770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F9F19D-C521-4855-BC2F-E143D1EE4086}"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3CF7E-3EC6-47AB-89DD-A2B0D9D7691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7751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F9F19D-C521-4855-BC2F-E143D1EE4086}"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3CF7E-3EC6-47AB-89DD-A2B0D9D7691A}" type="slidenum">
              <a:rPr lang="en-US" smtClean="0"/>
              <a:t>‹#›</a:t>
            </a:fld>
            <a:endParaRPr lang="en-US"/>
          </a:p>
        </p:txBody>
      </p:sp>
    </p:spTree>
    <p:extLst>
      <p:ext uri="{BB962C8B-B14F-4D97-AF65-F5344CB8AC3E}">
        <p14:creationId xmlns:p14="http://schemas.microsoft.com/office/powerpoint/2010/main" val="669700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F9F19D-C521-4855-BC2F-E143D1EE4086}"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3CF7E-3EC6-47AB-89DD-A2B0D9D7691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6612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F9F19D-C521-4855-BC2F-E143D1EE4086}"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3CF7E-3EC6-47AB-89DD-A2B0D9D7691A}" type="slidenum">
              <a:rPr lang="en-US" smtClean="0"/>
              <a:t>‹#›</a:t>
            </a:fld>
            <a:endParaRPr lang="en-US"/>
          </a:p>
        </p:txBody>
      </p:sp>
    </p:spTree>
    <p:extLst>
      <p:ext uri="{BB962C8B-B14F-4D97-AF65-F5344CB8AC3E}">
        <p14:creationId xmlns:p14="http://schemas.microsoft.com/office/powerpoint/2010/main" val="3061198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9F19D-C521-4855-BC2F-E143D1EE4086}"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3CF7E-3EC6-47AB-89DD-A2B0D9D7691A}" type="slidenum">
              <a:rPr lang="en-US" smtClean="0"/>
              <a:t>‹#›</a:t>
            </a:fld>
            <a:endParaRPr lang="en-US"/>
          </a:p>
        </p:txBody>
      </p:sp>
    </p:spTree>
    <p:extLst>
      <p:ext uri="{BB962C8B-B14F-4D97-AF65-F5344CB8AC3E}">
        <p14:creationId xmlns:p14="http://schemas.microsoft.com/office/powerpoint/2010/main" val="3090801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9F19D-C521-4855-BC2F-E143D1EE4086}"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3CF7E-3EC6-47AB-89DD-A2B0D9D7691A}" type="slidenum">
              <a:rPr lang="en-US" smtClean="0"/>
              <a:t>‹#›</a:t>
            </a:fld>
            <a:endParaRPr lang="en-US"/>
          </a:p>
        </p:txBody>
      </p:sp>
    </p:spTree>
    <p:extLst>
      <p:ext uri="{BB962C8B-B14F-4D97-AF65-F5344CB8AC3E}">
        <p14:creationId xmlns:p14="http://schemas.microsoft.com/office/powerpoint/2010/main" val="377518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9F19D-C521-4855-BC2F-E143D1EE4086}"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3CF7E-3EC6-47AB-89DD-A2B0D9D7691A}" type="slidenum">
              <a:rPr lang="en-US" smtClean="0"/>
              <a:t>‹#›</a:t>
            </a:fld>
            <a:endParaRPr lang="en-US"/>
          </a:p>
        </p:txBody>
      </p:sp>
    </p:spTree>
    <p:extLst>
      <p:ext uri="{BB962C8B-B14F-4D97-AF65-F5344CB8AC3E}">
        <p14:creationId xmlns:p14="http://schemas.microsoft.com/office/powerpoint/2010/main" val="390981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F9F19D-C521-4855-BC2F-E143D1EE4086}"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3CF7E-3EC6-47AB-89DD-A2B0D9D7691A}" type="slidenum">
              <a:rPr lang="en-US" smtClean="0"/>
              <a:t>‹#›</a:t>
            </a:fld>
            <a:endParaRPr lang="en-US"/>
          </a:p>
        </p:txBody>
      </p:sp>
    </p:spTree>
    <p:extLst>
      <p:ext uri="{BB962C8B-B14F-4D97-AF65-F5344CB8AC3E}">
        <p14:creationId xmlns:p14="http://schemas.microsoft.com/office/powerpoint/2010/main" val="114261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F9F19D-C521-4855-BC2F-E143D1EE4086}"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3CF7E-3EC6-47AB-89DD-A2B0D9D7691A}" type="slidenum">
              <a:rPr lang="en-US" smtClean="0"/>
              <a:t>‹#›</a:t>
            </a:fld>
            <a:endParaRPr lang="en-US"/>
          </a:p>
        </p:txBody>
      </p:sp>
    </p:spTree>
    <p:extLst>
      <p:ext uri="{BB962C8B-B14F-4D97-AF65-F5344CB8AC3E}">
        <p14:creationId xmlns:p14="http://schemas.microsoft.com/office/powerpoint/2010/main" val="12939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F9F19D-C521-4855-BC2F-E143D1EE4086}" type="datetimeFigureOut">
              <a:rPr lang="en-US" smtClean="0"/>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D3CF7E-3EC6-47AB-89DD-A2B0D9D7691A}" type="slidenum">
              <a:rPr lang="en-US" smtClean="0"/>
              <a:t>‹#›</a:t>
            </a:fld>
            <a:endParaRPr lang="en-US"/>
          </a:p>
        </p:txBody>
      </p:sp>
    </p:spTree>
    <p:extLst>
      <p:ext uri="{BB962C8B-B14F-4D97-AF65-F5344CB8AC3E}">
        <p14:creationId xmlns:p14="http://schemas.microsoft.com/office/powerpoint/2010/main" val="184794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F9F19D-C521-4855-BC2F-E143D1EE4086}" type="datetimeFigureOut">
              <a:rPr lang="en-US" smtClean="0"/>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D3CF7E-3EC6-47AB-89DD-A2B0D9D7691A}" type="slidenum">
              <a:rPr lang="en-US" smtClean="0"/>
              <a:t>‹#›</a:t>
            </a:fld>
            <a:endParaRPr lang="en-US"/>
          </a:p>
        </p:txBody>
      </p:sp>
    </p:spTree>
    <p:extLst>
      <p:ext uri="{BB962C8B-B14F-4D97-AF65-F5344CB8AC3E}">
        <p14:creationId xmlns:p14="http://schemas.microsoft.com/office/powerpoint/2010/main" val="231753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9F19D-C521-4855-BC2F-E143D1EE4086}" type="datetimeFigureOut">
              <a:rPr lang="en-US" smtClean="0"/>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D3CF7E-3EC6-47AB-89DD-A2B0D9D7691A}" type="slidenum">
              <a:rPr lang="en-US" smtClean="0"/>
              <a:t>‹#›</a:t>
            </a:fld>
            <a:endParaRPr lang="en-US"/>
          </a:p>
        </p:txBody>
      </p:sp>
    </p:spTree>
    <p:extLst>
      <p:ext uri="{BB962C8B-B14F-4D97-AF65-F5344CB8AC3E}">
        <p14:creationId xmlns:p14="http://schemas.microsoft.com/office/powerpoint/2010/main" val="58366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F9F19D-C521-4855-BC2F-E143D1EE4086}"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3CF7E-3EC6-47AB-89DD-A2B0D9D7691A}" type="slidenum">
              <a:rPr lang="en-US" smtClean="0"/>
              <a:t>‹#›</a:t>
            </a:fld>
            <a:endParaRPr lang="en-US"/>
          </a:p>
        </p:txBody>
      </p:sp>
    </p:spTree>
    <p:extLst>
      <p:ext uri="{BB962C8B-B14F-4D97-AF65-F5344CB8AC3E}">
        <p14:creationId xmlns:p14="http://schemas.microsoft.com/office/powerpoint/2010/main" val="2163643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3CF7E-3EC6-47AB-89DD-A2B0D9D7691A}" type="slidenum">
              <a:rPr lang="en-US" smtClean="0"/>
              <a:t>‹#›</a:t>
            </a:fld>
            <a:endParaRPr lang="en-US"/>
          </a:p>
        </p:txBody>
      </p:sp>
      <p:sp>
        <p:nvSpPr>
          <p:cNvPr id="5" name="Date Placeholder 4"/>
          <p:cNvSpPr>
            <a:spLocks noGrp="1"/>
          </p:cNvSpPr>
          <p:nvPr>
            <p:ph type="dt" sz="half" idx="10"/>
          </p:nvPr>
        </p:nvSpPr>
        <p:spPr/>
        <p:txBody>
          <a:bodyPr/>
          <a:lstStyle/>
          <a:p>
            <a:fld id="{B8F9F19D-C521-4855-BC2F-E143D1EE4086}" type="datetimeFigureOut">
              <a:rPr lang="en-US" smtClean="0"/>
              <a:t>7/10/2023</a:t>
            </a:fld>
            <a:endParaRPr lang="en-US"/>
          </a:p>
        </p:txBody>
      </p:sp>
    </p:spTree>
    <p:extLst>
      <p:ext uri="{BB962C8B-B14F-4D97-AF65-F5344CB8AC3E}">
        <p14:creationId xmlns:p14="http://schemas.microsoft.com/office/powerpoint/2010/main" val="294599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F9F19D-C521-4855-BC2F-E143D1EE4086}" type="datetimeFigureOut">
              <a:rPr lang="en-US" smtClean="0"/>
              <a:t>7/10/2023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AD3CF7E-3EC6-47AB-89DD-A2B0D9D7691A}" type="slidenum">
              <a:rPr lang="en-US" smtClean="0"/>
              <a:t>‹#›</a:t>
            </a:fld>
            <a:endParaRPr lang="en-US"/>
          </a:p>
        </p:txBody>
      </p:sp>
    </p:spTree>
    <p:extLst>
      <p:ext uri="{BB962C8B-B14F-4D97-AF65-F5344CB8AC3E}">
        <p14:creationId xmlns:p14="http://schemas.microsoft.com/office/powerpoint/2010/main" val="39790053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honorsandawards@ashrae.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ashrae.org/honor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shrae.org/honors"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mailto:ameadows@ashrae.org" TargetMode="External"/><Relationship Id="rId5" Type="http://schemas.openxmlformats.org/officeDocument/2006/relationships/hyperlink" Target="mailto:rmasterson@ashrae.org" TargetMode="External"/><Relationship Id="rId4" Type="http://schemas.openxmlformats.org/officeDocument/2006/relationships/hyperlink" Target="mailto:HonorsandAwards@ashrae.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lue ribbon rosette">
            <a:extLst>
              <a:ext uri="{FF2B5EF4-FFF2-40B4-BE49-F238E27FC236}">
                <a16:creationId xmlns:a16="http://schemas.microsoft.com/office/drawing/2014/main" id="{93ED4D78-7200-B245-538F-5132F7D3E76E}"/>
              </a:ext>
            </a:extLst>
          </p:cNvPr>
          <p:cNvPicPr>
            <a:picLocks noChangeAspect="1"/>
          </p:cNvPicPr>
          <p:nvPr/>
        </p:nvPicPr>
        <p:blipFill rotWithShape="1">
          <a:blip r:embed="rId2" cstate="screen">
            <a:duotone>
              <a:prstClr val="black"/>
              <a:prstClr val="white"/>
            </a:duotone>
            <a:extLst>
              <a:ext uri="{28A0092B-C50C-407E-A947-70E740481C1C}">
                <a14:useLocalDpi xmlns:a14="http://schemas.microsoft.com/office/drawing/2010/main"/>
              </a:ext>
            </a:extLst>
          </a:blip>
          <a:srcRect/>
          <a:stretch/>
        </p:blipFill>
        <p:spPr>
          <a:xfrm>
            <a:off x="5097780" y="-1"/>
            <a:ext cx="7091044" cy="6858001"/>
          </a:xfrm>
          <a:custGeom>
            <a:avLst/>
            <a:gdLst/>
            <a:ahLst/>
            <a:cxnLst/>
            <a:rect l="l" t="t" r="r" b="b"/>
            <a:pathLst>
              <a:path w="7091044" h="6858001">
                <a:moveTo>
                  <a:pt x="405750" y="0"/>
                </a:moveTo>
                <a:lnTo>
                  <a:pt x="7091044" y="0"/>
                </a:lnTo>
                <a:lnTo>
                  <a:pt x="7091044" y="6858001"/>
                </a:lnTo>
                <a:lnTo>
                  <a:pt x="53572" y="6858001"/>
                </a:lnTo>
                <a:lnTo>
                  <a:pt x="1828991" y="4521201"/>
                </a:lnTo>
                <a:close/>
                <a:moveTo>
                  <a:pt x="0" y="0"/>
                </a:moveTo>
                <a:lnTo>
                  <a:pt x="405750" y="0"/>
                </a:lnTo>
                <a:lnTo>
                  <a:pt x="0" y="434"/>
                </a:lnTo>
                <a:close/>
              </a:path>
            </a:pathLst>
          </a:custGeom>
        </p:spPr>
      </p:pic>
      <p:sp>
        <p:nvSpPr>
          <p:cNvPr id="2" name="Title 1">
            <a:extLst>
              <a:ext uri="{FF2B5EF4-FFF2-40B4-BE49-F238E27FC236}">
                <a16:creationId xmlns:a16="http://schemas.microsoft.com/office/drawing/2014/main" id="{A822B2F4-100E-42FD-BF19-5F253F5BCD99}"/>
              </a:ext>
            </a:extLst>
          </p:cNvPr>
          <p:cNvSpPr>
            <a:spLocks noGrp="1"/>
          </p:cNvSpPr>
          <p:nvPr>
            <p:ph type="ctrTitle"/>
          </p:nvPr>
        </p:nvSpPr>
        <p:spPr>
          <a:xfrm>
            <a:off x="668866" y="1678666"/>
            <a:ext cx="5123515" cy="2369093"/>
          </a:xfrm>
        </p:spPr>
        <p:txBody>
          <a:bodyPr>
            <a:normAutofit/>
          </a:bodyPr>
          <a:lstStyle/>
          <a:p>
            <a:r>
              <a:rPr lang="en-US" sz="4800" dirty="0"/>
              <a:t>ASHRAE Honors and Awards Committee</a:t>
            </a:r>
          </a:p>
        </p:txBody>
      </p:sp>
      <p:sp>
        <p:nvSpPr>
          <p:cNvPr id="3" name="Subtitle 2">
            <a:extLst>
              <a:ext uri="{FF2B5EF4-FFF2-40B4-BE49-F238E27FC236}">
                <a16:creationId xmlns:a16="http://schemas.microsoft.com/office/drawing/2014/main" id="{F5AAD2E7-E9C7-435E-B640-2E0EB541EBB4}"/>
              </a:ext>
            </a:extLst>
          </p:cNvPr>
          <p:cNvSpPr>
            <a:spLocks noGrp="1"/>
          </p:cNvSpPr>
          <p:nvPr>
            <p:ph type="subTitle" idx="1"/>
          </p:nvPr>
        </p:nvSpPr>
        <p:spPr>
          <a:xfrm>
            <a:off x="677335" y="4050831"/>
            <a:ext cx="5113217" cy="1096901"/>
          </a:xfrm>
        </p:spPr>
        <p:txBody>
          <a:bodyPr>
            <a:normAutofit/>
          </a:bodyPr>
          <a:lstStyle/>
          <a:p>
            <a:r>
              <a:rPr lang="en-US" sz="1600"/>
              <a:t>Honors and Awards Program</a:t>
            </a:r>
          </a:p>
        </p:txBody>
      </p:sp>
      <p:cxnSp>
        <p:nvCxnSpPr>
          <p:cNvPr id="9" name="Straight Connector 8">
            <a:extLst>
              <a:ext uri="{FF2B5EF4-FFF2-40B4-BE49-F238E27FC236}">
                <a16:creationId xmlns:a16="http://schemas.microsoft.com/office/drawing/2014/main" id="{27A85E05-9D34-4977-8352-DB39569974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CDED616-E554-4DB6-9F28-08F38A64A9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CDA3497-1EDA-4EB3-9C27-4D9835D30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41F9764E-9AA0-49A3-9EA2-885EE991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FA3A4F4A-4DC4-43F2-AC2D-06211A812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84CFB374-B343-457A-B567-B4D784B1F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0597FEEE-1E11-4396-BB69-B43FA92F9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A2DB2F81-3E68-4044-B7C2-03DEEC50D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DC2F7294-2397-4C96-AB1E-E66CDEA3B5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315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1FC1-E8E0-46E5-A026-8FFE7194D2C3}"/>
              </a:ext>
            </a:extLst>
          </p:cNvPr>
          <p:cNvSpPr>
            <a:spLocks noGrp="1"/>
          </p:cNvSpPr>
          <p:nvPr>
            <p:ph type="title"/>
          </p:nvPr>
        </p:nvSpPr>
        <p:spPr>
          <a:xfrm>
            <a:off x="677333" y="609600"/>
            <a:ext cx="8500223" cy="824917"/>
          </a:xfrm>
        </p:spPr>
        <p:txBody>
          <a:bodyPr>
            <a:normAutofit/>
          </a:bodyPr>
          <a:lstStyle/>
          <a:p>
            <a:r>
              <a:rPr lang="en-US" dirty="0"/>
              <a:t>Personal Honors – NEW AWARD</a:t>
            </a:r>
          </a:p>
        </p:txBody>
      </p:sp>
      <p:sp>
        <p:nvSpPr>
          <p:cNvPr id="3" name="Content Placeholder 2">
            <a:extLst>
              <a:ext uri="{FF2B5EF4-FFF2-40B4-BE49-F238E27FC236}">
                <a16:creationId xmlns:a16="http://schemas.microsoft.com/office/drawing/2014/main" id="{DFDF0927-EA23-4E62-B9C2-AF8848152851}"/>
              </a:ext>
            </a:extLst>
          </p:cNvPr>
          <p:cNvSpPr>
            <a:spLocks noGrp="1"/>
          </p:cNvSpPr>
          <p:nvPr>
            <p:ph idx="1"/>
          </p:nvPr>
        </p:nvSpPr>
        <p:spPr>
          <a:xfrm>
            <a:off x="786267" y="1607814"/>
            <a:ext cx="7782698" cy="4818154"/>
          </a:xfrm>
        </p:spPr>
        <p:txBody>
          <a:bodyPr>
            <a:normAutofit/>
          </a:bodyPr>
          <a:lstStyle/>
          <a:p>
            <a:pPr>
              <a:lnSpc>
                <a:spcPct val="90000"/>
              </a:lnSpc>
            </a:pPr>
            <a:r>
              <a:rPr lang="en-US" sz="1400" b="1" dirty="0"/>
              <a:t>Eunice Foote Decarbonization Award</a:t>
            </a:r>
          </a:p>
          <a:p>
            <a:pPr lvl="1">
              <a:lnSpc>
                <a:spcPct val="90000"/>
              </a:lnSpc>
            </a:pPr>
            <a:r>
              <a:rPr lang="en-US" sz="1400" dirty="0"/>
              <a:t>Recognizes an ASHRAE member for notable achievement, outstanding work or service that is focused on the decarbonization of the built environment.</a:t>
            </a:r>
          </a:p>
          <a:p>
            <a:pPr lvl="1">
              <a:lnSpc>
                <a:spcPct val="90000"/>
              </a:lnSpc>
            </a:pPr>
            <a:r>
              <a:rPr lang="en-US" sz="1400" dirty="0"/>
              <a:t>Nomination should include the following:</a:t>
            </a:r>
          </a:p>
          <a:p>
            <a:pPr lvl="2">
              <a:lnSpc>
                <a:spcPct val="90000"/>
              </a:lnSpc>
            </a:pPr>
            <a:r>
              <a:rPr lang="en-US" sz="1200" dirty="0"/>
              <a:t>Cover letter (outline of nominee’s decarbonization activities and overview of qualifications)</a:t>
            </a:r>
          </a:p>
          <a:p>
            <a:pPr lvl="2">
              <a:lnSpc>
                <a:spcPct val="90000"/>
              </a:lnSpc>
            </a:pPr>
            <a:r>
              <a:rPr lang="en-US" sz="1200" dirty="0"/>
              <a:t>Point Tally Form – minimum of five points required to qualify</a:t>
            </a:r>
          </a:p>
          <a:p>
            <a:pPr lvl="2">
              <a:lnSpc>
                <a:spcPct val="90000"/>
              </a:lnSpc>
            </a:pPr>
            <a:r>
              <a:rPr lang="en-US" sz="1200" dirty="0"/>
              <a:t>ASHRAE bio</a:t>
            </a:r>
          </a:p>
          <a:p>
            <a:pPr lvl="2">
              <a:lnSpc>
                <a:spcPct val="90000"/>
              </a:lnSpc>
            </a:pPr>
            <a:r>
              <a:rPr lang="en-US" sz="1200" dirty="0"/>
              <a:t>Headshot</a:t>
            </a:r>
          </a:p>
          <a:p>
            <a:pPr lvl="2">
              <a:lnSpc>
                <a:spcPct val="90000"/>
              </a:lnSpc>
            </a:pPr>
            <a:r>
              <a:rPr lang="en-US" sz="1200" dirty="0"/>
              <a:t>Additional documentation if needed for non-ASHRAE activities</a:t>
            </a:r>
          </a:p>
          <a:p>
            <a:pPr lvl="1">
              <a:lnSpc>
                <a:spcPct val="90000"/>
              </a:lnSpc>
            </a:pPr>
            <a:r>
              <a:rPr lang="en-US" sz="1400" dirty="0"/>
              <a:t>Nominations should be submitted to </a:t>
            </a:r>
            <a:r>
              <a:rPr lang="en-US" sz="1400" dirty="0">
                <a:hlinkClick r:id="rId3"/>
              </a:rPr>
              <a:t>honorsandawards@ashrae.org</a:t>
            </a:r>
            <a:r>
              <a:rPr lang="en-US" sz="1400" dirty="0"/>
              <a:t> </a:t>
            </a:r>
          </a:p>
          <a:p>
            <a:pPr lvl="1">
              <a:lnSpc>
                <a:spcPct val="90000"/>
              </a:lnSpc>
            </a:pPr>
            <a:r>
              <a:rPr lang="en-US" sz="1400" dirty="0"/>
              <a:t>First presentation will take place at the 2024 ASHRAE Annual Conference Plenary</a:t>
            </a:r>
          </a:p>
          <a:p>
            <a:pPr lvl="1">
              <a:lnSpc>
                <a:spcPct val="90000"/>
              </a:lnSpc>
            </a:pPr>
            <a:r>
              <a:rPr lang="en-US" sz="1400" dirty="0">
                <a:solidFill>
                  <a:srgbClr val="FF0000"/>
                </a:solidFill>
              </a:rPr>
              <a:t>Nomination deadline: December 1</a:t>
            </a:r>
          </a:p>
          <a:p>
            <a:pPr lvl="1">
              <a:lnSpc>
                <a:spcPct val="90000"/>
              </a:lnSpc>
            </a:pPr>
            <a:endParaRPr lang="en-US" sz="1400" dirty="0"/>
          </a:p>
        </p:txBody>
      </p:sp>
    </p:spTree>
    <p:extLst>
      <p:ext uri="{BB962C8B-B14F-4D97-AF65-F5344CB8AC3E}">
        <p14:creationId xmlns:p14="http://schemas.microsoft.com/office/powerpoint/2010/main" val="1994089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1895D-6096-4CA7-80A3-86B201377EB5}"/>
              </a:ext>
            </a:extLst>
          </p:cNvPr>
          <p:cNvSpPr>
            <a:spLocks noGrp="1"/>
          </p:cNvSpPr>
          <p:nvPr>
            <p:ph type="title"/>
          </p:nvPr>
        </p:nvSpPr>
        <p:spPr>
          <a:xfrm>
            <a:off x="5536734" y="609600"/>
            <a:ext cx="3737268" cy="1320800"/>
          </a:xfrm>
        </p:spPr>
        <p:txBody>
          <a:bodyPr>
            <a:normAutofit/>
          </a:bodyPr>
          <a:lstStyle/>
          <a:p>
            <a:pPr>
              <a:lnSpc>
                <a:spcPct val="90000"/>
              </a:lnSpc>
            </a:pPr>
            <a:r>
              <a:rPr lang="en-US" sz="2800"/>
              <a:t>Personal Awards for</a:t>
            </a:r>
            <a:br>
              <a:rPr lang="en-US" sz="2800"/>
            </a:br>
            <a:r>
              <a:rPr lang="en-US" sz="2800"/>
              <a:t>General Society Activities</a:t>
            </a:r>
          </a:p>
        </p:txBody>
      </p:sp>
      <p:sp>
        <p:nvSpPr>
          <p:cNvPr id="3" name="Content Placeholder 2">
            <a:extLst>
              <a:ext uri="{FF2B5EF4-FFF2-40B4-BE49-F238E27FC236}">
                <a16:creationId xmlns:a16="http://schemas.microsoft.com/office/drawing/2014/main" id="{3B26896F-3406-453A-9D71-D880A3970AE2}"/>
              </a:ext>
            </a:extLst>
          </p:cNvPr>
          <p:cNvSpPr>
            <a:spLocks noGrp="1"/>
          </p:cNvSpPr>
          <p:nvPr>
            <p:ph idx="1"/>
          </p:nvPr>
        </p:nvSpPr>
        <p:spPr>
          <a:xfrm>
            <a:off x="5209563" y="2160589"/>
            <a:ext cx="4064439" cy="3880773"/>
          </a:xfrm>
        </p:spPr>
        <p:txBody>
          <a:bodyPr>
            <a:normAutofit/>
          </a:bodyPr>
          <a:lstStyle/>
          <a:p>
            <a:pPr>
              <a:lnSpc>
                <a:spcPct val="90000"/>
              </a:lnSpc>
            </a:pPr>
            <a:r>
              <a:rPr lang="en-US" sz="1500" b="1" dirty="0"/>
              <a:t>Distinguished 50-Year Member Award</a:t>
            </a:r>
          </a:p>
          <a:p>
            <a:pPr lvl="1">
              <a:lnSpc>
                <a:spcPct val="90000"/>
              </a:lnSpc>
            </a:pPr>
            <a:r>
              <a:rPr lang="en-US" sz="1500" dirty="0"/>
              <a:t>Recognizes individuals who have been ASHRAE members for a minimum of 50 years and were a past Society President, Fellow, Distinguished Service Award recipient, or otherwise performed outstanding service for the Society.</a:t>
            </a:r>
          </a:p>
          <a:p>
            <a:pPr lvl="1">
              <a:lnSpc>
                <a:spcPct val="90000"/>
              </a:lnSpc>
            </a:pPr>
            <a:r>
              <a:rPr lang="en-US" sz="1500" dirty="0">
                <a:solidFill>
                  <a:srgbClr val="FF0000"/>
                </a:solidFill>
              </a:rPr>
              <a:t>Nomination deadline: May 1</a:t>
            </a:r>
          </a:p>
          <a:p>
            <a:pPr>
              <a:lnSpc>
                <a:spcPct val="90000"/>
              </a:lnSpc>
            </a:pPr>
            <a:r>
              <a:rPr lang="en-US" sz="1500" b="1" dirty="0"/>
              <a:t>Distinguished 75-Year Member Award</a:t>
            </a:r>
          </a:p>
          <a:p>
            <a:pPr lvl="1">
              <a:lnSpc>
                <a:spcPct val="90000"/>
              </a:lnSpc>
            </a:pPr>
            <a:r>
              <a:rPr lang="en-US" sz="1500" dirty="0"/>
              <a:t>Same requirements as above, except 75 years of membership is required.</a:t>
            </a:r>
          </a:p>
          <a:p>
            <a:pPr lvl="1">
              <a:lnSpc>
                <a:spcPct val="90000"/>
              </a:lnSpc>
            </a:pPr>
            <a:r>
              <a:rPr lang="en-US" sz="1500" dirty="0">
                <a:solidFill>
                  <a:srgbClr val="FF0000"/>
                </a:solidFill>
              </a:rPr>
              <a:t>Nomination deadline: May 1</a:t>
            </a:r>
          </a:p>
        </p:txBody>
      </p:sp>
      <p:pic>
        <p:nvPicPr>
          <p:cNvPr id="5" name="Picture 4" descr="A group of men holding awards&#10;&#10;Description automatically generated with low confidence">
            <a:extLst>
              <a:ext uri="{FF2B5EF4-FFF2-40B4-BE49-F238E27FC236}">
                <a16:creationId xmlns:a16="http://schemas.microsoft.com/office/drawing/2014/main" id="{3CD7B75E-9B44-43F8-A6BE-B15AE11107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45411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and person posing for a picture&#10;&#10;Description automatically generated with medium confidence">
            <a:extLst>
              <a:ext uri="{FF2B5EF4-FFF2-40B4-BE49-F238E27FC236}">
                <a16:creationId xmlns:a16="http://schemas.microsoft.com/office/drawing/2014/main" id="{CE6D398D-4C20-460B-93A9-71C7980190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0511895D-6096-4CA7-80A3-86B201377EB5}"/>
              </a:ext>
            </a:extLst>
          </p:cNvPr>
          <p:cNvSpPr>
            <a:spLocks noGrp="1"/>
          </p:cNvSpPr>
          <p:nvPr>
            <p:ph type="title"/>
          </p:nvPr>
        </p:nvSpPr>
        <p:spPr>
          <a:xfrm>
            <a:off x="677333" y="609600"/>
            <a:ext cx="3851123" cy="1320800"/>
          </a:xfrm>
        </p:spPr>
        <p:txBody>
          <a:bodyPr>
            <a:normAutofit/>
          </a:bodyPr>
          <a:lstStyle/>
          <a:p>
            <a:pPr>
              <a:lnSpc>
                <a:spcPct val="90000"/>
              </a:lnSpc>
            </a:pPr>
            <a:r>
              <a:rPr lang="en-US" sz="2800"/>
              <a:t>Personal Awards for</a:t>
            </a:r>
            <a:br>
              <a:rPr lang="en-US" sz="2800"/>
            </a:br>
            <a:r>
              <a:rPr lang="en-US" sz="2800"/>
              <a:t>General Society Activities</a:t>
            </a:r>
          </a:p>
        </p:txBody>
      </p:sp>
      <p:sp>
        <p:nvSpPr>
          <p:cNvPr id="3" name="Content Placeholder 2">
            <a:extLst>
              <a:ext uri="{FF2B5EF4-FFF2-40B4-BE49-F238E27FC236}">
                <a16:creationId xmlns:a16="http://schemas.microsoft.com/office/drawing/2014/main" id="{3B26896F-3406-453A-9D71-D880A3970AE2}"/>
              </a:ext>
            </a:extLst>
          </p:cNvPr>
          <p:cNvSpPr>
            <a:spLocks noGrp="1"/>
          </p:cNvSpPr>
          <p:nvPr>
            <p:ph idx="1"/>
          </p:nvPr>
        </p:nvSpPr>
        <p:spPr>
          <a:xfrm>
            <a:off x="350729" y="1903956"/>
            <a:ext cx="4922729" cy="4709785"/>
          </a:xfrm>
        </p:spPr>
        <p:txBody>
          <a:bodyPr>
            <a:noAutofit/>
          </a:bodyPr>
          <a:lstStyle/>
          <a:p>
            <a:pPr>
              <a:lnSpc>
                <a:spcPct val="90000"/>
              </a:lnSpc>
            </a:pPr>
            <a:r>
              <a:rPr lang="en-US" sz="1400" b="1" dirty="0"/>
              <a:t>Distinguished Service Award (DSA)</a:t>
            </a:r>
          </a:p>
          <a:p>
            <a:pPr lvl="1">
              <a:lnSpc>
                <a:spcPct val="90000"/>
              </a:lnSpc>
            </a:pPr>
            <a:r>
              <a:rPr lang="en-US" sz="1400" dirty="0"/>
              <a:t>Recognizes members who have served the Society faithfully and with distinction or otherwise given freely of their time and talent on behalf of the Society. A minimum of 15 points required on the point tally form.</a:t>
            </a:r>
          </a:p>
          <a:p>
            <a:pPr lvl="1">
              <a:lnSpc>
                <a:spcPct val="90000"/>
              </a:lnSpc>
            </a:pPr>
            <a:r>
              <a:rPr lang="en-US" sz="1400" dirty="0">
                <a:solidFill>
                  <a:srgbClr val="FF0000"/>
                </a:solidFill>
              </a:rPr>
              <a:t>Nomination deadline: December 1</a:t>
            </a:r>
          </a:p>
          <a:p>
            <a:pPr>
              <a:lnSpc>
                <a:spcPct val="90000"/>
              </a:lnSpc>
            </a:pPr>
            <a:r>
              <a:rPr lang="en-US" sz="1400" b="1" dirty="0"/>
              <a:t>Exceptional Service Award (ESA)</a:t>
            </a:r>
          </a:p>
          <a:p>
            <a:pPr lvl="1">
              <a:lnSpc>
                <a:spcPct val="90000"/>
              </a:lnSpc>
            </a:pPr>
            <a:r>
              <a:rPr lang="en-US" sz="1400" dirty="0"/>
              <a:t>Similar to the DSA, except 45 points are required on the point tally form and the member must have been a Full Member for at least ten years.</a:t>
            </a:r>
          </a:p>
          <a:p>
            <a:pPr lvl="1">
              <a:lnSpc>
                <a:spcPct val="90000"/>
              </a:lnSpc>
            </a:pPr>
            <a:r>
              <a:rPr lang="en-US" sz="1400" dirty="0">
                <a:solidFill>
                  <a:srgbClr val="FF0000"/>
                </a:solidFill>
              </a:rPr>
              <a:t>Nomination deadline: December 1</a:t>
            </a:r>
          </a:p>
          <a:p>
            <a:pPr>
              <a:lnSpc>
                <a:spcPct val="90000"/>
              </a:lnSpc>
            </a:pPr>
            <a:r>
              <a:rPr lang="en-US" sz="1400" b="1" dirty="0"/>
              <a:t>Developing Leader Award</a:t>
            </a:r>
          </a:p>
          <a:p>
            <a:pPr lvl="1">
              <a:lnSpc>
                <a:spcPct val="90000"/>
              </a:lnSpc>
            </a:pPr>
            <a:r>
              <a:rPr lang="en-US" sz="1400" dirty="0"/>
              <a:t>This award recognizes new members who have shown diverse involvement and commitment to ASHRAE withing five years of their Association Member join date.</a:t>
            </a:r>
          </a:p>
          <a:p>
            <a:pPr lvl="1">
              <a:lnSpc>
                <a:spcPct val="90000"/>
              </a:lnSpc>
            </a:pPr>
            <a:r>
              <a:rPr lang="en-US" sz="1400" dirty="0">
                <a:solidFill>
                  <a:srgbClr val="FF0000"/>
                </a:solidFill>
              </a:rPr>
              <a:t>Recommended by the YEA Committee</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43422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BC4F-FD8E-4FB8-A0A4-08BB1D6D4CCC}"/>
              </a:ext>
            </a:extLst>
          </p:cNvPr>
          <p:cNvSpPr>
            <a:spLocks noGrp="1"/>
          </p:cNvSpPr>
          <p:nvPr>
            <p:ph type="title"/>
          </p:nvPr>
        </p:nvSpPr>
        <p:spPr>
          <a:xfrm>
            <a:off x="5536734" y="609600"/>
            <a:ext cx="3737268" cy="1320800"/>
          </a:xfrm>
        </p:spPr>
        <p:txBody>
          <a:bodyPr>
            <a:normAutofit/>
          </a:bodyPr>
          <a:lstStyle/>
          <a:p>
            <a:pPr>
              <a:lnSpc>
                <a:spcPct val="90000"/>
              </a:lnSpc>
            </a:pPr>
            <a:r>
              <a:rPr lang="en-US" sz="2800"/>
              <a:t>Personal Awards for</a:t>
            </a:r>
            <a:br>
              <a:rPr lang="en-US" sz="2800"/>
            </a:br>
            <a:r>
              <a:rPr lang="en-US" sz="2800"/>
              <a:t>Specific Society Activities</a:t>
            </a:r>
          </a:p>
        </p:txBody>
      </p:sp>
      <p:sp>
        <p:nvSpPr>
          <p:cNvPr id="3" name="Content Placeholder 2">
            <a:extLst>
              <a:ext uri="{FF2B5EF4-FFF2-40B4-BE49-F238E27FC236}">
                <a16:creationId xmlns:a16="http://schemas.microsoft.com/office/drawing/2014/main" id="{5DEA193A-5EC5-4684-A180-F9BC277EE2AF}"/>
              </a:ext>
            </a:extLst>
          </p:cNvPr>
          <p:cNvSpPr>
            <a:spLocks noGrp="1"/>
          </p:cNvSpPr>
          <p:nvPr>
            <p:ph idx="1"/>
          </p:nvPr>
        </p:nvSpPr>
        <p:spPr>
          <a:xfrm>
            <a:off x="5123145" y="1930400"/>
            <a:ext cx="4509370" cy="4683342"/>
          </a:xfrm>
        </p:spPr>
        <p:txBody>
          <a:bodyPr>
            <a:normAutofit/>
          </a:bodyPr>
          <a:lstStyle/>
          <a:p>
            <a:pPr>
              <a:lnSpc>
                <a:spcPct val="90000"/>
              </a:lnSpc>
            </a:pPr>
            <a:r>
              <a:rPr lang="en-US" sz="1400" b="1" dirty="0"/>
              <a:t>Lincoln Bouillon Award</a:t>
            </a:r>
          </a:p>
          <a:p>
            <a:pPr lvl="1">
              <a:lnSpc>
                <a:spcPct val="90000"/>
              </a:lnSpc>
            </a:pPr>
            <a:r>
              <a:rPr lang="en-US" sz="1400" dirty="0"/>
              <a:t>Recognizes a member who performs the most outstanding work in increasing the membership of the Society.</a:t>
            </a:r>
          </a:p>
          <a:p>
            <a:pPr lvl="1">
              <a:lnSpc>
                <a:spcPct val="90000"/>
              </a:lnSpc>
            </a:pPr>
            <a:r>
              <a:rPr lang="en-US" sz="1400" dirty="0">
                <a:solidFill>
                  <a:srgbClr val="FF0000"/>
                </a:solidFill>
              </a:rPr>
              <a:t>Recommended by the Membership Promotion Committee</a:t>
            </a:r>
          </a:p>
          <a:p>
            <a:pPr>
              <a:lnSpc>
                <a:spcPct val="90000"/>
              </a:lnSpc>
            </a:pPr>
            <a:r>
              <a:rPr lang="en-US" sz="1400" b="1" dirty="0"/>
              <a:t>William J. Collins, Jr. RP Award</a:t>
            </a:r>
          </a:p>
          <a:p>
            <a:pPr lvl="1">
              <a:lnSpc>
                <a:spcPct val="90000"/>
              </a:lnSpc>
            </a:pPr>
            <a:r>
              <a:rPr lang="en-US" sz="1400" dirty="0"/>
              <a:t>Recognizes the Chapter RP Chair who excels in raising funds for the RP Campaign.</a:t>
            </a:r>
          </a:p>
          <a:p>
            <a:pPr lvl="1">
              <a:lnSpc>
                <a:spcPct val="90000"/>
              </a:lnSpc>
            </a:pPr>
            <a:r>
              <a:rPr lang="en-US" sz="1400" dirty="0">
                <a:solidFill>
                  <a:srgbClr val="FF0000"/>
                </a:solidFill>
              </a:rPr>
              <a:t>Recommended by the RP Committee</a:t>
            </a:r>
          </a:p>
          <a:p>
            <a:pPr>
              <a:lnSpc>
                <a:spcPct val="90000"/>
              </a:lnSpc>
            </a:pPr>
            <a:r>
              <a:rPr lang="en-US" sz="1400" b="1" dirty="0"/>
              <a:t>Homer Addams Award</a:t>
            </a:r>
          </a:p>
          <a:p>
            <a:pPr lvl="1">
              <a:lnSpc>
                <a:spcPct val="90000"/>
              </a:lnSpc>
            </a:pPr>
            <a:r>
              <a:rPr lang="en-US" sz="1400" dirty="0"/>
              <a:t>Recognizes a graduate student who has been engaged in an ASHRAE research project at a university that has graduate programs in the areas of HVAC&amp;R and has achieved a high standard of performance in their work.</a:t>
            </a:r>
          </a:p>
          <a:p>
            <a:pPr lvl="1">
              <a:lnSpc>
                <a:spcPct val="90000"/>
              </a:lnSpc>
            </a:pPr>
            <a:r>
              <a:rPr lang="en-US" sz="1400" dirty="0">
                <a:solidFill>
                  <a:srgbClr val="FF0000"/>
                </a:solidFill>
              </a:rPr>
              <a:t>Recommended by the Research Administration Committee</a:t>
            </a:r>
          </a:p>
        </p:txBody>
      </p:sp>
      <p:pic>
        <p:nvPicPr>
          <p:cNvPr id="5" name="Picture 4" descr="Two people holding a plaque&#10;&#10;Description automatically generated with medium confidence">
            <a:extLst>
              <a:ext uri="{FF2B5EF4-FFF2-40B4-BE49-F238E27FC236}">
                <a16:creationId xmlns:a16="http://schemas.microsoft.com/office/drawing/2014/main" id="{A19007C1-74E0-4318-9F46-84F433F984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4033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tanding at a podium&#10;&#10;Description automatically generated with medium confidence">
            <a:extLst>
              <a:ext uri="{FF2B5EF4-FFF2-40B4-BE49-F238E27FC236}">
                <a16:creationId xmlns:a16="http://schemas.microsoft.com/office/drawing/2014/main" id="{BCE99B44-7C00-4051-B09E-2DF6F8712A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15DBC4F-FD8E-4FB8-A0A4-08BB1D6D4CCC}"/>
              </a:ext>
            </a:extLst>
          </p:cNvPr>
          <p:cNvSpPr>
            <a:spLocks noGrp="1"/>
          </p:cNvSpPr>
          <p:nvPr>
            <p:ph type="title"/>
          </p:nvPr>
        </p:nvSpPr>
        <p:spPr>
          <a:xfrm>
            <a:off x="677333" y="609600"/>
            <a:ext cx="3851123" cy="1320800"/>
          </a:xfrm>
        </p:spPr>
        <p:txBody>
          <a:bodyPr>
            <a:normAutofit/>
          </a:bodyPr>
          <a:lstStyle/>
          <a:p>
            <a:pPr>
              <a:lnSpc>
                <a:spcPct val="90000"/>
              </a:lnSpc>
            </a:pPr>
            <a:r>
              <a:rPr lang="en-US" sz="2800" dirty="0"/>
              <a:t>Personal Awards for</a:t>
            </a:r>
            <a:br>
              <a:rPr lang="en-US" sz="2800" dirty="0"/>
            </a:br>
            <a:r>
              <a:rPr lang="en-US" sz="2800" dirty="0"/>
              <a:t>Specific Society Activities</a:t>
            </a:r>
          </a:p>
        </p:txBody>
      </p:sp>
      <p:sp>
        <p:nvSpPr>
          <p:cNvPr id="3" name="Content Placeholder 2">
            <a:extLst>
              <a:ext uri="{FF2B5EF4-FFF2-40B4-BE49-F238E27FC236}">
                <a16:creationId xmlns:a16="http://schemas.microsoft.com/office/drawing/2014/main" id="{5DEA193A-5EC5-4684-A180-F9BC277EE2AF}"/>
              </a:ext>
            </a:extLst>
          </p:cNvPr>
          <p:cNvSpPr>
            <a:spLocks noGrp="1"/>
          </p:cNvSpPr>
          <p:nvPr>
            <p:ph idx="1"/>
          </p:nvPr>
        </p:nvSpPr>
        <p:spPr>
          <a:xfrm>
            <a:off x="209275" y="1938866"/>
            <a:ext cx="4763558" cy="4549615"/>
          </a:xfrm>
        </p:spPr>
        <p:txBody>
          <a:bodyPr>
            <a:noAutofit/>
          </a:bodyPr>
          <a:lstStyle/>
          <a:p>
            <a:pPr>
              <a:lnSpc>
                <a:spcPct val="90000"/>
              </a:lnSpc>
            </a:pPr>
            <a:r>
              <a:rPr lang="en-US" sz="1400" b="1" dirty="0"/>
              <a:t>Ralph G. Nevins Physiology and Human Environment Award</a:t>
            </a:r>
          </a:p>
          <a:p>
            <a:pPr lvl="1">
              <a:lnSpc>
                <a:spcPct val="90000"/>
              </a:lnSpc>
            </a:pPr>
            <a:r>
              <a:rPr lang="en-US" sz="1400" dirty="0"/>
              <a:t>Recognizes an individual under 40 for significant accomplishment in the general area of man’s response to the environment.</a:t>
            </a:r>
          </a:p>
          <a:p>
            <a:pPr lvl="1">
              <a:lnSpc>
                <a:spcPct val="90000"/>
              </a:lnSpc>
            </a:pPr>
            <a:r>
              <a:rPr lang="en-US" sz="1400" dirty="0">
                <a:solidFill>
                  <a:srgbClr val="FF0000"/>
                </a:solidFill>
              </a:rPr>
              <a:t>Recommended by TC 2.1</a:t>
            </a:r>
          </a:p>
          <a:p>
            <a:pPr>
              <a:lnSpc>
                <a:spcPct val="90000"/>
              </a:lnSpc>
            </a:pPr>
            <a:r>
              <a:rPr lang="en-US" sz="1400" b="1" dirty="0"/>
              <a:t>John F. James International Award</a:t>
            </a:r>
          </a:p>
          <a:p>
            <a:pPr lvl="1">
              <a:lnSpc>
                <a:spcPct val="90000"/>
              </a:lnSpc>
            </a:pPr>
            <a:r>
              <a:rPr lang="en-US" sz="1400" dirty="0"/>
              <a:t>Recognizes a member who has done the most to enhance the Society’s international presence.</a:t>
            </a:r>
          </a:p>
          <a:p>
            <a:pPr lvl="1">
              <a:lnSpc>
                <a:spcPct val="90000"/>
              </a:lnSpc>
            </a:pPr>
            <a:r>
              <a:rPr lang="en-US" sz="1400" dirty="0">
                <a:solidFill>
                  <a:srgbClr val="FF0000"/>
                </a:solidFill>
              </a:rPr>
              <a:t>Recommended by Members Council</a:t>
            </a:r>
          </a:p>
          <a:p>
            <a:pPr>
              <a:lnSpc>
                <a:spcPct val="90000"/>
              </a:lnSpc>
            </a:pPr>
            <a:r>
              <a:rPr lang="en-US" sz="1400" b="1" dirty="0"/>
              <a:t>Milton W. Garland Commemorative Comfort – Process – Cold Chain Award for Project Excellence</a:t>
            </a:r>
          </a:p>
          <a:p>
            <a:pPr lvl="1">
              <a:lnSpc>
                <a:spcPct val="90000"/>
              </a:lnSpc>
            </a:pPr>
            <a:r>
              <a:rPr lang="en-US" sz="1400" dirty="0"/>
              <a:t>Recognizes the designer and owner of a Comfort – Process – Cold Chain application that highlights innovation and/or new technologies.</a:t>
            </a:r>
          </a:p>
          <a:p>
            <a:pPr lvl="1">
              <a:lnSpc>
                <a:spcPct val="90000"/>
              </a:lnSpc>
            </a:pPr>
            <a:r>
              <a:rPr lang="en-US" sz="1400" dirty="0">
                <a:solidFill>
                  <a:srgbClr val="FF0000"/>
                </a:solidFill>
              </a:rPr>
              <a:t>Recommended by the Refrigeration Committee</a:t>
            </a:r>
          </a:p>
          <a:p>
            <a:pPr>
              <a:lnSpc>
                <a:spcPct val="90000"/>
              </a:lnSpc>
            </a:pPr>
            <a:endParaRPr lang="en-US" sz="1400" dirty="0"/>
          </a:p>
        </p:txBody>
      </p:sp>
      <p:cxnSp>
        <p:nvCxnSpPr>
          <p:cNvPr id="13"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43407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arge group of people sitting in a circle&#10;&#10;Description automatically generated with low confidence">
            <a:extLst>
              <a:ext uri="{FF2B5EF4-FFF2-40B4-BE49-F238E27FC236}">
                <a16:creationId xmlns:a16="http://schemas.microsoft.com/office/drawing/2014/main" id="{FD087F5A-1CD4-4D31-8F7E-9BE159EBA8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12191999" cy="6857990"/>
          </a:xfrm>
          <a:prstGeom prst="rect">
            <a:avLst/>
          </a:prstGeom>
        </p:spPr>
      </p:pic>
      <p:sp>
        <p:nvSpPr>
          <p:cNvPr id="13" name="Isosceles Triangle 9">
            <a:extLst>
              <a:ext uri="{FF2B5EF4-FFF2-40B4-BE49-F238E27FC236}">
                <a16:creationId xmlns:a16="http://schemas.microsoft.com/office/drawing/2014/main" id="{2A4588C6-4069-4731-BFB4-10F1E6D3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Parallelogram 11">
            <a:extLst>
              <a:ext uri="{FF2B5EF4-FFF2-40B4-BE49-F238E27FC236}">
                <a16:creationId xmlns:a16="http://schemas.microsoft.com/office/drawing/2014/main" id="{23370524-0FE7-41B4-ABCF-7FB26B6CF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0A9CA40-1F57-4A6D-ACDA-F720AA468C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2A94EDB-B0FE-4678-8E69-0F137AE3BE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4E93B92B-0DD5-4277-9D69-972ABADC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C486C2F-AA27-4F9C-87AA-18531920B882}"/>
              </a:ext>
            </a:extLst>
          </p:cNvPr>
          <p:cNvSpPr>
            <a:spLocks noGrp="1"/>
          </p:cNvSpPr>
          <p:nvPr>
            <p:ph type="title"/>
          </p:nvPr>
        </p:nvSpPr>
        <p:spPr>
          <a:xfrm>
            <a:off x="2786047" y="609600"/>
            <a:ext cx="6487955" cy="1320800"/>
          </a:xfrm>
        </p:spPr>
        <p:txBody>
          <a:bodyPr anchor="t">
            <a:normAutofit/>
          </a:bodyPr>
          <a:lstStyle/>
          <a:p>
            <a:r>
              <a:rPr lang="en-US"/>
              <a:t>Personal Awards for</a:t>
            </a:r>
            <a:br>
              <a:rPr lang="en-US"/>
            </a:br>
            <a:r>
              <a:rPr lang="en-US"/>
              <a:t>Specific Society Activities</a:t>
            </a:r>
            <a:endParaRPr lang="en-US" dirty="0"/>
          </a:p>
        </p:txBody>
      </p:sp>
      <p:sp>
        <p:nvSpPr>
          <p:cNvPr id="20" name="Rectangle 25">
            <a:extLst>
              <a:ext uri="{FF2B5EF4-FFF2-40B4-BE49-F238E27FC236}">
                <a16:creationId xmlns:a16="http://schemas.microsoft.com/office/drawing/2014/main" id="{7CE87768-354E-4E3F-8202-9F387CF50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09E5B98F-BD75-4A30-BF72-0A9107470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F00C232-54A0-41AA-AE81-CA9BCAB1F613}"/>
              </a:ext>
            </a:extLst>
          </p:cNvPr>
          <p:cNvSpPr>
            <a:spLocks noGrp="1"/>
          </p:cNvSpPr>
          <p:nvPr>
            <p:ph idx="1"/>
          </p:nvPr>
        </p:nvSpPr>
        <p:spPr>
          <a:xfrm>
            <a:off x="2786047" y="2159000"/>
            <a:ext cx="6487955" cy="3882362"/>
          </a:xfrm>
        </p:spPr>
        <p:txBody>
          <a:bodyPr>
            <a:normAutofit lnSpcReduction="10000"/>
          </a:bodyPr>
          <a:lstStyle/>
          <a:p>
            <a:pPr>
              <a:lnSpc>
                <a:spcPct val="90000"/>
              </a:lnSpc>
            </a:pPr>
            <a:r>
              <a:rPr lang="en-US" sz="1500" b="1" dirty="0"/>
              <a:t>Standards Achievement Award</a:t>
            </a:r>
          </a:p>
          <a:p>
            <a:pPr lvl="1">
              <a:lnSpc>
                <a:spcPct val="90000"/>
              </a:lnSpc>
            </a:pPr>
            <a:r>
              <a:rPr lang="en-US" sz="1500" dirty="0"/>
              <a:t>Recognizes excellence by a member in their volunteer services in the area of standards leadership and standards technical contributions.</a:t>
            </a:r>
          </a:p>
          <a:p>
            <a:pPr lvl="1">
              <a:lnSpc>
                <a:spcPct val="90000"/>
              </a:lnSpc>
            </a:pPr>
            <a:r>
              <a:rPr lang="en-US" sz="1500" dirty="0">
                <a:solidFill>
                  <a:srgbClr val="FF0000"/>
                </a:solidFill>
              </a:rPr>
              <a:t>Recommended by the Standards Committee</a:t>
            </a:r>
          </a:p>
          <a:p>
            <a:pPr>
              <a:lnSpc>
                <a:spcPct val="90000"/>
              </a:lnSpc>
            </a:pPr>
            <a:r>
              <a:rPr lang="en-US" sz="1500" b="1" dirty="0"/>
              <a:t>Dan Mills Chapter Programs Award</a:t>
            </a:r>
          </a:p>
          <a:p>
            <a:pPr lvl="1">
              <a:lnSpc>
                <a:spcPct val="90000"/>
              </a:lnSpc>
            </a:pPr>
            <a:r>
              <a:rPr lang="en-US" sz="1500" dirty="0"/>
              <a:t>Recognizes a Chapter CTTC Chair or Vice Chair who excels in promoting technical and energy activities of the CTT Committee.</a:t>
            </a:r>
          </a:p>
          <a:p>
            <a:pPr lvl="1">
              <a:lnSpc>
                <a:spcPct val="90000"/>
              </a:lnSpc>
            </a:pPr>
            <a:r>
              <a:rPr lang="en-US" sz="1500" dirty="0">
                <a:solidFill>
                  <a:srgbClr val="FF0000"/>
                </a:solidFill>
              </a:rPr>
              <a:t>Recommended by the CTT Committee</a:t>
            </a:r>
          </a:p>
          <a:p>
            <a:pPr>
              <a:lnSpc>
                <a:spcPct val="90000"/>
              </a:lnSpc>
            </a:pPr>
            <a:r>
              <a:rPr lang="en-US" sz="1500" b="1" dirty="0"/>
              <a:t>Student Activities Achievement Award</a:t>
            </a:r>
          </a:p>
          <a:p>
            <a:pPr lvl="1">
              <a:lnSpc>
                <a:spcPct val="90000"/>
              </a:lnSpc>
            </a:pPr>
            <a:r>
              <a:rPr lang="en-US" sz="1500" dirty="0"/>
              <a:t>Recognizes a Chapter Student Activities Chair for service related to the goals and growth of student activities at all levels.</a:t>
            </a:r>
          </a:p>
          <a:p>
            <a:pPr lvl="1">
              <a:lnSpc>
                <a:spcPct val="90000"/>
              </a:lnSpc>
            </a:pPr>
            <a:r>
              <a:rPr lang="en-US" sz="1500" dirty="0">
                <a:solidFill>
                  <a:srgbClr val="FF0000"/>
                </a:solidFill>
              </a:rPr>
              <a:t>Recommended by the Student Activities Committee</a:t>
            </a:r>
          </a:p>
        </p:txBody>
      </p:sp>
      <p:sp>
        <p:nvSpPr>
          <p:cNvPr id="24" name="Rectangle 27">
            <a:extLst>
              <a:ext uri="{FF2B5EF4-FFF2-40B4-BE49-F238E27FC236}">
                <a16:creationId xmlns:a16="http://schemas.microsoft.com/office/drawing/2014/main" id="{8AAB91E3-41BE-4478-BF23-A24D43E14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96DFC7EA-8516-41F1-8ED9-C0A8E1E0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E24E972C-8744-4CFA-B783-41EA3CC38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C7C88F2E-E233-48BA-B85F-D06BA522B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25517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wo people holding a plaque&#10;&#10;Description automatically generated with medium confidence">
            <a:extLst>
              <a:ext uri="{FF2B5EF4-FFF2-40B4-BE49-F238E27FC236}">
                <a16:creationId xmlns:a16="http://schemas.microsoft.com/office/drawing/2014/main" id="{78A9BA2A-36C3-407E-A5B7-9D5675B91B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4E1663D-6F96-4536-94DA-2CB8283E517A}"/>
              </a:ext>
            </a:extLst>
          </p:cNvPr>
          <p:cNvSpPr>
            <a:spLocks noGrp="1"/>
          </p:cNvSpPr>
          <p:nvPr>
            <p:ph type="title"/>
          </p:nvPr>
        </p:nvSpPr>
        <p:spPr>
          <a:xfrm>
            <a:off x="677333" y="609600"/>
            <a:ext cx="3851123" cy="1320800"/>
          </a:xfrm>
        </p:spPr>
        <p:txBody>
          <a:bodyPr>
            <a:normAutofit/>
          </a:bodyPr>
          <a:lstStyle/>
          <a:p>
            <a:pPr>
              <a:lnSpc>
                <a:spcPct val="90000"/>
              </a:lnSpc>
            </a:pPr>
            <a:r>
              <a:rPr lang="en-US" sz="2800"/>
              <a:t>Personal Awards for</a:t>
            </a:r>
            <a:br>
              <a:rPr lang="en-US" sz="2800"/>
            </a:br>
            <a:r>
              <a:rPr lang="en-US" sz="2800"/>
              <a:t>Specific Society Activities</a:t>
            </a:r>
          </a:p>
        </p:txBody>
      </p:sp>
      <p:sp>
        <p:nvSpPr>
          <p:cNvPr id="3" name="Content Placeholder 2">
            <a:extLst>
              <a:ext uri="{FF2B5EF4-FFF2-40B4-BE49-F238E27FC236}">
                <a16:creationId xmlns:a16="http://schemas.microsoft.com/office/drawing/2014/main" id="{9320E449-D038-4C23-8CF9-38E218D4D2B9}"/>
              </a:ext>
            </a:extLst>
          </p:cNvPr>
          <p:cNvSpPr>
            <a:spLocks noGrp="1"/>
          </p:cNvSpPr>
          <p:nvPr>
            <p:ph idx="1"/>
          </p:nvPr>
        </p:nvSpPr>
        <p:spPr>
          <a:xfrm>
            <a:off x="363255" y="1905348"/>
            <a:ext cx="4763558" cy="4470399"/>
          </a:xfrm>
        </p:spPr>
        <p:txBody>
          <a:bodyPr>
            <a:noAutofit/>
          </a:bodyPr>
          <a:lstStyle/>
          <a:p>
            <a:pPr>
              <a:lnSpc>
                <a:spcPct val="90000"/>
              </a:lnSpc>
            </a:pPr>
            <a:r>
              <a:rPr lang="en-US" sz="1400" b="1" dirty="0"/>
              <a:t>Lou Flagg Historical Award</a:t>
            </a:r>
          </a:p>
          <a:p>
            <a:pPr lvl="1">
              <a:lnSpc>
                <a:spcPct val="90000"/>
              </a:lnSpc>
            </a:pPr>
            <a:r>
              <a:rPr lang="en-US" sz="1400" dirty="0"/>
              <a:t>Recognizes a Chapter Gold Ribbon Award winner for compiling information on outstanding historical projects or persons related to HVAC&amp;R.</a:t>
            </a:r>
          </a:p>
          <a:p>
            <a:pPr lvl="1">
              <a:lnSpc>
                <a:spcPct val="90000"/>
              </a:lnSpc>
            </a:pPr>
            <a:r>
              <a:rPr lang="en-US" sz="1400" dirty="0">
                <a:solidFill>
                  <a:srgbClr val="FF0000"/>
                </a:solidFill>
              </a:rPr>
              <a:t>Recommended by the Historical Committee</a:t>
            </a:r>
          </a:p>
          <a:p>
            <a:pPr>
              <a:lnSpc>
                <a:spcPct val="90000"/>
              </a:lnSpc>
            </a:pPr>
            <a:r>
              <a:rPr lang="en-US" sz="1400" b="1" dirty="0"/>
              <a:t>George B. Hightower Technical Achievement Award</a:t>
            </a:r>
          </a:p>
          <a:p>
            <a:pPr lvl="1">
              <a:lnSpc>
                <a:spcPct val="90000"/>
              </a:lnSpc>
            </a:pPr>
            <a:r>
              <a:rPr lang="en-US" sz="1400" dirty="0"/>
              <a:t>Recognizes excellence in volunteer service in the area of Technical Committee, Technical Group, and Technical Research Group activities.</a:t>
            </a:r>
          </a:p>
          <a:p>
            <a:pPr lvl="1">
              <a:lnSpc>
                <a:spcPct val="90000"/>
              </a:lnSpc>
            </a:pPr>
            <a:r>
              <a:rPr lang="en-US" sz="1400" dirty="0">
                <a:solidFill>
                  <a:srgbClr val="FF0000"/>
                </a:solidFill>
              </a:rPr>
              <a:t>Recommended by Technology Council</a:t>
            </a:r>
          </a:p>
          <a:p>
            <a:pPr>
              <a:lnSpc>
                <a:spcPct val="90000"/>
              </a:lnSpc>
            </a:pPr>
            <a:r>
              <a:rPr lang="en-US" sz="1400" b="1" dirty="0"/>
              <a:t>Service to ASHRAE Research Award</a:t>
            </a:r>
          </a:p>
          <a:p>
            <a:pPr lvl="1">
              <a:lnSpc>
                <a:spcPct val="90000"/>
              </a:lnSpc>
            </a:pPr>
            <a:r>
              <a:rPr lang="en-US" sz="1400" dirty="0"/>
              <a:t>Recognizes excellence in volunteer services in the area of Society research.</a:t>
            </a:r>
          </a:p>
          <a:p>
            <a:pPr lvl="1">
              <a:lnSpc>
                <a:spcPct val="90000"/>
              </a:lnSpc>
            </a:pPr>
            <a:r>
              <a:rPr lang="en-US" sz="1400" dirty="0">
                <a:solidFill>
                  <a:srgbClr val="FF0000"/>
                </a:solidFill>
              </a:rPr>
              <a:t>Recommended by Technology Council</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70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1875-B16E-400B-88A0-93F2F4AD8EC9}"/>
              </a:ext>
            </a:extLst>
          </p:cNvPr>
          <p:cNvSpPr>
            <a:spLocks noGrp="1"/>
          </p:cNvSpPr>
          <p:nvPr>
            <p:ph type="title"/>
          </p:nvPr>
        </p:nvSpPr>
        <p:spPr>
          <a:xfrm>
            <a:off x="5536734" y="609600"/>
            <a:ext cx="3737268" cy="1320800"/>
          </a:xfrm>
        </p:spPr>
        <p:txBody>
          <a:bodyPr>
            <a:normAutofit/>
          </a:bodyPr>
          <a:lstStyle/>
          <a:p>
            <a:pPr>
              <a:lnSpc>
                <a:spcPct val="90000"/>
              </a:lnSpc>
            </a:pPr>
            <a:r>
              <a:rPr lang="en-US" sz="2800"/>
              <a:t>Personal Awards for</a:t>
            </a:r>
            <a:br>
              <a:rPr lang="en-US" sz="2800"/>
            </a:br>
            <a:r>
              <a:rPr lang="en-US" sz="2800"/>
              <a:t>Specific Society Activities</a:t>
            </a:r>
          </a:p>
        </p:txBody>
      </p:sp>
      <p:sp>
        <p:nvSpPr>
          <p:cNvPr id="3" name="Content Placeholder 2">
            <a:extLst>
              <a:ext uri="{FF2B5EF4-FFF2-40B4-BE49-F238E27FC236}">
                <a16:creationId xmlns:a16="http://schemas.microsoft.com/office/drawing/2014/main" id="{ABB18FD5-4680-4690-B1DB-9B3005B4D651}"/>
              </a:ext>
            </a:extLst>
          </p:cNvPr>
          <p:cNvSpPr>
            <a:spLocks noGrp="1"/>
          </p:cNvSpPr>
          <p:nvPr>
            <p:ph idx="1"/>
          </p:nvPr>
        </p:nvSpPr>
        <p:spPr>
          <a:xfrm>
            <a:off x="5148196" y="1855245"/>
            <a:ext cx="4835048" cy="4821128"/>
          </a:xfrm>
        </p:spPr>
        <p:txBody>
          <a:bodyPr>
            <a:noAutofit/>
          </a:bodyPr>
          <a:lstStyle/>
          <a:p>
            <a:pPr>
              <a:lnSpc>
                <a:spcPct val="90000"/>
              </a:lnSpc>
            </a:pPr>
            <a:r>
              <a:rPr lang="en-US" sz="1400" b="1" dirty="0"/>
              <a:t>Donald Bahnfleth Environmental Health Award</a:t>
            </a:r>
          </a:p>
          <a:p>
            <a:pPr lvl="1">
              <a:lnSpc>
                <a:spcPct val="90000"/>
              </a:lnSpc>
            </a:pPr>
            <a:r>
              <a:rPr lang="en-US" sz="1400" dirty="0"/>
              <a:t>Recognizes excellence in volunteer services focused on environmental health issues</a:t>
            </a:r>
          </a:p>
          <a:p>
            <a:pPr lvl="1">
              <a:lnSpc>
                <a:spcPct val="90000"/>
              </a:lnSpc>
            </a:pPr>
            <a:r>
              <a:rPr lang="en-US" sz="1400" dirty="0">
                <a:solidFill>
                  <a:srgbClr val="FF0000"/>
                </a:solidFill>
              </a:rPr>
              <a:t>Recommended by the Environmental Health Committee</a:t>
            </a:r>
          </a:p>
          <a:p>
            <a:pPr>
              <a:lnSpc>
                <a:spcPct val="90000"/>
              </a:lnSpc>
            </a:pPr>
            <a:r>
              <a:rPr lang="en-US" sz="1400" b="1" dirty="0"/>
              <a:t>Lower-GWP Refrigeration and Air-Conditioning Innovation Award</a:t>
            </a:r>
          </a:p>
          <a:p>
            <a:pPr lvl="1">
              <a:lnSpc>
                <a:spcPct val="90000"/>
              </a:lnSpc>
            </a:pPr>
            <a:r>
              <a:rPr lang="en-US" sz="1400" dirty="0"/>
              <a:t>Recognizes individuals who have developed or practiced innovative technological concepts applied in developing countries to minimize global warming potential (GWP) through refrigeration and air-conditioning management.</a:t>
            </a:r>
          </a:p>
          <a:p>
            <a:pPr lvl="1">
              <a:lnSpc>
                <a:spcPct val="90000"/>
              </a:lnSpc>
            </a:pPr>
            <a:r>
              <a:rPr lang="en-US" sz="1400" dirty="0">
                <a:solidFill>
                  <a:srgbClr val="FF0000"/>
                </a:solidFill>
              </a:rPr>
              <a:t>Recommended by the UN Environment Liaison Committee</a:t>
            </a:r>
          </a:p>
          <a:p>
            <a:pPr>
              <a:lnSpc>
                <a:spcPct val="90000"/>
              </a:lnSpc>
            </a:pPr>
            <a:r>
              <a:rPr lang="en-US" sz="1400" b="1" dirty="0"/>
              <a:t>Donald A. </a:t>
            </a:r>
            <a:r>
              <a:rPr lang="en-US" sz="1400" b="1" dirty="0" err="1"/>
              <a:t>Siller</a:t>
            </a:r>
            <a:r>
              <a:rPr lang="en-US" sz="1400" b="1" dirty="0"/>
              <a:t> Refrigeration Award</a:t>
            </a:r>
          </a:p>
          <a:p>
            <a:pPr lvl="1">
              <a:lnSpc>
                <a:spcPct val="90000"/>
              </a:lnSpc>
            </a:pPr>
            <a:r>
              <a:rPr lang="en-US" sz="1400" dirty="0"/>
              <a:t>Recognizes exceptional performance by a Chapter Refrigeration Chair for planning refrigeration activities.</a:t>
            </a:r>
          </a:p>
          <a:p>
            <a:pPr lvl="1">
              <a:lnSpc>
                <a:spcPct val="90000"/>
              </a:lnSpc>
            </a:pPr>
            <a:r>
              <a:rPr lang="en-US" sz="1400" dirty="0">
                <a:solidFill>
                  <a:srgbClr val="FF0000"/>
                </a:solidFill>
              </a:rPr>
              <a:t>Recommended by the CTT Committee</a:t>
            </a:r>
          </a:p>
          <a:p>
            <a:pPr marL="457200" lvl="1" indent="0">
              <a:lnSpc>
                <a:spcPct val="90000"/>
              </a:lnSpc>
              <a:buNone/>
            </a:pPr>
            <a:endParaRPr lang="en-US" sz="1400" dirty="0"/>
          </a:p>
        </p:txBody>
      </p:sp>
      <p:pic>
        <p:nvPicPr>
          <p:cNvPr id="5" name="Picture 4" descr="A couple of men holding a plaque&#10;&#10;Description automatically generated with medium confidence">
            <a:extLst>
              <a:ext uri="{FF2B5EF4-FFF2-40B4-BE49-F238E27FC236}">
                <a16:creationId xmlns:a16="http://schemas.microsoft.com/office/drawing/2014/main" id="{3005E68F-D01A-4589-9320-CF7F7DC492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01966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wo people holding a plaque&#10;&#10;Description automatically generated">
            <a:extLst>
              <a:ext uri="{FF2B5EF4-FFF2-40B4-BE49-F238E27FC236}">
                <a16:creationId xmlns:a16="http://schemas.microsoft.com/office/drawing/2014/main" id="{20BF5536-08F6-4CD0-B2EC-84C0CC057C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74511875-B16E-400B-88A0-93F2F4AD8EC9}"/>
              </a:ext>
            </a:extLst>
          </p:cNvPr>
          <p:cNvSpPr>
            <a:spLocks noGrp="1"/>
          </p:cNvSpPr>
          <p:nvPr>
            <p:ph type="title"/>
          </p:nvPr>
        </p:nvSpPr>
        <p:spPr>
          <a:xfrm>
            <a:off x="677333" y="609600"/>
            <a:ext cx="3851123" cy="1320800"/>
          </a:xfrm>
        </p:spPr>
        <p:txBody>
          <a:bodyPr>
            <a:normAutofit/>
          </a:bodyPr>
          <a:lstStyle/>
          <a:p>
            <a:pPr>
              <a:lnSpc>
                <a:spcPct val="90000"/>
              </a:lnSpc>
            </a:pPr>
            <a:r>
              <a:rPr lang="en-US" sz="2800"/>
              <a:t>Personal Awards for</a:t>
            </a:r>
            <a:br>
              <a:rPr lang="en-US" sz="2800"/>
            </a:br>
            <a:r>
              <a:rPr lang="en-US" sz="2800"/>
              <a:t>Specific Society Activities</a:t>
            </a:r>
          </a:p>
        </p:txBody>
      </p:sp>
      <p:sp>
        <p:nvSpPr>
          <p:cNvPr id="3" name="Content Placeholder 2">
            <a:extLst>
              <a:ext uri="{FF2B5EF4-FFF2-40B4-BE49-F238E27FC236}">
                <a16:creationId xmlns:a16="http://schemas.microsoft.com/office/drawing/2014/main" id="{ABB18FD5-4680-4690-B1DB-9B3005B4D651}"/>
              </a:ext>
            </a:extLst>
          </p:cNvPr>
          <p:cNvSpPr>
            <a:spLocks noGrp="1"/>
          </p:cNvSpPr>
          <p:nvPr>
            <p:ph idx="1"/>
          </p:nvPr>
        </p:nvSpPr>
        <p:spPr>
          <a:xfrm>
            <a:off x="275572" y="1938866"/>
            <a:ext cx="5073041" cy="4474459"/>
          </a:xfrm>
        </p:spPr>
        <p:txBody>
          <a:bodyPr>
            <a:noAutofit/>
          </a:bodyPr>
          <a:lstStyle/>
          <a:p>
            <a:pPr>
              <a:lnSpc>
                <a:spcPct val="90000"/>
              </a:lnSpc>
            </a:pPr>
            <a:r>
              <a:rPr lang="en-US" sz="1400" b="1" dirty="0"/>
              <a:t>YEA Award of Individual Excellence</a:t>
            </a:r>
          </a:p>
          <a:p>
            <a:pPr lvl="1">
              <a:lnSpc>
                <a:spcPct val="90000"/>
              </a:lnSpc>
            </a:pPr>
            <a:r>
              <a:rPr lang="en-US" sz="1400" dirty="0"/>
              <a:t>Recognizes YEA members for superior efforts during the preceding Society year in the promotion of the YEA Institute and representation of the 35 and under demographic of ASHRAE.</a:t>
            </a:r>
          </a:p>
          <a:p>
            <a:pPr lvl="1">
              <a:lnSpc>
                <a:spcPct val="90000"/>
              </a:lnSpc>
            </a:pPr>
            <a:r>
              <a:rPr lang="en-US" sz="1400" dirty="0">
                <a:solidFill>
                  <a:srgbClr val="FF0000"/>
                </a:solidFill>
              </a:rPr>
              <a:t>Recommended by the YEA Committee</a:t>
            </a:r>
          </a:p>
          <a:p>
            <a:pPr>
              <a:lnSpc>
                <a:spcPct val="90000"/>
              </a:lnSpc>
            </a:pPr>
            <a:r>
              <a:rPr lang="en-US" sz="1400" b="1" dirty="0"/>
              <a:t>Youth Outreach Award</a:t>
            </a:r>
          </a:p>
          <a:p>
            <a:pPr lvl="1">
              <a:lnSpc>
                <a:spcPct val="90000"/>
              </a:lnSpc>
            </a:pPr>
            <a:r>
              <a:rPr lang="en-US" sz="1400" dirty="0"/>
              <a:t>Recognizes the outstanding effort of a member who actively engages a youth audience in their country, region, or local community through STEM activities.</a:t>
            </a:r>
          </a:p>
          <a:p>
            <a:pPr lvl="1">
              <a:lnSpc>
                <a:spcPct val="90000"/>
              </a:lnSpc>
            </a:pPr>
            <a:r>
              <a:rPr lang="en-US" sz="1400" dirty="0">
                <a:solidFill>
                  <a:srgbClr val="FF0000"/>
                </a:solidFill>
              </a:rPr>
              <a:t>Recommended by the Student Activities Committee</a:t>
            </a:r>
          </a:p>
          <a:p>
            <a:pPr>
              <a:lnSpc>
                <a:spcPct val="90000"/>
              </a:lnSpc>
            </a:pPr>
            <a:r>
              <a:rPr lang="en-US" sz="1400" b="1" dirty="0"/>
              <a:t>Government Affairs Award</a:t>
            </a:r>
          </a:p>
          <a:p>
            <a:pPr lvl="1">
              <a:lnSpc>
                <a:spcPct val="90000"/>
              </a:lnSpc>
            </a:pPr>
            <a:r>
              <a:rPr lang="en-US" sz="1400" dirty="0"/>
              <a:t>Recognizes an individual who demonstrates outstanding effort at the state, provincial, and local government level on technical issues important to ASHRAE.</a:t>
            </a:r>
          </a:p>
          <a:p>
            <a:pPr lvl="1">
              <a:lnSpc>
                <a:spcPct val="90000"/>
              </a:lnSpc>
            </a:pPr>
            <a:r>
              <a:rPr lang="en-US" sz="1400" dirty="0">
                <a:solidFill>
                  <a:srgbClr val="FF0000"/>
                </a:solidFill>
              </a:rPr>
              <a:t>Recommended by the Government Affairs Committee</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13752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1875-B16E-400B-88A0-93F2F4AD8EC9}"/>
              </a:ext>
            </a:extLst>
          </p:cNvPr>
          <p:cNvSpPr>
            <a:spLocks noGrp="1"/>
          </p:cNvSpPr>
          <p:nvPr>
            <p:ph type="title"/>
          </p:nvPr>
        </p:nvSpPr>
        <p:spPr>
          <a:xfrm>
            <a:off x="5536734" y="609600"/>
            <a:ext cx="3737268" cy="1320800"/>
          </a:xfrm>
        </p:spPr>
        <p:txBody>
          <a:bodyPr>
            <a:normAutofit/>
          </a:bodyPr>
          <a:lstStyle/>
          <a:p>
            <a:pPr>
              <a:lnSpc>
                <a:spcPct val="90000"/>
              </a:lnSpc>
            </a:pPr>
            <a:r>
              <a:rPr lang="en-US" sz="2800"/>
              <a:t>Personal Awards for</a:t>
            </a:r>
            <a:br>
              <a:rPr lang="en-US" sz="2800"/>
            </a:br>
            <a:r>
              <a:rPr lang="en-US" sz="2800"/>
              <a:t>Specific Society Activities</a:t>
            </a:r>
          </a:p>
        </p:txBody>
      </p:sp>
      <p:sp>
        <p:nvSpPr>
          <p:cNvPr id="3" name="Content Placeholder 2">
            <a:extLst>
              <a:ext uri="{FF2B5EF4-FFF2-40B4-BE49-F238E27FC236}">
                <a16:creationId xmlns:a16="http://schemas.microsoft.com/office/drawing/2014/main" id="{ABB18FD5-4680-4690-B1DB-9B3005B4D651}"/>
              </a:ext>
            </a:extLst>
          </p:cNvPr>
          <p:cNvSpPr>
            <a:spLocks noGrp="1"/>
          </p:cNvSpPr>
          <p:nvPr>
            <p:ph idx="1"/>
          </p:nvPr>
        </p:nvSpPr>
        <p:spPr>
          <a:xfrm>
            <a:off x="5209563" y="2160589"/>
            <a:ext cx="4064439" cy="3880773"/>
          </a:xfrm>
        </p:spPr>
        <p:txBody>
          <a:bodyPr>
            <a:normAutofit/>
          </a:bodyPr>
          <a:lstStyle/>
          <a:p>
            <a:r>
              <a:rPr lang="en-US" b="1" dirty="0"/>
              <a:t>Energy Genius Award</a:t>
            </a:r>
          </a:p>
          <a:p>
            <a:pPr lvl="1"/>
            <a:r>
              <a:rPr lang="en-US" dirty="0"/>
              <a:t>Assesses building energy performance through the use of the ASHRAE Building EQ Portal program and Building EQ assessment processes.</a:t>
            </a:r>
          </a:p>
          <a:p>
            <a:pPr lvl="1"/>
            <a:r>
              <a:rPr lang="en-US" dirty="0">
                <a:solidFill>
                  <a:srgbClr val="FF0000"/>
                </a:solidFill>
              </a:rPr>
              <a:t>Recommended by the Building EQ Committee</a:t>
            </a:r>
          </a:p>
        </p:txBody>
      </p:sp>
      <p:pic>
        <p:nvPicPr>
          <p:cNvPr id="7" name="Picture 6" descr="A few business people holding a plaque&#10;&#10;Description automatically generated with low confidence">
            <a:extLst>
              <a:ext uri="{FF2B5EF4-FFF2-40B4-BE49-F238E27FC236}">
                <a16:creationId xmlns:a16="http://schemas.microsoft.com/office/drawing/2014/main" id="{D916A88C-346F-46CD-90A4-E5B04D0A9C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1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4715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95DF8628-55AD-4494-9B59-16B4D6A93F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4266678" y="0"/>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529E94A-34CC-470D-8EB8-DC5E05682392}"/>
              </a:ext>
            </a:extLst>
          </p:cNvPr>
          <p:cNvSpPr>
            <a:spLocks noGrp="1"/>
          </p:cNvSpPr>
          <p:nvPr>
            <p:ph type="title"/>
          </p:nvPr>
        </p:nvSpPr>
        <p:spPr>
          <a:xfrm>
            <a:off x="677333" y="609600"/>
            <a:ext cx="3851123" cy="1320800"/>
          </a:xfrm>
        </p:spPr>
        <p:txBody>
          <a:bodyPr>
            <a:normAutofit/>
          </a:bodyPr>
          <a:lstStyle/>
          <a:p>
            <a:r>
              <a:rPr lang="en-US" sz="3300"/>
              <a:t>ASHRAE Honors and Awards Program</a:t>
            </a:r>
          </a:p>
        </p:txBody>
      </p:sp>
      <p:sp>
        <p:nvSpPr>
          <p:cNvPr id="3" name="Content Placeholder 2">
            <a:extLst>
              <a:ext uri="{FF2B5EF4-FFF2-40B4-BE49-F238E27FC236}">
                <a16:creationId xmlns:a16="http://schemas.microsoft.com/office/drawing/2014/main" id="{B8B33DD4-30E7-42A3-971C-ADE14169FD93}"/>
              </a:ext>
            </a:extLst>
          </p:cNvPr>
          <p:cNvSpPr>
            <a:spLocks noGrp="1"/>
          </p:cNvSpPr>
          <p:nvPr>
            <p:ph idx="1"/>
          </p:nvPr>
        </p:nvSpPr>
        <p:spPr>
          <a:xfrm>
            <a:off x="677334" y="2160589"/>
            <a:ext cx="3851122" cy="3880773"/>
          </a:xfrm>
        </p:spPr>
        <p:txBody>
          <a:bodyPr>
            <a:normAutofit lnSpcReduction="10000"/>
          </a:bodyPr>
          <a:lstStyle/>
          <a:p>
            <a:pPr>
              <a:lnSpc>
                <a:spcPct val="90000"/>
              </a:lnSpc>
            </a:pPr>
            <a:r>
              <a:rPr lang="en-US" sz="1400" dirty="0"/>
              <a:t>Overseen by the ASHRAE Honors and Awards Committee</a:t>
            </a:r>
          </a:p>
          <a:p>
            <a:pPr lvl="1">
              <a:lnSpc>
                <a:spcPct val="90000"/>
              </a:lnSpc>
            </a:pPr>
            <a:r>
              <a:rPr lang="en-US" sz="1400" dirty="0"/>
              <a:t>Award information can be found at </a:t>
            </a:r>
            <a:r>
              <a:rPr lang="en-US" sz="1400" dirty="0">
                <a:hlinkClick r:id="rId4"/>
              </a:rPr>
              <a:t>www.ashrae.org/honors</a:t>
            </a:r>
            <a:r>
              <a:rPr lang="en-US" sz="1400" dirty="0"/>
              <a:t>. </a:t>
            </a:r>
          </a:p>
          <a:p>
            <a:pPr>
              <a:lnSpc>
                <a:spcPct val="90000"/>
              </a:lnSpc>
            </a:pPr>
            <a:r>
              <a:rPr lang="en-US" sz="1400" dirty="0"/>
              <a:t>Awards are conferred annual in six categories:</a:t>
            </a:r>
          </a:p>
          <a:p>
            <a:pPr lvl="1">
              <a:lnSpc>
                <a:spcPct val="90000"/>
              </a:lnSpc>
            </a:pPr>
            <a:r>
              <a:rPr lang="en-US" sz="1400" dirty="0"/>
              <a:t>Personal Honors</a:t>
            </a:r>
          </a:p>
          <a:p>
            <a:pPr lvl="1">
              <a:lnSpc>
                <a:spcPct val="90000"/>
              </a:lnSpc>
            </a:pPr>
            <a:r>
              <a:rPr lang="en-US" sz="1400" dirty="0"/>
              <a:t>Personal Awards for General Society Activities</a:t>
            </a:r>
          </a:p>
          <a:p>
            <a:pPr lvl="1">
              <a:lnSpc>
                <a:spcPct val="90000"/>
              </a:lnSpc>
            </a:pPr>
            <a:r>
              <a:rPr lang="en-US" sz="1400" dirty="0"/>
              <a:t>Personal Awards for Specific Society Activities</a:t>
            </a:r>
          </a:p>
          <a:p>
            <a:pPr lvl="1">
              <a:lnSpc>
                <a:spcPct val="90000"/>
              </a:lnSpc>
            </a:pPr>
            <a:r>
              <a:rPr lang="en-US" sz="1400" dirty="0"/>
              <a:t>Paper Awards</a:t>
            </a:r>
          </a:p>
          <a:p>
            <a:pPr lvl="1">
              <a:lnSpc>
                <a:spcPct val="90000"/>
              </a:lnSpc>
            </a:pPr>
            <a:r>
              <a:rPr lang="en-US" sz="1400" dirty="0"/>
              <a:t>Society Awards to Groups or Chapters</a:t>
            </a:r>
          </a:p>
          <a:p>
            <a:pPr lvl="1">
              <a:lnSpc>
                <a:spcPct val="90000"/>
              </a:lnSpc>
            </a:pPr>
            <a:r>
              <a:rPr lang="en-US" sz="1400" dirty="0"/>
              <a:t>Chapter and Regional Awards</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19412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6E30FD95-8F09-42A3-B6A7-3441A333B0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F97A4CC-5E65-4BDF-83D1-327A34175D88}"/>
              </a:ext>
            </a:extLst>
          </p:cNvPr>
          <p:cNvSpPr>
            <a:spLocks noGrp="1"/>
          </p:cNvSpPr>
          <p:nvPr>
            <p:ph type="title"/>
          </p:nvPr>
        </p:nvSpPr>
        <p:spPr>
          <a:xfrm>
            <a:off x="677333" y="609600"/>
            <a:ext cx="3851123" cy="1320800"/>
          </a:xfrm>
        </p:spPr>
        <p:txBody>
          <a:bodyPr>
            <a:normAutofit/>
          </a:bodyPr>
          <a:lstStyle/>
          <a:p>
            <a:r>
              <a:rPr lang="en-US" sz="3300"/>
              <a:t>Society Awards to Groups or Chapters</a:t>
            </a:r>
          </a:p>
        </p:txBody>
      </p:sp>
      <p:sp>
        <p:nvSpPr>
          <p:cNvPr id="3" name="Content Placeholder 2">
            <a:extLst>
              <a:ext uri="{FF2B5EF4-FFF2-40B4-BE49-F238E27FC236}">
                <a16:creationId xmlns:a16="http://schemas.microsoft.com/office/drawing/2014/main" id="{B27CA395-D562-466A-91DA-CCAAE8D9DE7A}"/>
              </a:ext>
            </a:extLst>
          </p:cNvPr>
          <p:cNvSpPr>
            <a:spLocks noGrp="1"/>
          </p:cNvSpPr>
          <p:nvPr>
            <p:ph idx="1"/>
          </p:nvPr>
        </p:nvSpPr>
        <p:spPr>
          <a:xfrm>
            <a:off x="677334" y="2041743"/>
            <a:ext cx="3851122" cy="3999620"/>
          </a:xfrm>
        </p:spPr>
        <p:txBody>
          <a:bodyPr>
            <a:normAutofit lnSpcReduction="10000"/>
          </a:bodyPr>
          <a:lstStyle/>
          <a:p>
            <a:pPr>
              <a:lnSpc>
                <a:spcPct val="90000"/>
              </a:lnSpc>
            </a:pPr>
            <a:r>
              <a:rPr lang="en-US" sz="1400" b="1" dirty="0"/>
              <a:t>Technology Award and Award for Engineering Excellence</a:t>
            </a:r>
          </a:p>
          <a:p>
            <a:pPr lvl="1">
              <a:lnSpc>
                <a:spcPct val="90000"/>
              </a:lnSpc>
            </a:pPr>
            <a:r>
              <a:rPr lang="en-US" sz="1400" dirty="0"/>
              <a:t>Recognizes successful application of innovate design which incorporates ASHRAE standards for effective energy management, indoor air quality, and mechanical design management.</a:t>
            </a:r>
          </a:p>
          <a:p>
            <a:pPr lvl="1">
              <a:lnSpc>
                <a:spcPct val="90000"/>
              </a:lnSpc>
            </a:pPr>
            <a:r>
              <a:rPr lang="en-US" sz="1400" dirty="0">
                <a:solidFill>
                  <a:srgbClr val="FF0000"/>
                </a:solidFill>
              </a:rPr>
              <a:t>Recipients are recommended by the CTT Committee</a:t>
            </a:r>
          </a:p>
          <a:p>
            <a:pPr>
              <a:lnSpc>
                <a:spcPct val="90000"/>
              </a:lnSpc>
            </a:pPr>
            <a:r>
              <a:rPr lang="en-US" sz="1400" b="1" dirty="0"/>
              <a:t>Student Design Project Competition</a:t>
            </a:r>
          </a:p>
          <a:p>
            <a:pPr lvl="1">
              <a:lnSpc>
                <a:spcPct val="90000"/>
              </a:lnSpc>
            </a:pPr>
            <a:r>
              <a:rPr lang="en-US" sz="1400" dirty="0"/>
              <a:t>Recognizes outstanding student design projects, promotes teamwork, and encourages students to become involved in the dynamic HVAC&amp;R profession.</a:t>
            </a:r>
          </a:p>
          <a:p>
            <a:pPr lvl="1">
              <a:lnSpc>
                <a:spcPct val="90000"/>
              </a:lnSpc>
            </a:pPr>
            <a:r>
              <a:rPr lang="en-US" sz="1400" dirty="0">
                <a:solidFill>
                  <a:srgbClr val="FF0000"/>
                </a:solidFill>
              </a:rPr>
              <a:t>Recipients are recommended by the Student Activities Committee</a:t>
            </a:r>
          </a:p>
          <a:p>
            <a:pPr lvl="1">
              <a:lnSpc>
                <a:spcPct val="90000"/>
              </a:lnSpc>
            </a:pPr>
            <a:endParaRPr lang="en-US" sz="1400"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30812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CE09-500C-436F-820E-C5C7155C8264}"/>
              </a:ext>
            </a:extLst>
          </p:cNvPr>
          <p:cNvSpPr>
            <a:spLocks noGrp="1"/>
          </p:cNvSpPr>
          <p:nvPr>
            <p:ph type="title"/>
          </p:nvPr>
        </p:nvSpPr>
        <p:spPr>
          <a:xfrm>
            <a:off x="5536734" y="609600"/>
            <a:ext cx="3737268" cy="1320800"/>
          </a:xfrm>
        </p:spPr>
        <p:txBody>
          <a:bodyPr>
            <a:normAutofit/>
          </a:bodyPr>
          <a:lstStyle/>
          <a:p>
            <a:r>
              <a:rPr lang="en-US" dirty="0"/>
              <a:t>Paper Awards</a:t>
            </a:r>
          </a:p>
        </p:txBody>
      </p:sp>
      <p:sp>
        <p:nvSpPr>
          <p:cNvPr id="3" name="Content Placeholder 2">
            <a:extLst>
              <a:ext uri="{FF2B5EF4-FFF2-40B4-BE49-F238E27FC236}">
                <a16:creationId xmlns:a16="http://schemas.microsoft.com/office/drawing/2014/main" id="{0F4C8C1D-303B-4038-A78E-56987FCB3134}"/>
              </a:ext>
            </a:extLst>
          </p:cNvPr>
          <p:cNvSpPr>
            <a:spLocks noGrp="1"/>
          </p:cNvSpPr>
          <p:nvPr>
            <p:ph idx="1"/>
          </p:nvPr>
        </p:nvSpPr>
        <p:spPr>
          <a:xfrm>
            <a:off x="5209563" y="1785381"/>
            <a:ext cx="4235062" cy="4463019"/>
          </a:xfrm>
        </p:spPr>
        <p:txBody>
          <a:bodyPr>
            <a:noAutofit/>
          </a:bodyPr>
          <a:lstStyle/>
          <a:p>
            <a:pPr>
              <a:lnSpc>
                <a:spcPct val="90000"/>
              </a:lnSpc>
            </a:pPr>
            <a:r>
              <a:rPr lang="en-US" sz="1400" b="1" dirty="0"/>
              <a:t>Crosby Field Award</a:t>
            </a:r>
          </a:p>
          <a:p>
            <a:pPr lvl="1">
              <a:lnSpc>
                <a:spcPct val="90000"/>
              </a:lnSpc>
            </a:pPr>
            <a:r>
              <a:rPr lang="en-US" sz="1400" dirty="0"/>
              <a:t>Recognizes the highest ranked paper for the Society year.</a:t>
            </a:r>
          </a:p>
          <a:p>
            <a:pPr lvl="1">
              <a:lnSpc>
                <a:spcPct val="90000"/>
              </a:lnSpc>
            </a:pPr>
            <a:r>
              <a:rPr lang="en-US" sz="1400" dirty="0">
                <a:solidFill>
                  <a:srgbClr val="FF0000"/>
                </a:solidFill>
              </a:rPr>
              <a:t>Recommended by the Conferences and Expositions Committee</a:t>
            </a:r>
          </a:p>
          <a:p>
            <a:pPr>
              <a:lnSpc>
                <a:spcPct val="90000"/>
              </a:lnSpc>
            </a:pPr>
            <a:r>
              <a:rPr lang="en-US" sz="1400" b="1" dirty="0"/>
              <a:t>Willis H. Carrier Award</a:t>
            </a:r>
          </a:p>
          <a:p>
            <a:pPr lvl="1">
              <a:lnSpc>
                <a:spcPct val="90000"/>
              </a:lnSpc>
            </a:pPr>
            <a:r>
              <a:rPr lang="en-US" sz="1400" dirty="0"/>
              <a:t>Recognizes the best paper by a member 32 years of age or younger.</a:t>
            </a:r>
          </a:p>
          <a:p>
            <a:pPr lvl="1">
              <a:lnSpc>
                <a:spcPct val="90000"/>
              </a:lnSpc>
            </a:pPr>
            <a:r>
              <a:rPr lang="en-US" sz="1400" dirty="0">
                <a:solidFill>
                  <a:srgbClr val="FF0000"/>
                </a:solidFill>
              </a:rPr>
              <a:t>Recommended by the Conferences and Expositions Committee</a:t>
            </a:r>
          </a:p>
          <a:p>
            <a:pPr>
              <a:lnSpc>
                <a:spcPct val="90000"/>
              </a:lnSpc>
            </a:pPr>
            <a:r>
              <a:rPr lang="en-US" sz="1400" b="1" dirty="0"/>
              <a:t>Best Paper Award</a:t>
            </a:r>
          </a:p>
          <a:p>
            <a:pPr lvl="1">
              <a:lnSpc>
                <a:spcPct val="90000"/>
              </a:lnSpc>
            </a:pPr>
            <a:r>
              <a:rPr lang="en-US" sz="1400" dirty="0"/>
              <a:t>Recognizes the best papers presented at Society conferences.</a:t>
            </a:r>
          </a:p>
          <a:p>
            <a:pPr lvl="1">
              <a:lnSpc>
                <a:spcPct val="90000"/>
              </a:lnSpc>
            </a:pPr>
            <a:r>
              <a:rPr lang="en-US" sz="1400" dirty="0">
                <a:solidFill>
                  <a:srgbClr val="FF0000"/>
                </a:solidFill>
              </a:rPr>
              <a:t>Recommended by the Conferences and Expositions Committee</a:t>
            </a:r>
          </a:p>
        </p:txBody>
      </p:sp>
      <p:pic>
        <p:nvPicPr>
          <p:cNvPr id="9" name="Picture 8" descr="A group of people standing together&#10;&#10;Description automatically generated with low confidence">
            <a:extLst>
              <a:ext uri="{FF2B5EF4-FFF2-40B4-BE49-F238E27FC236}">
                <a16:creationId xmlns:a16="http://schemas.microsoft.com/office/drawing/2014/main" id="{FE3721F4-D897-4228-AACD-D172EA7DCF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4"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51596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posing for a photo&#10;&#10;Description automatically generated">
            <a:extLst>
              <a:ext uri="{FF2B5EF4-FFF2-40B4-BE49-F238E27FC236}">
                <a16:creationId xmlns:a16="http://schemas.microsoft.com/office/drawing/2014/main" id="{41271101-6197-4DF4-8629-600B2A1D30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467CE09-500C-436F-820E-C5C7155C8264}"/>
              </a:ext>
            </a:extLst>
          </p:cNvPr>
          <p:cNvSpPr>
            <a:spLocks noGrp="1"/>
          </p:cNvSpPr>
          <p:nvPr>
            <p:ph type="title"/>
          </p:nvPr>
        </p:nvSpPr>
        <p:spPr>
          <a:xfrm>
            <a:off x="677333" y="609600"/>
            <a:ext cx="3851123" cy="1320800"/>
          </a:xfrm>
        </p:spPr>
        <p:txBody>
          <a:bodyPr>
            <a:normAutofit/>
          </a:bodyPr>
          <a:lstStyle/>
          <a:p>
            <a:r>
              <a:rPr lang="en-US" dirty="0"/>
              <a:t>Paper Awards</a:t>
            </a:r>
          </a:p>
        </p:txBody>
      </p:sp>
      <p:sp>
        <p:nvSpPr>
          <p:cNvPr id="3" name="Content Placeholder 2">
            <a:extLst>
              <a:ext uri="{FF2B5EF4-FFF2-40B4-BE49-F238E27FC236}">
                <a16:creationId xmlns:a16="http://schemas.microsoft.com/office/drawing/2014/main" id="{0F4C8C1D-303B-4038-A78E-56987FCB3134}"/>
              </a:ext>
            </a:extLst>
          </p:cNvPr>
          <p:cNvSpPr>
            <a:spLocks noGrp="1"/>
          </p:cNvSpPr>
          <p:nvPr>
            <p:ph idx="1"/>
          </p:nvPr>
        </p:nvSpPr>
        <p:spPr>
          <a:xfrm>
            <a:off x="450937" y="1553227"/>
            <a:ext cx="4315797" cy="4997885"/>
          </a:xfrm>
        </p:spPr>
        <p:txBody>
          <a:bodyPr>
            <a:noAutofit/>
          </a:bodyPr>
          <a:lstStyle/>
          <a:p>
            <a:pPr>
              <a:lnSpc>
                <a:spcPct val="90000"/>
              </a:lnSpc>
            </a:pPr>
            <a:r>
              <a:rPr lang="en-US" sz="1400" b="1" dirty="0"/>
              <a:t>Poster Presentation Award</a:t>
            </a:r>
          </a:p>
          <a:p>
            <a:pPr lvl="1">
              <a:lnSpc>
                <a:spcPct val="90000"/>
              </a:lnSpc>
            </a:pPr>
            <a:r>
              <a:rPr lang="en-US" sz="1400" dirty="0"/>
              <a:t>Recognizes the best poster session paper from Society conferences.</a:t>
            </a:r>
          </a:p>
          <a:p>
            <a:pPr lvl="1">
              <a:lnSpc>
                <a:spcPct val="90000"/>
              </a:lnSpc>
            </a:pPr>
            <a:r>
              <a:rPr lang="en-US" sz="1400" dirty="0">
                <a:solidFill>
                  <a:srgbClr val="FF0000"/>
                </a:solidFill>
              </a:rPr>
              <a:t>Recommended by the Conferences and Expositions Committee</a:t>
            </a:r>
          </a:p>
          <a:p>
            <a:pPr>
              <a:lnSpc>
                <a:spcPct val="90000"/>
              </a:lnSpc>
            </a:pPr>
            <a:r>
              <a:rPr lang="en-US" sz="1400" b="1" dirty="0"/>
              <a:t>Journal Paper Award</a:t>
            </a:r>
          </a:p>
          <a:p>
            <a:pPr lvl="1">
              <a:lnSpc>
                <a:spcPct val="90000"/>
              </a:lnSpc>
            </a:pPr>
            <a:r>
              <a:rPr lang="en-US" sz="1400" dirty="0"/>
              <a:t>Recognizes the best article published in the ASHRAE Journal for the year.</a:t>
            </a:r>
          </a:p>
          <a:p>
            <a:pPr lvl="1">
              <a:lnSpc>
                <a:spcPct val="90000"/>
              </a:lnSpc>
            </a:pPr>
            <a:r>
              <a:rPr lang="en-US" sz="1400" dirty="0">
                <a:solidFill>
                  <a:srgbClr val="FF0000"/>
                </a:solidFill>
              </a:rPr>
              <a:t>Recommended by the Publications Committee</a:t>
            </a:r>
          </a:p>
          <a:p>
            <a:pPr>
              <a:lnSpc>
                <a:spcPct val="90000"/>
              </a:lnSpc>
            </a:pPr>
            <a:r>
              <a:rPr lang="en-US" sz="1400" b="1" dirty="0"/>
              <a:t>Science and Technology for the Built Environment Best Paper Award</a:t>
            </a:r>
          </a:p>
          <a:p>
            <a:pPr lvl="1">
              <a:lnSpc>
                <a:spcPct val="90000"/>
              </a:lnSpc>
            </a:pPr>
            <a:r>
              <a:rPr lang="en-US" sz="1400" dirty="0"/>
              <a:t>Recognizes the best referred paper published in the volume year of the </a:t>
            </a:r>
            <a:r>
              <a:rPr lang="en-US" sz="1400" i="1" dirty="0"/>
              <a:t>Science and Technology for the Built Environment</a:t>
            </a:r>
            <a:r>
              <a:rPr lang="en-US" sz="1400" dirty="0"/>
              <a:t>, the ASHRAE research journal.</a:t>
            </a:r>
          </a:p>
          <a:p>
            <a:pPr lvl="1">
              <a:lnSpc>
                <a:spcPct val="90000"/>
              </a:lnSpc>
            </a:pPr>
            <a:r>
              <a:rPr lang="en-US" sz="1400" dirty="0">
                <a:solidFill>
                  <a:srgbClr val="FF0000"/>
                </a:solidFill>
              </a:rPr>
              <a:t>Recommended by the Research Journal Subcommittee</a:t>
            </a:r>
          </a:p>
        </p:txBody>
      </p:sp>
      <p:cxnSp>
        <p:nvCxnSpPr>
          <p:cNvPr id="17" name="Straight Connector 1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66823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E1E34-2EB8-407A-90CE-458E7828B1F7}"/>
              </a:ext>
            </a:extLst>
          </p:cNvPr>
          <p:cNvSpPr>
            <a:spLocks noGrp="1"/>
          </p:cNvSpPr>
          <p:nvPr>
            <p:ph type="title"/>
          </p:nvPr>
        </p:nvSpPr>
        <p:spPr>
          <a:xfrm>
            <a:off x="5536734" y="609600"/>
            <a:ext cx="3737268" cy="1320800"/>
          </a:xfrm>
        </p:spPr>
        <p:txBody>
          <a:bodyPr>
            <a:normAutofit/>
          </a:bodyPr>
          <a:lstStyle/>
          <a:p>
            <a:r>
              <a:rPr lang="en-US" dirty="0"/>
              <a:t>Chapter and Regional Awards</a:t>
            </a:r>
          </a:p>
        </p:txBody>
      </p:sp>
      <p:sp>
        <p:nvSpPr>
          <p:cNvPr id="3" name="Content Placeholder 2">
            <a:extLst>
              <a:ext uri="{FF2B5EF4-FFF2-40B4-BE49-F238E27FC236}">
                <a16:creationId xmlns:a16="http://schemas.microsoft.com/office/drawing/2014/main" id="{A979D043-CC0D-4FDB-9481-D681977203C7}"/>
              </a:ext>
            </a:extLst>
          </p:cNvPr>
          <p:cNvSpPr>
            <a:spLocks noGrp="1"/>
          </p:cNvSpPr>
          <p:nvPr>
            <p:ph idx="1"/>
          </p:nvPr>
        </p:nvSpPr>
        <p:spPr>
          <a:xfrm>
            <a:off x="5209563" y="2160589"/>
            <a:ext cx="4177718" cy="3880773"/>
          </a:xfrm>
        </p:spPr>
        <p:txBody>
          <a:bodyPr>
            <a:normAutofit fontScale="85000" lnSpcReduction="20000"/>
          </a:bodyPr>
          <a:lstStyle/>
          <a:p>
            <a:r>
              <a:rPr lang="en-US" b="1" dirty="0"/>
              <a:t>Regional Award of Merit and Chapter Service Award</a:t>
            </a:r>
          </a:p>
          <a:p>
            <a:pPr lvl="1"/>
            <a:r>
              <a:rPr lang="en-US" dirty="0"/>
              <a:t>Recognizes activities and contributions at the Chapter and Regional level</a:t>
            </a:r>
          </a:p>
          <a:p>
            <a:pPr lvl="1"/>
            <a:r>
              <a:rPr lang="en-US" dirty="0"/>
              <a:t>Ten services points are required for the Regional Award of Merit and 12 points are required for the Chapter Service Award.</a:t>
            </a:r>
          </a:p>
          <a:p>
            <a:pPr lvl="1"/>
            <a:r>
              <a:rPr lang="en-US" dirty="0"/>
              <a:t>Staff will pull a report of eligible recipients who are automatically granted these awards. In addition, nominations may also be made by the delegate from the candidate’s chapter at the CRC.</a:t>
            </a:r>
          </a:p>
          <a:p>
            <a:pPr lvl="1"/>
            <a:r>
              <a:rPr lang="en-US" dirty="0"/>
              <a:t>Presented during CRC or chapter event.</a:t>
            </a:r>
          </a:p>
          <a:p>
            <a:pPr lvl="1"/>
            <a:r>
              <a:rPr lang="en-US" dirty="0"/>
              <a:t>H&amp;A Committee does not receive or review nominations for these awards.</a:t>
            </a:r>
          </a:p>
        </p:txBody>
      </p:sp>
      <p:pic>
        <p:nvPicPr>
          <p:cNvPr id="15" name="Picture 14" descr="A group of people smiling&#10;&#10;Description automatically generated with medium confidence">
            <a:extLst>
              <a:ext uri="{FF2B5EF4-FFF2-40B4-BE49-F238E27FC236}">
                <a16:creationId xmlns:a16="http://schemas.microsoft.com/office/drawing/2014/main" id="{229BDDEE-EBD8-4BC7-8B96-917060DC31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0" name="Isosceles Triangle 1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5932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ky, outdoor, building&#10;&#10;Description automatically generated">
            <a:extLst>
              <a:ext uri="{FF2B5EF4-FFF2-40B4-BE49-F238E27FC236}">
                <a16:creationId xmlns:a16="http://schemas.microsoft.com/office/drawing/2014/main" id="{F7CAA624-EE52-4034-AFFD-B53B6FB12F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16FE386-CDF2-4027-86ED-CECCEA9A35CB}"/>
              </a:ext>
            </a:extLst>
          </p:cNvPr>
          <p:cNvSpPr>
            <a:spLocks noGrp="1"/>
          </p:cNvSpPr>
          <p:nvPr>
            <p:ph type="title"/>
          </p:nvPr>
        </p:nvSpPr>
        <p:spPr>
          <a:xfrm>
            <a:off x="677333" y="609600"/>
            <a:ext cx="3851123" cy="1320800"/>
          </a:xfrm>
        </p:spPr>
        <p:txBody>
          <a:bodyPr>
            <a:normAutofit/>
          </a:bodyPr>
          <a:lstStyle/>
          <a:p>
            <a:r>
              <a:rPr lang="en-US" dirty="0"/>
              <a:t>Where To Get More Information</a:t>
            </a:r>
          </a:p>
        </p:txBody>
      </p:sp>
      <p:sp>
        <p:nvSpPr>
          <p:cNvPr id="3" name="Content Placeholder 2">
            <a:extLst>
              <a:ext uri="{FF2B5EF4-FFF2-40B4-BE49-F238E27FC236}">
                <a16:creationId xmlns:a16="http://schemas.microsoft.com/office/drawing/2014/main" id="{C38E3905-7E98-47DB-AC6E-FAD48DD395FA}"/>
              </a:ext>
            </a:extLst>
          </p:cNvPr>
          <p:cNvSpPr>
            <a:spLocks noGrp="1"/>
          </p:cNvSpPr>
          <p:nvPr>
            <p:ph idx="1"/>
          </p:nvPr>
        </p:nvSpPr>
        <p:spPr>
          <a:xfrm>
            <a:off x="677334" y="2160589"/>
            <a:ext cx="3851122" cy="3880773"/>
          </a:xfrm>
        </p:spPr>
        <p:txBody>
          <a:bodyPr>
            <a:normAutofit/>
          </a:bodyPr>
          <a:lstStyle/>
          <a:p>
            <a:r>
              <a:rPr lang="en-US" dirty="0"/>
              <a:t>H&amp;A webpage:</a:t>
            </a:r>
          </a:p>
          <a:p>
            <a:pPr lvl="1"/>
            <a:r>
              <a:rPr lang="en-US" dirty="0">
                <a:hlinkClick r:id="rId3"/>
              </a:rPr>
              <a:t>www.ashrae.org/honors</a:t>
            </a:r>
            <a:endParaRPr lang="en-US" dirty="0"/>
          </a:p>
          <a:p>
            <a:r>
              <a:rPr lang="en-US" dirty="0"/>
              <a:t>Email</a:t>
            </a:r>
          </a:p>
          <a:p>
            <a:pPr lvl="1"/>
            <a:r>
              <a:rPr lang="en-US" dirty="0">
                <a:hlinkClick r:id="rId4"/>
              </a:rPr>
              <a:t>HonorsandAwards@ashrae.org</a:t>
            </a:r>
            <a:endParaRPr lang="en-US" dirty="0"/>
          </a:p>
          <a:p>
            <a:r>
              <a:rPr lang="en-US" dirty="0"/>
              <a:t>ASHRAE Staff Liaisons</a:t>
            </a:r>
          </a:p>
          <a:p>
            <a:pPr lvl="1"/>
            <a:r>
              <a:rPr lang="en-US" dirty="0"/>
              <a:t>Rhiannon Masterson: </a:t>
            </a:r>
            <a:r>
              <a:rPr lang="en-US" dirty="0">
                <a:hlinkClick r:id="rId5"/>
              </a:rPr>
              <a:t>rmasterson@ashrae.org</a:t>
            </a:r>
            <a:endParaRPr lang="en-US" dirty="0"/>
          </a:p>
          <a:p>
            <a:pPr lvl="1"/>
            <a:r>
              <a:rPr lang="en-US" dirty="0"/>
              <a:t>Anastasia Meadows: </a:t>
            </a:r>
            <a:r>
              <a:rPr lang="en-US" dirty="0">
                <a:hlinkClick r:id="rId6"/>
              </a:rPr>
              <a:t>ameadows@ashrae.org</a:t>
            </a:r>
            <a:r>
              <a:rPr lang="en-US" dirty="0"/>
              <a:t> </a:t>
            </a:r>
          </a:p>
          <a:p>
            <a:pPr lvl="1"/>
            <a:endParaRPr lang="en-US"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8129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E8AAC-0AE8-4409-BA8F-CF19DE5292DC}"/>
              </a:ext>
            </a:extLst>
          </p:cNvPr>
          <p:cNvSpPr>
            <a:spLocks noGrp="1"/>
          </p:cNvSpPr>
          <p:nvPr>
            <p:ph type="title"/>
          </p:nvPr>
        </p:nvSpPr>
        <p:spPr>
          <a:xfrm>
            <a:off x="5536734" y="609600"/>
            <a:ext cx="3737268" cy="1320800"/>
          </a:xfrm>
        </p:spPr>
        <p:txBody>
          <a:bodyPr>
            <a:normAutofit/>
          </a:bodyPr>
          <a:lstStyle/>
          <a:p>
            <a:r>
              <a:rPr lang="en-US" dirty="0"/>
              <a:t>Who Can Make Nominations?</a:t>
            </a:r>
          </a:p>
        </p:txBody>
      </p:sp>
      <p:sp>
        <p:nvSpPr>
          <p:cNvPr id="3" name="Content Placeholder 2">
            <a:extLst>
              <a:ext uri="{FF2B5EF4-FFF2-40B4-BE49-F238E27FC236}">
                <a16:creationId xmlns:a16="http://schemas.microsoft.com/office/drawing/2014/main" id="{98902302-614E-44E8-8C5A-AC4EB5F87010}"/>
              </a:ext>
            </a:extLst>
          </p:cNvPr>
          <p:cNvSpPr>
            <a:spLocks noGrp="1"/>
          </p:cNvSpPr>
          <p:nvPr>
            <p:ph idx="1"/>
          </p:nvPr>
        </p:nvSpPr>
        <p:spPr>
          <a:xfrm>
            <a:off x="5209563" y="2160589"/>
            <a:ext cx="4064439" cy="3880773"/>
          </a:xfrm>
        </p:spPr>
        <p:txBody>
          <a:bodyPr>
            <a:normAutofit/>
          </a:bodyPr>
          <a:lstStyle/>
          <a:p>
            <a:pPr>
              <a:lnSpc>
                <a:spcPct val="90000"/>
              </a:lnSpc>
            </a:pPr>
            <a:r>
              <a:rPr lang="en-US" sz="1400" b="1" dirty="0"/>
              <a:t>Personal Honors &amp; Personal Awards for General Society Activities</a:t>
            </a:r>
          </a:p>
          <a:p>
            <a:pPr lvl="1">
              <a:lnSpc>
                <a:spcPct val="90000"/>
              </a:lnSpc>
            </a:pPr>
            <a:r>
              <a:rPr lang="en-US" sz="1400" dirty="0"/>
              <a:t>Chapters, Regions, committees or individual ASHRAE members</a:t>
            </a:r>
          </a:p>
          <a:p>
            <a:pPr>
              <a:lnSpc>
                <a:spcPct val="90000"/>
              </a:lnSpc>
            </a:pPr>
            <a:r>
              <a:rPr lang="en-US" sz="1400" b="1" dirty="0"/>
              <a:t>Personal Awards for Specific Society Activities &amp; Society Awards to Groups or Chapters</a:t>
            </a:r>
          </a:p>
          <a:p>
            <a:pPr lvl="1">
              <a:lnSpc>
                <a:spcPct val="90000"/>
              </a:lnSpc>
            </a:pPr>
            <a:r>
              <a:rPr lang="en-US" sz="1400" dirty="0"/>
              <a:t>Committee or Council sponsoring the award</a:t>
            </a:r>
          </a:p>
          <a:p>
            <a:pPr>
              <a:lnSpc>
                <a:spcPct val="90000"/>
              </a:lnSpc>
            </a:pPr>
            <a:r>
              <a:rPr lang="en-US" sz="1400" b="1" dirty="0"/>
              <a:t>Paper Awards</a:t>
            </a:r>
          </a:p>
          <a:p>
            <a:pPr lvl="1">
              <a:lnSpc>
                <a:spcPct val="90000"/>
              </a:lnSpc>
            </a:pPr>
            <a:r>
              <a:rPr lang="en-US" sz="1400" dirty="0"/>
              <a:t>Committee sponsoring the award</a:t>
            </a:r>
          </a:p>
          <a:p>
            <a:pPr>
              <a:lnSpc>
                <a:spcPct val="90000"/>
              </a:lnSpc>
            </a:pPr>
            <a:r>
              <a:rPr lang="en-US" sz="1400" b="1" dirty="0"/>
              <a:t>Regional and Chapter Awards</a:t>
            </a:r>
          </a:p>
          <a:p>
            <a:pPr lvl="1">
              <a:lnSpc>
                <a:spcPct val="90000"/>
              </a:lnSpc>
            </a:pPr>
            <a:r>
              <a:rPr lang="en-US" sz="1400" dirty="0"/>
              <a:t>Delegate from a candidate’s chapter at the Chapters Regional Conference (CRC)</a:t>
            </a:r>
          </a:p>
        </p:txBody>
      </p:sp>
      <p:pic>
        <p:nvPicPr>
          <p:cNvPr id="5" name="Picture 4" descr="A group of people sitting together&#10;&#10;Description automatically generated with medium confidence">
            <a:extLst>
              <a:ext uri="{FF2B5EF4-FFF2-40B4-BE49-F238E27FC236}">
                <a16:creationId xmlns:a16="http://schemas.microsoft.com/office/drawing/2014/main" id="{C121F2E7-98EA-4C04-A967-3B8677C9C3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0218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F4AA9-8A98-4BF2-975A-27CC1E43884E}"/>
              </a:ext>
            </a:extLst>
          </p:cNvPr>
          <p:cNvSpPr>
            <a:spLocks noGrp="1"/>
          </p:cNvSpPr>
          <p:nvPr>
            <p:ph type="title"/>
          </p:nvPr>
        </p:nvSpPr>
        <p:spPr/>
        <p:txBody>
          <a:bodyPr/>
          <a:lstStyle/>
          <a:p>
            <a:r>
              <a:rPr lang="en-US" dirty="0"/>
              <a:t>Honors and Awards Flowchart</a:t>
            </a:r>
          </a:p>
        </p:txBody>
      </p:sp>
      <p:pic>
        <p:nvPicPr>
          <p:cNvPr id="3" name="Picture 2">
            <a:extLst>
              <a:ext uri="{FF2B5EF4-FFF2-40B4-BE49-F238E27FC236}">
                <a16:creationId xmlns:a16="http://schemas.microsoft.com/office/drawing/2014/main" id="{FF480739-B9D5-48A5-A4D3-7CAB1DBA27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7334" y="1352145"/>
            <a:ext cx="7552266" cy="4896255"/>
          </a:xfrm>
          <a:prstGeom prst="rect">
            <a:avLst/>
          </a:prstGeom>
        </p:spPr>
      </p:pic>
    </p:spTree>
    <p:extLst>
      <p:ext uri="{BB962C8B-B14F-4D97-AF65-F5344CB8AC3E}">
        <p14:creationId xmlns:p14="http://schemas.microsoft.com/office/powerpoint/2010/main" val="350138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F4AA9-8A98-4BF2-975A-27CC1E43884E}"/>
              </a:ext>
            </a:extLst>
          </p:cNvPr>
          <p:cNvSpPr>
            <a:spLocks noGrp="1"/>
          </p:cNvSpPr>
          <p:nvPr>
            <p:ph type="title"/>
          </p:nvPr>
        </p:nvSpPr>
        <p:spPr/>
        <p:txBody>
          <a:bodyPr/>
          <a:lstStyle/>
          <a:p>
            <a:r>
              <a:rPr lang="en-US" dirty="0"/>
              <a:t>Changes to Award Deadlines</a:t>
            </a:r>
          </a:p>
        </p:txBody>
      </p:sp>
      <p:graphicFrame>
        <p:nvGraphicFramePr>
          <p:cNvPr id="4" name="Table 3">
            <a:extLst>
              <a:ext uri="{FF2B5EF4-FFF2-40B4-BE49-F238E27FC236}">
                <a16:creationId xmlns:a16="http://schemas.microsoft.com/office/drawing/2014/main" id="{68851A1A-809F-88CF-DF5E-16EA7B7F40D9}"/>
              </a:ext>
            </a:extLst>
          </p:cNvPr>
          <p:cNvGraphicFramePr>
            <a:graphicFrameLocks noGrp="1"/>
          </p:cNvGraphicFramePr>
          <p:nvPr>
            <p:extLst>
              <p:ext uri="{D42A27DB-BD31-4B8C-83A1-F6EECF244321}">
                <p14:modId xmlns:p14="http://schemas.microsoft.com/office/powerpoint/2010/main" val="2404653462"/>
              </p:ext>
            </p:extLst>
          </p:nvPr>
        </p:nvGraphicFramePr>
        <p:xfrm>
          <a:off x="468015" y="1611523"/>
          <a:ext cx="8805987" cy="4163746"/>
        </p:xfrm>
        <a:graphic>
          <a:graphicData uri="http://schemas.openxmlformats.org/drawingml/2006/table">
            <a:tbl>
              <a:tblPr firstRow="1" firstCol="1" bandRow="1">
                <a:tableStyleId>{5C22544A-7EE6-4342-B048-85BDC9FD1C3A}</a:tableStyleId>
              </a:tblPr>
              <a:tblGrid>
                <a:gridCol w="1173498">
                  <a:extLst>
                    <a:ext uri="{9D8B030D-6E8A-4147-A177-3AD203B41FA5}">
                      <a16:colId xmlns:a16="http://schemas.microsoft.com/office/drawing/2014/main" val="2448004191"/>
                    </a:ext>
                  </a:extLst>
                </a:gridCol>
                <a:gridCol w="1156771">
                  <a:extLst>
                    <a:ext uri="{9D8B030D-6E8A-4147-A177-3AD203B41FA5}">
                      <a16:colId xmlns:a16="http://schemas.microsoft.com/office/drawing/2014/main" val="1000074210"/>
                    </a:ext>
                  </a:extLst>
                </a:gridCol>
                <a:gridCol w="3249976">
                  <a:extLst>
                    <a:ext uri="{9D8B030D-6E8A-4147-A177-3AD203B41FA5}">
                      <a16:colId xmlns:a16="http://schemas.microsoft.com/office/drawing/2014/main" val="2729949105"/>
                    </a:ext>
                  </a:extLst>
                </a:gridCol>
                <a:gridCol w="3225742">
                  <a:extLst>
                    <a:ext uri="{9D8B030D-6E8A-4147-A177-3AD203B41FA5}">
                      <a16:colId xmlns:a16="http://schemas.microsoft.com/office/drawing/2014/main" val="2090080673"/>
                    </a:ext>
                  </a:extLst>
                </a:gridCol>
              </a:tblGrid>
              <a:tr h="498556">
                <a:tc>
                  <a:txBody>
                    <a:bodyPr/>
                    <a:lstStyle/>
                    <a:p>
                      <a:pPr marL="0" marR="0" algn="ctr">
                        <a:spcBef>
                          <a:spcPts val="0"/>
                        </a:spcBef>
                        <a:spcAft>
                          <a:spcPts val="0"/>
                        </a:spcAft>
                      </a:pPr>
                      <a:r>
                        <a:rPr lang="en-US" sz="1400" dirty="0">
                          <a:effectLst/>
                        </a:rPr>
                        <a:t>Previous Deadline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87" marR="55787" marT="0" marB="0" anchor="ctr"/>
                </a:tc>
                <a:tc>
                  <a:txBody>
                    <a:bodyPr/>
                    <a:lstStyle/>
                    <a:p>
                      <a:pPr marL="0" marR="0" algn="ctr">
                        <a:spcBef>
                          <a:spcPts val="0"/>
                        </a:spcBef>
                        <a:spcAft>
                          <a:spcPts val="0"/>
                        </a:spcAft>
                      </a:pPr>
                      <a:r>
                        <a:rPr lang="en-US" sz="1400" dirty="0">
                          <a:effectLst/>
                        </a:rPr>
                        <a:t>New Deadline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87" marR="55787" marT="0" marB="0" anchor="ctr"/>
                </a:tc>
                <a:tc>
                  <a:txBody>
                    <a:bodyPr/>
                    <a:lstStyle/>
                    <a:p>
                      <a:pPr marL="0" marR="0" algn="ctr">
                        <a:spcBef>
                          <a:spcPts val="0"/>
                        </a:spcBef>
                        <a:spcAft>
                          <a:spcPts val="0"/>
                        </a:spcAft>
                      </a:pPr>
                      <a:r>
                        <a:rPr lang="en-US" sz="1400" dirty="0">
                          <a:effectLst/>
                        </a:rPr>
                        <a:t>Award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87" marR="55787" marT="0" marB="0" anchor="ctr"/>
                </a:tc>
                <a:tc>
                  <a:txBody>
                    <a:bodyPr/>
                    <a:lstStyle/>
                    <a:p>
                      <a:pPr marL="0" marR="0" algn="ctr">
                        <a:spcBef>
                          <a:spcPts val="0"/>
                        </a:spcBef>
                        <a:spcAft>
                          <a:spcPts val="0"/>
                        </a:spcAft>
                      </a:pPr>
                      <a:r>
                        <a:rPr lang="en-US" sz="1400" dirty="0">
                          <a:effectLst/>
                        </a:rPr>
                        <a:t>How does this impact 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87" marR="55787" marT="0" marB="0" anchor="ctr"/>
                </a:tc>
                <a:extLst>
                  <a:ext uri="{0D108BD9-81ED-4DB2-BD59-A6C34878D82A}">
                    <a16:rowId xmlns:a16="http://schemas.microsoft.com/office/drawing/2014/main" val="2891888237"/>
                  </a:ext>
                </a:extLst>
              </a:tr>
              <a:tr h="1744950">
                <a:tc>
                  <a:txBody>
                    <a:bodyPr/>
                    <a:lstStyle/>
                    <a:p>
                      <a:pPr marL="0" marR="0" algn="ctr">
                        <a:spcBef>
                          <a:spcPts val="0"/>
                        </a:spcBef>
                        <a:spcAft>
                          <a:spcPts val="0"/>
                        </a:spcAft>
                      </a:pPr>
                      <a:r>
                        <a:rPr lang="en-US" sz="1400">
                          <a:effectLst/>
                        </a:rPr>
                        <a:t>December 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87" marR="55787" marT="0" marB="0" anchor="ctr"/>
                </a:tc>
                <a:tc>
                  <a:txBody>
                    <a:bodyPr/>
                    <a:lstStyle/>
                    <a:p>
                      <a:pPr marL="0" marR="0" algn="ctr">
                        <a:spcBef>
                          <a:spcPts val="0"/>
                        </a:spcBef>
                        <a:spcAft>
                          <a:spcPts val="0"/>
                        </a:spcAft>
                      </a:pPr>
                      <a:r>
                        <a:rPr lang="en-US" sz="1400" dirty="0">
                          <a:effectLst/>
                        </a:rPr>
                        <a:t>May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87" marR="55787" marT="0" marB="0" anchor="ctr"/>
                </a:tc>
                <a:tc>
                  <a:txBody>
                    <a:bodyPr/>
                    <a:lstStyle/>
                    <a:p>
                      <a:pPr marL="342900" marR="0" lvl="0" indent="-342900">
                        <a:spcBef>
                          <a:spcPts val="0"/>
                        </a:spcBef>
                        <a:spcAft>
                          <a:spcPts val="0"/>
                        </a:spcAft>
                        <a:buFont typeface="Symbol" panose="05050102010706020507" pitchFamily="18" charset="2"/>
                        <a:buChar char=""/>
                      </a:pPr>
                      <a:r>
                        <a:rPr lang="en-US" sz="1400" dirty="0">
                          <a:effectLst/>
                        </a:rPr>
                        <a:t>ASHRAE Award for Distinguished Public Service</a:t>
                      </a:r>
                    </a:p>
                    <a:p>
                      <a:pPr marL="342900" marR="0" lvl="0" indent="-342900">
                        <a:spcBef>
                          <a:spcPts val="0"/>
                        </a:spcBef>
                        <a:spcAft>
                          <a:spcPts val="0"/>
                        </a:spcAft>
                        <a:buFont typeface="Symbol" panose="05050102010706020507" pitchFamily="18" charset="2"/>
                        <a:buChar char=""/>
                      </a:pPr>
                      <a:r>
                        <a:rPr lang="en-US" sz="1400" dirty="0">
                          <a:effectLst/>
                        </a:rPr>
                        <a:t>ASHRAE Hall of Fame</a:t>
                      </a:r>
                    </a:p>
                    <a:p>
                      <a:pPr marL="342900" marR="0" lvl="0" indent="-342900">
                        <a:spcBef>
                          <a:spcPts val="0"/>
                        </a:spcBef>
                        <a:spcAft>
                          <a:spcPts val="0"/>
                        </a:spcAft>
                        <a:buFont typeface="Symbol" panose="05050102010706020507" pitchFamily="18" charset="2"/>
                        <a:buChar char=""/>
                      </a:pPr>
                      <a:r>
                        <a:rPr lang="en-US" sz="1400" dirty="0">
                          <a:effectLst/>
                        </a:rPr>
                        <a:t>ASHRAE Pioneers of the Industry</a:t>
                      </a:r>
                    </a:p>
                    <a:p>
                      <a:pPr marL="342900" marR="0" lvl="0" indent="-342900">
                        <a:spcBef>
                          <a:spcPts val="0"/>
                        </a:spcBef>
                        <a:spcAft>
                          <a:spcPts val="0"/>
                        </a:spcAft>
                        <a:buFont typeface="Symbol" panose="05050102010706020507" pitchFamily="18" charset="2"/>
                        <a:buChar char=""/>
                      </a:pPr>
                      <a:r>
                        <a:rPr lang="en-US" sz="1400" dirty="0">
                          <a:effectLst/>
                        </a:rPr>
                        <a:t>Fellow</a:t>
                      </a:r>
                    </a:p>
                    <a:p>
                      <a:pPr marL="342900" marR="0" lvl="0" indent="-342900">
                        <a:spcBef>
                          <a:spcPts val="0"/>
                        </a:spcBef>
                        <a:spcAft>
                          <a:spcPts val="0"/>
                        </a:spcAft>
                        <a:buFont typeface="Symbol" panose="05050102010706020507" pitchFamily="18" charset="2"/>
                        <a:buChar char=""/>
                      </a:pPr>
                      <a:r>
                        <a:rPr lang="en-US" sz="1400" dirty="0">
                          <a:effectLst/>
                        </a:rPr>
                        <a:t>F. Paul Anderson Award</a:t>
                      </a:r>
                    </a:p>
                    <a:p>
                      <a:pPr marL="342900" marR="0" lvl="0" indent="-342900">
                        <a:spcBef>
                          <a:spcPts val="0"/>
                        </a:spcBef>
                        <a:spcAft>
                          <a:spcPts val="0"/>
                        </a:spcAft>
                        <a:buFont typeface="Symbol" panose="05050102010706020507" pitchFamily="18" charset="2"/>
                        <a:buChar char=""/>
                      </a:pPr>
                      <a:r>
                        <a:rPr lang="en-US" sz="1400" dirty="0">
                          <a:effectLst/>
                        </a:rPr>
                        <a:t>Honorary Member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87" marR="55787" marT="0" marB="0"/>
                </a:tc>
                <a:tc>
                  <a:txBody>
                    <a:bodyPr/>
                    <a:lstStyle/>
                    <a:p>
                      <a:pPr marL="0" marR="0">
                        <a:spcBef>
                          <a:spcPts val="0"/>
                        </a:spcBef>
                        <a:spcAft>
                          <a:spcPts val="0"/>
                        </a:spcAft>
                      </a:pPr>
                      <a:r>
                        <a:rPr lang="en-US" sz="1400">
                          <a:effectLst/>
                        </a:rPr>
                        <a:t>You may have been preparing nominations to submit by December 1, 2023, but you now have an additional six months to submit those nominations since the deadline is now May 1, 2024. These awards will still be presented at the 2025 Winter Conference.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87" marR="55787" marT="0" marB="0"/>
                </a:tc>
                <a:extLst>
                  <a:ext uri="{0D108BD9-81ED-4DB2-BD59-A6C34878D82A}">
                    <a16:rowId xmlns:a16="http://schemas.microsoft.com/office/drawing/2014/main" val="3047207578"/>
                  </a:ext>
                </a:extLst>
              </a:tr>
              <a:tr h="1435288">
                <a:tc>
                  <a:txBody>
                    <a:bodyPr/>
                    <a:lstStyle/>
                    <a:p>
                      <a:pPr marL="0" marR="0" algn="ctr">
                        <a:spcBef>
                          <a:spcPts val="0"/>
                        </a:spcBef>
                        <a:spcAft>
                          <a:spcPts val="0"/>
                        </a:spcAft>
                      </a:pPr>
                      <a:r>
                        <a:rPr lang="en-US" sz="1400">
                          <a:effectLst/>
                        </a:rPr>
                        <a:t>May 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87" marR="55787" marT="0" marB="0" anchor="ctr"/>
                </a:tc>
                <a:tc>
                  <a:txBody>
                    <a:bodyPr/>
                    <a:lstStyle/>
                    <a:p>
                      <a:pPr marL="0" marR="0" algn="ctr">
                        <a:spcBef>
                          <a:spcPts val="0"/>
                        </a:spcBef>
                        <a:spcAft>
                          <a:spcPts val="0"/>
                        </a:spcAft>
                      </a:pPr>
                      <a:r>
                        <a:rPr lang="en-US" sz="1400">
                          <a:effectLst/>
                        </a:rPr>
                        <a:t>December 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87" marR="55787" marT="0" marB="0" anchor="ctr"/>
                </a:tc>
                <a:tc>
                  <a:txBody>
                    <a:bodyPr/>
                    <a:lstStyle/>
                    <a:p>
                      <a:pPr marL="342900" marR="0" lvl="0" indent="-342900">
                        <a:spcBef>
                          <a:spcPts val="0"/>
                        </a:spcBef>
                        <a:spcAft>
                          <a:spcPts val="0"/>
                        </a:spcAft>
                        <a:buFont typeface="Symbol" panose="05050102010706020507" pitchFamily="18" charset="2"/>
                        <a:buChar char=""/>
                      </a:pPr>
                      <a:r>
                        <a:rPr lang="en-US" sz="1400" dirty="0">
                          <a:effectLst/>
                        </a:rPr>
                        <a:t>Andrew T. Boggs Service Award</a:t>
                      </a:r>
                    </a:p>
                    <a:p>
                      <a:pPr marL="342900" marR="0" lvl="0" indent="-342900">
                        <a:spcBef>
                          <a:spcPts val="0"/>
                        </a:spcBef>
                        <a:spcAft>
                          <a:spcPts val="0"/>
                        </a:spcAft>
                        <a:buFont typeface="Symbol" panose="05050102010706020507" pitchFamily="18" charset="2"/>
                        <a:buChar char=""/>
                      </a:pPr>
                      <a:r>
                        <a:rPr lang="en-US" sz="1400" dirty="0">
                          <a:effectLst/>
                        </a:rPr>
                        <a:t>Distinguished Service Award (DSA)</a:t>
                      </a:r>
                    </a:p>
                    <a:p>
                      <a:pPr marL="342900" marR="0" lvl="0" indent="-342900">
                        <a:spcBef>
                          <a:spcPts val="0"/>
                        </a:spcBef>
                        <a:spcAft>
                          <a:spcPts val="0"/>
                        </a:spcAft>
                        <a:buFont typeface="Symbol" panose="05050102010706020507" pitchFamily="18" charset="2"/>
                        <a:buChar char=""/>
                      </a:pPr>
                      <a:r>
                        <a:rPr lang="en-US" sz="1400" dirty="0">
                          <a:effectLst/>
                        </a:rPr>
                        <a:t>Exceptional Service Award (ESA)</a:t>
                      </a:r>
                    </a:p>
                    <a:p>
                      <a:pPr marL="342900" marR="0" lvl="0" indent="-342900">
                        <a:spcBef>
                          <a:spcPts val="0"/>
                        </a:spcBef>
                        <a:spcAft>
                          <a:spcPts val="0"/>
                        </a:spcAft>
                        <a:buFont typeface="Symbol" panose="05050102010706020507" pitchFamily="18" charset="2"/>
                        <a:buChar char=""/>
                      </a:pPr>
                      <a:r>
                        <a:rPr lang="en-US" sz="1400" dirty="0">
                          <a:effectLst/>
                        </a:rPr>
                        <a:t>Louise &amp; Bill Holladay Distinguished Fellow Award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87" marR="55787" marT="0" marB="0"/>
                </a:tc>
                <a:tc>
                  <a:txBody>
                    <a:bodyPr/>
                    <a:lstStyle/>
                    <a:p>
                      <a:pPr marL="0" marR="0">
                        <a:spcBef>
                          <a:spcPts val="0"/>
                        </a:spcBef>
                        <a:spcAft>
                          <a:spcPts val="0"/>
                        </a:spcAft>
                      </a:pPr>
                      <a:r>
                        <a:rPr lang="en-US" sz="1400" dirty="0">
                          <a:effectLst/>
                        </a:rPr>
                        <a:t>These awards just had a deadline earlier this month, but you’ll get another chance to submit more nominations by December 1, 2023. Any approved nominees from the recent May 1, 2023 deadline and the upcoming December 1, 2023 deadline will be honored at the 2024 Annual Conference.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87" marR="55787" marT="0" marB="0"/>
                </a:tc>
                <a:extLst>
                  <a:ext uri="{0D108BD9-81ED-4DB2-BD59-A6C34878D82A}">
                    <a16:rowId xmlns:a16="http://schemas.microsoft.com/office/drawing/2014/main" val="2907231925"/>
                  </a:ext>
                </a:extLst>
              </a:tr>
            </a:tbl>
          </a:graphicData>
        </a:graphic>
      </p:graphicFrame>
    </p:spTree>
    <p:extLst>
      <p:ext uri="{BB962C8B-B14F-4D97-AF65-F5344CB8AC3E}">
        <p14:creationId xmlns:p14="http://schemas.microsoft.com/office/powerpoint/2010/main" val="77085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FE11-CAAC-4C83-894B-78515A76A27F}"/>
              </a:ext>
            </a:extLst>
          </p:cNvPr>
          <p:cNvSpPr>
            <a:spLocks noGrp="1"/>
          </p:cNvSpPr>
          <p:nvPr>
            <p:ph type="title"/>
          </p:nvPr>
        </p:nvSpPr>
        <p:spPr>
          <a:xfrm>
            <a:off x="5536734" y="609600"/>
            <a:ext cx="3737268" cy="1320800"/>
          </a:xfrm>
        </p:spPr>
        <p:txBody>
          <a:bodyPr>
            <a:normAutofit/>
          </a:bodyPr>
          <a:lstStyle/>
          <a:p>
            <a:r>
              <a:rPr lang="en-US" dirty="0"/>
              <a:t>Personal Honors</a:t>
            </a:r>
          </a:p>
        </p:txBody>
      </p:sp>
      <p:sp>
        <p:nvSpPr>
          <p:cNvPr id="3" name="Content Placeholder 2">
            <a:extLst>
              <a:ext uri="{FF2B5EF4-FFF2-40B4-BE49-F238E27FC236}">
                <a16:creationId xmlns:a16="http://schemas.microsoft.com/office/drawing/2014/main" id="{081843EC-A7F1-410A-8DD4-E1EBE8318AE2}"/>
              </a:ext>
            </a:extLst>
          </p:cNvPr>
          <p:cNvSpPr>
            <a:spLocks noGrp="1"/>
          </p:cNvSpPr>
          <p:nvPr>
            <p:ph idx="1"/>
          </p:nvPr>
        </p:nvSpPr>
        <p:spPr>
          <a:xfrm>
            <a:off x="5168840" y="1547323"/>
            <a:ext cx="4473056" cy="4701077"/>
          </a:xfrm>
        </p:spPr>
        <p:txBody>
          <a:bodyPr>
            <a:normAutofit/>
          </a:bodyPr>
          <a:lstStyle/>
          <a:p>
            <a:pPr>
              <a:lnSpc>
                <a:spcPct val="90000"/>
              </a:lnSpc>
            </a:pPr>
            <a:r>
              <a:rPr lang="en-US" sz="1400" b="1" dirty="0"/>
              <a:t>ASHRAE Hall of Fame</a:t>
            </a:r>
          </a:p>
          <a:p>
            <a:pPr lvl="1">
              <a:lnSpc>
                <a:spcPct val="90000"/>
              </a:lnSpc>
            </a:pPr>
            <a:r>
              <a:rPr lang="en-US" sz="1400" dirty="0"/>
              <a:t>Honors deceased members who have made milestone contributions to the growth of ASHRAE-related technology. Inducted individuals must have been an ASHRAE member (any grade) or a member of a predecessor Society and must have shown evidence of distinction in the Society, either technically or academically.</a:t>
            </a:r>
          </a:p>
          <a:p>
            <a:pPr lvl="1">
              <a:lnSpc>
                <a:spcPct val="90000"/>
              </a:lnSpc>
            </a:pPr>
            <a:r>
              <a:rPr lang="en-US" sz="1400" dirty="0">
                <a:solidFill>
                  <a:srgbClr val="FF0000"/>
                </a:solidFill>
              </a:rPr>
              <a:t>Nomination deadline: May 1</a:t>
            </a:r>
          </a:p>
          <a:p>
            <a:pPr>
              <a:lnSpc>
                <a:spcPct val="90000"/>
              </a:lnSpc>
            </a:pPr>
            <a:r>
              <a:rPr lang="en-US" sz="1400" b="1" dirty="0"/>
              <a:t>ASHRAE Pioneers of the Industry</a:t>
            </a:r>
          </a:p>
          <a:p>
            <a:pPr lvl="1">
              <a:lnSpc>
                <a:spcPct val="90000"/>
              </a:lnSpc>
            </a:pPr>
            <a:r>
              <a:rPr lang="en-US" sz="1400" dirty="0"/>
              <a:t>Honors deceased individuals who have made milestone contributions to the growth of HVAC&amp;R. Inducted individuals must have shown evidence or distinction, either technically or academically.</a:t>
            </a:r>
          </a:p>
          <a:p>
            <a:pPr lvl="1">
              <a:lnSpc>
                <a:spcPct val="90000"/>
              </a:lnSpc>
            </a:pPr>
            <a:r>
              <a:rPr lang="en-US" sz="1400" dirty="0">
                <a:solidFill>
                  <a:srgbClr val="FF0000"/>
                </a:solidFill>
              </a:rPr>
              <a:t>Nomination deadline: May 1</a:t>
            </a:r>
          </a:p>
        </p:txBody>
      </p:sp>
      <p:pic>
        <p:nvPicPr>
          <p:cNvPr id="5" name="Picture 4" descr="A person standing at a podium&#10;&#10;Description automatically generated with medium confidence">
            <a:extLst>
              <a:ext uri="{FF2B5EF4-FFF2-40B4-BE49-F238E27FC236}">
                <a16:creationId xmlns:a16="http://schemas.microsoft.com/office/drawing/2014/main" id="{F7F65F0F-AB42-4A15-AF48-165DAD1EFC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5786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person&#10;&#10;Description automatically generated">
            <a:extLst>
              <a:ext uri="{FF2B5EF4-FFF2-40B4-BE49-F238E27FC236}">
                <a16:creationId xmlns:a16="http://schemas.microsoft.com/office/drawing/2014/main" id="{88A00263-550E-4BD6-8880-2B06F871BA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D2CFDFF-6607-4568-B5DF-C126BB18E22C}"/>
              </a:ext>
            </a:extLst>
          </p:cNvPr>
          <p:cNvSpPr>
            <a:spLocks noGrp="1"/>
          </p:cNvSpPr>
          <p:nvPr>
            <p:ph type="title"/>
          </p:nvPr>
        </p:nvSpPr>
        <p:spPr>
          <a:xfrm>
            <a:off x="677333" y="609600"/>
            <a:ext cx="3851123" cy="1320800"/>
          </a:xfrm>
        </p:spPr>
        <p:txBody>
          <a:bodyPr>
            <a:normAutofit/>
          </a:bodyPr>
          <a:lstStyle/>
          <a:p>
            <a:r>
              <a:rPr lang="en-US" dirty="0"/>
              <a:t>Personal Honors</a:t>
            </a:r>
          </a:p>
        </p:txBody>
      </p:sp>
      <p:sp>
        <p:nvSpPr>
          <p:cNvPr id="3" name="Content Placeholder 2">
            <a:extLst>
              <a:ext uri="{FF2B5EF4-FFF2-40B4-BE49-F238E27FC236}">
                <a16:creationId xmlns:a16="http://schemas.microsoft.com/office/drawing/2014/main" id="{0FBB2B5E-6F3F-4162-B8C8-351F3F316AA1}"/>
              </a:ext>
            </a:extLst>
          </p:cNvPr>
          <p:cNvSpPr>
            <a:spLocks noGrp="1"/>
          </p:cNvSpPr>
          <p:nvPr>
            <p:ph idx="1"/>
          </p:nvPr>
        </p:nvSpPr>
        <p:spPr>
          <a:xfrm>
            <a:off x="438411" y="1427967"/>
            <a:ext cx="4634630" cy="5160723"/>
          </a:xfrm>
        </p:spPr>
        <p:txBody>
          <a:bodyPr>
            <a:noAutofit/>
          </a:bodyPr>
          <a:lstStyle/>
          <a:p>
            <a:pPr>
              <a:lnSpc>
                <a:spcPct val="90000"/>
              </a:lnSpc>
            </a:pPr>
            <a:r>
              <a:rPr lang="en-US" sz="1400" b="1" dirty="0"/>
              <a:t>F. Paul Anderson Award</a:t>
            </a:r>
          </a:p>
          <a:p>
            <a:pPr lvl="1">
              <a:lnSpc>
                <a:spcPct val="90000"/>
              </a:lnSpc>
            </a:pPr>
            <a:r>
              <a:rPr lang="en-US" sz="1400" dirty="0"/>
              <a:t>Society’s highest award that honors members for notable achievement or outstanding work/service in any ASHRAE-related field.</a:t>
            </a:r>
          </a:p>
          <a:p>
            <a:pPr lvl="1">
              <a:lnSpc>
                <a:spcPct val="90000"/>
              </a:lnSpc>
            </a:pPr>
            <a:r>
              <a:rPr lang="en-US" sz="1400" dirty="0">
                <a:solidFill>
                  <a:srgbClr val="FF0000"/>
                </a:solidFill>
              </a:rPr>
              <a:t>Nomination deadline: May 1 </a:t>
            </a:r>
          </a:p>
          <a:p>
            <a:r>
              <a:rPr lang="en-US" sz="1400" b="1" dirty="0"/>
              <a:t>ASHRAE Award for Distinguished Public Service</a:t>
            </a:r>
          </a:p>
          <a:p>
            <a:pPr lvl="1"/>
            <a:r>
              <a:rPr lang="en-US" sz="1400" dirty="0"/>
              <a:t>Recognizes ASHRAE members who have performed outstanding public service.</a:t>
            </a:r>
          </a:p>
          <a:p>
            <a:pPr lvl="1"/>
            <a:r>
              <a:rPr lang="en-US" sz="1400" dirty="0">
                <a:solidFill>
                  <a:srgbClr val="FF0000"/>
                </a:solidFill>
              </a:rPr>
              <a:t>Nomination deadline: May 1</a:t>
            </a:r>
          </a:p>
          <a:p>
            <a:pPr>
              <a:lnSpc>
                <a:spcPct val="90000"/>
              </a:lnSpc>
            </a:pPr>
            <a:r>
              <a:rPr lang="en-US" sz="1400" b="1" dirty="0"/>
              <a:t>Fellow</a:t>
            </a:r>
          </a:p>
          <a:p>
            <a:pPr lvl="1">
              <a:lnSpc>
                <a:spcPct val="90000"/>
              </a:lnSpc>
            </a:pPr>
            <a:r>
              <a:rPr lang="en-US" sz="1400" dirty="0"/>
              <a:t>Honors members (Full Member for at least ten years) who has attained distinction in the fields of HVAC&amp;R or the allied arts and sciences through invention, research, teaching, design, original work, or as an engineering executive on projects of unusual or important scope.</a:t>
            </a:r>
          </a:p>
          <a:p>
            <a:pPr lvl="1">
              <a:lnSpc>
                <a:spcPct val="90000"/>
              </a:lnSpc>
            </a:pPr>
            <a:r>
              <a:rPr lang="en-US" sz="1400" dirty="0">
                <a:solidFill>
                  <a:srgbClr val="FF0000"/>
                </a:solidFill>
              </a:rPr>
              <a:t>Nomination deadline: May 1</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48634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C4FB-C455-4DB5-A4F4-BFEF7469ACB7}"/>
              </a:ext>
            </a:extLst>
          </p:cNvPr>
          <p:cNvSpPr>
            <a:spLocks noGrp="1"/>
          </p:cNvSpPr>
          <p:nvPr>
            <p:ph type="title"/>
          </p:nvPr>
        </p:nvSpPr>
        <p:spPr>
          <a:xfrm>
            <a:off x="5536734" y="609600"/>
            <a:ext cx="3737268" cy="1320800"/>
          </a:xfrm>
        </p:spPr>
        <p:txBody>
          <a:bodyPr>
            <a:normAutofit/>
          </a:bodyPr>
          <a:lstStyle/>
          <a:p>
            <a:r>
              <a:rPr lang="en-US" dirty="0"/>
              <a:t>Personal Honors</a:t>
            </a:r>
          </a:p>
        </p:txBody>
      </p:sp>
      <p:sp>
        <p:nvSpPr>
          <p:cNvPr id="3" name="Content Placeholder 2">
            <a:extLst>
              <a:ext uri="{FF2B5EF4-FFF2-40B4-BE49-F238E27FC236}">
                <a16:creationId xmlns:a16="http://schemas.microsoft.com/office/drawing/2014/main" id="{A42FF096-19D3-4D22-92B5-6CDC2C1C0E50}"/>
              </a:ext>
            </a:extLst>
          </p:cNvPr>
          <p:cNvSpPr>
            <a:spLocks noGrp="1"/>
          </p:cNvSpPr>
          <p:nvPr>
            <p:ph idx="1"/>
          </p:nvPr>
        </p:nvSpPr>
        <p:spPr>
          <a:xfrm>
            <a:off x="5209563" y="1340285"/>
            <a:ext cx="4448004" cy="4701077"/>
          </a:xfrm>
        </p:spPr>
        <p:txBody>
          <a:bodyPr>
            <a:normAutofit/>
          </a:bodyPr>
          <a:lstStyle/>
          <a:p>
            <a:pPr>
              <a:lnSpc>
                <a:spcPct val="90000"/>
              </a:lnSpc>
            </a:pPr>
            <a:r>
              <a:rPr lang="en-US" sz="1400" b="1" dirty="0"/>
              <a:t>Andrew T. Boggs Service Award</a:t>
            </a:r>
          </a:p>
          <a:p>
            <a:pPr lvl="1">
              <a:lnSpc>
                <a:spcPct val="90000"/>
              </a:lnSpc>
            </a:pPr>
            <a:r>
              <a:rPr lang="en-US" sz="1400" dirty="0"/>
              <a:t>Recognizes past recipients of the Exceptional Service Award for continuing, unselfish, dedicated, and distinguished service to the Society.</a:t>
            </a:r>
          </a:p>
          <a:p>
            <a:pPr lvl="1">
              <a:lnSpc>
                <a:spcPct val="90000"/>
              </a:lnSpc>
            </a:pPr>
            <a:r>
              <a:rPr lang="en-US" sz="1400" dirty="0">
                <a:solidFill>
                  <a:srgbClr val="FF0000"/>
                </a:solidFill>
              </a:rPr>
              <a:t>Nomination deadline: December 1</a:t>
            </a:r>
          </a:p>
          <a:p>
            <a:pPr>
              <a:lnSpc>
                <a:spcPct val="90000"/>
              </a:lnSpc>
            </a:pPr>
            <a:r>
              <a:rPr lang="en-US" sz="1400" b="1" dirty="0"/>
              <a:t>Louise and Bill Holladay Distinguished Fellow Award</a:t>
            </a:r>
          </a:p>
          <a:p>
            <a:pPr lvl="1">
              <a:lnSpc>
                <a:spcPct val="90000"/>
              </a:lnSpc>
            </a:pPr>
            <a:r>
              <a:rPr lang="en-US" sz="1400" dirty="0"/>
              <a:t>Honors Fellows of the Society for continuing preeminence in engineering work or research.</a:t>
            </a:r>
          </a:p>
          <a:p>
            <a:pPr lvl="1">
              <a:lnSpc>
                <a:spcPct val="90000"/>
              </a:lnSpc>
            </a:pPr>
            <a:r>
              <a:rPr lang="en-US" sz="1400" dirty="0">
                <a:solidFill>
                  <a:srgbClr val="FF0000"/>
                </a:solidFill>
              </a:rPr>
              <a:t>Nomination Deadline: December 1</a:t>
            </a:r>
          </a:p>
          <a:p>
            <a:pPr>
              <a:lnSpc>
                <a:spcPct val="90000"/>
              </a:lnSpc>
            </a:pPr>
            <a:r>
              <a:rPr lang="en-US" sz="1400" b="1" dirty="0"/>
              <a:t>Honorary Member</a:t>
            </a:r>
          </a:p>
          <a:p>
            <a:pPr lvl="1">
              <a:lnSpc>
                <a:spcPct val="90000"/>
              </a:lnSpc>
            </a:pPr>
            <a:r>
              <a:rPr lang="en-US" sz="1400" dirty="0"/>
              <a:t>Recognizes preeminent professional distinction without regard to whether the individual is or has been a member of the Society.</a:t>
            </a:r>
          </a:p>
          <a:p>
            <a:pPr lvl="1">
              <a:lnSpc>
                <a:spcPct val="90000"/>
              </a:lnSpc>
            </a:pPr>
            <a:r>
              <a:rPr lang="en-US" sz="1400" dirty="0">
                <a:solidFill>
                  <a:srgbClr val="FF0000"/>
                </a:solidFill>
              </a:rPr>
              <a:t>Nomination deadline: May 1</a:t>
            </a:r>
          </a:p>
        </p:txBody>
      </p:sp>
      <p:pic>
        <p:nvPicPr>
          <p:cNvPr id="5" name="Picture 4" descr="A person in a suit and tie&#10;&#10;Description automatically generated with low confidence">
            <a:extLst>
              <a:ext uri="{FF2B5EF4-FFF2-40B4-BE49-F238E27FC236}">
                <a16:creationId xmlns:a16="http://schemas.microsoft.com/office/drawing/2014/main" id="{78DA56AA-C2C1-4070-99C6-91DA45443C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1226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wo people holding a plaque&#10;&#10;Description automatically generated">
            <a:extLst>
              <a:ext uri="{FF2B5EF4-FFF2-40B4-BE49-F238E27FC236}">
                <a16:creationId xmlns:a16="http://schemas.microsoft.com/office/drawing/2014/main" id="{B2EB0F46-CF27-45ED-B746-DA4894AD9E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4D61FC1-E8E0-46E5-A026-8FFE7194D2C3}"/>
              </a:ext>
            </a:extLst>
          </p:cNvPr>
          <p:cNvSpPr>
            <a:spLocks noGrp="1"/>
          </p:cNvSpPr>
          <p:nvPr>
            <p:ph type="title"/>
          </p:nvPr>
        </p:nvSpPr>
        <p:spPr>
          <a:xfrm>
            <a:off x="677333" y="609600"/>
            <a:ext cx="3851123" cy="1320800"/>
          </a:xfrm>
        </p:spPr>
        <p:txBody>
          <a:bodyPr>
            <a:normAutofit/>
          </a:bodyPr>
          <a:lstStyle/>
          <a:p>
            <a:r>
              <a:rPr lang="en-US" dirty="0"/>
              <a:t>Personal Honors</a:t>
            </a:r>
          </a:p>
        </p:txBody>
      </p:sp>
      <p:sp>
        <p:nvSpPr>
          <p:cNvPr id="3" name="Content Placeholder 2">
            <a:extLst>
              <a:ext uri="{FF2B5EF4-FFF2-40B4-BE49-F238E27FC236}">
                <a16:creationId xmlns:a16="http://schemas.microsoft.com/office/drawing/2014/main" id="{DFDF0927-EA23-4E62-B9C2-AF8848152851}"/>
              </a:ext>
            </a:extLst>
          </p:cNvPr>
          <p:cNvSpPr>
            <a:spLocks noGrp="1"/>
          </p:cNvSpPr>
          <p:nvPr>
            <p:ph idx="1"/>
          </p:nvPr>
        </p:nvSpPr>
        <p:spPr>
          <a:xfrm>
            <a:off x="501041" y="1540701"/>
            <a:ext cx="4027415" cy="4835047"/>
          </a:xfrm>
        </p:spPr>
        <p:txBody>
          <a:bodyPr>
            <a:normAutofit/>
          </a:bodyPr>
          <a:lstStyle/>
          <a:p>
            <a:pPr>
              <a:lnSpc>
                <a:spcPct val="90000"/>
              </a:lnSpc>
            </a:pPr>
            <a:r>
              <a:rPr lang="en-US" sz="1400" b="1" dirty="0"/>
              <a:t>E.K. Campbell Award of Merit</a:t>
            </a:r>
          </a:p>
          <a:p>
            <a:pPr lvl="1">
              <a:lnSpc>
                <a:spcPct val="90000"/>
              </a:lnSpc>
            </a:pPr>
            <a:r>
              <a:rPr lang="en-US" sz="1400" dirty="0"/>
              <a:t>Honors an individual for outstanding service and achievement in teaching and/or research in a subject related to the industry and professions represented by AHSRAE.</a:t>
            </a:r>
          </a:p>
          <a:p>
            <a:pPr lvl="1">
              <a:lnSpc>
                <a:spcPct val="90000"/>
              </a:lnSpc>
            </a:pPr>
            <a:r>
              <a:rPr lang="en-US" sz="1400" dirty="0">
                <a:solidFill>
                  <a:srgbClr val="FF0000"/>
                </a:solidFill>
              </a:rPr>
              <a:t>Recommended by the Life Members Club.</a:t>
            </a:r>
          </a:p>
          <a:p>
            <a:pPr>
              <a:lnSpc>
                <a:spcPct val="90000"/>
              </a:lnSpc>
            </a:pPr>
            <a:r>
              <a:rPr lang="en-US" sz="1400" b="1" dirty="0"/>
              <a:t>YEA Inspirational Leader Award</a:t>
            </a:r>
          </a:p>
          <a:p>
            <a:pPr lvl="1">
              <a:lnSpc>
                <a:spcPct val="90000"/>
              </a:lnSpc>
            </a:pPr>
            <a:r>
              <a:rPr lang="en-US" sz="1400" dirty="0"/>
              <a:t>Recognizes a Young Engineer in ASHRAE (YEA) member who has gone above and beyond to make considerable contributions to the industry and community.</a:t>
            </a:r>
          </a:p>
          <a:p>
            <a:pPr lvl="1">
              <a:lnSpc>
                <a:spcPct val="90000"/>
              </a:lnSpc>
            </a:pPr>
            <a:r>
              <a:rPr lang="en-US" sz="1400" dirty="0">
                <a:solidFill>
                  <a:srgbClr val="FF0000"/>
                </a:solidFill>
              </a:rPr>
              <a:t>Recommended by the YEA Committee</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841420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821</TotalTime>
  <Words>2229</Words>
  <Application>Microsoft Office PowerPoint</Application>
  <PresentationFormat>Widescreen</PresentationFormat>
  <Paragraphs>233</Paragraphs>
  <Slides>24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Symbol</vt:lpstr>
      <vt:lpstr>Trebuchet MS</vt:lpstr>
      <vt:lpstr>Wingdings 3</vt:lpstr>
      <vt:lpstr>Facet</vt:lpstr>
      <vt:lpstr>ASHRAE Honors and Awards Committee</vt:lpstr>
      <vt:lpstr>ASHRAE Honors and Awards Program</vt:lpstr>
      <vt:lpstr>Who Can Make Nominations?</vt:lpstr>
      <vt:lpstr>Honors and Awards Flowchart</vt:lpstr>
      <vt:lpstr>Changes to Award Deadlines</vt:lpstr>
      <vt:lpstr>Personal Honors</vt:lpstr>
      <vt:lpstr>Personal Honors</vt:lpstr>
      <vt:lpstr>Personal Honors</vt:lpstr>
      <vt:lpstr>Personal Honors</vt:lpstr>
      <vt:lpstr>Personal Honors – NEW AWARD</vt:lpstr>
      <vt:lpstr>Personal Awards for General Society Activities</vt:lpstr>
      <vt:lpstr>Personal Awards for General Society Activities</vt:lpstr>
      <vt:lpstr>Personal Awards for Specific Society Activities</vt:lpstr>
      <vt:lpstr>Personal Awards for Specific Society Activities</vt:lpstr>
      <vt:lpstr>Personal Awards for Specific Society Activities</vt:lpstr>
      <vt:lpstr>Personal Awards for Specific Society Activities</vt:lpstr>
      <vt:lpstr>Personal Awards for Specific Society Activities</vt:lpstr>
      <vt:lpstr>Personal Awards for Specific Society Activities</vt:lpstr>
      <vt:lpstr>Personal Awards for Specific Society Activities</vt:lpstr>
      <vt:lpstr>Society Awards to Groups or Chapters</vt:lpstr>
      <vt:lpstr>Paper Awards</vt:lpstr>
      <vt:lpstr>Paper Awards</vt:lpstr>
      <vt:lpstr>Chapter and Regional Awards</vt:lpstr>
      <vt:lpstr>Where To Get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ASHRAE Honors and Awards Committee</dc:title>
  <dc:creator>Masterson, Rhiannon</dc:creator>
  <cp:lastModifiedBy>Masterson, Rhiannon</cp:lastModifiedBy>
  <cp:revision>33</cp:revision>
  <dcterms:created xsi:type="dcterms:W3CDTF">2022-04-14T16:49:19Z</dcterms:created>
  <dcterms:modified xsi:type="dcterms:W3CDTF">2023-07-10T17:27:18Z</dcterms:modified>
</cp:coreProperties>
</file>