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7" r:id="rId3"/>
    <p:sldId id="257" r:id="rId4"/>
    <p:sldId id="278" r:id="rId5"/>
    <p:sldId id="276" r:id="rId6"/>
    <p:sldId id="265" r:id="rId7"/>
    <p:sldId id="272" r:id="rId8"/>
    <p:sldId id="266" r:id="rId9"/>
    <p:sldId id="259" r:id="rId10"/>
    <p:sldId id="271" r:id="rId11"/>
    <p:sldId id="264" r:id="rId12"/>
    <p:sldId id="269" r:id="rId13"/>
    <p:sldId id="260" r:id="rId14"/>
    <p:sldId id="268" r:id="rId15"/>
    <p:sldId id="262" r:id="rId16"/>
    <p:sldId id="274" r:id="rId17"/>
    <p:sldId id="275" r:id="rId18"/>
    <p:sldId id="279" r:id="rId19"/>
    <p:sldId id="26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m Kline" initials="TK" lastIdx="1" clrIdx="0">
    <p:extLst>
      <p:ext uri="{19B8F6BF-5375-455C-9EA6-DF929625EA0E}">
        <p15:presenceInfo xmlns:p15="http://schemas.microsoft.com/office/powerpoint/2012/main" userId="Tim Kli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4" autoAdjust="0"/>
    <p:restoredTop sz="65182" autoAdjust="0"/>
  </p:normalViewPr>
  <p:slideViewPr>
    <p:cSldViewPr snapToGrid="0">
      <p:cViewPr varScale="1">
        <p:scale>
          <a:sx n="43" d="100"/>
          <a:sy n="43" d="100"/>
        </p:scale>
        <p:origin x="1536" y="52"/>
      </p:cViewPr>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6D061-D0AF-4CD5-AD0C-9581A2AE7A7E}" type="datetimeFigureOut">
              <a:rPr lang="en-US" smtClean="0"/>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00E487-D3B1-494B-B306-B67AA7679C3D}" type="slidenum">
              <a:rPr lang="en-US" smtClean="0"/>
              <a:t>‹#›</a:t>
            </a:fld>
            <a:endParaRPr lang="en-US"/>
          </a:p>
        </p:txBody>
      </p:sp>
    </p:spTree>
    <p:extLst>
      <p:ext uri="{BB962C8B-B14F-4D97-AF65-F5344CB8AC3E}">
        <p14:creationId xmlns:p14="http://schemas.microsoft.com/office/powerpoint/2010/main" val="3966873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ashrae.org/professional-development/ashrae-certification/ashrae-certification-badge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This brief presentation will be on ASHRAE Certification: what it is, how it works and what the benefits are to the certified professional as well as the employer</a:t>
            </a:r>
          </a:p>
        </p:txBody>
      </p:sp>
      <p:sp>
        <p:nvSpPr>
          <p:cNvPr id="4" name="Slide Number Placeholder 3"/>
          <p:cNvSpPr>
            <a:spLocks noGrp="1"/>
          </p:cNvSpPr>
          <p:nvPr>
            <p:ph type="sldNum" sz="quarter" idx="5"/>
          </p:nvPr>
        </p:nvSpPr>
        <p:spPr/>
        <p:txBody>
          <a:bodyPr/>
          <a:lstStyle/>
          <a:p>
            <a:fld id="{F500E487-D3B1-494B-B306-B67AA7679C3D}" type="slidenum">
              <a:rPr lang="en-US" smtClean="0"/>
              <a:t>1</a:t>
            </a:fld>
            <a:endParaRPr lang="en-US"/>
          </a:p>
        </p:txBody>
      </p:sp>
    </p:spTree>
    <p:extLst>
      <p:ext uri="{BB962C8B-B14F-4D97-AF65-F5344CB8AC3E}">
        <p14:creationId xmlns:p14="http://schemas.microsoft.com/office/powerpoint/2010/main" val="2684322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BEAP and </a:t>
            </a:r>
            <a:r>
              <a:rPr lang="en-US" dirty="0" err="1"/>
              <a:t>BCxP</a:t>
            </a:r>
            <a:r>
              <a:rPr lang="en-US" dirty="0"/>
              <a:t> applications may take approximately 15 minutes to complete.  These applications also are “savable.”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Other applications take less time to complete.  </a:t>
            </a:r>
          </a:p>
          <a:p>
            <a:endParaRPr lang="en-US" dirty="0"/>
          </a:p>
        </p:txBody>
      </p:sp>
      <p:sp>
        <p:nvSpPr>
          <p:cNvPr id="4" name="Slide Number Placeholder 3"/>
          <p:cNvSpPr>
            <a:spLocks noGrp="1"/>
          </p:cNvSpPr>
          <p:nvPr>
            <p:ph type="sldNum" sz="quarter" idx="10"/>
          </p:nvPr>
        </p:nvSpPr>
        <p:spPr/>
        <p:txBody>
          <a:bodyPr/>
          <a:lstStyle/>
          <a:p>
            <a:fld id="{F500E487-D3B1-494B-B306-B67AA7679C3D}" type="slidenum">
              <a:rPr lang="en-US" smtClean="0"/>
              <a:t>10</a:t>
            </a:fld>
            <a:endParaRPr lang="en-US"/>
          </a:p>
        </p:txBody>
      </p:sp>
    </p:spTree>
    <p:extLst>
      <p:ext uri="{BB962C8B-B14F-4D97-AF65-F5344CB8AC3E}">
        <p14:creationId xmlns:p14="http://schemas.microsoft.com/office/powerpoint/2010/main" val="4045918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Note: three-year certification cycle.  So, at</a:t>
            </a:r>
            <a:r>
              <a:rPr lang="en-US" baseline="0" dirty="0"/>
              <a:t> j</a:t>
            </a:r>
            <a:r>
              <a:rPr lang="en-US" dirty="0"/>
              <a:t>ust $165</a:t>
            </a:r>
            <a:r>
              <a:rPr lang="en-US" baseline="0" dirty="0"/>
              <a:t> USD per year, ASHRAE certification is a really great value for Members.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aseline="0" dirty="0"/>
              <a:t>Look for occasional 25% discount promotions </a:t>
            </a:r>
          </a:p>
        </p:txBody>
      </p:sp>
      <p:sp>
        <p:nvSpPr>
          <p:cNvPr id="4" name="Slide Number Placeholder 3"/>
          <p:cNvSpPr>
            <a:spLocks noGrp="1"/>
          </p:cNvSpPr>
          <p:nvPr>
            <p:ph type="sldNum" sz="quarter" idx="10"/>
          </p:nvPr>
        </p:nvSpPr>
        <p:spPr/>
        <p:txBody>
          <a:bodyPr/>
          <a:lstStyle/>
          <a:p>
            <a:fld id="{F500E487-D3B1-494B-B306-B67AA7679C3D}" type="slidenum">
              <a:rPr lang="en-US" smtClean="0"/>
              <a:t>11</a:t>
            </a:fld>
            <a:endParaRPr lang="en-US"/>
          </a:p>
        </p:txBody>
      </p:sp>
    </p:spTree>
    <p:extLst>
      <p:ext uri="{BB962C8B-B14F-4D97-AF65-F5344CB8AC3E}">
        <p14:creationId xmlns:p14="http://schemas.microsoft.com/office/powerpoint/2010/main" val="41342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dirty="0"/>
              <a:t>Non-native speakers of English may request and receive an additional 30 minutes of testing time. </a:t>
            </a:r>
          </a:p>
          <a:p>
            <a:pPr marL="171450" indent="-171450">
              <a:buFont typeface="Wingdings" panose="05000000000000000000" pitchFamily="2" charset="2"/>
              <a:buChar char="ü"/>
            </a:pPr>
            <a:r>
              <a:rPr lang="en-US" dirty="0"/>
              <a:t>Find a test center near you at https://www.kryterion.com/locate-test-center/  </a:t>
            </a:r>
          </a:p>
          <a:p>
            <a:endParaRPr lang="en-US" dirty="0"/>
          </a:p>
        </p:txBody>
      </p:sp>
      <p:sp>
        <p:nvSpPr>
          <p:cNvPr id="4" name="Slide Number Placeholder 3"/>
          <p:cNvSpPr>
            <a:spLocks noGrp="1"/>
          </p:cNvSpPr>
          <p:nvPr>
            <p:ph type="sldNum" sz="quarter" idx="10"/>
          </p:nvPr>
        </p:nvSpPr>
        <p:spPr/>
        <p:txBody>
          <a:bodyPr/>
          <a:lstStyle/>
          <a:p>
            <a:fld id="{F500E487-D3B1-494B-B306-B67AA7679C3D}" type="slidenum">
              <a:rPr lang="en-US" smtClean="0"/>
              <a:t>12</a:t>
            </a:fld>
            <a:endParaRPr lang="en-US"/>
          </a:p>
        </p:txBody>
      </p:sp>
    </p:spTree>
    <p:extLst>
      <p:ext uri="{BB962C8B-B14F-4D97-AF65-F5344CB8AC3E}">
        <p14:creationId xmlns:p14="http://schemas.microsoft.com/office/powerpoint/2010/main" val="2002339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lang="en-US" b="1" dirty="0"/>
          </a:p>
          <a:p>
            <a:pPr marL="171450" indent="-171450">
              <a:buFont typeface="Wingdings" panose="05000000000000000000" pitchFamily="2" charset="2"/>
              <a:buChar char="ü"/>
            </a:pPr>
            <a:r>
              <a:rPr lang="en-US" dirty="0"/>
              <a:t>The detailed content outline (or ‘Exam Blueprint”) for each</a:t>
            </a:r>
            <a:r>
              <a:rPr lang="en-US" baseline="0" dirty="0"/>
              <a:t> exam tells you what is tested and how many questions there will be in each part,</a:t>
            </a:r>
            <a:endParaRPr lang="en-US" dirty="0"/>
          </a:p>
          <a:p>
            <a:pPr marL="171450" indent="-171450">
              <a:buFont typeface="Wingdings" panose="05000000000000000000" pitchFamily="2" charset="2"/>
              <a:buChar char="ü"/>
            </a:pPr>
            <a:r>
              <a:rPr lang="en-US" dirty="0"/>
              <a:t>The 30-question, online, on-demand certification Practice Exams will help you become more familiar with certification exam content and difficulty. </a:t>
            </a:r>
          </a:p>
          <a:p>
            <a:pPr marL="171450" indent="-171450">
              <a:buFont typeface="Wingdings" panose="05000000000000000000" pitchFamily="2" charset="2"/>
              <a:buChar char="ü"/>
            </a:pPr>
            <a:r>
              <a:rPr lang="en-US" dirty="0"/>
              <a:t>Note:</a:t>
            </a:r>
            <a:r>
              <a:rPr lang="en-US" baseline="0" dirty="0"/>
              <a:t> neither purchasing an ASHRAE standard or guideline nor taking part in an ASHRAE course is required for success on a Certification exam.</a:t>
            </a:r>
            <a:endParaRPr lang="en-US" dirty="0"/>
          </a:p>
          <a:p>
            <a:pPr marL="171450" indent="-171450">
              <a:buFont typeface="Wingdings" panose="05000000000000000000" pitchFamily="2" charset="2"/>
              <a:buChar char="ü"/>
            </a:pPr>
            <a:r>
              <a:rPr lang="en-US" baseline="0" dirty="0"/>
              <a:t>Exam questions fall into 3 cognitive groupings: recall, application and analysis. </a:t>
            </a:r>
            <a:endParaRPr lang="en-US" dirty="0"/>
          </a:p>
          <a:p>
            <a:endParaRPr lang="en-US" dirty="0"/>
          </a:p>
        </p:txBody>
      </p:sp>
      <p:sp>
        <p:nvSpPr>
          <p:cNvPr id="4" name="Slide Number Placeholder 3"/>
          <p:cNvSpPr>
            <a:spLocks noGrp="1"/>
          </p:cNvSpPr>
          <p:nvPr>
            <p:ph type="sldNum" sz="quarter" idx="10"/>
          </p:nvPr>
        </p:nvSpPr>
        <p:spPr/>
        <p:txBody>
          <a:bodyPr/>
          <a:lstStyle/>
          <a:p>
            <a:fld id="{F500E487-D3B1-494B-B306-B67AA7679C3D}" type="slidenum">
              <a:rPr lang="en-US" smtClean="0"/>
              <a:t>13</a:t>
            </a:fld>
            <a:endParaRPr lang="en-US"/>
          </a:p>
        </p:txBody>
      </p:sp>
    </p:spTree>
    <p:extLst>
      <p:ext uri="{BB962C8B-B14F-4D97-AF65-F5344CB8AC3E}">
        <p14:creationId xmlns:p14="http://schemas.microsoft.com/office/powerpoint/2010/main" val="584984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dirty="0"/>
              <a:t>Recertification assures the public, including employers and clients, of continued competence in your chosen field. </a:t>
            </a:r>
          </a:p>
          <a:p>
            <a:pPr marL="171450" indent="-171450">
              <a:buFont typeface="Wingdings" panose="05000000000000000000" pitchFamily="2" charset="2"/>
              <a:buChar char="ü"/>
            </a:pPr>
            <a:r>
              <a:rPr lang="en-US" dirty="0"/>
              <a:t>PDHs</a:t>
            </a:r>
            <a:r>
              <a:rPr lang="en-US" baseline="0" dirty="0"/>
              <a:t> may be earned via continuing education (online or in-person, college courses, conference education), certification exam development, committee work.</a:t>
            </a:r>
          </a:p>
          <a:p>
            <a:pPr marL="171450" indent="-171450">
              <a:buFont typeface="Wingdings" panose="05000000000000000000" pitchFamily="2" charset="2"/>
              <a:buChar char="ü"/>
            </a:pPr>
            <a:r>
              <a:rPr lang="en-US" dirty="0"/>
              <a:t>Note: </a:t>
            </a:r>
            <a:r>
              <a:rPr lang="en-US" dirty="0" err="1"/>
              <a:t>BCxPs</a:t>
            </a:r>
            <a:r>
              <a:rPr lang="en-US" dirty="0"/>
              <a:t> and BEAPs need 50 PDHs, but half of these may be earned through work experience.  </a:t>
            </a:r>
          </a:p>
          <a:p>
            <a:pPr marL="171450" indent="-171450">
              <a:buFont typeface="Wingdings" panose="05000000000000000000" pitchFamily="2" charset="2"/>
              <a:buChar char="ü"/>
            </a:pPr>
            <a:r>
              <a:rPr lang="en-US" dirty="0"/>
              <a:t>CHDs need 30 PDHs, but half of these may be earned through work experience. </a:t>
            </a:r>
          </a:p>
          <a:p>
            <a:endParaRPr lang="en-US" dirty="0"/>
          </a:p>
        </p:txBody>
      </p:sp>
      <p:sp>
        <p:nvSpPr>
          <p:cNvPr id="4" name="Slide Number Placeholder 3"/>
          <p:cNvSpPr>
            <a:spLocks noGrp="1"/>
          </p:cNvSpPr>
          <p:nvPr>
            <p:ph type="sldNum" sz="quarter" idx="10"/>
          </p:nvPr>
        </p:nvSpPr>
        <p:spPr/>
        <p:txBody>
          <a:bodyPr/>
          <a:lstStyle/>
          <a:p>
            <a:fld id="{F500E487-D3B1-494B-B306-B67AA7679C3D}" type="slidenum">
              <a:rPr lang="en-US" smtClean="0"/>
              <a:t>14</a:t>
            </a:fld>
            <a:endParaRPr lang="en-US"/>
          </a:p>
        </p:txBody>
      </p:sp>
    </p:spTree>
    <p:extLst>
      <p:ext uri="{BB962C8B-B14F-4D97-AF65-F5344CB8AC3E}">
        <p14:creationId xmlns:p14="http://schemas.microsoft.com/office/powerpoint/2010/main" val="1140191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Wingdings" panose="05000000000000000000" pitchFamily="2" charset="2"/>
              <a:buChar char="ü"/>
            </a:pPr>
            <a:endParaRPr lang="en-US" dirty="0"/>
          </a:p>
          <a:p>
            <a:pPr marL="228600" indent="-228600">
              <a:buFont typeface="Wingdings" panose="05000000000000000000" pitchFamily="2" charset="2"/>
              <a:buChar char="ü"/>
            </a:pPr>
            <a:r>
              <a:rPr lang="en-US" dirty="0"/>
              <a:t>https://www.ashrae.org/professional-development/ashrae-certification/find-an-ashrae-certified-professional </a:t>
            </a:r>
          </a:p>
        </p:txBody>
      </p:sp>
      <p:sp>
        <p:nvSpPr>
          <p:cNvPr id="4" name="Slide Number Placeholder 3"/>
          <p:cNvSpPr>
            <a:spLocks noGrp="1"/>
          </p:cNvSpPr>
          <p:nvPr>
            <p:ph type="sldNum" sz="quarter" idx="5"/>
          </p:nvPr>
        </p:nvSpPr>
        <p:spPr/>
        <p:txBody>
          <a:bodyPr/>
          <a:lstStyle/>
          <a:p>
            <a:fld id="{F500E487-D3B1-494B-B306-B67AA7679C3D}" type="slidenum">
              <a:rPr lang="en-US" smtClean="0"/>
              <a:t>15</a:t>
            </a:fld>
            <a:endParaRPr lang="en-US"/>
          </a:p>
        </p:txBody>
      </p:sp>
    </p:spTree>
    <p:extLst>
      <p:ext uri="{BB962C8B-B14F-4D97-AF65-F5344CB8AC3E}">
        <p14:creationId xmlns:p14="http://schemas.microsoft.com/office/powerpoint/2010/main" val="978441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dirty="0"/>
              <a:t>All ASHRAE </a:t>
            </a:r>
            <a:r>
              <a:rPr lang="en-US" dirty="0" err="1"/>
              <a:t>certificants</a:t>
            </a:r>
            <a:r>
              <a:rPr lang="en-US" dirty="0"/>
              <a:t> are issued a certification digital badge.</a:t>
            </a:r>
          </a:p>
          <a:p>
            <a:pPr marL="171450" indent="-171450">
              <a:buFont typeface="Wingdings" panose="05000000000000000000" pitchFamily="2" charset="2"/>
              <a:buChar char="ü"/>
            </a:pPr>
            <a:endParaRPr lang="en-US" dirty="0"/>
          </a:p>
        </p:txBody>
      </p:sp>
      <p:sp>
        <p:nvSpPr>
          <p:cNvPr id="4" name="Slide Number Placeholder 3"/>
          <p:cNvSpPr>
            <a:spLocks noGrp="1"/>
          </p:cNvSpPr>
          <p:nvPr>
            <p:ph type="sldNum" sz="quarter" idx="5"/>
          </p:nvPr>
        </p:nvSpPr>
        <p:spPr/>
        <p:txBody>
          <a:bodyPr/>
          <a:lstStyle/>
          <a:p>
            <a:fld id="{F500E487-D3B1-494B-B306-B67AA7679C3D}" type="slidenum">
              <a:rPr lang="en-US" smtClean="0"/>
              <a:t>16</a:t>
            </a:fld>
            <a:endParaRPr lang="en-US"/>
          </a:p>
        </p:txBody>
      </p:sp>
    </p:spTree>
    <p:extLst>
      <p:ext uri="{BB962C8B-B14F-4D97-AF65-F5344CB8AC3E}">
        <p14:creationId xmlns:p14="http://schemas.microsoft.com/office/powerpoint/2010/main" val="4238580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dirty="0"/>
              <a:t>Presenter- be ready to show your own digital badge, including the meta-data, and discuss the various ways you use it and any positive comments folks have made.</a:t>
            </a:r>
          </a:p>
          <a:p>
            <a:pPr marL="171450" indent="-171450">
              <a:buFont typeface="Wingdings" panose="05000000000000000000" pitchFamily="2" charset="2"/>
              <a:buChar char="ü"/>
            </a:pPr>
            <a:r>
              <a:rPr lang="en-US" dirty="0"/>
              <a:t>Feel free to take your audience to this webpage: </a:t>
            </a:r>
            <a:r>
              <a:rPr lang="en-US" dirty="0">
                <a:hlinkClick r:id="rId3"/>
              </a:rPr>
              <a:t>https://www.ashrae.org/professional-development/ashrae-certification/ashrae-certification-badges</a:t>
            </a:r>
            <a:r>
              <a:rPr lang="en-US" dirty="0"/>
              <a:t> </a:t>
            </a:r>
          </a:p>
        </p:txBody>
      </p:sp>
      <p:sp>
        <p:nvSpPr>
          <p:cNvPr id="4" name="Slide Number Placeholder 3"/>
          <p:cNvSpPr>
            <a:spLocks noGrp="1"/>
          </p:cNvSpPr>
          <p:nvPr>
            <p:ph type="sldNum" sz="quarter" idx="5"/>
          </p:nvPr>
        </p:nvSpPr>
        <p:spPr/>
        <p:txBody>
          <a:bodyPr/>
          <a:lstStyle/>
          <a:p>
            <a:fld id="{F500E487-D3B1-494B-B306-B67AA7679C3D}" type="slidenum">
              <a:rPr lang="en-US" smtClean="0"/>
              <a:t>17</a:t>
            </a:fld>
            <a:endParaRPr lang="en-US"/>
          </a:p>
        </p:txBody>
      </p:sp>
    </p:spTree>
    <p:extLst>
      <p:ext uri="{BB962C8B-B14F-4D97-AF65-F5344CB8AC3E}">
        <p14:creationId xmlns:p14="http://schemas.microsoft.com/office/powerpoint/2010/main" val="1138614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00E487-D3B1-494B-B306-B67AA7679C3D}" type="slidenum">
              <a:rPr lang="en-US" smtClean="0"/>
              <a:t>18</a:t>
            </a:fld>
            <a:endParaRPr lang="en-US"/>
          </a:p>
        </p:txBody>
      </p:sp>
    </p:spTree>
    <p:extLst>
      <p:ext uri="{BB962C8B-B14F-4D97-AF65-F5344CB8AC3E}">
        <p14:creationId xmlns:p14="http://schemas.microsoft.com/office/powerpoint/2010/main" val="6113120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website landing page for</a:t>
            </a:r>
            <a:r>
              <a:rPr lang="en-US" baseline="0" dirty="0"/>
              <a:t> each certification and the respective certification </a:t>
            </a:r>
            <a:r>
              <a:rPr lang="en-US" i="1" baseline="0" dirty="0"/>
              <a:t>Candidate Guidebooks </a:t>
            </a:r>
            <a:r>
              <a:rPr lang="en-US" baseline="0" dirty="0"/>
              <a:t>are great starting points for those interested in learning more. </a:t>
            </a:r>
            <a:endParaRPr lang="en-US" dirty="0"/>
          </a:p>
          <a:p>
            <a:endParaRPr lang="en-US" dirty="0"/>
          </a:p>
        </p:txBody>
      </p:sp>
      <p:sp>
        <p:nvSpPr>
          <p:cNvPr id="4" name="Slide Number Placeholder 3"/>
          <p:cNvSpPr>
            <a:spLocks noGrp="1"/>
          </p:cNvSpPr>
          <p:nvPr>
            <p:ph type="sldNum" sz="quarter" idx="10"/>
          </p:nvPr>
        </p:nvSpPr>
        <p:spPr/>
        <p:txBody>
          <a:bodyPr/>
          <a:lstStyle/>
          <a:p>
            <a:fld id="{F500E487-D3B1-494B-B306-B67AA7679C3D}" type="slidenum">
              <a:rPr lang="en-US" smtClean="0"/>
              <a:t>19</a:t>
            </a:fld>
            <a:endParaRPr lang="en-US"/>
          </a:p>
        </p:txBody>
      </p:sp>
    </p:spTree>
    <p:extLst>
      <p:ext uri="{BB962C8B-B14F-4D97-AF65-F5344CB8AC3E}">
        <p14:creationId xmlns:p14="http://schemas.microsoft.com/office/powerpoint/2010/main" val="1055153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r>
              <a:rPr lang="en-US" b="1" dirty="0"/>
              <a:t>- Insert Name</a:t>
            </a:r>
            <a:endParaRPr lang="en-US" b="0" dirty="0"/>
          </a:p>
        </p:txBody>
      </p:sp>
      <p:sp>
        <p:nvSpPr>
          <p:cNvPr id="4" name="Slide Number Placeholder 3"/>
          <p:cNvSpPr>
            <a:spLocks noGrp="1"/>
          </p:cNvSpPr>
          <p:nvPr>
            <p:ph type="sldNum" sz="quarter" idx="5"/>
          </p:nvPr>
        </p:nvSpPr>
        <p:spPr/>
        <p:txBody>
          <a:bodyPr/>
          <a:lstStyle/>
          <a:p>
            <a:fld id="{F500E487-D3B1-494B-B306-B67AA7679C3D}" type="slidenum">
              <a:rPr lang="en-US" smtClean="0"/>
              <a:t>2</a:t>
            </a:fld>
            <a:endParaRPr lang="en-US"/>
          </a:p>
        </p:txBody>
      </p:sp>
    </p:spTree>
    <p:extLst>
      <p:ext uri="{BB962C8B-B14F-4D97-AF65-F5344CB8AC3E}">
        <p14:creationId xmlns:p14="http://schemas.microsoft.com/office/powerpoint/2010/main" val="423016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endParaRPr lang="en-US" dirty="0"/>
          </a:p>
          <a:p>
            <a:pPr marL="171450" indent="-171450">
              <a:buFont typeface="Wingdings" panose="05000000000000000000" pitchFamily="2" charset="2"/>
              <a:buChar char="ü"/>
            </a:pPr>
            <a:r>
              <a:rPr lang="en-US" dirty="0"/>
              <a:t>Since the first program was founded in 2007, nearly 4,300 ASHRAE certifications</a:t>
            </a:r>
            <a:r>
              <a:rPr lang="en-US" baseline="0" dirty="0"/>
              <a:t> have been earned. </a:t>
            </a:r>
          </a:p>
          <a:p>
            <a:pPr marL="171450" indent="-171450">
              <a:buFont typeface="Wingdings" panose="05000000000000000000" pitchFamily="2" charset="2"/>
              <a:buChar char="ü"/>
            </a:pPr>
            <a:r>
              <a:rPr lang="en-US" dirty="0"/>
              <a:t>Feel free to take your audience to this webpage</a:t>
            </a:r>
            <a:r>
              <a:rPr lang="en-US" baseline="0" dirty="0"/>
              <a:t> and search for </a:t>
            </a:r>
            <a:r>
              <a:rPr lang="en-US" baseline="0" dirty="0" err="1"/>
              <a:t>certificants</a:t>
            </a:r>
            <a:r>
              <a:rPr lang="en-US" baseline="0" dirty="0"/>
              <a:t>: </a:t>
            </a:r>
            <a:r>
              <a:rPr lang="en-US" b="1" baseline="0" dirty="0">
                <a:solidFill>
                  <a:srgbClr val="0033CC"/>
                </a:solidFill>
              </a:rPr>
              <a:t>https://www.ashrae.org/professional-development/ashrae-certification/find-an-ashrae-certified-professional </a:t>
            </a:r>
          </a:p>
          <a:p>
            <a:pPr marL="0" indent="0">
              <a:buFont typeface="Wingdings" panose="05000000000000000000" pitchFamily="2" charset="2"/>
              <a:buNone/>
            </a:pPr>
            <a:endParaRPr lang="en-US" baseline="0" dirty="0"/>
          </a:p>
          <a:p>
            <a:pPr marL="171450" indent="-171450">
              <a:buFont typeface="Wingdings" panose="05000000000000000000" pitchFamily="2" charset="2"/>
              <a:buChar char="ü"/>
            </a:pPr>
            <a:r>
              <a:rPr lang="en-US" baseline="0" dirty="0"/>
              <a:t>ANSI accreditation ensures ASHRAE programs conform to a rigorous, internationally recognized standard (17024) for personnel certification programs. </a:t>
            </a:r>
          </a:p>
          <a:p>
            <a:pPr marL="171450" indent="-171450">
              <a:buFont typeface="Wingdings" panose="05000000000000000000" pitchFamily="2" charset="2"/>
              <a:buChar char="ü"/>
            </a:pPr>
            <a:r>
              <a:rPr lang="en-US" baseline="0" dirty="0"/>
              <a:t>The 17024 standard addresses certifying body legal status, management of confidentiality and impartiality, governance, recordkeeping, security, certification scheme requirements, appeals and complaints, among other requirements.</a:t>
            </a:r>
            <a:endParaRPr lang="en-US" dirty="0"/>
          </a:p>
          <a:p>
            <a:endParaRPr lang="en-US" dirty="0"/>
          </a:p>
        </p:txBody>
      </p:sp>
      <p:sp>
        <p:nvSpPr>
          <p:cNvPr id="4" name="Slide Number Placeholder 3"/>
          <p:cNvSpPr>
            <a:spLocks noGrp="1"/>
          </p:cNvSpPr>
          <p:nvPr>
            <p:ph type="sldNum" sz="quarter" idx="10"/>
          </p:nvPr>
        </p:nvSpPr>
        <p:spPr/>
        <p:txBody>
          <a:bodyPr/>
          <a:lstStyle/>
          <a:p>
            <a:fld id="{F500E487-D3B1-494B-B306-B67AA7679C3D}" type="slidenum">
              <a:rPr lang="en-US" smtClean="0"/>
              <a:t>3</a:t>
            </a:fld>
            <a:endParaRPr lang="en-US"/>
          </a:p>
        </p:txBody>
      </p:sp>
    </p:spTree>
    <p:extLst>
      <p:ext uri="{BB962C8B-B14F-4D97-AF65-F5344CB8AC3E}">
        <p14:creationId xmlns:p14="http://schemas.microsoft.com/office/powerpoint/2010/main" val="1314730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0" dirty="0"/>
              <a:t>“Key” job tasks = 1) important to successful job performance and 2) frequently done  </a:t>
            </a:r>
          </a:p>
          <a:p>
            <a:pPr marL="171450" indent="-171450">
              <a:buFontTx/>
              <a:buChar char="-"/>
            </a:pPr>
            <a:r>
              <a:rPr lang="en-US" b="0" dirty="0"/>
              <a:t>Passing scores and exam pass rates may be found at ASHRAE.org for each program</a:t>
            </a:r>
          </a:p>
        </p:txBody>
      </p:sp>
      <p:sp>
        <p:nvSpPr>
          <p:cNvPr id="4" name="Slide Number Placeholder 3"/>
          <p:cNvSpPr>
            <a:spLocks noGrp="1"/>
          </p:cNvSpPr>
          <p:nvPr>
            <p:ph type="sldNum" sz="quarter" idx="5"/>
          </p:nvPr>
        </p:nvSpPr>
        <p:spPr/>
        <p:txBody>
          <a:bodyPr/>
          <a:lstStyle/>
          <a:p>
            <a:fld id="{F500E487-D3B1-494B-B306-B67AA7679C3D}" type="slidenum">
              <a:rPr lang="en-US" smtClean="0"/>
              <a:t>4</a:t>
            </a:fld>
            <a:endParaRPr lang="en-US"/>
          </a:p>
        </p:txBody>
      </p:sp>
    </p:spTree>
    <p:extLst>
      <p:ext uri="{BB962C8B-B14F-4D97-AF65-F5344CB8AC3E}">
        <p14:creationId xmlns:p14="http://schemas.microsoft.com/office/powerpoint/2010/main" val="450280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lang="en-US" dirty="0"/>
          </a:p>
          <a:p>
            <a:pPr marL="171450" indent="-171450">
              <a:buFont typeface="Wingdings" panose="05000000000000000000" pitchFamily="2" charset="2"/>
              <a:buChar char="ü"/>
            </a:pPr>
            <a:r>
              <a:rPr lang="en-US" dirty="0"/>
              <a:t>ASHRAE offers seven certification programs in six key built-environment jobs:</a:t>
            </a:r>
          </a:p>
          <a:p>
            <a:pPr marL="0" indent="0">
              <a:buFont typeface="Wingdings" panose="05000000000000000000" pitchFamily="2" charset="2"/>
              <a:buNone/>
            </a:pPr>
            <a:r>
              <a:rPr lang="en-US" dirty="0"/>
              <a:t>:</a:t>
            </a:r>
          </a:p>
          <a:p>
            <a:pPr marL="0" indent="0">
              <a:buFont typeface="Wingdings" panose="05000000000000000000" pitchFamily="2" charset="2"/>
              <a:buNone/>
            </a:pPr>
            <a:r>
              <a:rPr lang="en-US" dirty="0"/>
              <a:t>Building Commissioning Professional (</a:t>
            </a:r>
            <a:r>
              <a:rPr lang="en-US" dirty="0" err="1"/>
              <a:t>BCxP</a:t>
            </a:r>
            <a:r>
              <a:rPr lang="en-US" dirty="0"/>
              <a:t>)</a:t>
            </a:r>
          </a:p>
          <a:p>
            <a:pPr marL="0" indent="0">
              <a:buFont typeface="Wingdings" panose="05000000000000000000" pitchFamily="2" charset="2"/>
              <a:buNone/>
            </a:pPr>
            <a:r>
              <a:rPr lang="en-US" dirty="0"/>
              <a:t>Building Energy Assessment Professional (BEAP)</a:t>
            </a:r>
          </a:p>
          <a:p>
            <a:pPr marL="0" indent="0">
              <a:buFont typeface="Wingdings" panose="05000000000000000000" pitchFamily="2" charset="2"/>
              <a:buNone/>
            </a:pPr>
            <a:r>
              <a:rPr lang="en-US" dirty="0"/>
              <a:t>Building Energy Modeling Professional (BEMP)</a:t>
            </a:r>
          </a:p>
          <a:p>
            <a:pPr marL="0" indent="0">
              <a:buFont typeface="Wingdings" panose="05000000000000000000" pitchFamily="2" charset="2"/>
              <a:buNone/>
            </a:pPr>
            <a:r>
              <a:rPr lang="en-US" dirty="0"/>
              <a:t>Certified Decarbonization Professional (CDP)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dirty="0"/>
              <a:t>Certified HVAC Designer (CHD)</a:t>
            </a:r>
          </a:p>
          <a:p>
            <a:pPr marL="0" indent="0">
              <a:buFont typeface="Wingdings" panose="05000000000000000000" pitchFamily="2" charset="2"/>
              <a:buNone/>
            </a:pPr>
            <a:r>
              <a:rPr lang="en-US" dirty="0"/>
              <a:t>High-Performance Building Design Professional (HBDP)</a:t>
            </a:r>
          </a:p>
          <a:p>
            <a:pPr marL="0" indent="0">
              <a:buFont typeface="Wingdings" panose="05000000000000000000" pitchFamily="2" charset="2"/>
              <a:buNone/>
            </a:pPr>
            <a:r>
              <a:rPr lang="en-US" dirty="0"/>
              <a:t>Healthcare Facility Design Professional (HFDP)</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F500E487-D3B1-494B-B306-B67AA7679C3D}" type="slidenum">
              <a:rPr lang="en-US" smtClean="0"/>
              <a:t>5</a:t>
            </a:fld>
            <a:endParaRPr lang="en-US"/>
          </a:p>
        </p:txBody>
      </p:sp>
    </p:spTree>
    <p:extLst>
      <p:ext uri="{BB962C8B-B14F-4D97-AF65-F5344CB8AC3E}">
        <p14:creationId xmlns:p14="http://schemas.microsoft.com/office/powerpoint/2010/main" val="144043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endParaRPr lang="en-US" sz="1200" kern="1200" dirty="0">
              <a:solidFill>
                <a:schemeClr val="tx1"/>
              </a:solidFill>
              <a:effectLst/>
              <a:latin typeface="+mn-lt"/>
              <a:ea typeface="+mn-ea"/>
              <a:cs typeface="+mn-cs"/>
            </a:endParaRPr>
          </a:p>
          <a:p>
            <a:pPr marL="171450" indent="-171450">
              <a:buFont typeface="Wingdings" panose="05000000000000000000" pitchFamily="2" charset="2"/>
              <a:buChar char="ü"/>
            </a:pPr>
            <a:r>
              <a:rPr lang="en-US" sz="1200" kern="1200" dirty="0">
                <a:solidFill>
                  <a:schemeClr val="tx1"/>
                </a:solidFill>
                <a:effectLst/>
                <a:latin typeface="+mn-lt"/>
                <a:ea typeface="+mn-ea"/>
                <a:cs typeface="+mn-cs"/>
              </a:rPr>
              <a:t>2021 survey of ASHRAE-certified professionals who indicated they “</a:t>
            </a:r>
            <a:r>
              <a:rPr lang="en-US" sz="1200" b="1" kern="1200" dirty="0">
                <a:solidFill>
                  <a:schemeClr val="tx1"/>
                </a:solidFill>
                <a:effectLst/>
                <a:latin typeface="+mn-lt"/>
                <a:ea typeface="+mn-ea"/>
                <a:cs typeface="+mn-cs"/>
              </a:rPr>
              <a:t>influence the HVAC hiring decision</a:t>
            </a:r>
            <a:r>
              <a:rPr lang="en-US" sz="1200" kern="1200" dirty="0">
                <a:solidFill>
                  <a:schemeClr val="tx1"/>
                </a:solidFill>
                <a:effectLst/>
                <a:latin typeface="+mn-lt"/>
                <a:ea typeface="+mn-ea"/>
                <a:cs typeface="+mn-cs"/>
              </a:rPr>
              <a:t>”</a:t>
            </a:r>
          </a:p>
          <a:p>
            <a:pPr marL="171450" indent="-171450">
              <a:buFont typeface="Wingdings" panose="05000000000000000000" pitchFamily="2" charset="2"/>
              <a:buChar char="ü"/>
            </a:pPr>
            <a:r>
              <a:rPr lang="en-US" sz="1200" b="1" kern="1200" dirty="0">
                <a:solidFill>
                  <a:schemeClr val="tx1"/>
                </a:solidFill>
                <a:effectLst/>
                <a:latin typeface="+mn-lt"/>
                <a:ea typeface="+mn-ea"/>
                <a:cs typeface="+mn-cs"/>
              </a:rPr>
              <a:t>Young Engineers </a:t>
            </a:r>
            <a:r>
              <a:rPr lang="en-US" sz="1200" kern="1200" dirty="0">
                <a:solidFill>
                  <a:schemeClr val="tx1"/>
                </a:solidFill>
                <a:effectLst/>
                <a:latin typeface="+mn-lt"/>
                <a:ea typeface="+mn-ea"/>
                <a:cs typeface="+mn-cs"/>
              </a:rPr>
              <a:t>can raise their profile among their peers and supervisors by earning an ASHRAE Certification</a:t>
            </a:r>
          </a:p>
          <a:p>
            <a:endParaRPr lang="en-US" dirty="0"/>
          </a:p>
        </p:txBody>
      </p:sp>
      <p:sp>
        <p:nvSpPr>
          <p:cNvPr id="4" name="Slide Number Placeholder 3"/>
          <p:cNvSpPr>
            <a:spLocks noGrp="1"/>
          </p:cNvSpPr>
          <p:nvPr>
            <p:ph type="sldNum" sz="quarter" idx="10"/>
          </p:nvPr>
        </p:nvSpPr>
        <p:spPr/>
        <p:txBody>
          <a:bodyPr/>
          <a:lstStyle/>
          <a:p>
            <a:fld id="{F500E487-D3B1-494B-B306-B67AA7679C3D}" type="slidenum">
              <a:rPr lang="en-US" smtClean="0"/>
              <a:t>6</a:t>
            </a:fld>
            <a:endParaRPr lang="en-US"/>
          </a:p>
        </p:txBody>
      </p:sp>
    </p:spTree>
    <p:extLst>
      <p:ext uri="{BB962C8B-B14F-4D97-AF65-F5344CB8AC3E}">
        <p14:creationId xmlns:p14="http://schemas.microsoft.com/office/powerpoint/2010/main" val="245543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Employers know how important in terms of time and money it is to hire the right person.  ASHRAE Certification helps Employers identify </a:t>
            </a:r>
            <a:r>
              <a:rPr lang="en-US" b="1" dirty="0"/>
              <a:t>Young Engineering </a:t>
            </a:r>
            <a:r>
              <a:rPr lang="en-US" dirty="0"/>
              <a:t>talent that have demonstrated the critical competencies needed to get the job done well.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Employers know how important it is to retain their up-and-coming </a:t>
            </a:r>
            <a:r>
              <a:rPr lang="en-US" b="1" dirty="0"/>
              <a:t>Young Engineers</a:t>
            </a:r>
            <a:r>
              <a:rPr lang="en-US" dirty="0"/>
              <a:t>. </a:t>
            </a:r>
            <a:r>
              <a:rPr lang="en-US" b="1" dirty="0"/>
              <a:t>Young Engineers </a:t>
            </a:r>
            <a:r>
              <a:rPr lang="en-US" dirty="0"/>
              <a:t>want to grow, be challenged and be recognized.  Employers can meet all three of these needs while improving employee retention by setting ASHRAE Certification as a professional develop goal.  </a:t>
            </a:r>
          </a:p>
          <a:p>
            <a:pPr marL="171450" indent="-171450">
              <a:buFont typeface="Wingdings" panose="05000000000000000000" pitchFamily="2" charset="2"/>
              <a:buChar char="ü"/>
            </a:pPr>
            <a:r>
              <a:rPr lang="en-US" dirty="0"/>
              <a:t>More than 35 local, state and national government</a:t>
            </a:r>
            <a:r>
              <a:rPr lang="en-US" baseline="0" dirty="0"/>
              <a:t> bodies recognize ASHRAE certifications, including those in Canada and UAE.</a:t>
            </a:r>
          </a:p>
          <a:p>
            <a:endParaRPr lang="en-US" dirty="0"/>
          </a:p>
        </p:txBody>
      </p:sp>
      <p:sp>
        <p:nvSpPr>
          <p:cNvPr id="4" name="Slide Number Placeholder 3"/>
          <p:cNvSpPr>
            <a:spLocks noGrp="1"/>
          </p:cNvSpPr>
          <p:nvPr>
            <p:ph type="sldNum" sz="quarter" idx="10"/>
          </p:nvPr>
        </p:nvSpPr>
        <p:spPr/>
        <p:txBody>
          <a:bodyPr/>
          <a:lstStyle/>
          <a:p>
            <a:fld id="{F500E487-D3B1-494B-B306-B67AA7679C3D}" type="slidenum">
              <a:rPr lang="en-US" smtClean="0"/>
              <a:t>7</a:t>
            </a:fld>
            <a:endParaRPr lang="en-US"/>
          </a:p>
        </p:txBody>
      </p:sp>
    </p:spTree>
    <p:extLst>
      <p:ext uri="{BB962C8B-B14F-4D97-AF65-F5344CB8AC3E}">
        <p14:creationId xmlns:p14="http://schemas.microsoft.com/office/powerpoint/2010/main" val="1347856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sz="1200" kern="1200" dirty="0">
                <a:solidFill>
                  <a:schemeClr val="tx1"/>
                </a:solidFill>
                <a:effectLst/>
                <a:latin typeface="+mn-lt"/>
                <a:ea typeface="+mn-ea"/>
                <a:cs typeface="+mn-cs"/>
              </a:rPr>
              <a:t>2021 survey of ASHRAE-certified professionals </a:t>
            </a:r>
          </a:p>
          <a:p>
            <a:pPr marL="171450" indent="-171450">
              <a:buFont typeface="Wingdings" panose="05000000000000000000" pitchFamily="2" charset="2"/>
              <a:buChar char="ü"/>
            </a:pPr>
            <a:r>
              <a:rPr lang="en-US" sz="1200" kern="1200" dirty="0">
                <a:solidFill>
                  <a:schemeClr val="tx1"/>
                </a:solidFill>
                <a:effectLst/>
                <a:latin typeface="+mn-lt"/>
                <a:ea typeface="+mn-ea"/>
                <a:cs typeface="+mn-cs"/>
              </a:rPr>
              <a:t>ASHRAE Certification is a great tool/asset for </a:t>
            </a:r>
            <a:r>
              <a:rPr lang="en-US" sz="1200" b="1" kern="1200" dirty="0">
                <a:solidFill>
                  <a:schemeClr val="tx1"/>
                </a:solidFill>
                <a:effectLst/>
                <a:latin typeface="+mn-lt"/>
                <a:ea typeface="+mn-ea"/>
                <a:cs typeface="+mn-cs"/>
              </a:rPr>
              <a:t>Young Engineers </a:t>
            </a:r>
          </a:p>
          <a:p>
            <a:pPr marL="171450" indent="-171450">
              <a:buFont typeface="Wingdings" panose="05000000000000000000" pitchFamily="2" charset="2"/>
              <a:buChar char="ü"/>
            </a:pPr>
            <a:r>
              <a:rPr lang="en-US" dirty="0"/>
              <a:t>Certification is a portably credential- you take it with you wherever you go during your </a:t>
            </a:r>
            <a:r>
              <a:rPr lang="en-US" b="1" dirty="0"/>
              <a:t>engineering career</a:t>
            </a:r>
            <a:r>
              <a:rPr lang="en-US" dirty="0"/>
              <a:t>! </a:t>
            </a:r>
          </a:p>
          <a:p>
            <a:pPr marL="171450" indent="-171450">
              <a:buFont typeface="Wingdings" panose="05000000000000000000" pitchFamily="2" charset="2"/>
              <a:buChar char="ü"/>
            </a:pPr>
            <a:r>
              <a:rPr lang="en-US" dirty="0"/>
              <a:t>Third-party validation of critical, job task competency</a:t>
            </a:r>
          </a:p>
          <a:p>
            <a:pPr marL="171450" indent="-171450">
              <a:buFont typeface="Wingdings" panose="05000000000000000000" pitchFamily="2" charset="2"/>
              <a:buChar char="ü"/>
            </a:pPr>
            <a:r>
              <a:rPr lang="en-US" dirty="0"/>
              <a:t>Improved opportunity for </a:t>
            </a:r>
            <a:r>
              <a:rPr lang="en-US" b="1" dirty="0"/>
              <a:t>Young Engineers </a:t>
            </a:r>
            <a:r>
              <a:rPr lang="en-US" dirty="0"/>
              <a:t>to be hired, promoted and to earn more</a:t>
            </a:r>
          </a:p>
          <a:p>
            <a:pPr marL="171450" indent="-171450">
              <a:buFont typeface="Wingdings" panose="05000000000000000000" pitchFamily="2" charset="2"/>
              <a:buChar char="ü"/>
            </a:pPr>
            <a:r>
              <a:rPr lang="en-US" dirty="0"/>
              <a:t>Demonstrated commitment to professional development</a:t>
            </a:r>
          </a:p>
        </p:txBody>
      </p:sp>
      <p:sp>
        <p:nvSpPr>
          <p:cNvPr id="4" name="Slide Number Placeholder 3"/>
          <p:cNvSpPr>
            <a:spLocks noGrp="1"/>
          </p:cNvSpPr>
          <p:nvPr>
            <p:ph type="sldNum" sz="quarter" idx="10"/>
          </p:nvPr>
        </p:nvSpPr>
        <p:spPr/>
        <p:txBody>
          <a:bodyPr/>
          <a:lstStyle/>
          <a:p>
            <a:fld id="{F500E487-D3B1-494B-B306-B67AA7679C3D}" type="slidenum">
              <a:rPr lang="en-US" smtClean="0"/>
              <a:t>8</a:t>
            </a:fld>
            <a:endParaRPr lang="en-US"/>
          </a:p>
        </p:txBody>
      </p:sp>
    </p:spTree>
    <p:extLst>
      <p:ext uri="{BB962C8B-B14F-4D97-AF65-F5344CB8AC3E}">
        <p14:creationId xmlns:p14="http://schemas.microsoft.com/office/powerpoint/2010/main" val="304139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Downloadable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In particular to determine if you meet the education and work experience criteria to sit for the certification exam, as well as the rules around scheduling and sitting for your certification exam. </a:t>
            </a:r>
          </a:p>
          <a:p>
            <a:endParaRPr lang="en-US" dirty="0"/>
          </a:p>
        </p:txBody>
      </p:sp>
      <p:sp>
        <p:nvSpPr>
          <p:cNvPr id="4" name="Slide Number Placeholder 3"/>
          <p:cNvSpPr>
            <a:spLocks noGrp="1"/>
          </p:cNvSpPr>
          <p:nvPr>
            <p:ph type="sldNum" sz="quarter" idx="10"/>
          </p:nvPr>
        </p:nvSpPr>
        <p:spPr/>
        <p:txBody>
          <a:bodyPr/>
          <a:lstStyle/>
          <a:p>
            <a:fld id="{F500E487-D3B1-494B-B306-B67AA7679C3D}" type="slidenum">
              <a:rPr lang="en-US" smtClean="0"/>
              <a:t>9</a:t>
            </a:fld>
            <a:endParaRPr lang="en-US"/>
          </a:p>
        </p:txBody>
      </p:sp>
    </p:spTree>
    <p:extLst>
      <p:ext uri="{BB962C8B-B14F-4D97-AF65-F5344CB8AC3E}">
        <p14:creationId xmlns:p14="http://schemas.microsoft.com/office/powerpoint/2010/main" val="41631727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44E386D-D596-43F8-8F7F-EC29E2E0A8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76674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3543"/>
          </a:xfrm>
        </p:spPr>
        <p:txBody>
          <a:bodyPr>
            <a:normAutofit/>
          </a:bodyPr>
          <a:lstStyle>
            <a:lvl1pPr>
              <a:defRPr sz="360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4E386D-D596-43F8-8F7F-EC29E2E0A8BB}"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7387" y="5585093"/>
            <a:ext cx="1114297" cy="771257"/>
          </a:xfrm>
          <a:prstGeom prst="rect">
            <a:avLst/>
          </a:prstGeom>
        </p:spPr>
      </p:pic>
    </p:spTree>
    <p:extLst>
      <p:ext uri="{BB962C8B-B14F-4D97-AF65-F5344CB8AC3E}">
        <p14:creationId xmlns:p14="http://schemas.microsoft.com/office/powerpoint/2010/main" val="22048812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E386D-D596-43F8-8F7F-EC29E2E0A8BB}" type="datetimeFigureOut">
              <a:rPr lang="en-US" smtClean="0"/>
              <a:t>9/5/2024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EDE4D-DC37-4180-B29E-77B367E2BC86}" type="slidenum">
              <a:rPr lang="en-US" smtClean="0"/>
              <a:t>‹#›</a:t>
            </a:fld>
            <a:endParaRPr lang="en-US"/>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97801509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shrae.org/certificat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certification@ashra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9156" y="2213534"/>
            <a:ext cx="11590138" cy="3785652"/>
          </a:xfrm>
          <a:prstGeom prst="rect">
            <a:avLst/>
          </a:prstGeom>
          <a:noFill/>
        </p:spPr>
        <p:txBody>
          <a:bodyPr wrap="square" rtlCol="0">
            <a:spAutoFit/>
          </a:bodyPr>
          <a:lstStyle/>
          <a:p>
            <a:r>
              <a:rPr lang="en-US" sz="4800" dirty="0">
                <a:solidFill>
                  <a:schemeClr val="bg1"/>
                </a:solidFill>
              </a:rPr>
              <a:t>ASHRAE Certification: </a:t>
            </a:r>
          </a:p>
          <a:p>
            <a:r>
              <a:rPr lang="en-US" sz="4800" dirty="0">
                <a:solidFill>
                  <a:schemeClr val="bg1"/>
                </a:solidFill>
              </a:rPr>
              <a:t>Driving Positive Outcomes </a:t>
            </a:r>
          </a:p>
          <a:p>
            <a:endParaRPr lang="en-US" dirty="0">
              <a:solidFill>
                <a:schemeClr val="bg1"/>
              </a:solidFill>
            </a:endParaRPr>
          </a:p>
          <a:p>
            <a:pPr marL="285750" indent="-285750">
              <a:buFont typeface="Wingdings" panose="05000000000000000000" pitchFamily="2" charset="2"/>
              <a:buChar char="ü"/>
            </a:pPr>
            <a:r>
              <a:rPr lang="en-US" sz="3600" dirty="0">
                <a:solidFill>
                  <a:schemeClr val="bg1"/>
                </a:solidFill>
              </a:rPr>
              <a:t>Validation</a:t>
            </a:r>
          </a:p>
          <a:p>
            <a:pPr marL="285750" indent="-285750">
              <a:buFont typeface="Wingdings" panose="05000000000000000000" pitchFamily="2" charset="2"/>
              <a:buChar char="ü"/>
            </a:pPr>
            <a:r>
              <a:rPr lang="en-US" sz="3600" dirty="0">
                <a:solidFill>
                  <a:schemeClr val="bg1"/>
                </a:solidFill>
              </a:rPr>
              <a:t>Recognition</a:t>
            </a:r>
          </a:p>
          <a:p>
            <a:pPr marL="285750" indent="-285750">
              <a:buFont typeface="Wingdings" panose="05000000000000000000" pitchFamily="2" charset="2"/>
              <a:buChar char="ü"/>
            </a:pPr>
            <a:r>
              <a:rPr lang="en-US" sz="3600" dirty="0">
                <a:solidFill>
                  <a:schemeClr val="bg1"/>
                </a:solidFill>
              </a:rPr>
              <a:t>Career Development</a:t>
            </a:r>
          </a:p>
          <a:p>
            <a:pPr marL="285750" indent="-285750">
              <a:buFont typeface="Wingdings" panose="05000000000000000000" pitchFamily="2" charset="2"/>
              <a:buChar char="ü"/>
            </a:pPr>
            <a:endParaRPr lang="en-US" dirty="0">
              <a:solidFill>
                <a:schemeClr val="bg1"/>
              </a:solidFill>
            </a:endParaRPr>
          </a:p>
        </p:txBody>
      </p:sp>
    </p:spTree>
    <p:extLst>
      <p:ext uri="{BB962C8B-B14F-4D97-AF65-F5344CB8AC3E}">
        <p14:creationId xmlns:p14="http://schemas.microsoft.com/office/powerpoint/2010/main" val="2748500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3812"/>
          </a:xfrm>
        </p:spPr>
        <p:txBody>
          <a:bodyPr>
            <a:normAutofit fontScale="90000"/>
          </a:bodyPr>
          <a:lstStyle/>
          <a:p>
            <a:r>
              <a:rPr lang="en-US" sz="4400" b="1" dirty="0">
                <a:latin typeface="Trebuchet MS" panose="020B0603020202020204" pitchFamily="34" charset="0"/>
              </a:rPr>
              <a:t>Step 2- Submit an</a:t>
            </a:r>
            <a:r>
              <a:rPr lang="en-US" sz="4400" dirty="0">
                <a:latin typeface="Trebuchet MS" panose="020B0603020202020204" pitchFamily="34" charset="0"/>
              </a:rPr>
              <a:t> Application</a:t>
            </a:r>
            <a:br>
              <a:rPr lang="en-US" dirty="0">
                <a:latin typeface="Trebuchet MS" panose="020B0603020202020204" pitchFamily="34" charset="0"/>
              </a:rPr>
            </a:br>
            <a:endParaRPr lang="en-US" dirty="0"/>
          </a:p>
        </p:txBody>
      </p:sp>
      <p:sp>
        <p:nvSpPr>
          <p:cNvPr id="3" name="Content Placeholder 2"/>
          <p:cNvSpPr>
            <a:spLocks noGrp="1"/>
          </p:cNvSpPr>
          <p:nvPr>
            <p:ph idx="1"/>
          </p:nvPr>
        </p:nvSpPr>
        <p:spPr>
          <a:xfrm>
            <a:off x="838200" y="1504950"/>
            <a:ext cx="10515600" cy="4672013"/>
          </a:xfrm>
        </p:spPr>
        <p:txBody>
          <a:bodyPr/>
          <a:lstStyle/>
          <a:p>
            <a:pPr>
              <a:spcBef>
                <a:spcPts val="1200"/>
              </a:spcBef>
              <a:buFont typeface="Wingdings" panose="05000000000000000000" pitchFamily="2" charset="2"/>
              <a:buChar char="Ø"/>
            </a:pPr>
            <a:r>
              <a:rPr lang="en-US" dirty="0">
                <a:latin typeface="Trebuchet MS" panose="020B0603020202020204" pitchFamily="34" charset="0"/>
              </a:rPr>
              <a:t>Online</a:t>
            </a:r>
          </a:p>
          <a:p>
            <a:pPr>
              <a:spcBef>
                <a:spcPts val="1200"/>
              </a:spcBef>
              <a:buFont typeface="Wingdings" panose="05000000000000000000" pitchFamily="2" charset="2"/>
              <a:buChar char="Ø"/>
            </a:pPr>
            <a:r>
              <a:rPr lang="en-US" dirty="0">
                <a:latin typeface="Trebuchet MS" panose="020B0603020202020204" pitchFamily="34" charset="0"/>
              </a:rPr>
              <a:t>5 minutes to complete </a:t>
            </a:r>
          </a:p>
          <a:p>
            <a:pPr>
              <a:spcBef>
                <a:spcPts val="1200"/>
              </a:spcBef>
              <a:buFont typeface="Wingdings" panose="05000000000000000000" pitchFamily="2" charset="2"/>
              <a:buChar char="Ø"/>
            </a:pPr>
            <a:r>
              <a:rPr lang="en-US" dirty="0">
                <a:latin typeface="Trebuchet MS" panose="020B0603020202020204" pitchFamily="34" charset="0"/>
              </a:rPr>
              <a:t>Acceptance within 7-10 business days</a:t>
            </a:r>
          </a:p>
        </p:txBody>
      </p:sp>
    </p:spTree>
    <p:extLst>
      <p:ext uri="{BB962C8B-B14F-4D97-AF65-F5344CB8AC3E}">
        <p14:creationId xmlns:p14="http://schemas.microsoft.com/office/powerpoint/2010/main" val="2217673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rebuchet MS" panose="020B0603020202020204" pitchFamily="34" charset="0"/>
              </a:rPr>
              <a:t>Application Fees</a:t>
            </a:r>
          </a:p>
        </p:txBody>
      </p:sp>
      <p:sp>
        <p:nvSpPr>
          <p:cNvPr id="3" name="Content Placeholder 2"/>
          <p:cNvSpPr>
            <a:spLocks noGrp="1"/>
          </p:cNvSpPr>
          <p:nvPr>
            <p:ph idx="1"/>
          </p:nvPr>
        </p:nvSpPr>
        <p:spPr>
          <a:xfrm>
            <a:off x="838200" y="1501775"/>
            <a:ext cx="10515600" cy="4351338"/>
          </a:xfrm>
        </p:spPr>
        <p:txBody>
          <a:bodyPr>
            <a:normAutofit/>
          </a:bodyPr>
          <a:lstStyle/>
          <a:p>
            <a:pPr>
              <a:spcAft>
                <a:spcPts val="1200"/>
              </a:spcAft>
              <a:buNone/>
            </a:pPr>
            <a:r>
              <a:rPr lang="en-US" sz="3200" b="1" u="sng" dirty="0">
                <a:latin typeface="Trebuchet MS" panose="020B0603020202020204" pitchFamily="34" charset="0"/>
              </a:rPr>
              <a:t>Certification</a:t>
            </a:r>
            <a:endParaRPr lang="en-US" sz="3200" b="1" dirty="0">
              <a:latin typeface="Trebuchet MS" panose="020B0603020202020204" pitchFamily="34" charset="0"/>
            </a:endParaRPr>
          </a:p>
          <a:p>
            <a:pPr>
              <a:buFont typeface="Wingdings" panose="05000000000000000000" pitchFamily="2" charset="2"/>
              <a:buChar char="Ø"/>
            </a:pPr>
            <a:r>
              <a:rPr lang="en-US" dirty="0">
                <a:latin typeface="Trebuchet MS" panose="020B0603020202020204" pitchFamily="34" charset="0"/>
              </a:rPr>
              <a:t>	USD $495 ASHRAE Member ($295 Developing Economies)</a:t>
            </a:r>
          </a:p>
          <a:p>
            <a:pPr>
              <a:buFont typeface="Wingdings" panose="05000000000000000000" pitchFamily="2" charset="2"/>
              <a:buChar char="Ø"/>
            </a:pPr>
            <a:r>
              <a:rPr lang="en-US" dirty="0">
                <a:latin typeface="Trebuchet MS" panose="020B0603020202020204" pitchFamily="34" charset="0"/>
              </a:rPr>
              <a:t>	USD $745 non-member</a:t>
            </a:r>
          </a:p>
          <a:p>
            <a:pPr>
              <a:buNone/>
            </a:pPr>
            <a:endParaRPr lang="en-US" dirty="0">
              <a:latin typeface="Trebuchet MS" panose="020B0603020202020204" pitchFamily="34" charset="0"/>
            </a:endParaRPr>
          </a:p>
          <a:p>
            <a:pPr>
              <a:spcAft>
                <a:spcPts val="1200"/>
              </a:spcAft>
              <a:buNone/>
            </a:pPr>
            <a:r>
              <a:rPr lang="en-US" sz="3200" b="1" u="sng" dirty="0">
                <a:latin typeface="Trebuchet MS" panose="020B0603020202020204" pitchFamily="34" charset="0"/>
              </a:rPr>
              <a:t>Renewal</a:t>
            </a:r>
            <a:endParaRPr lang="en-US" sz="3200" b="1" dirty="0">
              <a:latin typeface="Trebuchet MS" panose="020B0603020202020204" pitchFamily="34" charset="0"/>
            </a:endParaRPr>
          </a:p>
          <a:p>
            <a:pPr>
              <a:buFont typeface="Wingdings" panose="05000000000000000000" pitchFamily="2" charset="2"/>
              <a:buChar char="Ø"/>
            </a:pPr>
            <a:r>
              <a:rPr lang="en-US" dirty="0">
                <a:latin typeface="Trebuchet MS" panose="020B0603020202020204" pitchFamily="34" charset="0"/>
              </a:rPr>
              <a:t>	USD $245 ASHRAE Member ($145 Developing Economies)</a:t>
            </a:r>
          </a:p>
          <a:p>
            <a:pPr>
              <a:buFont typeface="Wingdings" panose="05000000000000000000" pitchFamily="2" charset="2"/>
              <a:buChar char="Ø"/>
            </a:pPr>
            <a:r>
              <a:rPr lang="en-US" dirty="0">
                <a:latin typeface="Trebuchet MS" panose="020B0603020202020204" pitchFamily="34" charset="0"/>
              </a:rPr>
              <a:t>	USD $375 non-member</a:t>
            </a:r>
            <a:endParaRPr lang="en-US" dirty="0"/>
          </a:p>
        </p:txBody>
      </p:sp>
    </p:spTree>
    <p:extLst>
      <p:ext uri="{BB962C8B-B14F-4D97-AF65-F5344CB8AC3E}">
        <p14:creationId xmlns:p14="http://schemas.microsoft.com/office/powerpoint/2010/main" val="1577387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8850"/>
          </a:xfrm>
        </p:spPr>
        <p:txBody>
          <a:bodyPr>
            <a:normAutofit fontScale="90000"/>
          </a:bodyPr>
          <a:lstStyle/>
          <a:p>
            <a:r>
              <a:rPr lang="en-US" sz="4400" b="1" dirty="0">
                <a:latin typeface="Trebuchet MS" panose="020B0603020202020204" pitchFamily="34" charset="0"/>
              </a:rPr>
              <a:t>Step 3 - Schedule an Examination</a:t>
            </a:r>
            <a:br>
              <a:rPr lang="en-US" dirty="0">
                <a:latin typeface="Trebuchet MS" panose="020B0603020202020204" pitchFamily="34" charset="0"/>
              </a:rPr>
            </a:br>
            <a:endParaRPr lang="en-US" dirty="0"/>
          </a:p>
        </p:txBody>
      </p:sp>
      <p:sp>
        <p:nvSpPr>
          <p:cNvPr id="3" name="Content Placeholder 2"/>
          <p:cNvSpPr>
            <a:spLocks noGrp="1"/>
          </p:cNvSpPr>
          <p:nvPr>
            <p:ph idx="1"/>
          </p:nvPr>
        </p:nvSpPr>
        <p:spPr>
          <a:xfrm>
            <a:off x="838200" y="1504950"/>
            <a:ext cx="10515600" cy="4029075"/>
          </a:xfrm>
        </p:spPr>
        <p:txBody>
          <a:bodyPr/>
          <a:lstStyle/>
          <a:p>
            <a:pPr>
              <a:buFont typeface="Wingdings" panose="05000000000000000000" pitchFamily="2" charset="2"/>
              <a:buChar char="Ø"/>
            </a:pPr>
            <a:r>
              <a:rPr lang="en-US" dirty="0">
                <a:latin typeface="Trebuchet MS" panose="020B0603020202020204" pitchFamily="34" charset="0"/>
              </a:rPr>
              <a:t>Examination at over 1,000 test center locations worldwide </a:t>
            </a:r>
          </a:p>
          <a:p>
            <a:pPr>
              <a:buFont typeface="Wingdings" panose="05000000000000000000" pitchFamily="2" charset="2"/>
              <a:buChar char="Ø"/>
            </a:pPr>
            <a:r>
              <a:rPr lang="en-US" dirty="0">
                <a:latin typeface="Trebuchet MS" panose="020B0603020202020204" pitchFamily="34" charset="0"/>
              </a:rPr>
              <a:t>Additional 30 minutes of testing time for non-native English speakers  </a:t>
            </a:r>
          </a:p>
        </p:txBody>
      </p:sp>
    </p:spTree>
    <p:extLst>
      <p:ext uri="{BB962C8B-B14F-4D97-AF65-F5344CB8AC3E}">
        <p14:creationId xmlns:p14="http://schemas.microsoft.com/office/powerpoint/2010/main" val="2825807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9207"/>
          </a:xfrm>
        </p:spPr>
        <p:txBody>
          <a:bodyPr>
            <a:normAutofit fontScale="90000"/>
          </a:bodyPr>
          <a:lstStyle/>
          <a:p>
            <a:r>
              <a:rPr lang="en-US" sz="4400" b="1" dirty="0">
                <a:latin typeface="Trebuchet MS" panose="020B0603020202020204" pitchFamily="34" charset="0"/>
              </a:rPr>
              <a:t>Step 4 – Prepare for Your Exam </a:t>
            </a:r>
            <a:br>
              <a:rPr lang="en-US" dirty="0">
                <a:latin typeface="Trebuchet MS" panose="020B0603020202020204" pitchFamily="34" charset="0"/>
              </a:rPr>
            </a:br>
            <a:endParaRPr lang="en-US" dirty="0"/>
          </a:p>
        </p:txBody>
      </p:sp>
      <p:sp>
        <p:nvSpPr>
          <p:cNvPr id="3" name="Content Placeholder 2"/>
          <p:cNvSpPr>
            <a:spLocks noGrp="1"/>
          </p:cNvSpPr>
          <p:nvPr>
            <p:ph idx="1"/>
          </p:nvPr>
        </p:nvSpPr>
        <p:spPr>
          <a:xfrm>
            <a:off x="838200" y="1552575"/>
            <a:ext cx="10515600" cy="4624388"/>
          </a:xfrm>
        </p:spPr>
        <p:txBody>
          <a:bodyPr>
            <a:normAutofit/>
          </a:bodyPr>
          <a:lstStyle/>
          <a:p>
            <a:pPr>
              <a:buFont typeface="Wingdings" panose="05000000000000000000" pitchFamily="2" charset="2"/>
              <a:buChar char="Ø"/>
            </a:pPr>
            <a:r>
              <a:rPr lang="en-US" dirty="0">
                <a:latin typeface="Trebuchet MS" panose="020B0603020202020204" pitchFamily="34" charset="0"/>
              </a:rPr>
              <a:t>Exam detailed content outline in Candidate Guidebook</a:t>
            </a:r>
          </a:p>
          <a:p>
            <a:pPr>
              <a:buFont typeface="Wingdings" panose="05000000000000000000" pitchFamily="2" charset="2"/>
              <a:buChar char="Ø"/>
            </a:pPr>
            <a:r>
              <a:rPr lang="en-US" dirty="0">
                <a:latin typeface="Trebuchet MS" panose="020B0603020202020204" pitchFamily="34" charset="0"/>
              </a:rPr>
              <a:t>30-question, online, on-demand certification Practice Exams</a:t>
            </a:r>
          </a:p>
          <a:p>
            <a:pPr>
              <a:buFont typeface="Wingdings" panose="05000000000000000000" pitchFamily="2" charset="2"/>
              <a:buChar char="Ø"/>
            </a:pPr>
            <a:r>
              <a:rPr lang="en-US" dirty="0">
                <a:latin typeface="Trebuchet MS" panose="020B0603020202020204" pitchFamily="34" charset="0"/>
              </a:rPr>
              <a:t>ASHRAE standards, guidelines and courses</a:t>
            </a:r>
          </a:p>
          <a:p>
            <a:pPr>
              <a:buFont typeface="Wingdings" panose="05000000000000000000" pitchFamily="2" charset="2"/>
              <a:buChar char="Ø"/>
            </a:pPr>
            <a:r>
              <a:rPr lang="en-US" dirty="0">
                <a:latin typeface="Trebuchet MS" panose="020B0603020202020204" pitchFamily="34" charset="0"/>
              </a:rPr>
              <a:t>BCxP, BEMP and CHD Certification Study Guides </a:t>
            </a:r>
          </a:p>
          <a:p>
            <a:pPr lvl="1"/>
            <a:r>
              <a:rPr lang="en-US" dirty="0">
                <a:latin typeface="Trebuchet MS" panose="020B0603020202020204" pitchFamily="34" charset="0"/>
              </a:rPr>
              <a:t>Task-by-task self-assessments linked to key ASHRAE resources</a:t>
            </a:r>
          </a:p>
          <a:p>
            <a:pPr lvl="1"/>
            <a:r>
              <a:rPr lang="en-US" dirty="0">
                <a:latin typeface="Trebuchet MS" panose="020B0603020202020204" pitchFamily="34" charset="0"/>
              </a:rPr>
              <a:t>Core and “deep dive” resource break-down</a:t>
            </a:r>
          </a:p>
          <a:p>
            <a:pPr lvl="1"/>
            <a:r>
              <a:rPr lang="en-US" dirty="0">
                <a:latin typeface="Trebuchet MS" panose="020B0603020202020204" pitchFamily="34" charset="0"/>
              </a:rPr>
              <a:t>Exam-length Practice Exam</a:t>
            </a:r>
          </a:p>
          <a:p>
            <a:pPr lvl="1"/>
            <a:r>
              <a:rPr lang="en-US" dirty="0">
                <a:latin typeface="Trebuchet MS" panose="020B0603020202020204" pitchFamily="34" charset="0"/>
              </a:rPr>
              <a:t>Price: $59 Member</a:t>
            </a:r>
          </a:p>
          <a:p>
            <a:pPr marL="0" indent="0">
              <a:buNone/>
            </a:pPr>
            <a:endParaRPr lang="en-US" dirty="0">
              <a:latin typeface="Trebuchet MS" panose="020B0603020202020204" pitchFamily="34" charset="0"/>
            </a:endParaRPr>
          </a:p>
        </p:txBody>
      </p:sp>
    </p:spTree>
    <p:extLst>
      <p:ext uri="{BB962C8B-B14F-4D97-AF65-F5344CB8AC3E}">
        <p14:creationId xmlns:p14="http://schemas.microsoft.com/office/powerpoint/2010/main" val="1682771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3812"/>
          </a:xfrm>
        </p:spPr>
        <p:txBody>
          <a:bodyPr>
            <a:normAutofit fontScale="90000"/>
          </a:bodyPr>
          <a:lstStyle/>
          <a:p>
            <a:r>
              <a:rPr lang="en-US" sz="4400" b="1" dirty="0">
                <a:latin typeface="Trebuchet MS" panose="020B0603020202020204" pitchFamily="34" charset="0"/>
              </a:rPr>
              <a:t>Step 5 - Renew Your Certification </a:t>
            </a:r>
            <a:br>
              <a:rPr lang="en-US" dirty="0">
                <a:latin typeface="Trebuchet MS" panose="020B0603020202020204" pitchFamily="34" charset="0"/>
              </a:rPr>
            </a:br>
            <a:endParaRPr lang="en-US" dirty="0"/>
          </a:p>
        </p:txBody>
      </p:sp>
      <p:sp>
        <p:nvSpPr>
          <p:cNvPr id="3" name="Content Placeholder 2"/>
          <p:cNvSpPr>
            <a:spLocks noGrp="1"/>
          </p:cNvSpPr>
          <p:nvPr>
            <p:ph idx="1"/>
          </p:nvPr>
        </p:nvSpPr>
        <p:spPr>
          <a:xfrm>
            <a:off x="838200" y="1409700"/>
            <a:ext cx="10515600" cy="4767263"/>
          </a:xfrm>
        </p:spPr>
        <p:txBody>
          <a:bodyPr/>
          <a:lstStyle/>
          <a:p>
            <a:pPr>
              <a:buFont typeface="Wingdings" panose="05000000000000000000" pitchFamily="2" charset="2"/>
              <a:buChar char="Ø"/>
            </a:pPr>
            <a:r>
              <a:rPr lang="en-US" dirty="0">
                <a:latin typeface="Trebuchet MS" panose="020B0603020202020204" pitchFamily="34" charset="0"/>
              </a:rPr>
              <a:t>Demonstrate continuing competence through professional development hours (PDHs)</a:t>
            </a:r>
          </a:p>
          <a:p>
            <a:pPr>
              <a:buFont typeface="Wingdings" panose="05000000000000000000" pitchFamily="2" charset="2"/>
              <a:buChar char="Ø"/>
            </a:pPr>
            <a:r>
              <a:rPr lang="en-US" dirty="0">
                <a:latin typeface="Trebuchet MS" panose="020B0603020202020204" pitchFamily="34" charset="0"/>
              </a:rPr>
              <a:t>Three-year recertification cycle</a:t>
            </a:r>
          </a:p>
          <a:p>
            <a:pPr>
              <a:buFont typeface="Wingdings" panose="05000000000000000000" pitchFamily="2" charset="2"/>
              <a:buChar char="Ø"/>
            </a:pPr>
            <a:r>
              <a:rPr lang="en-US" dirty="0">
                <a:latin typeface="Trebuchet MS" panose="020B0603020202020204" pitchFamily="34" charset="0"/>
              </a:rPr>
              <a:t>45 PDHs required (BCxP and BEAP 50 PDHs; CHD 30 PDHs) and may be earned in a number of ways from any provider in any language</a:t>
            </a:r>
          </a:p>
          <a:p>
            <a:pPr marL="0" indent="0">
              <a:buNone/>
            </a:pPr>
            <a:endParaRPr lang="en-US" dirty="0">
              <a:latin typeface="Trebuchet MS" panose="020B0603020202020204" pitchFamily="34" charset="0"/>
            </a:endParaRPr>
          </a:p>
          <a:p>
            <a:endParaRPr lang="en-US" dirty="0"/>
          </a:p>
          <a:p>
            <a:pPr marL="0" indent="0">
              <a:buNone/>
            </a:pPr>
            <a:endParaRPr lang="en-US" dirty="0"/>
          </a:p>
        </p:txBody>
      </p:sp>
    </p:spTree>
    <p:extLst>
      <p:ext uri="{BB962C8B-B14F-4D97-AF65-F5344CB8AC3E}">
        <p14:creationId xmlns:p14="http://schemas.microsoft.com/office/powerpoint/2010/main" val="27673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rebuchet MS" panose="020B0603020202020204" pitchFamily="34" charset="0"/>
              </a:rPr>
              <a:t>Promote Your Certification!</a:t>
            </a:r>
          </a:p>
        </p:txBody>
      </p:sp>
      <p:sp>
        <p:nvSpPr>
          <p:cNvPr id="3" name="Content Placeholder 2"/>
          <p:cNvSpPr>
            <a:spLocks noGrp="1"/>
          </p:cNvSpPr>
          <p:nvPr>
            <p:ph idx="1"/>
          </p:nvPr>
        </p:nvSpPr>
        <p:spPr>
          <a:xfrm>
            <a:off x="838200" y="1530350"/>
            <a:ext cx="10515600" cy="4351338"/>
          </a:xfrm>
        </p:spPr>
        <p:txBody>
          <a:bodyPr/>
          <a:lstStyle/>
          <a:p>
            <a:pPr>
              <a:buFont typeface="Wingdings" panose="05000000000000000000" pitchFamily="2" charset="2"/>
              <a:buChar char="Ø"/>
            </a:pPr>
            <a:r>
              <a:rPr lang="en-US" dirty="0">
                <a:latin typeface="Trebuchet MS" panose="020B0603020202020204" pitchFamily="34" charset="0"/>
              </a:rPr>
              <a:t>Certification earner directory at ASHRAE.org</a:t>
            </a:r>
          </a:p>
          <a:p>
            <a:pPr>
              <a:buFont typeface="Wingdings" panose="05000000000000000000" pitchFamily="2" charset="2"/>
              <a:buChar char="Ø"/>
            </a:pPr>
            <a:r>
              <a:rPr lang="en-US" dirty="0">
                <a:latin typeface="Trebuchet MS" panose="020B0603020202020204" pitchFamily="34" charset="0"/>
              </a:rPr>
              <a:t>Showcase Certification digital badge in all electronic media</a:t>
            </a:r>
          </a:p>
          <a:p>
            <a:pPr>
              <a:buFont typeface="Wingdings" panose="05000000000000000000" pitchFamily="2" charset="2"/>
              <a:buChar char="Ø"/>
            </a:pPr>
            <a:r>
              <a:rPr lang="en-US" dirty="0">
                <a:latin typeface="Trebuchet MS" panose="020B0603020202020204" pitchFamily="34" charset="0"/>
              </a:rPr>
              <a:t>Feature Certification designation (e.g. </a:t>
            </a:r>
            <a:r>
              <a:rPr lang="en-US" dirty="0" err="1">
                <a:latin typeface="Trebuchet MS" panose="020B0603020202020204" pitchFamily="34" charset="0"/>
              </a:rPr>
              <a:t>BCxP</a:t>
            </a:r>
            <a:r>
              <a:rPr lang="en-US" dirty="0">
                <a:latin typeface="Trebuchet MS" panose="020B0603020202020204" pitchFamily="34" charset="0"/>
              </a:rPr>
              <a:t>) on business cards, email signatures and websites, as well as in proposals/bids.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91749" y="1426028"/>
            <a:ext cx="1781175" cy="1260021"/>
          </a:xfrm>
          <a:prstGeom prst="rect">
            <a:avLst/>
          </a:prstGeom>
        </p:spPr>
      </p:pic>
    </p:spTree>
    <p:extLst>
      <p:ext uri="{BB962C8B-B14F-4D97-AF65-F5344CB8AC3E}">
        <p14:creationId xmlns:p14="http://schemas.microsoft.com/office/powerpoint/2010/main" val="249025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74DC6-43A0-4752-B7FA-0845387A4BF5}"/>
              </a:ext>
            </a:extLst>
          </p:cNvPr>
          <p:cNvSpPr>
            <a:spLocks noGrp="1"/>
          </p:cNvSpPr>
          <p:nvPr>
            <p:ph type="title"/>
          </p:nvPr>
        </p:nvSpPr>
        <p:spPr/>
        <p:txBody>
          <a:bodyPr>
            <a:normAutofit/>
          </a:bodyPr>
          <a:lstStyle/>
          <a:p>
            <a:pPr algn="ctr"/>
            <a:r>
              <a:rPr lang="en-US" sz="4000" b="1" dirty="0">
                <a:latin typeface="Trebuchet MS" panose="020B0603020202020204" pitchFamily="34" charset="0"/>
              </a:rPr>
              <a:t>NEW! Digital Badging</a:t>
            </a:r>
          </a:p>
        </p:txBody>
      </p:sp>
      <p:sp>
        <p:nvSpPr>
          <p:cNvPr id="3" name="Content Placeholder 2">
            <a:extLst>
              <a:ext uri="{FF2B5EF4-FFF2-40B4-BE49-F238E27FC236}">
                <a16:creationId xmlns:a16="http://schemas.microsoft.com/office/drawing/2014/main" id="{031FDC98-7515-44C4-947E-34D8925AFD0E}"/>
              </a:ext>
            </a:extLst>
          </p:cNvPr>
          <p:cNvSpPr>
            <a:spLocks noGrp="1"/>
          </p:cNvSpPr>
          <p:nvPr>
            <p:ph idx="1"/>
          </p:nvPr>
        </p:nvSpPr>
        <p:spPr>
          <a:xfrm>
            <a:off x="838200" y="1383665"/>
            <a:ext cx="10515600" cy="4793298"/>
          </a:xfrm>
        </p:spPr>
        <p:txBody>
          <a:bodyPr/>
          <a:lstStyle/>
          <a:p>
            <a:pPr marL="0" indent="0">
              <a:buNone/>
            </a:pPr>
            <a:r>
              <a:rPr lang="en-US" b="1" dirty="0">
                <a:latin typeface="Trebuchet MS" panose="020B0603020202020204" pitchFamily="34" charset="0"/>
              </a:rPr>
              <a:t>You’re ASHRAE-Certified. </a:t>
            </a:r>
          </a:p>
          <a:p>
            <a:pPr marL="0" indent="0">
              <a:buNone/>
            </a:pPr>
            <a:r>
              <a:rPr lang="en-US" b="1" dirty="0">
                <a:latin typeface="Trebuchet MS" panose="020B0603020202020204" pitchFamily="34" charset="0"/>
              </a:rPr>
              <a:t>Now Get the Recognition You’ve Earned.</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11" name="Picture 10">
            <a:extLst>
              <a:ext uri="{FF2B5EF4-FFF2-40B4-BE49-F238E27FC236}">
                <a16:creationId xmlns:a16="http://schemas.microsoft.com/office/drawing/2014/main" id="{71DC8EEE-7064-A1A1-4364-765694AA09F9}"/>
              </a:ext>
            </a:extLst>
          </p:cNvPr>
          <p:cNvPicPr>
            <a:picLocks noChangeAspect="1"/>
          </p:cNvPicPr>
          <p:nvPr/>
        </p:nvPicPr>
        <p:blipFill>
          <a:blip r:embed="rId3"/>
          <a:stretch>
            <a:fillRect/>
          </a:stretch>
        </p:blipFill>
        <p:spPr>
          <a:xfrm>
            <a:off x="1465507" y="2447874"/>
            <a:ext cx="7783424" cy="3962238"/>
          </a:xfrm>
          <a:prstGeom prst="rect">
            <a:avLst/>
          </a:prstGeom>
        </p:spPr>
      </p:pic>
    </p:spTree>
    <p:extLst>
      <p:ext uri="{BB962C8B-B14F-4D97-AF65-F5344CB8AC3E}">
        <p14:creationId xmlns:p14="http://schemas.microsoft.com/office/powerpoint/2010/main" val="2756439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94254-7A22-44F7-849D-43E550F01FFF}"/>
              </a:ext>
            </a:extLst>
          </p:cNvPr>
          <p:cNvSpPr>
            <a:spLocks noGrp="1"/>
          </p:cNvSpPr>
          <p:nvPr>
            <p:ph type="title"/>
          </p:nvPr>
        </p:nvSpPr>
        <p:spPr/>
        <p:txBody>
          <a:bodyPr/>
          <a:lstStyle/>
          <a:p>
            <a:pPr algn="ctr"/>
            <a:r>
              <a:rPr lang="en-US" b="1" dirty="0">
                <a:latin typeface="Trebuchet MS" panose="020B0603020202020204" pitchFamily="34" charset="0"/>
              </a:rPr>
              <a:t>Digital Badging</a:t>
            </a:r>
            <a:endParaRPr lang="en-US" dirty="0"/>
          </a:p>
        </p:txBody>
      </p:sp>
      <p:sp>
        <p:nvSpPr>
          <p:cNvPr id="3" name="Content Placeholder 2">
            <a:extLst>
              <a:ext uri="{FF2B5EF4-FFF2-40B4-BE49-F238E27FC236}">
                <a16:creationId xmlns:a16="http://schemas.microsoft.com/office/drawing/2014/main" id="{15E4365C-3C59-4A39-8FEC-A7E5251E523F}"/>
              </a:ext>
            </a:extLst>
          </p:cNvPr>
          <p:cNvSpPr>
            <a:spLocks noGrp="1"/>
          </p:cNvSpPr>
          <p:nvPr>
            <p:ph idx="1"/>
          </p:nvPr>
        </p:nvSpPr>
        <p:spPr/>
        <p:txBody>
          <a:bodyPr>
            <a:normAutofit/>
          </a:bodyPr>
          <a:lstStyle/>
          <a:p>
            <a:pPr marL="0" indent="0">
              <a:buNone/>
            </a:pPr>
            <a:r>
              <a:rPr lang="en-US" dirty="0">
                <a:latin typeface="Trebuchet MS" panose="020B0603020202020204" pitchFamily="34" charset="0"/>
              </a:rPr>
              <a:t>Embedded metadata uniquely linked to you.</a:t>
            </a:r>
          </a:p>
          <a:p>
            <a:pPr marL="0" indent="0">
              <a:buNone/>
            </a:pPr>
            <a:r>
              <a:rPr lang="en-US" dirty="0">
                <a:latin typeface="Trebuchet MS" panose="020B0603020202020204" pitchFamily="34" charset="0"/>
              </a:rPr>
              <a:t>Third-party validation. </a:t>
            </a:r>
          </a:p>
          <a:p>
            <a:pPr marL="0" indent="0">
              <a:buNone/>
            </a:pPr>
            <a:endParaRPr lang="en-US" dirty="0">
              <a:latin typeface="Trebuchet MS" panose="020B0603020202020204" pitchFamily="34" charset="0"/>
            </a:endParaRPr>
          </a:p>
          <a:p>
            <a:pPr>
              <a:buFont typeface="Wingdings" panose="05000000000000000000" pitchFamily="2" charset="2"/>
              <a:buChar char="Ø"/>
            </a:pPr>
            <a:r>
              <a:rPr lang="en-US" dirty="0">
                <a:latin typeface="Trebuchet MS" panose="020B0603020202020204" pitchFamily="34" charset="0"/>
              </a:rPr>
              <a:t>Shareable in electronic media, including LinkedIn, email, websites, Facebook and X (formerly Twitter)- </a:t>
            </a:r>
          </a:p>
          <a:p>
            <a:pPr>
              <a:buFont typeface="Wingdings" panose="05000000000000000000" pitchFamily="2" charset="2"/>
              <a:buChar char="Ø"/>
            </a:pPr>
            <a:r>
              <a:rPr lang="en-US" dirty="0">
                <a:latin typeface="Trebuchet MS" panose="020B0603020202020204" pitchFamily="34" charset="0"/>
              </a:rPr>
              <a:t>Over 42,000 views in all electronic media across all badges! </a:t>
            </a:r>
          </a:p>
          <a:p>
            <a:pPr>
              <a:buFont typeface="Wingdings" panose="05000000000000000000" pitchFamily="2" charset="2"/>
              <a:buChar char="Ø"/>
            </a:pPr>
            <a:r>
              <a:rPr lang="en-US" dirty="0">
                <a:latin typeface="Trebuchet MS" panose="020B0603020202020204" pitchFamily="34" charset="0"/>
              </a:rPr>
              <a:t>Instant recognition</a:t>
            </a:r>
          </a:p>
          <a:p>
            <a:pPr>
              <a:buFont typeface="Wingdings" panose="05000000000000000000" pitchFamily="2" charset="2"/>
              <a:buChar char="Ø"/>
            </a:pPr>
            <a:r>
              <a:rPr lang="en-US" dirty="0">
                <a:latin typeface="Trebuchet MS" panose="020B0603020202020204" pitchFamily="34" charset="0"/>
              </a:rPr>
              <a:t>Real-time, third-party verification</a:t>
            </a:r>
          </a:p>
          <a:p>
            <a:pPr marL="0" indent="0">
              <a:buNone/>
            </a:pPr>
            <a:endParaRPr lang="en-US" dirty="0">
              <a:latin typeface="Trebuchet MS" panose="020B0603020202020204" pitchFamily="34" charset="0"/>
            </a:endParaRPr>
          </a:p>
        </p:txBody>
      </p:sp>
    </p:spTree>
    <p:extLst>
      <p:ext uri="{BB962C8B-B14F-4D97-AF65-F5344CB8AC3E}">
        <p14:creationId xmlns:p14="http://schemas.microsoft.com/office/powerpoint/2010/main" val="2888515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EA4EB-765D-42A7-A8DE-1F1808A30D03}"/>
              </a:ext>
            </a:extLst>
          </p:cNvPr>
          <p:cNvSpPr>
            <a:spLocks noGrp="1"/>
          </p:cNvSpPr>
          <p:nvPr>
            <p:ph type="title"/>
          </p:nvPr>
        </p:nvSpPr>
        <p:spPr/>
        <p:txBody>
          <a:bodyPr/>
          <a:lstStyle/>
          <a:p>
            <a:pPr algn="ctr"/>
            <a:r>
              <a:rPr lang="en-US" b="1" dirty="0">
                <a:latin typeface="Trebuchet MS" panose="020B0603020202020204" pitchFamily="34" charset="0"/>
              </a:rPr>
              <a:t>Chapter PAOE Points</a:t>
            </a:r>
          </a:p>
        </p:txBody>
      </p:sp>
      <p:sp>
        <p:nvSpPr>
          <p:cNvPr id="3" name="Content Placeholder 2">
            <a:extLst>
              <a:ext uri="{FF2B5EF4-FFF2-40B4-BE49-F238E27FC236}">
                <a16:creationId xmlns:a16="http://schemas.microsoft.com/office/drawing/2014/main" id="{84EAE679-203B-4809-AE25-1248952C2467}"/>
              </a:ext>
            </a:extLst>
          </p:cNvPr>
          <p:cNvSpPr>
            <a:spLocks noGrp="1"/>
          </p:cNvSpPr>
          <p:nvPr>
            <p:ph idx="1"/>
          </p:nvPr>
        </p:nvSpPr>
        <p:spPr/>
        <p:txBody>
          <a:bodyPr>
            <a:normAutofit fontScale="92500"/>
          </a:bodyPr>
          <a:lstStyle/>
          <a:p>
            <a:pPr marL="0" indent="0">
              <a:buNone/>
            </a:pPr>
            <a:r>
              <a:rPr lang="en-US" b="1" u="sng" dirty="0">
                <a:latin typeface="Trebuchet MS" panose="020B0603020202020204" pitchFamily="34" charset="0"/>
              </a:rPr>
              <a:t>Chapter PAOE Points / Certification</a:t>
            </a:r>
          </a:p>
          <a:p>
            <a:pPr>
              <a:buFont typeface="Wingdings" panose="05000000000000000000" pitchFamily="2" charset="2"/>
              <a:buChar char="Ø"/>
            </a:pPr>
            <a:r>
              <a:rPr lang="en-US" dirty="0">
                <a:latin typeface="Trebuchet MS" panose="020B0603020202020204" pitchFamily="34" charset="0"/>
              </a:rPr>
              <a:t>Chapter presentation on Certification / 10 PAOE pts / 5x per year</a:t>
            </a:r>
          </a:p>
          <a:p>
            <a:pPr>
              <a:buFont typeface="Wingdings" panose="05000000000000000000" pitchFamily="2" charset="2"/>
              <a:buChar char="Ø"/>
            </a:pPr>
            <a:r>
              <a:rPr lang="en-US" dirty="0">
                <a:latin typeface="Trebuchet MS" panose="020B0603020202020204" pitchFamily="34" charset="0"/>
              </a:rPr>
              <a:t>Chapter website promotion of Certification / 10 PAOE pts / 5x per year</a:t>
            </a:r>
          </a:p>
          <a:p>
            <a:pPr>
              <a:buFont typeface="Wingdings" panose="05000000000000000000" pitchFamily="2" charset="2"/>
              <a:buChar char="Ø"/>
            </a:pPr>
            <a:r>
              <a:rPr lang="en-US" dirty="0">
                <a:latin typeface="Trebuchet MS" panose="020B0603020202020204" pitchFamily="34" charset="0"/>
              </a:rPr>
              <a:t>Chapter email or newsletter promotion of Certification / 25 PAOE pts (100 max)</a:t>
            </a:r>
          </a:p>
          <a:p>
            <a:pPr>
              <a:buFont typeface="Wingdings" panose="05000000000000000000" pitchFamily="2" charset="2"/>
              <a:buChar char="Ø"/>
            </a:pPr>
            <a:r>
              <a:rPr lang="en-US" dirty="0">
                <a:latin typeface="Trebuchet MS" panose="020B0603020202020204" pitchFamily="34" charset="0"/>
              </a:rPr>
              <a:t>Social media blurb on career benefits / 25 PAOE pts / unlimited #</a:t>
            </a:r>
          </a:p>
          <a:p>
            <a:pPr>
              <a:buFont typeface="Wingdings" panose="05000000000000000000" pitchFamily="2" charset="2"/>
              <a:buChar char="Ø"/>
            </a:pPr>
            <a:r>
              <a:rPr lang="en-US" dirty="0">
                <a:latin typeface="Trebuchet MS" panose="020B0603020202020204" pitchFamily="34" charset="0"/>
              </a:rPr>
              <a:t>Certification / 100 PAOE pts / unlimited #</a:t>
            </a:r>
          </a:p>
          <a:p>
            <a:pPr>
              <a:buFont typeface="Wingdings" panose="05000000000000000000" pitchFamily="2" charset="2"/>
              <a:buChar char="Ø"/>
            </a:pPr>
            <a:r>
              <a:rPr lang="en-US" dirty="0">
                <a:latin typeface="Trebuchet MS" panose="020B0603020202020204" pitchFamily="34" charset="0"/>
              </a:rPr>
              <a:t>Recertification / </a:t>
            </a:r>
            <a:r>
              <a:rPr lang="en-US" b="1" dirty="0">
                <a:latin typeface="Trebuchet MS" panose="020B0603020202020204" pitchFamily="34" charset="0"/>
              </a:rPr>
              <a:t>100</a:t>
            </a:r>
            <a:r>
              <a:rPr lang="en-US" dirty="0">
                <a:latin typeface="Trebuchet MS" panose="020B0603020202020204" pitchFamily="34" charset="0"/>
              </a:rPr>
              <a:t> PAOE pts / unlimited #</a:t>
            </a:r>
          </a:p>
          <a:p>
            <a:pPr marL="0" indent="0">
              <a:buNone/>
            </a:pPr>
            <a:endParaRPr lang="en-US" dirty="0">
              <a:latin typeface="Trebuchet MS" panose="020B0603020202020204" pitchFamily="34" charset="0"/>
            </a:endParaRPr>
          </a:p>
        </p:txBody>
      </p:sp>
    </p:spTree>
    <p:extLst>
      <p:ext uri="{BB962C8B-B14F-4D97-AF65-F5344CB8AC3E}">
        <p14:creationId xmlns:p14="http://schemas.microsoft.com/office/powerpoint/2010/main" val="4172941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rebuchet MS" panose="020B0603020202020204" pitchFamily="34" charset="0"/>
              </a:rPr>
              <a:t>For More Information</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b="1" dirty="0">
                <a:latin typeface="Trebuchet MS" panose="020B0603020202020204" pitchFamily="34" charset="0"/>
              </a:rPr>
              <a:t>Visit</a:t>
            </a:r>
            <a:r>
              <a:rPr lang="en-US" dirty="0">
                <a:latin typeface="Trebuchet MS" panose="020B0603020202020204" pitchFamily="34" charset="0"/>
              </a:rPr>
              <a:t> </a:t>
            </a:r>
            <a:r>
              <a:rPr lang="en-US" dirty="0">
                <a:latin typeface="Trebuchet MS" panose="020B0603020202020204" pitchFamily="34" charset="0"/>
                <a:hlinkClick r:id="rId3"/>
              </a:rPr>
              <a:t>www.ashrae.org/certification</a:t>
            </a:r>
            <a:endParaRPr lang="en-US" dirty="0">
              <a:latin typeface="Trebuchet MS" panose="020B0603020202020204" pitchFamily="34" charset="0"/>
            </a:endParaRPr>
          </a:p>
          <a:p>
            <a:pPr>
              <a:spcBef>
                <a:spcPts val="2400"/>
              </a:spcBef>
              <a:buFont typeface="Wingdings" panose="05000000000000000000" pitchFamily="2" charset="2"/>
              <a:buChar char="Ø"/>
            </a:pPr>
            <a:r>
              <a:rPr lang="en-US" b="1" dirty="0">
                <a:latin typeface="Trebuchet MS" panose="020B0603020202020204" pitchFamily="34" charset="0"/>
              </a:rPr>
              <a:t>E-mail</a:t>
            </a:r>
            <a:r>
              <a:rPr lang="en-US" dirty="0">
                <a:latin typeface="Trebuchet MS" panose="020B0603020202020204" pitchFamily="34" charset="0"/>
              </a:rPr>
              <a:t> </a:t>
            </a:r>
            <a:r>
              <a:rPr lang="en-US" dirty="0">
                <a:latin typeface="Trebuchet MS" panose="020B0603020202020204" pitchFamily="34" charset="0"/>
                <a:hlinkClick r:id="rId4"/>
              </a:rPr>
              <a:t>certification@ashrae.org</a:t>
            </a:r>
            <a:endParaRPr lang="en-US" dirty="0">
              <a:latin typeface="Trebuchet MS" panose="020B0603020202020204" pitchFamily="34" charset="0"/>
            </a:endParaRPr>
          </a:p>
          <a:p>
            <a:pPr>
              <a:spcBef>
                <a:spcPts val="2400"/>
              </a:spcBef>
              <a:buFont typeface="Wingdings" panose="05000000000000000000" pitchFamily="2" charset="2"/>
              <a:buChar char="Ø"/>
            </a:pPr>
            <a:r>
              <a:rPr lang="en-US" b="1" dirty="0">
                <a:latin typeface="Trebuchet MS" panose="020B0603020202020204" pitchFamily="34" charset="0"/>
              </a:rPr>
              <a:t>Phone </a:t>
            </a:r>
            <a:r>
              <a:rPr lang="en-US" dirty="0">
                <a:latin typeface="Trebuchet MS" panose="020B0603020202020204" pitchFamily="34" charset="0"/>
              </a:rPr>
              <a:t>678-539-1105, or toll-free 1-800-527-4724 (US and Canada) or 404-636-8400 (worldwide)  </a:t>
            </a:r>
          </a:p>
          <a:p>
            <a:pPr marL="0" indent="0">
              <a:spcBef>
                <a:spcPts val="2400"/>
              </a:spcBef>
              <a:buNone/>
            </a:pPr>
            <a:endParaRPr lang="en-US" dirty="0">
              <a:latin typeface="Trebuchet MS" panose="020B0603020202020204" pitchFamily="34" charset="0"/>
            </a:endParaRPr>
          </a:p>
          <a:p>
            <a:pPr>
              <a:spcBef>
                <a:spcPts val="2400"/>
              </a:spcBef>
              <a:buFont typeface="Wingdings" panose="05000000000000000000" pitchFamily="2" charset="2"/>
              <a:buChar char="Ø"/>
            </a:pPr>
            <a:r>
              <a:rPr lang="en-US" b="1" dirty="0">
                <a:latin typeface="Trebuchet MS" panose="020B0603020202020204" pitchFamily="34" charset="0"/>
              </a:rPr>
              <a:t>Questions?</a:t>
            </a:r>
          </a:p>
        </p:txBody>
      </p:sp>
    </p:spTree>
    <p:extLst>
      <p:ext uri="{BB962C8B-B14F-4D97-AF65-F5344CB8AC3E}">
        <p14:creationId xmlns:p14="http://schemas.microsoft.com/office/powerpoint/2010/main" val="1153810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9292" y="1835126"/>
            <a:ext cx="10391108" cy="1846659"/>
          </a:xfrm>
          <a:prstGeom prst="rect">
            <a:avLst/>
          </a:prstGeom>
          <a:noFill/>
        </p:spPr>
        <p:txBody>
          <a:bodyPr wrap="square" rtlCol="0">
            <a:spAutoFit/>
          </a:bodyPr>
          <a:lstStyle/>
          <a:p>
            <a:r>
              <a:rPr lang="en-US" sz="6000" dirty="0">
                <a:solidFill>
                  <a:schemeClr val="bg1"/>
                </a:solidFill>
              </a:rPr>
              <a:t>Guest Facilitator </a:t>
            </a:r>
          </a:p>
          <a:p>
            <a:endParaRPr lang="en-US" dirty="0">
              <a:solidFill>
                <a:schemeClr val="bg1"/>
              </a:solidFill>
            </a:endParaRPr>
          </a:p>
          <a:p>
            <a:pPr marL="285750" indent="-285750">
              <a:buFont typeface="Wingdings" panose="05000000000000000000" pitchFamily="2" charset="2"/>
              <a:buChar char="ü"/>
            </a:pPr>
            <a:r>
              <a:rPr lang="en-US" sz="3600" dirty="0">
                <a:solidFill>
                  <a:schemeClr val="bg1"/>
                </a:solidFill>
              </a:rPr>
              <a:t>Insert name </a:t>
            </a:r>
            <a:endParaRPr lang="en-US" dirty="0">
              <a:solidFill>
                <a:schemeClr val="bg1"/>
              </a:solidFill>
            </a:endParaRPr>
          </a:p>
        </p:txBody>
      </p:sp>
    </p:spTree>
    <p:extLst>
      <p:ext uri="{BB962C8B-B14F-4D97-AF65-F5344CB8AC3E}">
        <p14:creationId xmlns:p14="http://schemas.microsoft.com/office/powerpoint/2010/main" val="3157031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latin typeface="Trebuchet MS" panose="020B0603020202020204" pitchFamily="34" charset="0"/>
              </a:rPr>
              <a:t>Background</a:t>
            </a:r>
          </a:p>
        </p:txBody>
      </p:sp>
      <p:sp>
        <p:nvSpPr>
          <p:cNvPr id="3" name="Content Placeholder 2"/>
          <p:cNvSpPr>
            <a:spLocks noGrp="1"/>
          </p:cNvSpPr>
          <p:nvPr>
            <p:ph idx="1"/>
          </p:nvPr>
        </p:nvSpPr>
        <p:spPr/>
        <p:txBody>
          <a:bodyPr/>
          <a:lstStyle/>
          <a:p>
            <a:pPr>
              <a:spcAft>
                <a:spcPts val="1200"/>
              </a:spcAft>
              <a:buNone/>
            </a:pPr>
            <a:r>
              <a:rPr lang="en-US" sz="3200" b="1" dirty="0">
                <a:latin typeface="Trebuchet MS" panose="020B0603020202020204" pitchFamily="34" charset="0"/>
              </a:rPr>
              <a:t>ASHRAE Certification Programs</a:t>
            </a:r>
            <a:endParaRPr lang="en-US" sz="3200" dirty="0">
              <a:latin typeface="Trebuchet MS" panose="020B0603020202020204" pitchFamily="34" charset="0"/>
            </a:endParaRPr>
          </a:p>
          <a:p>
            <a:pPr marL="457200" lvl="1" indent="-457200">
              <a:spcBef>
                <a:spcPts val="600"/>
              </a:spcBef>
              <a:spcAft>
                <a:spcPts val="600"/>
              </a:spcAft>
              <a:buClr>
                <a:schemeClr val="accent1"/>
              </a:buClr>
              <a:buSzPct val="70000"/>
              <a:buFont typeface="Wingdings" panose="05000000000000000000" pitchFamily="2" charset="2"/>
              <a:buChar char="Ø"/>
            </a:pPr>
            <a:r>
              <a:rPr lang="en-US" sz="2800" dirty="0">
                <a:latin typeface="Trebuchet MS" panose="020B0603020202020204" pitchFamily="34" charset="0"/>
              </a:rPr>
              <a:t>Nearly 4,300 certifications earned to date</a:t>
            </a:r>
          </a:p>
          <a:p>
            <a:pPr marL="457200" lvl="1" indent="-457200">
              <a:spcBef>
                <a:spcPts val="600"/>
              </a:spcBef>
              <a:spcAft>
                <a:spcPts val="600"/>
              </a:spcAft>
              <a:buClr>
                <a:schemeClr val="accent1"/>
              </a:buClr>
              <a:buSzPct val="70000"/>
              <a:buFont typeface="Wingdings" panose="05000000000000000000" pitchFamily="2" charset="2"/>
              <a:buChar char="Ø"/>
            </a:pPr>
            <a:r>
              <a:rPr lang="en-US" sz="2800" dirty="0">
                <a:latin typeface="Trebuchet MS" panose="020B0603020202020204" pitchFamily="34" charset="0"/>
              </a:rPr>
              <a:t>Created to meet industry needs as identified by market research</a:t>
            </a:r>
          </a:p>
          <a:p>
            <a:pPr marL="457200" lvl="1" indent="-457200">
              <a:spcBef>
                <a:spcPts val="600"/>
              </a:spcBef>
              <a:spcAft>
                <a:spcPts val="600"/>
              </a:spcAft>
              <a:buClr>
                <a:schemeClr val="accent1"/>
              </a:buClr>
              <a:buSzPct val="70000"/>
              <a:buFont typeface="Wingdings" panose="05000000000000000000" pitchFamily="2" charset="2"/>
              <a:buChar char="Ø"/>
            </a:pPr>
            <a:r>
              <a:rPr lang="en-US" sz="2800" dirty="0">
                <a:latin typeface="Trebuchet MS" panose="020B0603020202020204" pitchFamily="34" charset="0"/>
              </a:rPr>
              <a:t>Developed by subject matter experts, via industry-wide job task analyses</a:t>
            </a:r>
          </a:p>
          <a:p>
            <a:pPr marL="457200" lvl="1" indent="-457200">
              <a:spcBef>
                <a:spcPts val="600"/>
              </a:spcBef>
              <a:spcAft>
                <a:spcPts val="600"/>
              </a:spcAft>
              <a:buClr>
                <a:schemeClr val="accent1"/>
              </a:buClr>
              <a:buSzPct val="70000"/>
              <a:buFont typeface="Wingdings" panose="05000000000000000000" pitchFamily="2" charset="2"/>
              <a:buChar char="Ø"/>
            </a:pPr>
            <a:r>
              <a:rPr lang="en-US" sz="2800" dirty="0">
                <a:latin typeface="Trebuchet MS" panose="020B0603020202020204" pitchFamily="34" charset="0"/>
              </a:rPr>
              <a:t>ANSI/ISO/IEC 17024 accredited </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6699" y="1607003"/>
            <a:ext cx="1781175" cy="1260021"/>
          </a:xfrm>
          <a:prstGeom prst="rect">
            <a:avLst/>
          </a:prstGeom>
        </p:spPr>
      </p:pic>
      <p:pic>
        <p:nvPicPr>
          <p:cNvPr id="7" name="Picture 6" descr="A logo for a company&#10;&#10;Description automatically generated">
            <a:extLst>
              <a:ext uri="{FF2B5EF4-FFF2-40B4-BE49-F238E27FC236}">
                <a16:creationId xmlns:a16="http://schemas.microsoft.com/office/drawing/2014/main" id="{04E610BA-E43E-96E5-DF7C-18DD8084599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70033" y="4293172"/>
            <a:ext cx="2515857" cy="2139484"/>
          </a:xfrm>
          <a:prstGeom prst="rect">
            <a:avLst/>
          </a:prstGeom>
        </p:spPr>
      </p:pic>
    </p:spTree>
    <p:extLst>
      <p:ext uri="{BB962C8B-B14F-4D97-AF65-F5344CB8AC3E}">
        <p14:creationId xmlns:p14="http://schemas.microsoft.com/office/powerpoint/2010/main" val="206640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1D54E-8A33-4EDF-9FD9-1C05ABE7D4A4}"/>
              </a:ext>
            </a:extLst>
          </p:cNvPr>
          <p:cNvSpPr>
            <a:spLocks noGrp="1"/>
          </p:cNvSpPr>
          <p:nvPr>
            <p:ph type="title"/>
          </p:nvPr>
        </p:nvSpPr>
        <p:spPr/>
        <p:txBody>
          <a:bodyPr>
            <a:normAutofit/>
          </a:bodyPr>
          <a:lstStyle/>
          <a:p>
            <a:r>
              <a:rPr lang="en-US" sz="4000" b="1" dirty="0">
                <a:latin typeface="Trebuchet MS" panose="020B0603020202020204" pitchFamily="34" charset="0"/>
              </a:rPr>
              <a:t>What is “Certification”? </a:t>
            </a:r>
          </a:p>
        </p:txBody>
      </p:sp>
      <p:sp>
        <p:nvSpPr>
          <p:cNvPr id="3" name="Content Placeholder 2">
            <a:extLst>
              <a:ext uri="{FF2B5EF4-FFF2-40B4-BE49-F238E27FC236}">
                <a16:creationId xmlns:a16="http://schemas.microsoft.com/office/drawing/2014/main" id="{70B6EE94-6545-497B-A9D5-278FDD61BAD6}"/>
              </a:ext>
            </a:extLst>
          </p:cNvPr>
          <p:cNvSpPr>
            <a:spLocks noGrp="1"/>
          </p:cNvSpPr>
          <p:nvPr>
            <p:ph idx="1"/>
          </p:nvPr>
        </p:nvSpPr>
        <p:spPr/>
        <p:txBody>
          <a:bodyPr/>
          <a:lstStyle/>
          <a:p>
            <a:pPr>
              <a:buFont typeface="Wingdings" panose="05000000000000000000" pitchFamily="2" charset="2"/>
              <a:buChar char="ü"/>
            </a:pPr>
            <a:r>
              <a:rPr lang="en-US" dirty="0">
                <a:latin typeface="Trebuchet MS" panose="020B0603020202020204" pitchFamily="34" charset="0"/>
              </a:rPr>
              <a:t>Validates competency to do a job</a:t>
            </a:r>
          </a:p>
          <a:p>
            <a:pPr>
              <a:buFont typeface="Wingdings" panose="05000000000000000000" pitchFamily="2" charset="2"/>
              <a:buChar char="ü"/>
            </a:pPr>
            <a:r>
              <a:rPr lang="en-US" dirty="0">
                <a:latin typeface="Trebuchet MS" panose="020B0603020202020204" pitchFamily="34" charset="0"/>
              </a:rPr>
              <a:t>Examinations based on industry-wide Job Task Analyses (JTAs)</a:t>
            </a:r>
          </a:p>
          <a:p>
            <a:pPr>
              <a:buFont typeface="Wingdings" panose="05000000000000000000" pitchFamily="2" charset="2"/>
              <a:buChar char="ü"/>
            </a:pPr>
            <a:r>
              <a:rPr lang="en-US" dirty="0">
                <a:latin typeface="Trebuchet MS" panose="020B0603020202020204" pitchFamily="34" charset="0"/>
              </a:rPr>
              <a:t>Exam questions tied to key job tasks identified during the JTA</a:t>
            </a:r>
          </a:p>
          <a:p>
            <a:pPr>
              <a:buFont typeface="Wingdings" panose="05000000000000000000" pitchFamily="2" charset="2"/>
              <a:buChar char="ü"/>
            </a:pPr>
            <a:r>
              <a:rPr lang="en-US" dirty="0">
                <a:latin typeface="Trebuchet MS" panose="020B0603020202020204" pitchFamily="34" charset="0"/>
              </a:rPr>
              <a:t>Exam passing scores are identified following an analysis of candidate data and the difficulty of the exam questions</a:t>
            </a:r>
          </a:p>
          <a:p>
            <a:pPr>
              <a:buFont typeface="Wingdings" panose="05000000000000000000" pitchFamily="2" charset="2"/>
              <a:buChar char="ü"/>
            </a:pPr>
            <a:r>
              <a:rPr lang="en-US" dirty="0">
                <a:latin typeface="Trebuchet MS" panose="020B0603020202020204" pitchFamily="34" charset="0"/>
              </a:rPr>
              <a:t>Certification Exams have pass – and fail - rates</a:t>
            </a:r>
          </a:p>
        </p:txBody>
      </p:sp>
    </p:spTree>
    <p:extLst>
      <p:ext uri="{BB962C8B-B14F-4D97-AF65-F5344CB8AC3E}">
        <p14:creationId xmlns:p14="http://schemas.microsoft.com/office/powerpoint/2010/main" val="350880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74DC6-43A0-4752-B7FA-0845387A4BF5}"/>
              </a:ext>
            </a:extLst>
          </p:cNvPr>
          <p:cNvSpPr>
            <a:spLocks noGrp="1"/>
          </p:cNvSpPr>
          <p:nvPr>
            <p:ph type="title"/>
          </p:nvPr>
        </p:nvSpPr>
        <p:spPr/>
        <p:txBody>
          <a:bodyPr>
            <a:normAutofit/>
          </a:bodyPr>
          <a:lstStyle/>
          <a:p>
            <a:pPr algn="ctr"/>
            <a:r>
              <a:rPr lang="en-US" sz="4000" b="1" dirty="0">
                <a:latin typeface="Trebuchet MS" panose="020B0603020202020204" pitchFamily="34" charset="0"/>
              </a:rPr>
              <a:t>ASHRAE Certification</a:t>
            </a:r>
          </a:p>
        </p:txBody>
      </p:sp>
      <p:sp>
        <p:nvSpPr>
          <p:cNvPr id="3" name="Content Placeholder 2">
            <a:extLst>
              <a:ext uri="{FF2B5EF4-FFF2-40B4-BE49-F238E27FC236}">
                <a16:creationId xmlns:a16="http://schemas.microsoft.com/office/drawing/2014/main" id="{031FDC98-7515-44C4-947E-34D8925AFD0E}"/>
              </a:ext>
            </a:extLst>
          </p:cNvPr>
          <p:cNvSpPr>
            <a:spLocks noGrp="1"/>
          </p:cNvSpPr>
          <p:nvPr>
            <p:ph idx="1"/>
          </p:nvPr>
        </p:nvSpPr>
        <p:spPr>
          <a:xfrm>
            <a:off x="838200" y="1383665"/>
            <a:ext cx="10515600" cy="4793298"/>
          </a:xfrm>
        </p:spPr>
        <p:txBody>
          <a:bodyPr/>
          <a:lstStyle/>
          <a:p>
            <a:pPr marL="0" indent="0">
              <a:buNone/>
            </a:pPr>
            <a:r>
              <a:rPr lang="en-US" b="1" dirty="0">
                <a:latin typeface="Trebuchet MS" panose="020B0603020202020204" pitchFamily="34" charset="0"/>
              </a:rPr>
              <a:t>You’re ASHRAE-Certified. </a:t>
            </a:r>
          </a:p>
          <a:p>
            <a:pPr marL="0" indent="0">
              <a:buNone/>
            </a:pPr>
            <a:r>
              <a:rPr lang="en-US" b="1" dirty="0">
                <a:latin typeface="Trebuchet MS" panose="020B0603020202020204" pitchFamily="34" charset="0"/>
              </a:rPr>
              <a:t>Now Get the Recognition You’ve Earned.</a:t>
            </a:r>
          </a:p>
          <a:p>
            <a:pPr marL="0" indent="0">
              <a:buNone/>
            </a:pPr>
            <a:endParaRPr lang="en-US" b="1" dirty="0">
              <a:latin typeface="Trebuchet MS" panose="020B0603020202020204" pitchFamily="34" charset="0"/>
            </a:endParaRPr>
          </a:p>
          <a:p>
            <a:pPr marL="0" indent="0">
              <a:buNone/>
            </a:pPr>
            <a:endParaRPr lang="en-US" b="1" dirty="0">
              <a:latin typeface="Trebuchet MS" panose="020B0603020202020204" pitchFamily="34" charset="0"/>
            </a:endParaRPr>
          </a:p>
          <a:p>
            <a:pPr marL="0" indent="0">
              <a:buNone/>
            </a:pPr>
            <a:endParaRPr lang="en-US" b="1" dirty="0">
              <a:latin typeface="Trebuchet MS" panose="020B0603020202020204" pitchFamily="34" charset="0"/>
            </a:endParaRPr>
          </a:p>
          <a:p>
            <a:pPr marL="0" indent="0">
              <a:buNone/>
            </a:pPr>
            <a:endParaRPr lang="en-US" b="1" dirty="0">
              <a:latin typeface="Trebuchet MS" panose="020B0603020202020204" pitchFamily="34" charset="0"/>
            </a:endParaRPr>
          </a:p>
          <a:p>
            <a:pPr marL="0" indent="0">
              <a:buNone/>
            </a:pPr>
            <a:endParaRPr lang="en-US" b="1" dirty="0">
              <a:latin typeface="Trebuchet MS" panose="020B0603020202020204" pitchFamily="34" charset="0"/>
            </a:endParaRPr>
          </a:p>
          <a:p>
            <a:pPr marL="0" indent="0">
              <a:buNone/>
            </a:pPr>
            <a:endParaRPr lang="en-US" b="1" dirty="0">
              <a:latin typeface="Trebuchet MS" panose="020B0603020202020204" pitchFamily="34" charset="0"/>
            </a:endParaRPr>
          </a:p>
          <a:p>
            <a:pPr marL="0" indent="0">
              <a:buNone/>
            </a:pPr>
            <a:endParaRPr lang="en-US" b="1" dirty="0">
              <a:latin typeface="Trebuchet MS" panose="020B0603020202020204" pitchFamily="34" charset="0"/>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86EFC521-B0F7-3751-7C6B-1187D97F4217}"/>
              </a:ext>
            </a:extLst>
          </p:cNvPr>
          <p:cNvPicPr>
            <a:picLocks noChangeAspect="1"/>
          </p:cNvPicPr>
          <p:nvPr/>
        </p:nvPicPr>
        <p:blipFill>
          <a:blip r:embed="rId3"/>
          <a:stretch>
            <a:fillRect/>
          </a:stretch>
        </p:blipFill>
        <p:spPr>
          <a:xfrm>
            <a:off x="1543987" y="2508142"/>
            <a:ext cx="7587847" cy="3862677"/>
          </a:xfrm>
          <a:prstGeom prst="rect">
            <a:avLst/>
          </a:prstGeom>
        </p:spPr>
      </p:pic>
    </p:spTree>
    <p:extLst>
      <p:ext uri="{BB962C8B-B14F-4D97-AF65-F5344CB8AC3E}">
        <p14:creationId xmlns:p14="http://schemas.microsoft.com/office/powerpoint/2010/main" val="2621772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574" y="180976"/>
            <a:ext cx="11600289" cy="664844"/>
          </a:xfrm>
        </p:spPr>
        <p:txBody>
          <a:bodyPr>
            <a:normAutofit fontScale="90000"/>
          </a:bodyPr>
          <a:lstStyle/>
          <a:p>
            <a:br>
              <a:rPr lang="en-US" sz="4000" dirty="0">
                <a:latin typeface="Trebuchet MS" panose="020B0603020202020204" pitchFamily="34" charset="0"/>
              </a:rPr>
            </a:br>
            <a:r>
              <a:rPr lang="en-US" sz="4400" b="1" dirty="0">
                <a:latin typeface="Trebuchet MS" panose="020B0603020202020204" pitchFamily="34" charset="0"/>
              </a:rPr>
              <a:t>Value to Employers  </a:t>
            </a:r>
          </a:p>
        </p:txBody>
      </p:sp>
      <p:sp>
        <p:nvSpPr>
          <p:cNvPr id="3" name="Content Placeholder 2"/>
          <p:cNvSpPr>
            <a:spLocks noGrp="1"/>
          </p:cNvSpPr>
          <p:nvPr>
            <p:ph idx="1"/>
          </p:nvPr>
        </p:nvSpPr>
        <p:spPr>
          <a:xfrm>
            <a:off x="838200" y="1466850"/>
            <a:ext cx="10515600" cy="4962525"/>
          </a:xfrm>
        </p:spPr>
        <p:txBody>
          <a:bodyPr/>
          <a:lstStyle/>
          <a:p>
            <a:pPr marL="0" indent="0">
              <a:spcBef>
                <a:spcPts val="0"/>
              </a:spcBef>
              <a:spcAft>
                <a:spcPts val="1200"/>
              </a:spcAft>
              <a:buNone/>
            </a:pPr>
            <a:r>
              <a:rPr lang="en-US" sz="3200" dirty="0">
                <a:latin typeface="Trebuchet MS" panose="020B0603020202020204" pitchFamily="34" charset="0"/>
              </a:rPr>
              <a:t>2021 Survey Results:</a:t>
            </a:r>
          </a:p>
          <a:p>
            <a:pPr>
              <a:buFont typeface="Wingdings" panose="05000000000000000000" pitchFamily="2" charset="2"/>
              <a:buChar char="Ø"/>
            </a:pPr>
            <a:r>
              <a:rPr lang="en-US" i="1" dirty="0">
                <a:latin typeface="Trebuchet MS" panose="020B0603020202020204" pitchFamily="34" charset="0"/>
              </a:rPr>
              <a:t>ASHRAE Certification is evidence of … competence (90%)</a:t>
            </a:r>
          </a:p>
          <a:p>
            <a:pPr>
              <a:buFont typeface="Wingdings" panose="05000000000000000000" pitchFamily="2" charset="2"/>
              <a:buChar char="Ø"/>
            </a:pPr>
            <a:r>
              <a:rPr lang="en-US" i="1" dirty="0">
                <a:latin typeface="Trebuchet MS" panose="020B0603020202020204" pitchFamily="34" charset="0"/>
              </a:rPr>
              <a:t>I have greater confidence in the knowledge and skills of ASHRAE-certified job applicants (85%) </a:t>
            </a:r>
          </a:p>
          <a:p>
            <a:pPr>
              <a:buFont typeface="Wingdings" panose="05000000000000000000" pitchFamily="2" charset="2"/>
              <a:buChar char="Ø"/>
            </a:pPr>
            <a:r>
              <a:rPr lang="en-US" i="1" dirty="0">
                <a:latin typeface="Trebuchet MS" panose="020B0603020202020204" pitchFamily="34" charset="0"/>
              </a:rPr>
              <a:t>ASHRAE Certification has led to additional business opportunities for my company (54%) </a:t>
            </a:r>
          </a:p>
          <a:p>
            <a:pPr>
              <a:buFont typeface="Wingdings" panose="05000000000000000000" pitchFamily="2" charset="2"/>
              <a:buChar char="Ø"/>
            </a:pPr>
            <a:r>
              <a:rPr lang="en-US" i="1" dirty="0">
                <a:latin typeface="Trebuchet MS" panose="020B0603020202020204" pitchFamily="34" charset="0"/>
              </a:rPr>
              <a:t>If the project team includes an ASHRAE-certified professional, then the project is more likely to be completed on time and under budget, and fulfill stakeholder requirements for quality (52%)   </a:t>
            </a:r>
          </a:p>
          <a:p>
            <a:endParaRPr lang="en-US" dirty="0"/>
          </a:p>
        </p:txBody>
      </p:sp>
    </p:spTree>
    <p:extLst>
      <p:ext uri="{BB962C8B-B14F-4D97-AF65-F5344CB8AC3E}">
        <p14:creationId xmlns:p14="http://schemas.microsoft.com/office/powerpoint/2010/main" val="2364092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rebuchet MS" panose="020B0603020202020204" pitchFamily="34" charset="0"/>
              </a:rPr>
              <a:t>More Value to Employers</a:t>
            </a:r>
          </a:p>
        </p:txBody>
      </p:sp>
      <p:sp>
        <p:nvSpPr>
          <p:cNvPr id="3" name="Content Placeholder 2"/>
          <p:cNvSpPr>
            <a:spLocks noGrp="1"/>
          </p:cNvSpPr>
          <p:nvPr>
            <p:ph idx="1"/>
          </p:nvPr>
        </p:nvSpPr>
        <p:spPr>
          <a:xfrm>
            <a:off x="409575" y="1466850"/>
            <a:ext cx="11660505" cy="4962525"/>
          </a:xfrm>
        </p:spPr>
        <p:txBody>
          <a:bodyPr/>
          <a:lstStyle/>
          <a:p>
            <a:pPr>
              <a:buFont typeface="Wingdings" panose="05000000000000000000" pitchFamily="2" charset="2"/>
              <a:buChar char="Ø"/>
            </a:pPr>
            <a:r>
              <a:rPr lang="en-US" dirty="0">
                <a:latin typeface="Trebuchet MS" panose="020B0603020202020204" pitchFamily="34" charset="0"/>
              </a:rPr>
              <a:t>Know whom to hire, promote and assign important projects </a:t>
            </a:r>
          </a:p>
          <a:p>
            <a:pPr>
              <a:buFont typeface="Wingdings" panose="05000000000000000000" pitchFamily="2" charset="2"/>
              <a:buChar char="Ø"/>
            </a:pPr>
            <a:r>
              <a:rPr lang="en-US" dirty="0">
                <a:latin typeface="Trebuchet MS" panose="020B0603020202020204" pitchFamily="34" charset="0"/>
              </a:rPr>
              <a:t>Incorporate ASHRAE Certification into professional development plans</a:t>
            </a:r>
          </a:p>
          <a:p>
            <a:pPr>
              <a:buFont typeface="Wingdings" panose="05000000000000000000" pitchFamily="2" charset="2"/>
              <a:buChar char="Ø"/>
            </a:pPr>
            <a:r>
              <a:rPr lang="en-US" dirty="0">
                <a:latin typeface="Trebuchet MS" panose="020B0603020202020204" pitchFamily="34" charset="0"/>
              </a:rPr>
              <a:t>Enhanced eligibility for local, state and federal contracts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519317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118" y="400050"/>
            <a:ext cx="10515600" cy="866775"/>
          </a:xfrm>
        </p:spPr>
        <p:txBody>
          <a:bodyPr>
            <a:normAutofit fontScale="90000"/>
          </a:bodyPr>
          <a:lstStyle/>
          <a:p>
            <a:r>
              <a:rPr lang="en-US" sz="4400" b="1" dirty="0">
                <a:latin typeface="Trebuchet MS" panose="020B0603020202020204" pitchFamily="34" charset="0"/>
              </a:rPr>
              <a:t>Value to Certification Earners</a:t>
            </a:r>
            <a:br>
              <a:rPr lang="en-US" dirty="0">
                <a:latin typeface="Trebuchet MS" panose="020B0603020202020204" pitchFamily="34" charset="0"/>
              </a:rPr>
            </a:br>
            <a:endParaRPr lang="en-US" sz="3200" dirty="0">
              <a:latin typeface="Trebuchet MS" panose="020B0603020202020204" pitchFamily="34" charset="0"/>
            </a:endParaRPr>
          </a:p>
        </p:txBody>
      </p:sp>
      <p:sp>
        <p:nvSpPr>
          <p:cNvPr id="3" name="Content Placeholder 2"/>
          <p:cNvSpPr>
            <a:spLocks noGrp="1"/>
          </p:cNvSpPr>
          <p:nvPr>
            <p:ph idx="1"/>
          </p:nvPr>
        </p:nvSpPr>
        <p:spPr>
          <a:xfrm>
            <a:off x="678118" y="1412265"/>
            <a:ext cx="10885232" cy="5093310"/>
          </a:xfrm>
        </p:spPr>
        <p:txBody>
          <a:bodyPr/>
          <a:lstStyle/>
          <a:p>
            <a:pPr marL="0" lvl="0" indent="0">
              <a:spcBef>
                <a:spcPts val="0"/>
              </a:spcBef>
              <a:spcAft>
                <a:spcPts val="1200"/>
              </a:spcAft>
              <a:buNone/>
            </a:pPr>
            <a:r>
              <a:rPr lang="en-US" sz="3200" dirty="0">
                <a:latin typeface="Trebuchet MS" panose="020B0603020202020204" pitchFamily="34" charset="0"/>
              </a:rPr>
              <a:t>2021 Survey Results:</a:t>
            </a:r>
          </a:p>
          <a:p>
            <a:pPr lvl="0">
              <a:buFont typeface="Wingdings" panose="05000000000000000000" pitchFamily="2" charset="2"/>
              <a:buChar char="Ø"/>
            </a:pPr>
            <a:r>
              <a:rPr lang="en-US" i="1" dirty="0">
                <a:latin typeface="Trebuchet MS" panose="020B0603020202020204" pitchFamily="34" charset="0"/>
              </a:rPr>
              <a:t>ASHRAE Certification has provided me with greater recognition </a:t>
            </a:r>
            <a:r>
              <a:rPr lang="en-US" dirty="0">
                <a:latin typeface="Trebuchet MS" panose="020B0603020202020204" pitchFamily="34" charset="0"/>
              </a:rPr>
              <a:t>(72%)</a:t>
            </a:r>
          </a:p>
          <a:p>
            <a:pPr lvl="0">
              <a:buFont typeface="Wingdings" panose="05000000000000000000" pitchFamily="2" charset="2"/>
              <a:buChar char="Ø"/>
            </a:pPr>
            <a:r>
              <a:rPr lang="en-US" i="1" dirty="0">
                <a:latin typeface="Trebuchet MS" panose="020B0603020202020204" pitchFamily="34" charset="0"/>
              </a:rPr>
              <a:t>My credibility in the eyes of my colleagues and supervisor has increased. </a:t>
            </a:r>
            <a:r>
              <a:rPr lang="en-US" dirty="0">
                <a:latin typeface="Trebuchet MS" panose="020B0603020202020204" pitchFamily="34" charset="0"/>
              </a:rPr>
              <a:t>(69%)</a:t>
            </a:r>
          </a:p>
          <a:p>
            <a:pPr lvl="0">
              <a:buFont typeface="Wingdings" panose="05000000000000000000" pitchFamily="2" charset="2"/>
              <a:buChar char="Ø"/>
            </a:pPr>
            <a:r>
              <a:rPr lang="en-US" i="1" dirty="0">
                <a:latin typeface="Trebuchet MS" panose="020B0603020202020204" pitchFamily="34" charset="0"/>
              </a:rPr>
              <a:t>My ASHRAE certification has helped improve my career opportunities. </a:t>
            </a:r>
            <a:r>
              <a:rPr lang="en-US" dirty="0">
                <a:latin typeface="Trebuchet MS" panose="020B0603020202020204" pitchFamily="34" charset="0"/>
              </a:rPr>
              <a:t>(60%)</a:t>
            </a:r>
          </a:p>
          <a:p>
            <a:pPr lvl="0">
              <a:buFont typeface="Wingdings" panose="05000000000000000000" pitchFamily="2" charset="2"/>
              <a:buChar char="Ø"/>
            </a:pPr>
            <a:r>
              <a:rPr lang="en-US" i="1" dirty="0">
                <a:latin typeface="Trebuchet MS" panose="020B0603020202020204" pitchFamily="34" charset="0"/>
              </a:rPr>
              <a:t>My earning power has increased. </a:t>
            </a:r>
            <a:r>
              <a:rPr lang="en-US" dirty="0">
                <a:latin typeface="Trebuchet MS" panose="020B0603020202020204" pitchFamily="34" charset="0"/>
              </a:rPr>
              <a:t>(43%)</a:t>
            </a:r>
          </a:p>
          <a:p>
            <a:pPr marL="0" indent="0">
              <a:buNone/>
            </a:pPr>
            <a:endParaRPr lang="en-US" dirty="0"/>
          </a:p>
        </p:txBody>
      </p:sp>
    </p:spTree>
    <p:extLst>
      <p:ext uri="{BB962C8B-B14F-4D97-AF65-F5344CB8AC3E}">
        <p14:creationId xmlns:p14="http://schemas.microsoft.com/office/powerpoint/2010/main" val="627175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975"/>
            <a:ext cx="10515600" cy="981075"/>
          </a:xfrm>
        </p:spPr>
        <p:txBody>
          <a:bodyPr>
            <a:normAutofit fontScale="90000"/>
          </a:bodyPr>
          <a:lstStyle/>
          <a:p>
            <a:r>
              <a:rPr lang="en-US" b="1" dirty="0">
                <a:latin typeface="Trebuchet MS" panose="020B0603020202020204" pitchFamily="34" charset="0"/>
              </a:rPr>
              <a:t>5 Steps to Earn and Maintain </a:t>
            </a:r>
            <a:br>
              <a:rPr lang="en-US" b="1" dirty="0">
                <a:latin typeface="Trebuchet MS" panose="020B0603020202020204" pitchFamily="34" charset="0"/>
              </a:rPr>
            </a:br>
            <a:r>
              <a:rPr lang="en-US" b="1" dirty="0">
                <a:latin typeface="Trebuchet MS" panose="020B0603020202020204" pitchFamily="34" charset="0"/>
              </a:rPr>
              <a:t>an ASHRAE Certification</a:t>
            </a:r>
          </a:p>
        </p:txBody>
      </p:sp>
      <p:sp>
        <p:nvSpPr>
          <p:cNvPr id="3" name="Content Placeholder 2"/>
          <p:cNvSpPr>
            <a:spLocks noGrp="1"/>
          </p:cNvSpPr>
          <p:nvPr>
            <p:ph idx="1"/>
          </p:nvPr>
        </p:nvSpPr>
        <p:spPr>
          <a:xfrm>
            <a:off x="838200" y="1438275"/>
            <a:ext cx="10515600" cy="4738688"/>
          </a:xfrm>
        </p:spPr>
        <p:txBody>
          <a:bodyPr/>
          <a:lstStyle/>
          <a:p>
            <a:pPr marL="0" indent="0">
              <a:buNone/>
            </a:pPr>
            <a:r>
              <a:rPr lang="en-US" sz="3200" b="1" dirty="0">
                <a:latin typeface="Trebuchet MS" panose="020B0603020202020204" pitchFamily="34" charset="0"/>
              </a:rPr>
              <a:t>Step 1 </a:t>
            </a:r>
            <a:r>
              <a:rPr lang="en-US" sz="3200" dirty="0">
                <a:latin typeface="Trebuchet MS" panose="020B0603020202020204" pitchFamily="34" charset="0"/>
              </a:rPr>
              <a:t>- Review the Candidate Guidebook </a:t>
            </a:r>
          </a:p>
          <a:p>
            <a:pPr>
              <a:buFontTx/>
              <a:buChar char="-"/>
            </a:pPr>
            <a:r>
              <a:rPr lang="en-US" dirty="0"/>
              <a:t>Eligibility requirements</a:t>
            </a:r>
          </a:p>
          <a:p>
            <a:pPr>
              <a:buFontTx/>
              <a:buChar char="-"/>
            </a:pPr>
            <a:r>
              <a:rPr lang="en-US" dirty="0"/>
              <a:t>Examination details</a:t>
            </a:r>
          </a:p>
          <a:p>
            <a:pPr>
              <a:buFontTx/>
              <a:buChar char="-"/>
            </a:pPr>
            <a:r>
              <a:rPr lang="en-US" dirty="0"/>
              <a:t>Recertification requirements </a:t>
            </a:r>
          </a:p>
          <a:p>
            <a:pPr marL="0" indent="0">
              <a:buNone/>
            </a:pP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5570" y="2070735"/>
            <a:ext cx="3147060" cy="4261485"/>
          </a:xfrm>
          <a:prstGeom prst="rect">
            <a:avLst/>
          </a:prstGeom>
        </p:spPr>
      </p:pic>
    </p:spTree>
    <p:extLst>
      <p:ext uri="{BB962C8B-B14F-4D97-AF65-F5344CB8AC3E}">
        <p14:creationId xmlns:p14="http://schemas.microsoft.com/office/powerpoint/2010/main" val="3977734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850</TotalTime>
  <Words>1560</Words>
  <Application>Microsoft Office PowerPoint</Application>
  <PresentationFormat>Widescreen</PresentationFormat>
  <Paragraphs>190</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Trebuchet MS</vt:lpstr>
      <vt:lpstr>Wingdings</vt:lpstr>
      <vt:lpstr>Office Theme</vt:lpstr>
      <vt:lpstr>PowerPoint Presentation</vt:lpstr>
      <vt:lpstr>PowerPoint Presentation</vt:lpstr>
      <vt:lpstr>Background</vt:lpstr>
      <vt:lpstr>What is “Certification”? </vt:lpstr>
      <vt:lpstr>ASHRAE Certification</vt:lpstr>
      <vt:lpstr> Value to Employers  </vt:lpstr>
      <vt:lpstr>More Value to Employers</vt:lpstr>
      <vt:lpstr>Value to Certification Earners </vt:lpstr>
      <vt:lpstr>5 Steps to Earn and Maintain  an ASHRAE Certification</vt:lpstr>
      <vt:lpstr>Step 2- Submit an Application </vt:lpstr>
      <vt:lpstr>Application Fees</vt:lpstr>
      <vt:lpstr>Step 3 - Schedule an Examination </vt:lpstr>
      <vt:lpstr>Step 4 – Prepare for Your Exam  </vt:lpstr>
      <vt:lpstr>Step 5 - Renew Your Certification  </vt:lpstr>
      <vt:lpstr>Promote Your Certification!</vt:lpstr>
      <vt:lpstr>NEW! Digital Badging</vt:lpstr>
      <vt:lpstr>Digital Badging</vt:lpstr>
      <vt:lpstr>Chapter PAOE Points</vt:lpstr>
      <vt:lpstr>For More Information</vt:lpstr>
    </vt:vector>
  </TitlesOfParts>
  <Company>ASHRAE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Megan</dc:creator>
  <cp:lastModifiedBy>Kline, Tim</cp:lastModifiedBy>
  <cp:revision>150</cp:revision>
  <dcterms:created xsi:type="dcterms:W3CDTF">2017-02-06T18:00:44Z</dcterms:created>
  <dcterms:modified xsi:type="dcterms:W3CDTF">2024-09-05T17:17:31Z</dcterms:modified>
</cp:coreProperties>
</file>