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3" r:id="rId3"/>
  </p:sldMasterIdLst>
  <p:notesMasterIdLst>
    <p:notesMasterId r:id="rId40"/>
  </p:notesMasterIdLst>
  <p:sldIdLst>
    <p:sldId id="256" r:id="rId4"/>
    <p:sldId id="258" r:id="rId5"/>
    <p:sldId id="259" r:id="rId6"/>
    <p:sldId id="272"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4" r:id="rId20"/>
    <p:sldId id="275" r:id="rId21"/>
    <p:sldId id="292" r:id="rId22"/>
    <p:sldId id="291" r:id="rId23"/>
    <p:sldId id="290" r:id="rId24"/>
    <p:sldId id="289" r:id="rId25"/>
    <p:sldId id="288" r:id="rId26"/>
    <p:sldId id="287" r:id="rId27"/>
    <p:sldId id="286" r:id="rId28"/>
    <p:sldId id="285" r:id="rId29"/>
    <p:sldId id="284" r:id="rId30"/>
    <p:sldId id="283" r:id="rId31"/>
    <p:sldId id="282" r:id="rId32"/>
    <p:sldId id="281" r:id="rId33"/>
    <p:sldId id="280" r:id="rId34"/>
    <p:sldId id="279" r:id="rId35"/>
    <p:sldId id="276" r:id="rId36"/>
    <p:sldId id="277" r:id="rId37"/>
    <p:sldId id="278" r:id="rId38"/>
    <p:sldId id="26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tcliff, Joslyn" initials="RJ" lastIdx="3" clrIdx="0">
    <p:extLst>
      <p:ext uri="{19B8F6BF-5375-455C-9EA6-DF929625EA0E}">
        <p15:presenceInfo xmlns:p15="http://schemas.microsoft.com/office/powerpoint/2012/main" userId="S-1-5-21-1355109008-1388203642-860360866-7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623"/>
    <a:srgbClr val="009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D6E20-01BD-44D2-86CB-50156F52CCA3}" v="87" dt="2021-04-30T18:50:19.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6" autoAdjust="0"/>
    <p:restoredTop sz="85714" autoAdjust="0"/>
  </p:normalViewPr>
  <p:slideViewPr>
    <p:cSldViewPr snapToGrid="0">
      <p:cViewPr varScale="1">
        <p:scale>
          <a:sx n="75" d="100"/>
          <a:sy n="75" d="100"/>
        </p:scale>
        <p:origin x="198" y="7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F198A-74C4-4D0F-AA94-BCD8D430DA2C}" type="datetimeFigureOut">
              <a:rPr lang="en-US" smtClean="0"/>
              <a:t>4/30/2021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3F295-8BBD-4B98-BCA0-AE2582D8C619}" type="slidenum">
              <a:rPr lang="en-US" smtClean="0"/>
              <a:t>‹#›</a:t>
            </a:fld>
            <a:endParaRPr lang="en-US"/>
          </a:p>
        </p:txBody>
      </p:sp>
    </p:spTree>
    <p:extLst>
      <p:ext uri="{BB962C8B-B14F-4D97-AF65-F5344CB8AC3E}">
        <p14:creationId xmlns:p14="http://schemas.microsoft.com/office/powerpoint/2010/main" val="417110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uildingrating.org/jurisdic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ashrae.org/bemp"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ashrae.org/beap"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ashrae.org/buildingeq"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uildingrating.org/jurisdic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uildingrating.org/jurisdic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200" b="1" dirty="0"/>
              <a:t>Building EQ webpage:  </a:t>
            </a:r>
            <a:r>
              <a:rPr lang="en-US" sz="1200" dirty="0"/>
              <a:t>www.ashrae.org/buildingEQ </a:t>
            </a:r>
          </a:p>
          <a:p>
            <a:pPr>
              <a:spcBef>
                <a:spcPct val="0"/>
              </a:spcBef>
            </a:pPr>
            <a:r>
              <a:rPr lang="en-US" sz="1200" b="1" dirty="0"/>
              <a:t>Building EQ Video:  </a:t>
            </a:r>
            <a:r>
              <a:rPr lang="en-US" sz="1200" dirty="0"/>
              <a:t>https://www.youtube.com/watch?v=8UprJpl5cMs&amp;t=3s</a:t>
            </a:r>
          </a:p>
          <a:p>
            <a:pPr>
              <a:spcBef>
                <a:spcPct val="0"/>
              </a:spcBef>
            </a:pPr>
            <a:r>
              <a:rPr lang="en-US" sz="1200" b="1" dirty="0"/>
              <a:t>Building EQ Portal Training:  </a:t>
            </a:r>
            <a:r>
              <a:rPr lang="en-US" sz="1200" dirty="0"/>
              <a:t>https://www.youtube.com/watch?v=K45K0YfOjpU&amp;t=45s</a:t>
            </a:r>
          </a:p>
          <a:p>
            <a:pPr>
              <a:spcBef>
                <a:spcPct val="0"/>
              </a:spcBef>
            </a:pPr>
            <a:endParaRPr lang="en-US" sz="1200" dirty="0"/>
          </a:p>
          <a:p>
            <a:pPr>
              <a:spcBef>
                <a:spcPct val="0"/>
              </a:spcBef>
            </a:pPr>
            <a:r>
              <a:rPr lang="en-US" sz="1200" b="1" dirty="0"/>
              <a:t>NOTE:  </a:t>
            </a:r>
          </a:p>
          <a:p>
            <a:pPr>
              <a:spcBef>
                <a:spcPct val="0"/>
              </a:spcBef>
            </a:pPr>
            <a:r>
              <a:rPr lang="en-US" sz="1200" dirty="0"/>
              <a:t>Most of the photos in the presentation with people come from and feature the actors in the Building EQ video listed above.</a:t>
            </a:r>
          </a:p>
          <a:p>
            <a:pPr>
              <a:spcBef>
                <a:spcPct val="0"/>
              </a:spcBef>
            </a:pPr>
            <a:r>
              <a:rPr lang="en-US" sz="1200" dirty="0"/>
              <a:t>The 2 minute video provides a broad overview of the Building EQ program.</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a:t>
            </a:fld>
            <a:endParaRPr lang="en-US"/>
          </a:p>
        </p:txBody>
      </p:sp>
    </p:spTree>
    <p:extLst>
      <p:ext uri="{BB962C8B-B14F-4D97-AF65-F5344CB8AC3E}">
        <p14:creationId xmlns:p14="http://schemas.microsoft.com/office/powerpoint/2010/main" val="869787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Building EQ In Operation assesses the building’s energy performance.  </a:t>
            </a:r>
          </a:p>
          <a:p>
            <a:r>
              <a:rPr lang="en-US" sz="1200" b="0" i="0" u="none" strike="noStrike" kern="1200" baseline="0" dirty="0">
                <a:solidFill>
                  <a:schemeClr val="tx1"/>
                </a:solidFill>
                <a:latin typeface="+mn-lt"/>
                <a:ea typeface="+mn-ea"/>
                <a:cs typeface="+mn-cs"/>
              </a:rPr>
              <a:t>The assessment:</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collects metered energy data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includes a building walk-through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supports a Level 1 Energy Audit</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identifies where and how energy is consumed,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provides suggested EEMs (with estimated costs and payback),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includes an IEQ screening that records measurements for thermal comfort, lighting, and ventilation for IAQ</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provides a Building EQ Performance Score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assessor gets information that will help the building owner.</a:t>
            </a:r>
          </a:p>
          <a:p>
            <a:r>
              <a:rPr lang="en-US" sz="1200" b="0" i="0" u="none" strike="noStrike" kern="1200" baseline="0" dirty="0">
                <a:solidFill>
                  <a:schemeClr val="tx1"/>
                </a:solidFill>
                <a:latin typeface="+mn-lt"/>
                <a:ea typeface="+mn-ea"/>
                <a:cs typeface="+mn-cs"/>
              </a:rPr>
              <a:t>The building owner receives guidance on how to improve energy performance.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estimated time to input the required data into the Portal is approximately 30-60 minutes depending on the size of the building and how much data is being input.   This assumes that all the data is readily in hand at the time of input.</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12</a:t>
            </a:fld>
            <a:endParaRPr lang="en-US"/>
          </a:p>
        </p:txBody>
      </p:sp>
    </p:spTree>
    <p:extLst>
      <p:ext uri="{BB962C8B-B14F-4D97-AF65-F5344CB8AC3E}">
        <p14:creationId xmlns:p14="http://schemas.microsoft.com/office/powerpoint/2010/main" val="3402308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8507"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Building EQ As Designed compare a building’s simulated energy consumption to a baseline median EUI using the following formula:  (</a:t>
            </a:r>
            <a:r>
              <a:rPr lang="en-US" sz="1200" b="0" i="0" u="none" strike="noStrike" kern="1200" baseline="0" dirty="0" err="1">
                <a:solidFill>
                  <a:schemeClr val="tx1"/>
                </a:solidFill>
                <a:latin typeface="+mn-lt"/>
                <a:ea typeface="+mn-ea"/>
                <a:cs typeface="+mn-cs"/>
              </a:rPr>
              <a:t>EUI</a:t>
            </a:r>
            <a:r>
              <a:rPr lang="en-US" sz="1200" b="0" i="0" u="none" strike="noStrike" kern="1200" baseline="-25000" dirty="0" err="1">
                <a:solidFill>
                  <a:schemeClr val="tx1"/>
                </a:solidFill>
                <a:latin typeface="+mn-lt"/>
                <a:ea typeface="+mn-ea"/>
                <a:cs typeface="+mn-cs"/>
              </a:rPr>
              <a:t>simulated</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EUI</a:t>
            </a:r>
            <a:r>
              <a:rPr lang="en-US" sz="1200" b="0" i="0" u="none" strike="noStrike" kern="1200" baseline="-25000" dirty="0" err="1">
                <a:solidFill>
                  <a:schemeClr val="tx1"/>
                </a:solidFill>
                <a:latin typeface="+mn-lt"/>
                <a:ea typeface="+mn-ea"/>
                <a:cs typeface="+mn-cs"/>
              </a:rPr>
              <a:t>baseline</a:t>
            </a:r>
            <a:r>
              <a:rPr lang="en-US" sz="1200" b="0" i="0" u="none" strike="noStrike" kern="1200" baseline="0" dirty="0">
                <a:solidFill>
                  <a:schemeClr val="tx1"/>
                </a:solidFill>
                <a:latin typeface="+mn-lt"/>
                <a:ea typeface="+mn-ea"/>
                <a:cs typeface="+mn-cs"/>
              </a:rPr>
              <a:t>) X 100.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Utilizes a standardized model of the building being evaluated</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Uses standardized inputs of operating parameters from COMNET including:  occupancy, plug and process loads, schedules, setpoints.   Inputs depend on building and space type.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The baseline (median) EUI is based on the CBECS median for that specific building type, corrected for location and hours of operations and using U.S national site-to-source ratios. (CBECS = Commercial Building Energy Consumption Survey</a:t>
            </a:r>
            <a:r>
              <a:rPr lang="en-US" sz="1200" b="0" i="0" u="none" strike="noStrike" kern="1200" baseline="0" dirty="0">
                <a:solidFill>
                  <a:schemeClr val="tx1"/>
                </a:solidFill>
                <a:latin typeface="+mn-lt"/>
                <a:ea typeface="+mn-ea"/>
                <a:cs typeface="+mn-cs"/>
              </a:rPr>
              <a:t>)</a:t>
            </a:r>
          </a:p>
          <a:p>
            <a:endParaRPr lang="en-US" sz="10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Because most green building programs </a:t>
            </a:r>
            <a:r>
              <a:rPr lang="en-US" sz="1200" b="0" i="0" u="none" strike="noStrike" kern="1200" baseline="0" dirty="0" err="1">
                <a:solidFill>
                  <a:schemeClr val="tx1"/>
                </a:solidFill>
                <a:latin typeface="+mn-lt"/>
                <a:ea typeface="+mn-ea"/>
                <a:cs typeface="+mn-cs"/>
              </a:rPr>
              <a:t>donʼt</a:t>
            </a:r>
            <a:r>
              <a:rPr lang="en-US" sz="1200" b="0" i="0" u="none" strike="noStrike" kern="1200" baseline="0" dirty="0">
                <a:solidFill>
                  <a:schemeClr val="tx1"/>
                </a:solidFill>
                <a:latin typeface="+mn-lt"/>
                <a:ea typeface="+mn-ea"/>
                <a:cs typeface="+mn-cs"/>
              </a:rPr>
              <a:t> normalize for operating and occupancy variables in their new construction (asset) ratings, it is very difficult to compare buildings with very different operations and occupancy to each other. The Building EQ As Designed rating allow for this comparison because it standardizes those operating variables.</a:t>
            </a:r>
          </a:p>
          <a:p>
            <a:endParaRPr lang="en-US" sz="10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scale barometer shown illustrates how a building’s Building Performance Score indicates a buildings energy performance with a score range as follows: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A zero net energy building will have a score of zero (zero net energy use)</a:t>
            </a:r>
            <a:endParaRPr lang="en-US" sz="1200" dirty="0">
              <a:latin typeface="+mn-lt"/>
            </a:endParaRP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An efficient building has a score less than 100 (low energy use / energy use approaching zero net energy use)</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An average building will fall near the median value of 100 (equals median or baseline building)</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An Inefficient building has a score greater than 100 (above average energy use / high energy use)</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The baseline value of 100 also represents the median (similar to mid‐point or average) energy use intensity for existing buildings of that building type</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13</a:t>
            </a:fld>
            <a:endParaRPr lang="en-US"/>
          </a:p>
        </p:txBody>
      </p:sp>
    </p:spTree>
    <p:extLst>
      <p:ext uri="{BB962C8B-B14F-4D97-AF65-F5344CB8AC3E}">
        <p14:creationId xmlns:p14="http://schemas.microsoft.com/office/powerpoint/2010/main" val="278782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As Designed process involves an on‐site visit by a Building Energy Modeling Professional (BEMP) to confirm that the modeling inputs are consistent with the building as constructed.  The process: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Models the building using standardized operating assumptions and modeling inputs (from COMNET).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Calculates the rating using data generated from the model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Allows for comparison of buildings with very different operating parameters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Allows for comparison of a building’s current energy efficiency (In Operation) to the building’s potential energy efficiency</a:t>
            </a:r>
          </a:p>
          <a:p>
            <a:pPr marL="171450" lvl="0" indent="-171450">
              <a:buFont typeface="Wingdings" panose="05000000000000000000" pitchFamily="2" charset="2"/>
              <a:buChar cha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The owner is able to compare different buildings without including effects of the current occupants.</a:t>
            </a:r>
          </a:p>
          <a:p>
            <a:r>
              <a:rPr lang="en-US" sz="1200" b="0" i="0" u="none" strike="noStrike" kern="1200" baseline="0" dirty="0">
                <a:solidFill>
                  <a:schemeClr val="tx1"/>
                </a:solidFill>
                <a:latin typeface="+mn-lt"/>
                <a:ea typeface="+mn-ea"/>
                <a:cs typeface="+mn-cs"/>
              </a:rPr>
              <a:t>The Operator is able to determine whether they are achieving the full designed potential for a particular building. </a:t>
            </a:r>
          </a:p>
          <a:p>
            <a:r>
              <a:rPr lang="en-US" sz="1200" b="0" i="0" u="none" strike="noStrike" kern="1200" baseline="0" dirty="0">
                <a:solidFill>
                  <a:schemeClr val="tx1"/>
                </a:solidFill>
                <a:latin typeface="+mn-lt"/>
                <a:ea typeface="+mn-ea"/>
                <a:cs typeface="+mn-cs"/>
              </a:rPr>
              <a:t>The As Designed rating may be a useful tool for real estate transactions.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estimated time to input the required data into the Portal is approximately 30-60 minutes depending on the size of the building and how much data is being input.   This assumes that all the data is readily in hand at the time of input.</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14</a:t>
            </a:fld>
            <a:endParaRPr lang="en-US"/>
          </a:p>
        </p:txBody>
      </p:sp>
    </p:spTree>
    <p:extLst>
      <p:ext uri="{BB962C8B-B14F-4D97-AF65-F5344CB8AC3E}">
        <p14:creationId xmlns:p14="http://schemas.microsoft.com/office/powerpoint/2010/main" val="1550194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Because metered data is not required, the As Designed rating can be used on new buildings that have not yet been operational for a full 12 months as well as on existing buildings that have been operating for a long time. </a:t>
            </a:r>
          </a:p>
          <a:p>
            <a:endParaRPr lang="en-US" sz="1200" dirty="0">
              <a:latin typeface="+mn-lt"/>
            </a:endParaRPr>
          </a:p>
          <a:p>
            <a:r>
              <a:rPr lang="en-US" sz="1200" dirty="0">
                <a:latin typeface="+mn-lt"/>
              </a:rPr>
              <a:t>The As Designed process can also be applied doing the design phase or construction phase to evaluate different design options.   Because the As Designed rating is neutralized for occupancy and operation conditions, the design options can be compared solely based on how the building assets (bricks and mortar) and systems are expected to perform. </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Note that the rating/score cannot be finalized/awarded until the building is fully constructed and the as‐built conditions are finalized.</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15</a:t>
            </a:fld>
            <a:endParaRPr lang="en-US"/>
          </a:p>
        </p:txBody>
      </p:sp>
    </p:spTree>
    <p:extLst>
      <p:ext uri="{BB962C8B-B14F-4D97-AF65-F5344CB8AC3E}">
        <p14:creationId xmlns:p14="http://schemas.microsoft.com/office/powerpoint/2010/main" val="3780247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Building EQ Portal is an online tool that includes: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Online data entry and submission process</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Download of metered energy data from ENERGY STAR™ Portfolio Manager</a:t>
            </a:r>
          </a:p>
          <a:p>
            <a:pPr marL="0" indent="0">
              <a:buFont typeface="Wingdings" panose="05000000000000000000" pitchFamily="2" charset="2"/>
              <a:buNone/>
            </a:pP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Building EQ Performance Score </a:t>
            </a:r>
            <a:r>
              <a:rPr lang="en-US" sz="1200" b="0" i="0" u="none" strike="noStrike" kern="1200" baseline="0" dirty="0">
                <a:solidFill>
                  <a:schemeClr val="tx1"/>
                </a:solidFill>
                <a:latin typeface="+mn-lt"/>
                <a:ea typeface="+mn-ea"/>
                <a:cs typeface="+mn-cs"/>
              </a:rPr>
              <a:t>rates the building’s performance and is free to all users.  </a:t>
            </a:r>
          </a:p>
          <a:p>
            <a:r>
              <a:rPr lang="en-US" sz="1200" kern="1200" dirty="0">
                <a:solidFill>
                  <a:schemeClr val="tx1"/>
                </a:solidFill>
                <a:effectLst/>
                <a:latin typeface="+mn-lt"/>
                <a:ea typeface="+mn-ea"/>
                <a:cs typeface="+mn-cs"/>
              </a:rPr>
              <a:t>Anyone can use the Portal to get the Building EQ Performance Score (i.e., the rating) which shows on the screen once the required data is entered.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Projects must be submitted by a credentialed practitioners for an official Building EQ rating. A credentialed practitioner signs off on the project by agreeing to the Terms and Conditions (TOC) and providing their signature on the Project detail screen for that project.   Credential users include ASHRAE BEAP, ASHRAE BEMP, and Professional Engineer).</a:t>
            </a: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There is a one‐time set up fee of $25 for non‐members and $15 for ASHRAE members to verify the credentials of Professional /Chartered Engineers.</a:t>
            </a:r>
          </a:p>
          <a:p>
            <a:r>
              <a:rPr lang="en-US" sz="1200" kern="1200" dirty="0">
                <a:solidFill>
                  <a:schemeClr val="tx1"/>
                </a:solidFill>
                <a:effectLst/>
                <a:latin typeface="+mn-lt"/>
                <a:ea typeface="+mn-ea"/>
                <a:cs typeface="+mn-cs"/>
              </a:rPr>
              <a:t> The fee is waived for BEAPs and BEMPs as the credentials for these Certified Providers can be automatically verified within ASHRAE’s systems.</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16</a:t>
            </a:fld>
            <a:endParaRPr lang="en-US"/>
          </a:p>
        </p:txBody>
      </p:sp>
    </p:spTree>
    <p:extLst>
      <p:ext uri="{BB962C8B-B14F-4D97-AF65-F5344CB8AC3E}">
        <p14:creationId xmlns:p14="http://schemas.microsoft.com/office/powerpoint/2010/main" val="804394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BuildingSync</a:t>
            </a:r>
            <a:r>
              <a:rPr lang="en-US" sz="1200" kern="1200" dirty="0">
                <a:solidFill>
                  <a:schemeClr val="tx1"/>
                </a:solidFill>
                <a:effectLst/>
                <a:latin typeface="+mn-lt"/>
                <a:ea typeface="+mn-ea"/>
                <a:cs typeface="+mn-cs"/>
              </a:rPr>
              <a:t> is </a:t>
            </a:r>
            <a:r>
              <a:rPr lang="en-US" sz="1200" b="0" i="0" kern="1200" dirty="0">
                <a:solidFill>
                  <a:schemeClr val="tx1"/>
                </a:solidFill>
                <a:effectLst/>
                <a:latin typeface="+mn-lt"/>
                <a:ea typeface="+mn-ea"/>
                <a:cs typeface="+mn-cs"/>
              </a:rPr>
              <a:t>BEDES-compliant XML schema </a:t>
            </a:r>
            <a:r>
              <a:rPr lang="en-US" sz="1200" kern="1200" dirty="0">
                <a:solidFill>
                  <a:schemeClr val="tx1"/>
                </a:solidFill>
                <a:effectLst/>
                <a:latin typeface="+mn-lt"/>
                <a:ea typeface="+mn-ea"/>
                <a:cs typeface="+mn-cs"/>
              </a:rPr>
              <a:t>for data transfer that allows for the output or input of data files form one application to another.   For Building EQ, it will initially be inputting data from another source into the Portal.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calculation of the median EUI has been aligned with ENERGY STAR using Architecture 2030’s </a:t>
            </a:r>
            <a:r>
              <a:rPr lang="en-US" sz="1200" b="0" i="1" u="none" strike="noStrike" kern="1200" baseline="0" dirty="0">
                <a:solidFill>
                  <a:schemeClr val="tx1"/>
                </a:solidFill>
                <a:latin typeface="+mn-lt"/>
                <a:ea typeface="+mn-ea"/>
                <a:cs typeface="+mn-cs"/>
              </a:rPr>
              <a:t>Zero Tool </a:t>
            </a:r>
            <a:r>
              <a:rPr lang="en-US" sz="1200" b="0" i="0" u="none" strike="noStrike" kern="1200" baseline="0" dirty="0">
                <a:solidFill>
                  <a:schemeClr val="tx1"/>
                </a:solidFill>
                <a:latin typeface="+mn-lt"/>
                <a:ea typeface="+mn-ea"/>
                <a:cs typeface="+mn-cs"/>
              </a:rPr>
              <a:t>which will bring Building EQ Performance Scores more in line with ENERGY STAR Portfolio Manager scores.    This calculation methodology is available for all ENERGY STAR building types in the US and Canada.</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Building EQ Portal uses methodology aligned with ASHRAE Standard 100 for all other building types in the US and Canada and for all building types in the rest of the world. </a:t>
            </a:r>
            <a:endParaRPr lang="en-US" sz="1200" dirty="0"/>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17</a:t>
            </a:fld>
            <a:endParaRPr lang="en-US"/>
          </a:p>
        </p:txBody>
      </p:sp>
    </p:spTree>
    <p:extLst>
      <p:ext uri="{BB962C8B-B14F-4D97-AF65-F5344CB8AC3E}">
        <p14:creationId xmlns:p14="http://schemas.microsoft.com/office/powerpoint/2010/main" val="274333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Building EQ Portal allows you to group the projects in your account into campuses and portfolios.    You can use these two designations to organize and group your projects.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Copy Project feature creates a new project with the exact information as the original file. The new file is automatically created with “Copy 1” added to the end of the original file name. The new project can be renamed and edited as needed. This feature can be used to copy any project at any time during the data entry process or after the project has been submitted.    You could use this feature to: </a:t>
            </a:r>
          </a:p>
          <a:p>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Update a previously submitted project with new Utility, EEM, and/or IEQ information.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Create an As Designed (AD) project for a building that has previously been submitted as an In Operation (IO) project, but needs to have some information that is different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Enter historical data on a building without having to update the static building information with each new project. </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Start a new project with similar information to reduce required data entry. </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18</a:t>
            </a:fld>
            <a:endParaRPr lang="en-US"/>
          </a:p>
        </p:txBody>
      </p:sp>
    </p:spTree>
    <p:extLst>
      <p:ext uri="{BB962C8B-B14F-4D97-AF65-F5344CB8AC3E}">
        <p14:creationId xmlns:p14="http://schemas.microsoft.com/office/powerpoint/2010/main" val="42819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metrics (SI or IP), currency type (by country), and rating type (In Operation or As Designed or both) are selected from the Manage Project page.</a:t>
            </a:r>
          </a:p>
          <a:p>
            <a:endParaRPr lang="en-US" sz="1200" dirty="0"/>
          </a:p>
          <a:p>
            <a:r>
              <a:rPr lang="en-US" sz="1200" dirty="0"/>
              <a:t>The climate zone is selected on the data input screens.</a:t>
            </a:r>
          </a:p>
          <a:p>
            <a:endParaRPr lang="en-US" sz="1200" dirty="0"/>
          </a:p>
          <a:p>
            <a:r>
              <a:rPr lang="en-US" sz="1200" dirty="0"/>
              <a:t>The language (English or French) is selected for the user on their user set up page.</a:t>
            </a:r>
          </a:p>
          <a:p>
            <a:endParaRPr lang="en-US" sz="1200" dirty="0"/>
          </a:p>
          <a:p>
            <a:r>
              <a:rPr lang="en-US" sz="1200" dirty="0"/>
              <a:t>Currency is only used in the energy cost calculation on the energy tab and is done in the currency selected for the project.   No additional currency exchange calculation is required.</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19</a:t>
            </a:fld>
            <a:endParaRPr lang="en-US"/>
          </a:p>
        </p:txBody>
      </p:sp>
    </p:spTree>
    <p:extLst>
      <p:ext uri="{BB962C8B-B14F-4D97-AF65-F5344CB8AC3E}">
        <p14:creationId xmlns:p14="http://schemas.microsoft.com/office/powerpoint/2010/main" val="2030448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Data input screens are arranged by Tabs and Accordions.</a:t>
            </a:r>
          </a:p>
          <a:p>
            <a:endParaRPr lang="en-US"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The Tabs (Building Characteristics, Energy, IEQ Screening, Energy Efficiency Measures, and Photos/Attachments) are organized horizontally across the screen.</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Each tab has multiple accordions below it vertically that open and close as needed to enter data.</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Once data entry begins a green check mark on the accordion indicates that all the required data for that accordion has been successfully entered and saved. A red “X” on either the accordion or tab indicates that some data is missing or does not fit into the required parameters.</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20</a:t>
            </a:fld>
            <a:endParaRPr lang="en-US"/>
          </a:p>
        </p:txBody>
      </p:sp>
    </p:spTree>
    <p:extLst>
      <p:ext uri="{BB962C8B-B14F-4D97-AF65-F5344CB8AC3E}">
        <p14:creationId xmlns:p14="http://schemas.microsoft.com/office/powerpoint/2010/main" val="769921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Data input screens are arranged by Tabs and Accordions.</a:t>
            </a:r>
          </a:p>
          <a:p>
            <a:endParaRPr lang="en-US"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The Tabs (Building Characteristics, Energy, IEQ Screening, Energy Efficiency Measures, and Photos/Attachments) are organized horizontally across the screen.</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Each tab has multiple accordions below it vertically that open and close as needed to enter data.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Some fields require additional accordions that are only visible if that field is used.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Once data entry begins a green check mark on the accordion indicates that all the required data for that accordion has been successfully entered and saved. A red “X” on either the accordion or tab indicates that some data is missing or does not fit into the required parameters.</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21</a:t>
            </a:fld>
            <a:endParaRPr lang="en-US"/>
          </a:p>
        </p:txBody>
      </p:sp>
    </p:spTree>
    <p:extLst>
      <p:ext uri="{BB962C8B-B14F-4D97-AF65-F5344CB8AC3E}">
        <p14:creationId xmlns:p14="http://schemas.microsoft.com/office/powerpoint/2010/main" val="370393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panose="020F0502020204030204" pitchFamily="34" charset="0"/>
              </a:rPr>
              <a:t>CZ = Climate Zone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EUI = Energy Use Intensity – Btu/yr-ft</a:t>
            </a:r>
            <a:r>
              <a:rPr lang="en-US" sz="1200" dirty="0">
                <a:latin typeface="+mn-lt"/>
                <a:cs typeface="Calibri" panose="020F0502020204030204" pitchFamily="34" charset="0"/>
              </a:rPr>
              <a:t>²</a:t>
            </a:r>
          </a:p>
          <a:p>
            <a:r>
              <a:rPr lang="en-US" sz="1200" dirty="0">
                <a:latin typeface="+mn-lt"/>
              </a:rPr>
              <a:t>IO = In Operation</a:t>
            </a:r>
          </a:p>
          <a:p>
            <a:r>
              <a:rPr lang="en-US" sz="1200" dirty="0">
                <a:latin typeface="+mn-lt"/>
              </a:rPr>
              <a:t>AD = As Designed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Calibri" panose="020F0502020204030204" pitchFamily="34" charset="0"/>
            </a:endParaRPr>
          </a:p>
          <a:p>
            <a:r>
              <a:rPr lang="en-US" sz="1200" dirty="0">
                <a:latin typeface="+mn-lt"/>
              </a:rPr>
              <a:t>The Building EQ Portal is an online tool that includes: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Online data entry and submission process</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Download of metered energy data from ENERGY STAR™ Portfolio Manager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Building EQ is a web based portal that compares your building’s performance with similar building types.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offers a consistent methodology,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can also compare buildings within an owner’s portfolio against each other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can be re‐evaluated over time to see if the improvements are getting the expected energy savings and performance results.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allows owners to invest financial resources in their buildings in the ways that will provide the greatest return.</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3</a:t>
            </a:fld>
            <a:endParaRPr lang="en-US"/>
          </a:p>
        </p:txBody>
      </p:sp>
    </p:spTree>
    <p:extLst>
      <p:ext uri="{BB962C8B-B14F-4D97-AF65-F5344CB8AC3E}">
        <p14:creationId xmlns:p14="http://schemas.microsoft.com/office/powerpoint/2010/main" val="69889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Building EQ Portal uses several different symbols to communicate the validation status of your project. </a:t>
            </a:r>
          </a:p>
          <a:p>
            <a:endParaRPr lang="en-US" sz="1200" b="0" i="0"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The question mark indicates that there is a help screen associated with the field or tab that will provide specific guidance relative to that field or tab.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The yellow triangle is a validation warning that signals that an entered value is outside the normally expected parameters for that field. A warning message will appear in yellow text at the top of the accordion to let you know what specific field is triggering the warning. The warning allows you to verify that you have entered the information correctly. Validation warnings will not prevent you from submitting your project for approval.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The red X mark signifies a validation error indicating that either required information is missing or that an entered value is invalid. An error message will appear in red text at the top of the accordion to let you know what specific field is triggering the error and what action is needed to correct it. A project cannot be submitted for approval until all validation errors have been addressed.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The green check mark indicates that all required data has been entered into that accordion and that all validation tests have been met. </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22</a:t>
            </a:fld>
            <a:endParaRPr lang="en-US"/>
          </a:p>
        </p:txBody>
      </p:sp>
    </p:spTree>
    <p:extLst>
      <p:ext uri="{BB962C8B-B14F-4D97-AF65-F5344CB8AC3E}">
        <p14:creationId xmlns:p14="http://schemas.microsoft.com/office/powerpoint/2010/main" val="286364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Available </a:t>
            </a:r>
            <a:r>
              <a:rPr lang="en-US" sz="1200" b="1" i="0" kern="1200" dirty="0">
                <a:solidFill>
                  <a:schemeClr val="tx1"/>
                </a:solidFill>
                <a:effectLst/>
                <a:latin typeface="+mn-lt"/>
                <a:ea typeface="+mn-ea"/>
                <a:cs typeface="+mn-cs"/>
              </a:rPr>
              <a:t>building types </a:t>
            </a:r>
            <a:r>
              <a:rPr lang="en-US" sz="1200" b="0" i="0" kern="1200" dirty="0">
                <a:solidFill>
                  <a:schemeClr val="tx1"/>
                </a:solidFill>
                <a:effectLst/>
                <a:latin typeface="+mn-lt"/>
                <a:ea typeface="+mn-ea"/>
                <a:cs typeface="+mn-cs"/>
              </a:rPr>
              <a:t>are noted in the pull down menu for Building Type in the Building Demographics accordion (Building Characteristics tab). </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Buildings are listed by broad building activities that are broken down into more specific building types.</a:t>
            </a:r>
          </a:p>
          <a:p>
            <a:pPr marL="171450" indent="-171450">
              <a:buFont typeface="Wingdings" panose="05000000000000000000" pitchFamily="2" charset="2"/>
              <a:buChar char="§"/>
            </a:pPr>
            <a:r>
              <a:rPr lang="en-US" sz="1200" b="0" i="0" kern="1200" dirty="0">
                <a:solidFill>
                  <a:schemeClr val="tx1"/>
                </a:solidFill>
                <a:effectLst/>
                <a:latin typeface="+mn-lt"/>
                <a:ea typeface="+mn-ea"/>
                <a:cs typeface="+mn-cs"/>
              </a:rPr>
              <a:t>Match your building’s main use activities with the broader categories and then more specifically within the sub-categories underneath</a:t>
            </a:r>
          </a:p>
          <a:p>
            <a:pPr marL="0" indent="0">
              <a:buFont typeface="Wingdings" panose="05000000000000000000" pitchFamily="2" charset="2"/>
              <a:buNone/>
            </a:pPr>
            <a:endParaRPr lang="en-US" sz="1200" b="0" i="0" kern="1200" dirty="0">
              <a:solidFill>
                <a:schemeClr val="tx1"/>
              </a:solidFill>
              <a:effectLst/>
              <a:latin typeface="+mn-lt"/>
              <a:ea typeface="+mn-ea"/>
              <a:cs typeface="+mn-cs"/>
            </a:endParaRPr>
          </a:p>
          <a:p>
            <a:pPr marL="0" indent="0">
              <a:buFont typeface="Wingdings" panose="05000000000000000000" pitchFamily="2" charset="2"/>
              <a:buNone/>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multiple use building </a:t>
            </a:r>
            <a:r>
              <a:rPr lang="en-US" sz="1200" kern="1200" dirty="0">
                <a:solidFill>
                  <a:schemeClr val="tx1"/>
                </a:solidFill>
                <a:effectLst/>
                <a:latin typeface="+mn-lt"/>
                <a:ea typeface="+mn-ea"/>
                <a:cs typeface="+mn-cs"/>
              </a:rPr>
              <a:t>contains multiple principal building activities in a single building and a property contains multiple buildings. A candidate building may be rated as a multiple use building/property using the rules detailed in the definitions including on the main Help screen in the Portal.</a:t>
            </a:r>
            <a:endParaRPr lang="en-US" sz="1200" b="0" i="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Lab Buildings:  </a:t>
            </a:r>
            <a:r>
              <a:rPr lang="en-US" sz="1200" b="0" i="0" u="none" strike="noStrike" kern="1200" baseline="0" dirty="0">
                <a:solidFill>
                  <a:schemeClr val="tx1"/>
                </a:solidFill>
                <a:latin typeface="+mn-lt"/>
                <a:ea typeface="+mn-ea"/>
                <a:cs typeface="+mn-cs"/>
              </a:rPr>
              <a:t>in order to produce a more accurate baseline median EUI for Lab buildings, the Building EQ Portal uses a calculation methodology that accounts for multiple lab types, hours of operation, and the lab area ratio.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Existing methodologies in other programs do not distinguish between different lab types or the percentage of lab area in a lab building (lab area ratio) making it difficult to get a fair comparison of performance. </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23</a:t>
            </a:fld>
            <a:endParaRPr lang="en-US"/>
          </a:p>
        </p:txBody>
      </p:sp>
    </p:spTree>
    <p:extLst>
      <p:ext uri="{BB962C8B-B14F-4D97-AF65-F5344CB8AC3E}">
        <p14:creationId xmlns:p14="http://schemas.microsoft.com/office/powerpoint/2010/main" val="2622193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following items are delivered by the Portal:</a:t>
            </a:r>
          </a:p>
          <a:p>
            <a:endParaRPr lang="en-US" sz="12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Building EQ Label Report - </a:t>
            </a:r>
            <a:r>
              <a:rPr lang="en-US" sz="1200" kern="1200" dirty="0">
                <a:solidFill>
                  <a:schemeClr val="tx1"/>
                </a:solidFill>
                <a:effectLst/>
                <a:latin typeface="+mn-lt"/>
                <a:ea typeface="+mn-ea"/>
                <a:cs typeface="+mn-cs"/>
              </a:rPr>
              <a:t>Free to credentialed users for approved submissions</a:t>
            </a:r>
          </a:p>
          <a:p>
            <a:endParaRPr lang="en-US" sz="9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Building EQ Disclosure Report - </a:t>
            </a:r>
            <a:r>
              <a:rPr lang="en-US" sz="1200" kern="1200" dirty="0">
                <a:solidFill>
                  <a:schemeClr val="tx1"/>
                </a:solidFill>
                <a:effectLst/>
                <a:latin typeface="+mn-lt"/>
                <a:ea typeface="+mn-ea"/>
                <a:cs typeface="+mn-cs"/>
              </a:rPr>
              <a:t>Available for a $50 fee to credentialed users for approved submissions</a:t>
            </a:r>
          </a:p>
          <a:p>
            <a:endParaRPr lang="en-US" sz="9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Building EQ Spreadsheet Audit Report - </a:t>
            </a:r>
            <a:r>
              <a:rPr lang="en-US" sz="1200" kern="1200" dirty="0">
                <a:solidFill>
                  <a:schemeClr val="tx1"/>
                </a:solidFill>
                <a:effectLst/>
                <a:latin typeface="+mn-lt"/>
                <a:ea typeface="+mn-ea"/>
                <a:cs typeface="+mn-cs"/>
              </a:rPr>
              <a:t>Available for a $50 fee to credentialed users for approved submissions</a:t>
            </a:r>
          </a:p>
          <a:p>
            <a:endParaRPr lang="en-US" sz="90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Building EQ Narrative Audit Report - </a:t>
            </a:r>
            <a:r>
              <a:rPr lang="en-US" sz="1200" kern="1200" dirty="0">
                <a:solidFill>
                  <a:schemeClr val="tx1"/>
                </a:solidFill>
                <a:effectLst/>
                <a:latin typeface="+mn-lt"/>
                <a:ea typeface="+mn-ea"/>
                <a:cs typeface="+mn-cs"/>
              </a:rPr>
              <a:t>Available for a $200 fee to credentialed users for approved submissions</a:t>
            </a:r>
          </a:p>
          <a:p>
            <a:endParaRPr lang="en-US" sz="1200" dirty="0"/>
          </a:p>
          <a:p>
            <a:r>
              <a:rPr lang="en-US" sz="1200" dirty="0"/>
              <a:t>Also available but not listed on slide: </a:t>
            </a:r>
          </a:p>
          <a:p>
            <a:r>
              <a:rPr lang="en-US" sz="1200" b="1" kern="1200" dirty="0">
                <a:solidFill>
                  <a:schemeClr val="tx1"/>
                </a:solidFill>
                <a:effectLst/>
                <a:latin typeface="+mn-lt"/>
                <a:ea typeface="+mn-ea"/>
                <a:cs typeface="+mn-cs"/>
              </a:rPr>
              <a:t>Calculated Building EQ Performance Score - </a:t>
            </a:r>
            <a:r>
              <a:rPr lang="en-US" sz="1200" kern="1200" dirty="0">
                <a:solidFill>
                  <a:schemeClr val="tx1"/>
                </a:solidFill>
                <a:effectLst/>
                <a:latin typeface="+mn-lt"/>
                <a:ea typeface="+mn-ea"/>
                <a:cs typeface="+mn-cs"/>
              </a:rPr>
              <a:t>Visible at top of Portal page after inputting minimum required data, Free to all users</a:t>
            </a:r>
          </a:p>
          <a:p>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User Input Report - </a:t>
            </a:r>
            <a:r>
              <a:rPr lang="en-US" sz="1200" kern="1200" dirty="0">
                <a:solidFill>
                  <a:schemeClr val="tx1"/>
                </a:solidFill>
                <a:effectLst/>
                <a:latin typeface="+mn-lt"/>
                <a:ea typeface="+mn-ea"/>
                <a:cs typeface="+mn-cs"/>
              </a:rPr>
              <a:t>Recaps all data entered into the Portal, Free to all users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Blank report can be printed for use of data collection offline</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24</a:t>
            </a:fld>
            <a:endParaRPr lang="en-US"/>
          </a:p>
        </p:txBody>
      </p:sp>
    </p:spTree>
    <p:extLst>
      <p:ext uri="{BB962C8B-B14F-4D97-AF65-F5344CB8AC3E}">
        <p14:creationId xmlns:p14="http://schemas.microsoft.com/office/powerpoint/2010/main" val="2717858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Building EQ Label Report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Graphic representation of Building EQ Performance Score </a:t>
            </a:r>
            <a:r>
              <a:rPr lang="en-US" sz="1200" kern="1200" dirty="0" err="1">
                <a:solidFill>
                  <a:schemeClr val="tx1"/>
                </a:solidFill>
                <a:effectLst/>
                <a:latin typeface="+mn-lt"/>
                <a:ea typeface="+mn-ea"/>
                <a:cs typeface="+mn-cs"/>
              </a:rPr>
              <a:t>score</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Free to credentialed users for approved submissions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Can be used to create a building plaque (see Plaque Guidelines on Portal)</a:t>
            </a:r>
          </a:p>
          <a:p>
            <a:pPr marL="171450" lvl="0" indent="-171450">
              <a:buFont typeface="Wingdings" panose="05000000000000000000" pitchFamily="2" charset="2"/>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buiding’s</a:t>
            </a:r>
            <a:r>
              <a:rPr lang="en-US" sz="1200" kern="1200" dirty="0">
                <a:solidFill>
                  <a:schemeClr val="tx1"/>
                </a:solidFill>
                <a:effectLst/>
                <a:latin typeface="+mn-lt"/>
                <a:ea typeface="+mn-ea"/>
                <a:cs typeface="+mn-cs"/>
              </a:rPr>
              <a:t> calculated Building EQ Performance Score is visible at top of Portal page after inputting minimum required data and is available and free to all users</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25</a:t>
            </a:fld>
            <a:endParaRPr lang="en-US"/>
          </a:p>
        </p:txBody>
      </p:sp>
    </p:spTree>
    <p:extLst>
      <p:ext uri="{BB962C8B-B14F-4D97-AF65-F5344CB8AC3E}">
        <p14:creationId xmlns:p14="http://schemas.microsoft.com/office/powerpoint/2010/main" val="129950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Benefits of the Building EQ Performance Score: </a:t>
            </a:r>
          </a:p>
          <a:p>
            <a:endParaRPr lang="en-US" sz="1200" dirty="0">
              <a:latin typeface="+mn-lt"/>
            </a:endParaRPr>
          </a:p>
          <a:p>
            <a:r>
              <a:rPr lang="en-US" sz="1200" dirty="0">
                <a:latin typeface="+mn-lt"/>
              </a:rPr>
              <a:t>The score provides an indicator of how the building is performing and along with additional information produced during the assessment process allows for a conversation with the building owner on how to improve the building’s energy performance.</a:t>
            </a:r>
          </a:p>
          <a:p>
            <a:endParaRPr lang="en-US" sz="1200" dirty="0">
              <a:latin typeface="+mn-lt"/>
            </a:endParaRPr>
          </a:p>
          <a:p>
            <a:r>
              <a:rPr lang="en-US" sz="1200" dirty="0">
                <a:latin typeface="+mn-lt"/>
              </a:rPr>
              <a:t>The In Operation assessment:</a:t>
            </a:r>
          </a:p>
          <a:p>
            <a:pPr marL="171450" indent="-171450">
              <a:buFont typeface="Wingdings" panose="05000000000000000000" pitchFamily="2" charset="2"/>
              <a:buChar char="§"/>
            </a:pPr>
            <a:r>
              <a:rPr lang="en-US" sz="1200" dirty="0">
                <a:latin typeface="+mn-lt"/>
              </a:rPr>
              <a:t>Based on actual energy costs</a:t>
            </a:r>
          </a:p>
          <a:p>
            <a:pPr marL="171450" indent="-171450">
              <a:buFont typeface="Wingdings" panose="05000000000000000000" pitchFamily="2" charset="2"/>
              <a:buChar char="§"/>
            </a:pPr>
            <a:r>
              <a:rPr lang="en-US" sz="1200" dirty="0">
                <a:latin typeface="+mn-lt"/>
              </a:rPr>
              <a:t>Resonates with decisions makers</a:t>
            </a:r>
          </a:p>
          <a:p>
            <a:pPr marL="171450" indent="-171450">
              <a:buFont typeface="Wingdings" panose="05000000000000000000" pitchFamily="2" charset="2"/>
              <a:buChar char="§"/>
            </a:pPr>
            <a:r>
              <a:rPr lang="en-US" sz="1200" dirty="0">
                <a:latin typeface="+mn-lt"/>
              </a:rPr>
              <a:t>Provides actional recommendations for improvement</a:t>
            </a:r>
          </a:p>
          <a:p>
            <a:pPr marL="171450" indent="-171450">
              <a:buFont typeface="Wingdings" panose="05000000000000000000" pitchFamily="2" charset="2"/>
              <a:buChar char="§"/>
            </a:pPr>
            <a:endParaRPr lang="en-US" sz="1200" dirty="0">
              <a:latin typeface="+mn-lt"/>
            </a:endParaRPr>
          </a:p>
          <a:p>
            <a:pPr marL="0" indent="0">
              <a:buFont typeface="Wingdings" panose="05000000000000000000" pitchFamily="2" charset="2"/>
              <a:buNone/>
            </a:pPr>
            <a:r>
              <a:rPr lang="en-US" sz="1200" dirty="0">
                <a:latin typeface="+mn-lt"/>
              </a:rPr>
              <a:t>The As Designed evaluation: </a:t>
            </a:r>
          </a:p>
          <a:p>
            <a:pPr marL="171450" indent="-171450">
              <a:buFont typeface="Wingdings" panose="05000000000000000000" pitchFamily="2" charset="2"/>
              <a:buChar char="§"/>
            </a:pPr>
            <a:r>
              <a:rPr lang="en-US" sz="1200" dirty="0">
                <a:latin typeface="+mn-lt"/>
              </a:rPr>
              <a:t>Based on standardized model of the building</a:t>
            </a:r>
          </a:p>
          <a:p>
            <a:pPr marL="171450" indent="-171450">
              <a:buFont typeface="Wingdings" panose="05000000000000000000" pitchFamily="2" charset="2"/>
              <a:buChar char="§"/>
            </a:pPr>
            <a:r>
              <a:rPr lang="en-US" sz="1200" dirty="0">
                <a:latin typeface="+mn-lt"/>
              </a:rPr>
              <a:t>Provides additional information for decision makers</a:t>
            </a:r>
          </a:p>
          <a:p>
            <a:pPr marL="171450" indent="-171450">
              <a:buFont typeface="Wingdings" panose="05000000000000000000" pitchFamily="2" charset="2"/>
              <a:buChar char="§"/>
            </a:pPr>
            <a:r>
              <a:rPr lang="en-US" sz="1200" dirty="0">
                <a:latin typeface="+mn-lt"/>
              </a:rPr>
              <a:t>Indicates the building’s potential energy performance</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26</a:t>
            </a:fld>
            <a:endParaRPr lang="en-US"/>
          </a:p>
        </p:txBody>
      </p:sp>
    </p:spTree>
    <p:extLst>
      <p:ext uri="{BB962C8B-B14F-4D97-AF65-F5344CB8AC3E}">
        <p14:creationId xmlns:p14="http://schemas.microsoft.com/office/powerpoint/2010/main" val="184326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r>
              <a:rPr lang="en-US" sz="1200" b="1" i="0" dirty="0"/>
              <a:t>Building EQ Disclosure Report</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Presents summary of building's energy use and Building EQ Performance Score</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Provides </a:t>
            </a:r>
            <a:r>
              <a:rPr lang="en-US" sz="1200" dirty="0"/>
              <a:t>key energy use information for compliance with disclosure ordinances </a:t>
            </a: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Suitable for real estate transaction energy disclosure</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Available for a $50 fee to credentialed users for approved submissions</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27</a:t>
            </a:fld>
            <a:endParaRPr lang="en-US"/>
          </a:p>
        </p:txBody>
      </p:sp>
    </p:spTree>
    <p:extLst>
      <p:ext uri="{BB962C8B-B14F-4D97-AF65-F5344CB8AC3E}">
        <p14:creationId xmlns:p14="http://schemas.microsoft.com/office/powerpoint/2010/main" val="1339386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r>
              <a:rPr lang="en-US" sz="1200" dirty="0">
                <a:latin typeface="+mn-lt"/>
              </a:rPr>
              <a:t>ANSI/ASHRAE/ACCA Standard 211-2018 Standard for Commercial Building Energy Audits</a:t>
            </a:r>
          </a:p>
          <a:p>
            <a:pPr defTabSz="948507"/>
            <a:endParaRPr lang="en-US" sz="1200" dirty="0">
              <a:latin typeface="+mn-lt"/>
            </a:endParaRPr>
          </a:p>
          <a:p>
            <a:pPr marL="0" marR="0" lvl="0" indent="0" algn="l" defTabSz="948507"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Information on a building energy’s use is the critical first step in making the necessary changes and choices to reduce energy use and costs.</a:t>
            </a:r>
          </a:p>
          <a:p>
            <a:pPr defTabSz="948507"/>
            <a:endParaRPr lang="en-US" sz="1200" dirty="0">
              <a:latin typeface="+mn-lt"/>
            </a:endParaRPr>
          </a:p>
          <a:p>
            <a:r>
              <a:rPr lang="en-US" sz="1200" kern="1200" dirty="0">
                <a:solidFill>
                  <a:schemeClr val="tx1"/>
                </a:solidFill>
                <a:effectLst/>
                <a:latin typeface="+mn-lt"/>
                <a:ea typeface="+mn-ea"/>
                <a:cs typeface="+mn-cs"/>
              </a:rPr>
              <a:t>The Building EQ In Operation assessment process: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focuses on the building’s metered energy use for the preceding 12 to 18 months.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includes the collection of information that aligns with an ASHRAE Level 1 Energy Audit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helps in the preparation of an ASHRAE Level 1 Energy Audit report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provides building owners with building‐specific energy savings measures with estimated costs and payback information that can be used to improve building energy performance </a:t>
            </a:r>
          </a:p>
          <a:p>
            <a:r>
              <a:rPr lang="en-US" sz="1200" b="0" i="0" u="none" strike="noStrike" kern="1200" baseline="0" dirty="0">
                <a:solidFill>
                  <a:schemeClr val="tx1"/>
                </a:solidFill>
                <a:latin typeface="+mn-lt"/>
                <a:ea typeface="+mn-ea"/>
                <a:cs typeface="+mn-cs"/>
              </a:rPr>
              <a:t>.</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28</a:t>
            </a:fld>
            <a:endParaRPr lang="en-US"/>
          </a:p>
        </p:txBody>
      </p:sp>
    </p:spTree>
    <p:extLst>
      <p:ext uri="{BB962C8B-B14F-4D97-AF65-F5344CB8AC3E}">
        <p14:creationId xmlns:p14="http://schemas.microsoft.com/office/powerpoint/2010/main" val="348003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ANSI/ASHRAE/ACCA Standard 211-2018 – Standard for Commercial Building Energy Audits</a:t>
            </a:r>
          </a:p>
          <a:p>
            <a:r>
              <a:rPr lang="en-US" sz="1200" b="0" i="0" u="none" strike="noStrike" kern="1200" baseline="0" dirty="0">
                <a:solidFill>
                  <a:schemeClr val="tx1"/>
                </a:solidFill>
                <a:latin typeface="+mn-lt"/>
                <a:ea typeface="+mn-ea"/>
                <a:cs typeface="+mn-cs"/>
              </a:rPr>
              <a:t>EEM = Energy Efficiency Measures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basic parts of a Level 1 energy audit are:</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Energy‐use Analysis – review of monthly energy bills and utility information</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Walk‐thru Survey</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Identification of low‐cost/no‐cost energy improvement measures</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Estimated Costs and Savings</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Summary of Special Problems/Needs</a:t>
            </a:r>
          </a:p>
          <a:p>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The Building EQ In Operation assessment process:</a:t>
            </a:r>
          </a:p>
          <a:p>
            <a:pPr marL="171450" indent="-171450">
              <a:buFont typeface="Wingdings" panose="05000000000000000000" pitchFamily="2" charset="2"/>
              <a:buChar char="§"/>
            </a:pPr>
            <a:r>
              <a:rPr lang="en-US" sz="1200" kern="1200" dirty="0">
                <a:solidFill>
                  <a:schemeClr val="tx1"/>
                </a:solidFill>
                <a:effectLst/>
                <a:latin typeface="+mn-lt"/>
                <a:ea typeface="+mn-ea"/>
                <a:cs typeface="+mn-cs"/>
              </a:rPr>
              <a:t>provides a consistent process for evaluating a building’s energy use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kern="1200" dirty="0">
                <a:solidFill>
                  <a:schemeClr val="tx1"/>
                </a:solidFill>
                <a:effectLst/>
                <a:latin typeface="+mn-lt"/>
                <a:ea typeface="+mn-ea"/>
                <a:cs typeface="+mn-cs"/>
              </a:rPr>
              <a:t>identifies actional recommendations of EEMs that can be used to improve building energy performance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allows a building to benchmark their building now and then re‐assess after improvements have been made to verify the energy savings.</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29</a:t>
            </a:fld>
            <a:endParaRPr lang="en-US"/>
          </a:p>
        </p:txBody>
      </p:sp>
    </p:spTree>
    <p:extLst>
      <p:ext uri="{BB962C8B-B14F-4D97-AF65-F5344CB8AC3E}">
        <p14:creationId xmlns:p14="http://schemas.microsoft.com/office/powerpoint/2010/main" val="943835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ANSI/ASHRAE/ACCA Standard 211-2018 Standard for Commercial Building Energy Audits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EEM=Energy Efficiency Measures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Building EQ In Operation assessment process is aligned with and helps with the preparation of an ASHRAE Level 1 Energy Audit.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Energy Efficiency opportunities are selected from pull‐down menus of standardized options. Free form fields are also available. </a:t>
            </a:r>
          </a:p>
          <a:p>
            <a:endParaRPr lang="en-US" sz="9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User Input Report</a:t>
            </a:r>
            <a:r>
              <a:rPr lang="en-US" sz="1200" b="0" i="1" u="none" strike="noStrike" kern="1200" baseline="0" dirty="0">
                <a:solidFill>
                  <a:schemeClr val="tx1"/>
                </a:solidFill>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A blank version can be printed before a project is started and used to collect data offline  – NOTE: the blank version is available from the main help screen</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Final report documents the data entered into the Building EQ Portal for a specific project</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 final version can be printed for a project to document the data entered.</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The report is free to all users for all submissions</a:t>
            </a:r>
          </a:p>
          <a:p>
            <a:pPr marL="0" indent="0">
              <a:buFont typeface="Wingdings" panose="05000000000000000000" pitchFamily="2" charset="2"/>
              <a:buNone/>
            </a:pPr>
            <a:endParaRPr lang="en-US" sz="9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n-US" sz="1200" b="1" i="0" u="none" strike="noStrike" kern="1200" baseline="0" dirty="0">
                <a:solidFill>
                  <a:schemeClr val="tx1"/>
                </a:solidFill>
                <a:latin typeface="+mn-lt"/>
                <a:ea typeface="+mn-ea"/>
                <a:cs typeface="+mn-cs"/>
              </a:rPr>
              <a:t>Building EQ Spreadsheet Audit Report </a:t>
            </a:r>
            <a:endParaRPr lang="en-US" sz="1200" b="0" i="0" u="none" strike="noStrike" kern="1200" baseline="0" dirty="0">
              <a:solidFill>
                <a:schemeClr val="tx1"/>
              </a:solidFill>
              <a:latin typeface="+mn-lt"/>
              <a:ea typeface="+mn-ea"/>
              <a:cs typeface="+mn-cs"/>
            </a:endParaRP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ASHRAE Level 1 Energy Audit spreadsheets in MS Excel format as required by Standard 211</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Auto populated with all information collected during In Operation assessment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Additional information entered by user</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Available for $50 to credentialed users for approved submissions</a:t>
            </a:r>
          </a:p>
          <a:p>
            <a:pPr marL="0" indent="0">
              <a:buFont typeface="Wingdings" panose="05000000000000000000" pitchFamily="2" charset="2"/>
              <a:buNone/>
            </a:pPr>
            <a:endParaRPr lang="en-US" sz="9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a:solidFill>
                  <a:schemeClr val="tx1"/>
                </a:solidFill>
                <a:latin typeface="+mn-lt"/>
                <a:ea typeface="+mn-ea"/>
                <a:cs typeface="+mn-cs"/>
              </a:rPr>
              <a:t>NOTE: not all required data is currently collected during the Building EQ process – but ASHRAE is working to add more fields to increase the data consistency</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30</a:t>
            </a:fld>
            <a:endParaRPr lang="en-US"/>
          </a:p>
        </p:txBody>
      </p:sp>
    </p:spTree>
    <p:extLst>
      <p:ext uri="{BB962C8B-B14F-4D97-AF65-F5344CB8AC3E}">
        <p14:creationId xmlns:p14="http://schemas.microsoft.com/office/powerpoint/2010/main" val="3413831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Building EQ Narrative Audit Report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Template for a full narrative ASHRAE Level 1 Energy Audit report in MS Word format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Follows ASHRAE Standard 211 reporting requirements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Auto populated with all information collected during In Operation assessment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Additional information entered by user</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Available for $200 to credentialed users for approved submissions</a:t>
            </a:r>
          </a:p>
          <a:p>
            <a:r>
              <a:rPr lang="en-US" sz="1200" b="0" i="0" u="none" strike="noStrike" kern="1200" baseline="0" dirty="0">
                <a:solidFill>
                  <a:schemeClr val="tx1"/>
                </a:solidFill>
                <a:latin typeface="+mn-lt"/>
                <a:ea typeface="+mn-ea"/>
                <a:cs typeface="+mn-cs"/>
              </a:rPr>
              <a:t>	</a:t>
            </a:r>
          </a:p>
          <a:p>
            <a:r>
              <a:rPr lang="en-US" sz="1200" b="1" dirty="0">
                <a:latin typeface="+mn-lt"/>
              </a:rPr>
              <a:t>Specific ways this report is useful: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Provides recommended text and boiler plate language to assist the user in preparing a comprehensive Level 1 Energy Audit report.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Audit specific information populated from the Building EQ Portal fills in tables in the report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Auto population saves data entry and report preparation time</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Provided in MS Word format so that all text can be edited as needed by the user.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User can add or delete information based on what they wish to include in their report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Can be customized to provide a more professional looking product by adding appropriate letterhead or logo.</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31</a:t>
            </a:fld>
            <a:endParaRPr lang="en-US"/>
          </a:p>
        </p:txBody>
      </p:sp>
    </p:spTree>
    <p:extLst>
      <p:ext uri="{BB962C8B-B14F-4D97-AF65-F5344CB8AC3E}">
        <p14:creationId xmlns:p14="http://schemas.microsoft.com/office/powerpoint/2010/main" val="3072513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Current labeling efforts in North America (USA/Canada)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on State &amp; Local rating regulations is available from the </a:t>
            </a:r>
            <a:r>
              <a:rPr lang="en-US" sz="1200" kern="1200" dirty="0" err="1">
                <a:solidFill>
                  <a:schemeClr val="tx1"/>
                </a:solidFill>
                <a:effectLst/>
                <a:latin typeface="+mn-lt"/>
                <a:ea typeface="+mn-ea"/>
                <a:cs typeface="+mn-cs"/>
              </a:rPr>
              <a:t>BuildingRating</a:t>
            </a:r>
            <a:r>
              <a:rPr lang="en-US" sz="1200" kern="1200" dirty="0">
                <a:solidFill>
                  <a:schemeClr val="tx1"/>
                </a:solidFill>
                <a:effectLst/>
                <a:latin typeface="+mn-lt"/>
                <a:ea typeface="+mn-ea"/>
                <a:cs typeface="+mn-cs"/>
              </a:rPr>
              <a:t> website (supported by the Institute for Market Transformation):  </a:t>
            </a:r>
            <a:r>
              <a:rPr lang="en-US" sz="1200" u="sng" kern="1200" dirty="0">
                <a:solidFill>
                  <a:schemeClr val="tx1"/>
                </a:solidFill>
                <a:effectLst/>
                <a:latin typeface="+mn-lt"/>
                <a:ea typeface="+mn-ea"/>
                <a:cs typeface="+mn-cs"/>
                <a:hlinkClick r:id="rId3"/>
              </a:rPr>
              <a:t>https://www.buildingrating.org/jurisdictions</a:t>
            </a: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Other websites:</a:t>
            </a:r>
          </a:p>
          <a:p>
            <a:r>
              <a:rPr lang="sv-SE" sz="1200" b="0" i="0" u="none" strike="noStrike" kern="1200" baseline="0" dirty="0">
                <a:solidFill>
                  <a:schemeClr val="tx1"/>
                </a:solidFill>
                <a:latin typeface="+mn-lt"/>
                <a:ea typeface="+mn-ea"/>
                <a:cs typeface="+mn-cs"/>
              </a:rPr>
              <a:t>• EPA ENERGY STAR: www.energystar.gov</a:t>
            </a:r>
          </a:p>
          <a:p>
            <a:r>
              <a:rPr lang="en-US" sz="1200" b="0" i="0" u="none" strike="noStrike" kern="1200" baseline="0" dirty="0">
                <a:solidFill>
                  <a:schemeClr val="tx1"/>
                </a:solidFill>
                <a:latin typeface="+mn-lt"/>
                <a:ea typeface="+mn-ea"/>
                <a:cs typeface="+mn-cs"/>
              </a:rPr>
              <a:t>• DOE Asset Score: https://energy.gov/</a:t>
            </a:r>
            <a:r>
              <a:rPr lang="en-US" sz="1200" b="0" i="0" u="none" strike="noStrike" kern="1200" baseline="0" dirty="0" err="1">
                <a:solidFill>
                  <a:schemeClr val="tx1"/>
                </a:solidFill>
                <a:latin typeface="+mn-lt"/>
                <a:ea typeface="+mn-ea"/>
                <a:cs typeface="+mn-cs"/>
              </a:rPr>
              <a:t>eere</a:t>
            </a:r>
            <a:r>
              <a:rPr lang="en-US" sz="1200" b="0" i="0" u="none" strike="noStrike" kern="1200" baseline="0" dirty="0">
                <a:solidFill>
                  <a:schemeClr val="tx1"/>
                </a:solidFill>
                <a:latin typeface="+mn-lt"/>
                <a:ea typeface="+mn-ea"/>
                <a:cs typeface="+mn-cs"/>
              </a:rPr>
              <a:t>/buildings/commercial‐building‐energy‐asset scoring‐tool</a:t>
            </a:r>
          </a:p>
          <a:p>
            <a:r>
              <a:rPr lang="nl-NL" sz="1200" b="0" i="0" u="none" strike="noStrike" kern="1200" baseline="0" dirty="0">
                <a:solidFill>
                  <a:schemeClr val="tx1"/>
                </a:solidFill>
                <a:latin typeface="+mn-lt"/>
                <a:ea typeface="+mn-ea"/>
                <a:cs typeface="+mn-cs"/>
              </a:rPr>
              <a:t>• USGBC LEED: www.usgbc.org/leed</a:t>
            </a:r>
          </a:p>
          <a:p>
            <a:r>
              <a:rPr lang="en-US" sz="1200" b="0" i="0" u="none" strike="noStrike" kern="1200" baseline="0" dirty="0">
                <a:solidFill>
                  <a:schemeClr val="tx1"/>
                </a:solidFill>
                <a:latin typeface="+mn-lt"/>
                <a:ea typeface="+mn-ea"/>
                <a:cs typeface="+mn-cs"/>
              </a:rPr>
              <a:t>• Green Globes: www.greenglobes.com/</a:t>
            </a:r>
          </a:p>
          <a:p>
            <a:r>
              <a:rPr lang="en-US" sz="1200" b="0" i="0" u="none" strike="noStrike" kern="1200" baseline="0" dirty="0">
                <a:solidFill>
                  <a:schemeClr val="tx1"/>
                </a:solidFill>
                <a:latin typeface="+mn-lt"/>
                <a:ea typeface="+mn-ea"/>
                <a:cs typeface="+mn-cs"/>
              </a:rPr>
              <a:t>• BOMA 360: www.boma.org/360</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4</a:t>
            </a:fld>
            <a:endParaRPr lang="en-US"/>
          </a:p>
        </p:txBody>
      </p:sp>
    </p:spTree>
    <p:extLst>
      <p:ext uri="{BB962C8B-B14F-4D97-AF65-F5344CB8AC3E}">
        <p14:creationId xmlns:p14="http://schemas.microsoft.com/office/powerpoint/2010/main" val="1901997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Unlike many other programs (i.e., DOE Asset Score), Building EQ requires a credential user to submit a project for approval to get an official Building Performance Score and to access the reports.   A credentialed user is </a:t>
            </a:r>
            <a:r>
              <a:rPr lang="en-US" sz="1200" dirty="0" err="1">
                <a:latin typeface="+mn-lt"/>
              </a:rPr>
              <a:t>eitehr</a:t>
            </a:r>
            <a:r>
              <a:rPr lang="en-US" sz="1200" dirty="0">
                <a:latin typeface="+mn-lt"/>
              </a:rPr>
              <a:t> a BEAP, BEMP or a licensed Professional/Chartered Engineer (US, UK, Canada, International).</a:t>
            </a:r>
          </a:p>
          <a:p>
            <a:endParaRPr lang="en-US" sz="1200" dirty="0">
              <a:latin typeface="+mn-lt"/>
            </a:endParaRPr>
          </a:p>
          <a:p>
            <a:r>
              <a:rPr lang="en-US" sz="1200" dirty="0">
                <a:latin typeface="+mn-lt"/>
              </a:rPr>
              <a:t>There is a one-time set up fee of $25 for non-members and $15 for ASHRAE members to verify the credentials of Professional /Chartered Engineers.  </a:t>
            </a:r>
          </a:p>
          <a:p>
            <a:r>
              <a:rPr lang="en-US" sz="1200" dirty="0">
                <a:latin typeface="+mn-lt"/>
              </a:rPr>
              <a:t>The fee is waived for BEAPs and BEMPs as the credentials for these Certified Providers can be automatically verified within ASHRAE’s systems.</a:t>
            </a:r>
          </a:p>
          <a:p>
            <a:endParaRPr lang="en-US" sz="1200" dirty="0">
              <a:latin typeface="+mn-lt"/>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200" dirty="0">
                <a:latin typeface="+mn-lt"/>
                <a:ea typeface="ＭＳ Ｐゴシック" charset="0"/>
                <a:cs typeface="ＭＳ Ｐゴシック" charset="0"/>
              </a:rPr>
              <a:t>The </a:t>
            </a:r>
            <a:r>
              <a:rPr lang="en-US" sz="1200" dirty="0" err="1">
                <a:latin typeface="+mn-lt"/>
                <a:ea typeface="ＭＳ Ｐゴシック" charset="0"/>
                <a:cs typeface="ＭＳ Ｐゴシック" charset="0"/>
              </a:rPr>
              <a:t>bEQ</a:t>
            </a:r>
            <a:r>
              <a:rPr lang="en-US" sz="1200" dirty="0">
                <a:latin typeface="+mn-lt"/>
                <a:ea typeface="ＭＳ Ｐゴシック" charset="0"/>
                <a:cs typeface="ＭＳ Ｐゴシック" charset="0"/>
              </a:rPr>
              <a:t> Certified Provider logo can only be used by individuals certified by ASHRAE as Building Energy Modeling Professionals or Building Energy Assessment Professionals.    Full guidelines for the use of the logo are available from ASHRAE.</a:t>
            </a: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US" sz="1200" dirty="0">
              <a:latin typeface="+mn-lt"/>
              <a:ea typeface="ＭＳ Ｐゴシック" charset="0"/>
              <a:cs typeface="ＭＳ Ｐゴシック" charset="0"/>
            </a:endParaRPr>
          </a:p>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200" dirty="0">
                <a:latin typeface="+mn-lt"/>
                <a:ea typeface="ＭＳ Ｐゴシック" charset="0"/>
                <a:cs typeface="ＭＳ Ｐゴシック" charset="0"/>
              </a:rPr>
              <a:t>To learn more about becoming ASHRAE certified, visit </a:t>
            </a:r>
            <a:r>
              <a:rPr lang="en-US" sz="1200" b="1" u="sng" dirty="0">
                <a:latin typeface="+mn-lt"/>
                <a:ea typeface="ＭＳ Ｐゴシック" charset="0"/>
                <a:cs typeface="ＭＳ Ｐゴシック" charset="0"/>
                <a:hlinkClick r:id="rId3"/>
              </a:rPr>
              <a:t>www.ashrae.org/bemp</a:t>
            </a:r>
            <a:r>
              <a:rPr lang="en-US" sz="1200" dirty="0">
                <a:latin typeface="+mn-lt"/>
                <a:ea typeface="ＭＳ Ｐゴシック" charset="0"/>
                <a:cs typeface="ＭＳ Ｐゴシック" charset="0"/>
              </a:rPr>
              <a:t> or</a:t>
            </a:r>
            <a:r>
              <a:rPr lang="en-US" sz="1200" b="1" u="sng" dirty="0">
                <a:latin typeface="+mn-lt"/>
                <a:ea typeface="ＭＳ Ｐゴシック" charset="0"/>
                <a:cs typeface="ＭＳ Ｐゴシック" charset="0"/>
              </a:rPr>
              <a:t> </a:t>
            </a:r>
            <a:r>
              <a:rPr lang="en-US" sz="1200" b="1" u="sng" dirty="0">
                <a:latin typeface="+mn-lt"/>
                <a:ea typeface="ＭＳ Ｐゴシック" charset="0"/>
                <a:cs typeface="ＭＳ Ｐゴシック" charset="0"/>
                <a:hlinkClick r:id="rId4"/>
              </a:rPr>
              <a:t>www.ashrae.org/beap</a:t>
            </a:r>
            <a:r>
              <a:rPr lang="en-US" sz="1200" dirty="0">
                <a:latin typeface="+mn-lt"/>
                <a:ea typeface="ＭＳ Ｐゴシック" charset="0"/>
                <a:cs typeface="ＭＳ Ｐゴシック" charset="0"/>
              </a:rPr>
              <a:t>.</a:t>
            </a:r>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32</a:t>
            </a:fld>
            <a:endParaRPr lang="en-US"/>
          </a:p>
        </p:txBody>
      </p:sp>
    </p:spTree>
    <p:extLst>
      <p:ext uri="{BB962C8B-B14F-4D97-AF65-F5344CB8AC3E}">
        <p14:creationId xmlns:p14="http://schemas.microsoft.com/office/powerpoint/2010/main" val="4211236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Energy Genius Award recognizes excellence in the assessment of building energy performance.   This differs from the ASHRAE technology awards which recognize excellence in the successful application of design innovation incorporating ASHRAE standards and good mechanical design.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vehicle for the Energy Genius Award to assess building energy performance is through the use of the ASHRAE Building EQ Portal program and Building EQ assessment process through one of the following ways:</a:t>
            </a:r>
          </a:p>
          <a:p>
            <a:pPr lvl="0"/>
            <a:r>
              <a:rPr lang="en-US" sz="1200" kern="1200" dirty="0">
                <a:solidFill>
                  <a:schemeClr val="tx1"/>
                </a:solidFill>
                <a:effectLst/>
                <a:latin typeface="+mn-lt"/>
                <a:ea typeface="+mn-ea"/>
                <a:cs typeface="+mn-cs"/>
              </a:rPr>
              <a:t>Completion of an ASHRAE Standard 211-compliant Level 1 Energy Audit with the assistance of ASHRAE Building EQ and a submission of an ASHRAE Building EQ In Operation project for an operational rating; </a:t>
            </a:r>
          </a:p>
          <a:p>
            <a:pPr lvl="0"/>
            <a:r>
              <a:rPr lang="en-US" sz="1200" kern="1200" dirty="0">
                <a:solidFill>
                  <a:schemeClr val="tx1"/>
                </a:solidFill>
                <a:effectLst/>
                <a:latin typeface="+mn-lt"/>
                <a:ea typeface="+mn-ea"/>
                <a:cs typeface="+mn-cs"/>
              </a:rPr>
              <a:t>Completion and submission of an ASHRAE Building EQ As Designed project for an asset rating. </a:t>
            </a:r>
          </a:p>
          <a:p>
            <a:endParaRPr lang="en-US" dirty="0"/>
          </a:p>
          <a:p>
            <a:r>
              <a:rPr lang="en-US" sz="1200" kern="1200" dirty="0">
                <a:solidFill>
                  <a:schemeClr val="tx1"/>
                </a:solidFill>
                <a:effectLst/>
                <a:latin typeface="+mn-lt"/>
                <a:ea typeface="+mn-ea"/>
                <a:cs typeface="+mn-cs"/>
              </a:rPr>
              <a:t>Portal submissions shall be evaluated, at a minimum, according to the following criteria in both categories, unless otherwise noted.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The completion of all fields for the project submission, including optional fields </a:t>
            </a:r>
          </a:p>
          <a:p>
            <a:pPr marL="171450" lvl="0" indent="-171450">
              <a:buFont typeface="Wingdings" panose="05000000000000000000" pitchFamily="2" charset="2"/>
              <a:buChar char="§"/>
            </a:pPr>
            <a:r>
              <a:rPr lang="en-US" sz="1200" i="1" u="sng" kern="1200" dirty="0">
                <a:solidFill>
                  <a:schemeClr val="tx1"/>
                </a:solidFill>
                <a:effectLst/>
                <a:latin typeface="+mn-lt"/>
                <a:ea typeface="+mn-ea"/>
                <a:cs typeface="+mn-cs"/>
              </a:rPr>
              <a:t>For In Operation submissions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Improvement of building performance as a result of a Building EQ Assessment.</a:t>
            </a:r>
          </a:p>
          <a:p>
            <a:pPr marL="171450" lvl="0" indent="-171450">
              <a:buFont typeface="Wingdings" panose="05000000000000000000" pitchFamily="2" charset="2"/>
              <a:buChar char="§"/>
            </a:pPr>
            <a:r>
              <a:rPr lang="en-US" sz="1200" i="1" u="sng" kern="1200" dirty="0">
                <a:solidFill>
                  <a:schemeClr val="tx1"/>
                </a:solidFill>
                <a:effectLst/>
                <a:latin typeface="+mn-lt"/>
                <a:ea typeface="+mn-ea"/>
                <a:cs typeface="+mn-cs"/>
              </a:rPr>
              <a:t>For As Designed submissions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Most improved building design as a result of conducting As Designed assessments during design and then upon building completion/occupation.</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Most innovative way to include students in the Building EQ submission process.</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The complexity of the building and systems that were audited;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References to ASHRAE Standards, Guidelines, and publications, as appropriate in method and analysis descriptions.</a:t>
            </a:r>
          </a:p>
          <a:p>
            <a:pPr marL="171450" lvl="0" indent="-171450">
              <a:buFont typeface="Wingdings" panose="05000000000000000000" pitchFamily="2" charset="2"/>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Recognition will be given at a Spring ASHRAE Building EQ Committee Virtual Meeting to the winning submissions. Each winning submission receives the following:</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 technical feature in an issue of the ASHRAE Journal of the submitted project;</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A case study produced by the Building EQ Committee to be featured on the ASHRAE Building EQ website at </a:t>
            </a:r>
            <a:r>
              <a:rPr lang="en-US" sz="1200" u="sng" kern="1200" dirty="0">
                <a:solidFill>
                  <a:schemeClr val="tx1"/>
                </a:solidFill>
                <a:effectLst/>
                <a:latin typeface="+mn-lt"/>
                <a:ea typeface="+mn-ea"/>
                <a:cs typeface="+mn-cs"/>
                <a:hlinkClick r:id="rId3"/>
              </a:rPr>
              <a:t>www.ashrae.org/buildingeq</a:t>
            </a:r>
            <a:r>
              <a:rPr lang="en-US" sz="1200" kern="1200" dirty="0">
                <a:solidFill>
                  <a:schemeClr val="tx1"/>
                </a:solidFill>
                <a:effectLst/>
                <a:latin typeface="+mn-lt"/>
                <a:ea typeface="+mn-ea"/>
                <a:cs typeface="+mn-cs"/>
              </a:rPr>
              <a:t>; and </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Digital Energy Genius award certificates to each user associated with the project submission.</a:t>
            </a:r>
          </a:p>
          <a:p>
            <a:pPr marL="171450" lvl="0" indent="-171450">
              <a:buFont typeface="Wingdings" panose="05000000000000000000" pitchFamily="2" charset="2"/>
              <a:buChar char="§"/>
            </a:pPr>
            <a:r>
              <a:rPr lang="en-US" sz="1200" kern="1200" dirty="0">
                <a:solidFill>
                  <a:schemeClr val="tx1"/>
                </a:solidFill>
                <a:effectLst/>
                <a:latin typeface="+mn-lt"/>
                <a:ea typeface="+mn-ea"/>
                <a:cs typeface="+mn-cs"/>
              </a:rPr>
              <a:t>Plaque and recognition at the ASHRAE Annual Meeting plenary session.</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33</a:t>
            </a:fld>
            <a:endParaRPr lang="en-US"/>
          </a:p>
        </p:txBody>
      </p:sp>
    </p:spTree>
    <p:extLst>
      <p:ext uri="{BB962C8B-B14F-4D97-AF65-F5344CB8AC3E}">
        <p14:creationId xmlns:p14="http://schemas.microsoft.com/office/powerpoint/2010/main" val="1912320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Access the Building EQ Portal at www.ashrae.org/buildingEQ</a:t>
            </a:r>
          </a:p>
          <a:p>
            <a:r>
              <a:rPr lang="en-US" sz="1200" b="0" i="0" u="none" strike="noStrike" kern="1200" baseline="0" dirty="0">
                <a:solidFill>
                  <a:schemeClr val="tx1"/>
                </a:solidFill>
                <a:latin typeface="+mn-lt"/>
                <a:ea typeface="+mn-ea"/>
                <a:cs typeface="+mn-cs"/>
              </a:rPr>
              <a:t>Questions can also be sent to buildingEQ@ashrae.org</a:t>
            </a:r>
          </a:p>
          <a:p>
            <a:endParaRPr lang="en-US" sz="1200" b="0" i="0" u="none" strike="noStrike" kern="1200" baseline="0" dirty="0">
              <a:solidFill>
                <a:schemeClr val="tx1"/>
              </a:solidFill>
              <a:latin typeface="+mn-lt"/>
              <a:ea typeface="+mn-ea"/>
              <a:cs typeface="+mn-cs"/>
            </a:endParaRPr>
          </a:p>
          <a:p>
            <a:pPr>
              <a:spcBef>
                <a:spcPct val="0"/>
              </a:spcBef>
            </a:pPr>
            <a:r>
              <a:rPr lang="en-US" sz="1200" b="1" dirty="0">
                <a:latin typeface="+mn-lt"/>
              </a:rPr>
              <a:t>Building EQ webpage:  </a:t>
            </a:r>
            <a:r>
              <a:rPr lang="en-US" sz="1200" dirty="0">
                <a:latin typeface="+mn-lt"/>
              </a:rPr>
              <a:t>www.ashrae.org/buildingEQ </a:t>
            </a:r>
          </a:p>
          <a:p>
            <a:pPr>
              <a:spcBef>
                <a:spcPct val="0"/>
              </a:spcBef>
            </a:pPr>
            <a:r>
              <a:rPr lang="en-US" sz="1200" b="1" dirty="0">
                <a:latin typeface="+mn-lt"/>
              </a:rPr>
              <a:t>Building EQ Video:  </a:t>
            </a:r>
            <a:r>
              <a:rPr lang="en-US" sz="1200" dirty="0">
                <a:latin typeface="+mn-lt"/>
              </a:rPr>
              <a:t>https://www.youtube.com/watch?v=8UprJpl5cMs&amp;t=3s</a:t>
            </a:r>
          </a:p>
          <a:p>
            <a:pPr>
              <a:spcBef>
                <a:spcPct val="0"/>
              </a:spcBef>
            </a:pPr>
            <a:r>
              <a:rPr lang="en-US" sz="1200" b="1" dirty="0">
                <a:latin typeface="+mn-lt"/>
              </a:rPr>
              <a:t>Building EQ Training:  </a:t>
            </a:r>
            <a:r>
              <a:rPr lang="en-US" sz="1200" dirty="0">
                <a:latin typeface="+mn-lt"/>
              </a:rPr>
              <a:t>https://www.youtube.com/watch?v=K45K0YfOjpU&amp;t=45s</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35</a:t>
            </a:fld>
            <a:endParaRPr lang="en-US"/>
          </a:p>
        </p:txBody>
      </p:sp>
    </p:spTree>
    <p:extLst>
      <p:ext uri="{BB962C8B-B14F-4D97-AF65-F5344CB8AC3E}">
        <p14:creationId xmlns:p14="http://schemas.microsoft.com/office/powerpoint/2010/main" val="2702289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36</a:t>
            </a:fld>
            <a:endParaRPr lang="en-US"/>
          </a:p>
        </p:txBody>
      </p:sp>
    </p:spTree>
    <p:extLst>
      <p:ext uri="{BB962C8B-B14F-4D97-AF65-F5344CB8AC3E}">
        <p14:creationId xmlns:p14="http://schemas.microsoft.com/office/powerpoint/2010/main" val="101916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0" i="0" u="none" strike="noStrike" kern="1200" baseline="0" dirty="0">
                <a:solidFill>
                  <a:schemeClr val="tx1"/>
                </a:solidFill>
                <a:latin typeface="+mn-lt"/>
                <a:ea typeface="+mn-ea"/>
                <a:cs typeface="+mn-cs"/>
              </a:rPr>
              <a:t>Building EQ allows for the comparison of a building’s actual energy use (In Operation) to the buildings potential energy use (As Designed).</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n-US" sz="1200" b="0" i="0" u="none" strike="noStrike" kern="1200" baseline="0" dirty="0">
                <a:solidFill>
                  <a:schemeClr val="tx1"/>
                </a:solidFill>
                <a:latin typeface="+mn-lt"/>
                <a:ea typeface="+mn-ea"/>
                <a:cs typeface="+mn-cs"/>
              </a:rPr>
              <a:t>Both Building EQ and ENERGY STAR both benchmark your building against a baseline of other similar buildings.</a:t>
            </a:r>
          </a:p>
          <a:p>
            <a:pPr marL="0" indent="0">
              <a:buFont typeface="Wingdings" panose="05000000000000000000" pitchFamily="2" charset="2"/>
              <a:buNone/>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a:solidFill>
                  <a:schemeClr val="tx1"/>
                </a:solidFill>
                <a:latin typeface="+mn-lt"/>
                <a:ea typeface="+mn-ea"/>
                <a:cs typeface="+mn-cs"/>
              </a:rPr>
              <a:t>Building EQ is a statistical scale that compares the building’s score to a baseline median score and ENERGY STAR is pass/fail (75 or greater) &amp; uses a percentile scale where a score of 75 means that building is better than 75% of other similar buildings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n-US" sz="1200" b="0" i="0" u="none" strike="noStrike" kern="1200" baseline="0" dirty="0">
                <a:solidFill>
                  <a:schemeClr val="tx1"/>
                </a:solidFill>
                <a:latin typeface="+mn-lt"/>
                <a:ea typeface="+mn-ea"/>
                <a:cs typeface="+mn-cs"/>
              </a:rPr>
              <a:t>Building EQ assessment assists with the preparation of an ASHRAE Level 1 Energy Audit to identify improvements for the building – these actionable recommendations are generated by a credentialed professional (BEAP, BEMP, PE) with a site visit and recorded measurements.   </a:t>
            </a:r>
          </a:p>
          <a:p>
            <a:pPr marL="0" indent="0">
              <a:buFont typeface="Wingdings" panose="05000000000000000000" pitchFamily="2" charset="2"/>
              <a:buNone/>
            </a:pPr>
            <a:endParaRPr lang="en-US" sz="12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n-US" sz="1200" b="0" i="0" u="none" strike="noStrike" kern="1200" baseline="0" dirty="0">
                <a:solidFill>
                  <a:schemeClr val="tx1"/>
                </a:solidFill>
                <a:latin typeface="+mn-lt"/>
                <a:ea typeface="+mn-ea"/>
                <a:cs typeface="+mn-cs"/>
              </a:rPr>
              <a:t>DOE Asset Score has no credential requirement and the tool automatically generates building improvement suggestions which makes the quality of the suggestions somewhat uncertain.</a:t>
            </a:r>
          </a:p>
          <a:p>
            <a:pPr marL="171450" indent="-171450">
              <a:buFont typeface="Wingdings" panose="05000000000000000000" pitchFamily="2" charset="2"/>
              <a:buChar cha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5</a:t>
            </a:fld>
            <a:endParaRPr lang="en-US"/>
          </a:p>
        </p:txBody>
      </p:sp>
    </p:spTree>
    <p:extLst>
      <p:ext uri="{BB962C8B-B14F-4D97-AF65-F5344CB8AC3E}">
        <p14:creationId xmlns:p14="http://schemas.microsoft.com/office/powerpoint/2010/main" val="2732125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sz="1200" b="1" dirty="0">
                <a:latin typeface="+mn-lt"/>
              </a:rPr>
              <a:t>Current Labeling efforts – Globally/Internationally</a:t>
            </a:r>
          </a:p>
          <a:p>
            <a:r>
              <a:rPr lang="en-US" sz="1200" dirty="0">
                <a:latin typeface="+mn-lt"/>
              </a:rPr>
              <a:t>Information on the European Union requirements:  </a:t>
            </a:r>
            <a:r>
              <a:rPr lang="en-GB" sz="1200" b="0" kern="1200" dirty="0">
                <a:solidFill>
                  <a:schemeClr val="tx1"/>
                </a:solidFill>
                <a:effectLst/>
                <a:latin typeface="+mn-lt"/>
                <a:ea typeface="+mn-ea"/>
                <a:cs typeface="+mn-cs"/>
              </a:rPr>
              <a:t>DIRECTIVE (EU) 2018/844 OF THE EUROPEAN PARLIAMENT AND OF THE COUNCIL of 30 May 2018 </a:t>
            </a:r>
            <a:endParaRPr lang="en-US"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amending Directive 2010/31/EU on the energy performance of buildings and Directive 2012/27/EU on energy efficiency</a:t>
            </a:r>
            <a:r>
              <a:rPr lang="en-US" sz="1200" b="0" dirty="0">
                <a:latin typeface="+mn-lt"/>
              </a:rPr>
              <a:t>.</a:t>
            </a:r>
            <a:r>
              <a:rPr lang="en-US" sz="1200" dirty="0">
                <a:latin typeface="+mn-lt"/>
              </a:rPr>
              <a:t> </a:t>
            </a:r>
          </a:p>
          <a:p>
            <a:endParaRPr lang="en-US" sz="1200" dirty="0">
              <a:latin typeface="+mn-lt"/>
            </a:endParaRPr>
          </a:p>
          <a:p>
            <a:r>
              <a:rPr lang="en-US" sz="1200" dirty="0">
                <a:latin typeface="+mn-lt"/>
              </a:rPr>
              <a:t>Member States are obliged to ensure that when buildings are constructed, sold or rented out, an Energy Certificate is made available to the owner or by the owner to the tenant or potential buyer. The certification shall also include advice and information on how to improve energy performance. It concerns such elements as building envelope, windows, heating, electrical and ventilation installations, lighting, heat sources (incl. boilers, CHP units) cooling systems and others.  </a:t>
            </a:r>
            <a:r>
              <a:rPr lang="en-GB" sz="1200" dirty="0">
                <a:latin typeface="+mn-lt"/>
              </a:rPr>
              <a:t>Certain buildings over 500m</a:t>
            </a:r>
            <a:r>
              <a:rPr lang="en-GB" sz="1200" baseline="30000" dirty="0">
                <a:latin typeface="+mn-lt"/>
              </a:rPr>
              <a:t>2</a:t>
            </a:r>
            <a:r>
              <a:rPr lang="en-GB" sz="1200" dirty="0">
                <a:latin typeface="+mn-lt"/>
              </a:rPr>
              <a:t> are also required to have an energy certificate on public display. This can be an asset rating or an operational rating.</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6</a:t>
            </a:fld>
            <a:endParaRPr lang="en-US"/>
          </a:p>
        </p:txBody>
      </p:sp>
    </p:spTree>
    <p:extLst>
      <p:ext uri="{BB962C8B-B14F-4D97-AF65-F5344CB8AC3E}">
        <p14:creationId xmlns:p14="http://schemas.microsoft.com/office/powerpoint/2010/main" val="31569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Current labeling efforts in North America (USA/Canada)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on State &amp; Local rating regulations is available from the </a:t>
            </a:r>
            <a:r>
              <a:rPr lang="en-US" sz="1200" kern="1200" dirty="0" err="1">
                <a:solidFill>
                  <a:schemeClr val="tx1"/>
                </a:solidFill>
                <a:effectLst/>
                <a:latin typeface="+mn-lt"/>
                <a:ea typeface="+mn-ea"/>
                <a:cs typeface="+mn-cs"/>
              </a:rPr>
              <a:t>BuildingRating</a:t>
            </a:r>
            <a:r>
              <a:rPr lang="en-US" sz="1200" kern="1200" dirty="0">
                <a:solidFill>
                  <a:schemeClr val="tx1"/>
                </a:solidFill>
                <a:effectLst/>
                <a:latin typeface="+mn-lt"/>
                <a:ea typeface="+mn-ea"/>
                <a:cs typeface="+mn-cs"/>
              </a:rPr>
              <a:t> website (supported by the Institute for Market Transformation):  </a:t>
            </a:r>
            <a:r>
              <a:rPr lang="en-US" sz="1200" u="sng" kern="1200" dirty="0">
                <a:solidFill>
                  <a:schemeClr val="tx1"/>
                </a:solidFill>
                <a:effectLst/>
                <a:latin typeface="+mn-lt"/>
                <a:ea typeface="+mn-ea"/>
                <a:cs typeface="+mn-cs"/>
                <a:hlinkClick r:id="rId3"/>
              </a:rPr>
              <a:t>https://www.buildingrating.org/jurisdictions</a:t>
            </a: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NOTE:  All voluntary programs on the areas covered by this map are in local/city jurisdictions and show up as dots on the map.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Gray shaded states have some level of statewide policies.</a:t>
            </a:r>
            <a:endParaRPr lang="en-US" sz="1200" b="1" i="0" u="none" strike="noStrike" kern="1200" baseline="0" dirty="0">
              <a:solidFill>
                <a:schemeClr val="tx1"/>
              </a:solidFill>
              <a:latin typeface="+mn-lt"/>
              <a:ea typeface="+mn-ea"/>
              <a:cs typeface="+mn-cs"/>
            </a:endParaRPr>
          </a:p>
          <a:p>
            <a:endParaRPr lang="en-US" sz="120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7</a:t>
            </a:fld>
            <a:endParaRPr lang="en-US"/>
          </a:p>
        </p:txBody>
      </p:sp>
    </p:spTree>
    <p:extLst>
      <p:ext uri="{BB962C8B-B14F-4D97-AF65-F5344CB8AC3E}">
        <p14:creationId xmlns:p14="http://schemas.microsoft.com/office/powerpoint/2010/main" val="179755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Current labeling efforts in Europe and Asia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Information on State &amp; Local rating regulations is available from the </a:t>
            </a:r>
            <a:r>
              <a:rPr lang="en-US" sz="1200" kern="1200" dirty="0" err="1">
                <a:solidFill>
                  <a:schemeClr val="tx1"/>
                </a:solidFill>
                <a:effectLst/>
                <a:latin typeface="+mn-lt"/>
                <a:ea typeface="+mn-ea"/>
                <a:cs typeface="+mn-cs"/>
              </a:rPr>
              <a:t>BuildingRating</a:t>
            </a:r>
            <a:r>
              <a:rPr lang="en-US" sz="1200" kern="1200" dirty="0">
                <a:solidFill>
                  <a:schemeClr val="tx1"/>
                </a:solidFill>
                <a:effectLst/>
                <a:latin typeface="+mn-lt"/>
                <a:ea typeface="+mn-ea"/>
                <a:cs typeface="+mn-cs"/>
              </a:rPr>
              <a:t> website (supported by the Institute for Market Transformation):  </a:t>
            </a:r>
            <a:r>
              <a:rPr lang="en-US" sz="1200" u="sng" kern="1200" dirty="0">
                <a:solidFill>
                  <a:schemeClr val="tx1"/>
                </a:solidFill>
                <a:effectLst/>
                <a:latin typeface="+mn-lt"/>
                <a:ea typeface="+mn-ea"/>
                <a:cs typeface="+mn-cs"/>
                <a:hlinkClick r:id="rId3"/>
              </a:rPr>
              <a:t>https://www.buildingrating.org/jurisdictions</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r>
              <a:rPr lang="en-US" sz="1200" b="1" i="0" u="none" strike="noStrike" kern="1200" baseline="0" dirty="0">
                <a:solidFill>
                  <a:schemeClr val="tx1"/>
                </a:solidFill>
                <a:effectLst/>
                <a:latin typeface="+mn-lt"/>
                <a:ea typeface="+mn-ea"/>
                <a:cs typeface="+mn-cs"/>
              </a:rPr>
              <a:t>NOTE:  There are no voluntary programs on this areas covered by this map – the Legend applies globally even though no countries shown apply</a:t>
            </a:r>
            <a:endParaRPr lang="en-US" sz="1200" b="1"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8</a:t>
            </a:fld>
            <a:endParaRPr lang="en-US"/>
          </a:p>
        </p:txBody>
      </p:sp>
    </p:spTree>
    <p:extLst>
      <p:ext uri="{BB962C8B-B14F-4D97-AF65-F5344CB8AC3E}">
        <p14:creationId xmlns:p14="http://schemas.microsoft.com/office/powerpoint/2010/main" val="207896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sz="1200" b="0" i="0" u="none" strike="noStrike" kern="1200" baseline="0" dirty="0">
                <a:solidFill>
                  <a:schemeClr val="tx1"/>
                </a:solidFill>
                <a:latin typeface="+mn-lt"/>
                <a:ea typeface="+mn-ea"/>
                <a:cs typeface="+mn-cs"/>
              </a:rPr>
              <a:t>The </a:t>
            </a:r>
            <a:r>
              <a:rPr lang="en-US" sz="1200" b="0" i="1" u="none" strike="noStrike" kern="1200" baseline="0" dirty="0">
                <a:solidFill>
                  <a:schemeClr val="tx1"/>
                </a:solidFill>
                <a:latin typeface="+mn-lt"/>
                <a:ea typeface="+mn-ea"/>
                <a:cs typeface="+mn-cs"/>
              </a:rPr>
              <a:t>Building EQ Performance Score </a:t>
            </a:r>
            <a:r>
              <a:rPr lang="en-US" sz="1200" b="0" i="0" u="none" strike="noStrike" kern="1200" baseline="0" dirty="0">
                <a:solidFill>
                  <a:schemeClr val="tx1"/>
                </a:solidFill>
                <a:latin typeface="+mn-lt"/>
                <a:ea typeface="+mn-ea"/>
                <a:cs typeface="+mn-cs"/>
              </a:rPr>
              <a:t>rates the building’s performance and is free to all users.  </a:t>
            </a:r>
          </a:p>
          <a:p>
            <a:pPr marL="171450" indent="-171450">
              <a:lnSpc>
                <a:spcPct val="100000"/>
              </a:lnSpc>
              <a:spcBef>
                <a:spcPts val="0"/>
              </a:spcBef>
              <a:spcAft>
                <a:spcPts val="0"/>
              </a:spcAft>
              <a:buFont typeface="Wingdings" panose="05000000000000000000" pitchFamily="2" charset="2"/>
              <a:buChar char="§"/>
            </a:pPr>
            <a:r>
              <a:rPr lang="en-US" sz="1200" kern="1200" dirty="0">
                <a:solidFill>
                  <a:schemeClr val="tx1"/>
                </a:solidFill>
                <a:effectLst/>
                <a:latin typeface="+mn-lt"/>
                <a:ea typeface="+mn-ea"/>
                <a:cs typeface="+mn-cs"/>
              </a:rPr>
              <a:t>The Building EQ Performance Score shows on the screen once the required data is entered and </a:t>
            </a:r>
            <a:r>
              <a:rPr lang="en-US" sz="1200" dirty="0">
                <a:latin typeface="+mn-lt"/>
              </a:rPr>
              <a:t>provides an indicator of how the building is performing.</a:t>
            </a:r>
          </a:p>
          <a:p>
            <a:pPr marL="171450" indent="-171450">
              <a:lnSpc>
                <a:spcPct val="100000"/>
              </a:lnSpc>
              <a:spcBef>
                <a:spcPts val="0"/>
              </a:spcBef>
              <a:spcAft>
                <a:spcPts val="0"/>
              </a:spcAft>
              <a:buFont typeface="Wingdings" panose="05000000000000000000" pitchFamily="2" charset="2"/>
              <a:buChar char="§"/>
            </a:pPr>
            <a:r>
              <a:rPr lang="en-US" sz="1200" dirty="0">
                <a:latin typeface="+mn-lt"/>
              </a:rPr>
              <a:t>The Score and the assessment process start a conversation with the building owner on how to improve the building’s energy performance.</a:t>
            </a:r>
          </a:p>
          <a:p>
            <a:pPr marL="171450" indent="-171450">
              <a:lnSpc>
                <a:spcPct val="100000"/>
              </a:lnSpc>
              <a:spcBef>
                <a:spcPts val="0"/>
              </a:spcBef>
              <a:spcAft>
                <a:spcPts val="0"/>
              </a:spcAft>
              <a:buFont typeface="Wingdings" panose="05000000000000000000" pitchFamily="2" charset="2"/>
              <a:buChar char="§"/>
            </a:pPr>
            <a:r>
              <a:rPr lang="en-US" sz="1200" b="0" i="0" u="none" strike="noStrike" kern="1200" baseline="0" dirty="0">
                <a:solidFill>
                  <a:schemeClr val="tx1"/>
                </a:solidFill>
                <a:latin typeface="+mn-lt"/>
                <a:ea typeface="+mn-ea"/>
                <a:cs typeface="+mn-cs"/>
              </a:rPr>
              <a:t>Projects must be submitted by a credentialed practitioners for an official Building EQ rating. Credential users include ASHRAE BEAP, ASHRAE BEMP, and Professional Engineers.</a:t>
            </a:r>
          </a:p>
          <a:p>
            <a:pPr>
              <a:lnSpc>
                <a:spcPct val="100000"/>
              </a:lnSpc>
              <a:spcBef>
                <a:spcPts val="0"/>
              </a:spcBef>
              <a:spcAft>
                <a:spcPts val="0"/>
              </a:spcAft>
            </a:pPr>
            <a:endParaRPr lang="en-US" sz="1200" dirty="0">
              <a:latin typeface="+mn-lt"/>
            </a:endParaRPr>
          </a:p>
          <a:p>
            <a:pPr>
              <a:lnSpc>
                <a:spcPct val="100000"/>
              </a:lnSpc>
              <a:spcBef>
                <a:spcPts val="0"/>
              </a:spcBef>
              <a:spcAft>
                <a:spcPts val="0"/>
              </a:spcAft>
            </a:pPr>
            <a:r>
              <a:rPr lang="en-US" sz="1200" dirty="0">
                <a:latin typeface="+mn-lt"/>
              </a:rPr>
              <a:t>Building EQ is only tool that includes both In Operation (operational) and As Designed (asset) ratings.   </a:t>
            </a:r>
            <a:r>
              <a:rPr lang="en-US" sz="1200" b="0" i="0" u="none" strike="noStrike" kern="1200" baseline="0" dirty="0">
                <a:solidFill>
                  <a:schemeClr val="tx1"/>
                </a:solidFill>
                <a:latin typeface="+mn-lt"/>
                <a:ea typeface="+mn-ea"/>
                <a:cs typeface="+mn-cs"/>
              </a:rPr>
              <a:t>Taken together the As Designed and In Operation ratings provide a comprehensive view of a buildings current and potential energy performance.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latin typeface="+mn-lt"/>
            </a:endParaRPr>
          </a:p>
          <a:p>
            <a:pPr>
              <a:lnSpc>
                <a:spcPct val="100000"/>
              </a:lnSpc>
              <a:spcBef>
                <a:spcPts val="0"/>
              </a:spcBef>
              <a:spcAft>
                <a:spcPts val="0"/>
              </a:spcAft>
            </a:pPr>
            <a:r>
              <a:rPr lang="en-US" sz="1200" dirty="0">
                <a:latin typeface="+mn-lt"/>
              </a:rPr>
              <a:t>The In Operation assessment is :</a:t>
            </a:r>
          </a:p>
          <a:p>
            <a:pPr marL="171450" indent="-171450">
              <a:lnSpc>
                <a:spcPct val="100000"/>
              </a:lnSpc>
              <a:spcBef>
                <a:spcPts val="0"/>
              </a:spcBef>
              <a:spcAft>
                <a:spcPts val="0"/>
              </a:spcAft>
              <a:buFont typeface="Wingdings" panose="05000000000000000000" pitchFamily="2" charset="2"/>
              <a:buChar char="§"/>
            </a:pPr>
            <a:r>
              <a:rPr lang="en-US" sz="1200" dirty="0">
                <a:latin typeface="+mn-lt"/>
              </a:rPr>
              <a:t>Based on actual energy costs</a:t>
            </a:r>
          </a:p>
          <a:p>
            <a:pPr marL="171450" indent="-171450">
              <a:lnSpc>
                <a:spcPct val="100000"/>
              </a:lnSpc>
              <a:spcBef>
                <a:spcPts val="0"/>
              </a:spcBef>
              <a:spcAft>
                <a:spcPts val="0"/>
              </a:spcAft>
              <a:buFont typeface="Wingdings" panose="05000000000000000000" pitchFamily="2" charset="2"/>
              <a:buChar char="§"/>
            </a:pPr>
            <a:r>
              <a:rPr lang="en-US" sz="1200" dirty="0">
                <a:latin typeface="+mn-lt"/>
              </a:rPr>
              <a:t>Resonates with decisions makers</a:t>
            </a:r>
          </a:p>
          <a:p>
            <a:pPr marL="171450" indent="-171450">
              <a:lnSpc>
                <a:spcPct val="100000"/>
              </a:lnSpc>
              <a:spcBef>
                <a:spcPts val="0"/>
              </a:spcBef>
              <a:spcAft>
                <a:spcPts val="0"/>
              </a:spcAft>
              <a:buFont typeface="Wingdings" panose="05000000000000000000" pitchFamily="2" charset="2"/>
              <a:buChar char="§"/>
            </a:pPr>
            <a:r>
              <a:rPr lang="en-US" sz="1200" dirty="0">
                <a:latin typeface="+mn-lt"/>
              </a:rPr>
              <a:t>Provides actional recommendations for improvement</a:t>
            </a:r>
          </a:p>
          <a:p>
            <a:pPr marL="171450" indent="-171450">
              <a:lnSpc>
                <a:spcPct val="100000"/>
              </a:lnSpc>
              <a:spcBef>
                <a:spcPts val="0"/>
              </a:spcBef>
              <a:spcAft>
                <a:spcPts val="0"/>
              </a:spcAft>
              <a:buFont typeface="Wingdings" panose="05000000000000000000" pitchFamily="2" charset="2"/>
              <a:buChar char="§"/>
            </a:pPr>
            <a:endParaRPr lang="en-US" sz="1200" dirty="0">
              <a:latin typeface="+mn-lt"/>
            </a:endParaRPr>
          </a:p>
          <a:p>
            <a:pPr marL="0" indent="0">
              <a:lnSpc>
                <a:spcPct val="100000"/>
              </a:lnSpc>
              <a:spcBef>
                <a:spcPts val="0"/>
              </a:spcBef>
              <a:spcAft>
                <a:spcPts val="0"/>
              </a:spcAft>
              <a:buFont typeface="Wingdings" panose="05000000000000000000" pitchFamily="2" charset="2"/>
              <a:buNone/>
            </a:pPr>
            <a:r>
              <a:rPr lang="en-US" sz="1200" dirty="0">
                <a:latin typeface="+mn-lt"/>
              </a:rPr>
              <a:t>The As Designed evaluation is: </a:t>
            </a:r>
          </a:p>
          <a:p>
            <a:pPr marL="171450" indent="-171450">
              <a:lnSpc>
                <a:spcPct val="100000"/>
              </a:lnSpc>
              <a:spcBef>
                <a:spcPts val="0"/>
              </a:spcBef>
              <a:spcAft>
                <a:spcPts val="0"/>
              </a:spcAft>
              <a:buFont typeface="Wingdings" panose="05000000000000000000" pitchFamily="2" charset="2"/>
              <a:buChar char="§"/>
            </a:pPr>
            <a:r>
              <a:rPr lang="en-US" sz="1200" dirty="0">
                <a:latin typeface="+mn-lt"/>
              </a:rPr>
              <a:t>Based on standardized model of the building</a:t>
            </a:r>
          </a:p>
          <a:p>
            <a:pPr marL="171450" indent="-171450">
              <a:lnSpc>
                <a:spcPct val="100000"/>
              </a:lnSpc>
              <a:spcBef>
                <a:spcPts val="0"/>
              </a:spcBef>
              <a:spcAft>
                <a:spcPts val="0"/>
              </a:spcAft>
              <a:buFont typeface="Wingdings" panose="05000000000000000000" pitchFamily="2" charset="2"/>
              <a:buChar char="§"/>
            </a:pPr>
            <a:r>
              <a:rPr lang="en-US" sz="1200" dirty="0">
                <a:latin typeface="+mn-lt"/>
              </a:rPr>
              <a:t>Provides additional information for decision makers</a:t>
            </a:r>
          </a:p>
          <a:p>
            <a:pPr marL="171450" indent="-171450">
              <a:lnSpc>
                <a:spcPct val="100000"/>
              </a:lnSpc>
              <a:spcBef>
                <a:spcPts val="0"/>
              </a:spcBef>
              <a:spcAft>
                <a:spcPts val="0"/>
              </a:spcAft>
              <a:buFont typeface="Wingdings" panose="05000000000000000000" pitchFamily="2" charset="2"/>
              <a:buChar char="§"/>
            </a:pPr>
            <a:r>
              <a:rPr lang="en-US" sz="1200" dirty="0">
                <a:latin typeface="+mn-lt"/>
              </a:rPr>
              <a:t>Indicates the building’s potential energy performance</a:t>
            </a:r>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10</a:t>
            </a:fld>
            <a:endParaRPr lang="en-US"/>
          </a:p>
        </p:txBody>
      </p:sp>
    </p:spTree>
    <p:extLst>
      <p:ext uri="{BB962C8B-B14F-4D97-AF65-F5344CB8AC3E}">
        <p14:creationId xmlns:p14="http://schemas.microsoft.com/office/powerpoint/2010/main" val="1996440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Building EQ In Operation process compares metered energy use to a baseline median EUI using the following formula:  (</a:t>
            </a:r>
            <a:r>
              <a:rPr lang="en-US" sz="1200" b="0" i="0" u="none" strike="noStrike" kern="1200" baseline="0" dirty="0" err="1">
                <a:solidFill>
                  <a:schemeClr val="tx1"/>
                </a:solidFill>
                <a:latin typeface="+mn-lt"/>
                <a:ea typeface="+mn-ea"/>
                <a:cs typeface="+mn-cs"/>
              </a:rPr>
              <a:t>EUI</a:t>
            </a:r>
            <a:r>
              <a:rPr lang="en-US" sz="1200" b="0" i="0" u="none" strike="noStrike" kern="1200" baseline="-25000" dirty="0" err="1">
                <a:solidFill>
                  <a:schemeClr val="tx1"/>
                </a:solidFill>
                <a:latin typeface="+mn-lt"/>
                <a:ea typeface="+mn-ea"/>
                <a:cs typeface="+mn-cs"/>
              </a:rPr>
              <a:t>metered</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EUI</a:t>
            </a:r>
            <a:r>
              <a:rPr lang="en-US" sz="1200" b="0" i="0" u="none" strike="noStrike" kern="1200" baseline="-25000" dirty="0" err="1">
                <a:solidFill>
                  <a:schemeClr val="tx1"/>
                </a:solidFill>
                <a:latin typeface="+mn-lt"/>
                <a:ea typeface="+mn-ea"/>
                <a:cs typeface="+mn-cs"/>
              </a:rPr>
              <a:t>baseline</a:t>
            </a:r>
            <a:r>
              <a:rPr lang="en-US" sz="1200" b="0" i="0" u="none" strike="noStrike" kern="1200" baseline="0" dirty="0">
                <a:solidFill>
                  <a:schemeClr val="tx1"/>
                </a:solidFill>
                <a:latin typeface="+mn-lt"/>
                <a:ea typeface="+mn-ea"/>
                <a:cs typeface="+mn-cs"/>
              </a:rPr>
              <a:t>) X 100.   </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Twelve consecutive months of actual metered data is required and must be within 6 months of the assessment date.</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Metered energy data can be downloaded from ENERGY STAR Portfolio Manager so the data does not need to be reentered into the Portal.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scale barometer shown illustrates how a building’s Building Performance Score indicates a buildings energy performance with a score range as follows: .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i="0" u="none" strike="noStrike" kern="1200" baseline="0" dirty="0">
                <a:solidFill>
                  <a:schemeClr val="tx1"/>
                </a:solidFill>
                <a:latin typeface="+mn-lt"/>
                <a:ea typeface="+mn-ea"/>
                <a:cs typeface="+mn-cs"/>
              </a:rPr>
              <a:t>A zero net energy building will have a score of zero (zero net energy use)</a:t>
            </a:r>
            <a:endParaRPr lang="en-US" sz="1200" dirty="0">
              <a:latin typeface="+mn-lt"/>
            </a:endParaRP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An efficient building has a score less than 100 (low energy use / energy use approaching zero net energy use)</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An average building will fall near the median value of 100 (equals median or baseline building)</a:t>
            </a:r>
          </a:p>
          <a:p>
            <a:pPr marL="171450" indent="-171450">
              <a:buFont typeface="Wingdings" panose="05000000000000000000" pitchFamily="2" charset="2"/>
              <a:buChar char="§"/>
            </a:pPr>
            <a:r>
              <a:rPr lang="en-US" sz="1200" b="0" i="0" u="none" strike="noStrike" kern="1200" baseline="0" dirty="0">
                <a:solidFill>
                  <a:schemeClr val="tx1"/>
                </a:solidFill>
                <a:latin typeface="+mn-lt"/>
                <a:ea typeface="+mn-ea"/>
                <a:cs typeface="+mn-cs"/>
              </a:rPr>
              <a:t>An Inefficient building has a score greater than 100 (above average energy use / high energy use)</a:t>
            </a:r>
          </a:p>
          <a:p>
            <a:pPr marL="0" indent="0">
              <a:buFont typeface="Wingdings" panose="05000000000000000000" pitchFamily="2" charset="2"/>
              <a:buNone/>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i="0" u="none" strike="noStrike" kern="1200" baseline="0" dirty="0">
                <a:solidFill>
                  <a:schemeClr val="tx1"/>
                </a:solidFill>
                <a:latin typeface="+mn-lt"/>
                <a:ea typeface="+mn-ea"/>
                <a:cs typeface="+mn-cs"/>
              </a:rPr>
              <a:t>The baseline value of 100 also represents the median (similar to mid‐point or average) energy use intensity for existing buildings of that building type.</a:t>
            </a:r>
          </a:p>
          <a:p>
            <a:endParaRPr lang="en-US" dirty="0"/>
          </a:p>
        </p:txBody>
      </p:sp>
      <p:sp>
        <p:nvSpPr>
          <p:cNvPr id="4" name="Slide Number Placeholder 3"/>
          <p:cNvSpPr>
            <a:spLocks noGrp="1"/>
          </p:cNvSpPr>
          <p:nvPr>
            <p:ph type="sldNum" sz="quarter" idx="5"/>
          </p:nvPr>
        </p:nvSpPr>
        <p:spPr/>
        <p:txBody>
          <a:bodyPr/>
          <a:lstStyle/>
          <a:p>
            <a:fld id="{EB83F295-8BBD-4B98-BCA0-AE2582D8C619}" type="slidenum">
              <a:rPr lang="en-US" smtClean="0"/>
              <a:t>11</a:t>
            </a:fld>
            <a:endParaRPr lang="en-US"/>
          </a:p>
        </p:txBody>
      </p:sp>
    </p:spTree>
    <p:extLst>
      <p:ext uri="{BB962C8B-B14F-4D97-AF65-F5344CB8AC3E}">
        <p14:creationId xmlns:p14="http://schemas.microsoft.com/office/powerpoint/2010/main" val="2542540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50ECF3-9945-4E8E-AE78-CEB769A173B1}" type="datetime1">
              <a:rPr lang="en-US" smtClean="0"/>
              <a:t>4/30/2021</a:t>
            </a:fld>
            <a:endParaRPr lang="en-US"/>
          </a:p>
        </p:txBody>
      </p:sp>
      <p:sp>
        <p:nvSpPr>
          <p:cNvPr id="5" name="Footer Placeholder 4"/>
          <p:cNvSpPr>
            <a:spLocks noGrp="1"/>
          </p:cNvSpPr>
          <p:nvPr>
            <p:ph type="ftr" sz="quarter" idx="11"/>
          </p:nvPr>
        </p:nvSpPr>
        <p:spPr/>
        <p:txBody>
          <a:bodyPr/>
          <a:lstStyle/>
          <a:p>
            <a:r>
              <a:rPr lang="en-US" dirty="0"/>
              <a:t>ashrae.org/techhour</a:t>
            </a:r>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spTree>
    <p:extLst>
      <p:ext uri="{BB962C8B-B14F-4D97-AF65-F5344CB8AC3E}">
        <p14:creationId xmlns:p14="http://schemas.microsoft.com/office/powerpoint/2010/main" val="376674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3543"/>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4BCA479-3C73-4B92-8AC4-17195D0ADD6E}" type="datetime1">
              <a:rPr lang="en-US" smtClean="0"/>
              <a:t>4/30/2021</a:t>
            </a:fld>
            <a:endParaRPr lang="en-US"/>
          </a:p>
        </p:txBody>
      </p:sp>
      <p:sp>
        <p:nvSpPr>
          <p:cNvPr id="5" name="Footer Placeholder 4"/>
          <p:cNvSpPr>
            <a:spLocks noGrp="1"/>
          </p:cNvSpPr>
          <p:nvPr>
            <p:ph type="ftr" sz="quarter" idx="11"/>
          </p:nvPr>
        </p:nvSpPr>
        <p:spPr/>
        <p:txBody>
          <a:bodyPr/>
          <a:lstStyle/>
          <a:p>
            <a:r>
              <a:rPr lang="en-US" dirty="0"/>
              <a:t>ashrae.org/techhour</a:t>
            </a:r>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87" y="5585093"/>
            <a:ext cx="1114297" cy="771257"/>
          </a:xfrm>
          <a:prstGeom prst="rect">
            <a:avLst/>
          </a:prstGeom>
        </p:spPr>
      </p:pic>
    </p:spTree>
    <p:extLst>
      <p:ext uri="{BB962C8B-B14F-4D97-AF65-F5344CB8AC3E}">
        <p14:creationId xmlns:p14="http://schemas.microsoft.com/office/powerpoint/2010/main" val="220488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F58A9BB-410C-1841-9C81-9DBB95F8CCC0}"/>
              </a:ext>
            </a:extLst>
          </p:cNvPr>
          <p:cNvSpPr>
            <a:spLocks noGrp="1"/>
          </p:cNvSpPr>
          <p:nvPr>
            <p:ph type="dt" sz="half" idx="10"/>
          </p:nvPr>
        </p:nvSpPr>
        <p:spPr/>
        <p:txBody>
          <a:bodyPr/>
          <a:lstStyle/>
          <a:p>
            <a:fld id="{EFDBF57A-1BAE-4EC4-A84C-E4B3EACB6523}" type="datetime1">
              <a:rPr lang="en-US" smtClean="0"/>
              <a:t>4/30/2021</a:t>
            </a:fld>
            <a:endParaRPr lang="en-US"/>
          </a:p>
        </p:txBody>
      </p:sp>
      <p:sp>
        <p:nvSpPr>
          <p:cNvPr id="5" name="Footer Placeholder 4">
            <a:extLst>
              <a:ext uri="{FF2B5EF4-FFF2-40B4-BE49-F238E27FC236}">
                <a16:creationId xmlns:a16="http://schemas.microsoft.com/office/drawing/2014/main" id="{5B9BCD94-0CA8-424C-BEF1-0FB34F1A4491}"/>
              </a:ext>
            </a:extLst>
          </p:cNvPr>
          <p:cNvSpPr>
            <a:spLocks noGrp="1"/>
          </p:cNvSpPr>
          <p:nvPr>
            <p:ph type="ftr" sz="quarter" idx="11"/>
          </p:nvPr>
        </p:nvSpPr>
        <p:spPr/>
        <p:txBody>
          <a:bodyPr/>
          <a:lstStyle/>
          <a:p>
            <a:r>
              <a:rPr lang="en-US" dirty="0"/>
              <a:t>ashrae.org/techhour</a:t>
            </a:r>
          </a:p>
        </p:txBody>
      </p:sp>
      <p:sp>
        <p:nvSpPr>
          <p:cNvPr id="6" name="Slide Number Placeholder 5">
            <a:extLst>
              <a:ext uri="{FF2B5EF4-FFF2-40B4-BE49-F238E27FC236}">
                <a16:creationId xmlns:a16="http://schemas.microsoft.com/office/drawing/2014/main" id="{2DC400A8-F2BD-FC4C-901F-3F7D8FD1D962}"/>
              </a:ext>
            </a:extLst>
          </p:cNvPr>
          <p:cNvSpPr>
            <a:spLocks noGrp="1"/>
          </p:cNvSpPr>
          <p:nvPr>
            <p:ph type="sldNum" sz="quarter" idx="12"/>
          </p:nvPr>
        </p:nvSpPr>
        <p:spPr/>
        <p:txBody>
          <a:bodyPr/>
          <a:lstStyle/>
          <a:p>
            <a:fld id="{D21212BD-E8BE-0746-9407-C2F1A7FB1E70}" type="slidenum">
              <a:rPr lang="en-US" smtClean="0"/>
              <a:t>‹#›</a:t>
            </a:fld>
            <a:endParaRPr lang="en-US"/>
          </a:p>
        </p:txBody>
      </p:sp>
    </p:spTree>
    <p:extLst>
      <p:ext uri="{BB962C8B-B14F-4D97-AF65-F5344CB8AC3E}">
        <p14:creationId xmlns:p14="http://schemas.microsoft.com/office/powerpoint/2010/main" val="129901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C8C8E-65A0-A84C-AE32-34F87FE89E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79CD42-B4AB-EB4A-8018-F122E4BB7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CB19117-979A-5F4D-AD58-AE17560B67D6}"/>
              </a:ext>
            </a:extLst>
          </p:cNvPr>
          <p:cNvSpPr>
            <a:spLocks noGrp="1"/>
          </p:cNvSpPr>
          <p:nvPr>
            <p:ph type="dt" sz="half" idx="10"/>
          </p:nvPr>
        </p:nvSpPr>
        <p:spPr/>
        <p:txBody>
          <a:bodyPr/>
          <a:lstStyle/>
          <a:p>
            <a:fld id="{A126CE58-488C-4CC0-A66A-1F45B9B0A6C2}" type="datetime1">
              <a:rPr lang="en-US" smtClean="0"/>
              <a:t>4/30/2021</a:t>
            </a:fld>
            <a:endParaRPr lang="en-US"/>
          </a:p>
        </p:txBody>
      </p:sp>
      <p:sp>
        <p:nvSpPr>
          <p:cNvPr id="5" name="Footer Placeholder 4">
            <a:extLst>
              <a:ext uri="{FF2B5EF4-FFF2-40B4-BE49-F238E27FC236}">
                <a16:creationId xmlns:a16="http://schemas.microsoft.com/office/drawing/2014/main" id="{E2DC86B1-2F75-2D4B-B1F5-0B6A7AD3C4BB}"/>
              </a:ext>
            </a:extLst>
          </p:cNvPr>
          <p:cNvSpPr>
            <a:spLocks noGrp="1"/>
          </p:cNvSpPr>
          <p:nvPr>
            <p:ph type="ftr" sz="quarter" idx="11"/>
          </p:nvPr>
        </p:nvSpPr>
        <p:spPr/>
        <p:txBody>
          <a:bodyPr/>
          <a:lstStyle/>
          <a:p>
            <a:r>
              <a:rPr lang="en-US" dirty="0"/>
              <a:t>ashrae.org/techhour</a:t>
            </a:r>
          </a:p>
        </p:txBody>
      </p:sp>
      <p:sp>
        <p:nvSpPr>
          <p:cNvPr id="6" name="Slide Number Placeholder 5">
            <a:extLst>
              <a:ext uri="{FF2B5EF4-FFF2-40B4-BE49-F238E27FC236}">
                <a16:creationId xmlns:a16="http://schemas.microsoft.com/office/drawing/2014/main" id="{CF150DA0-D735-F646-B366-39CBBF40FF94}"/>
              </a:ext>
            </a:extLst>
          </p:cNvPr>
          <p:cNvSpPr>
            <a:spLocks noGrp="1"/>
          </p:cNvSpPr>
          <p:nvPr>
            <p:ph type="sldNum" sz="quarter" idx="12"/>
          </p:nvPr>
        </p:nvSpPr>
        <p:spPr/>
        <p:txBody>
          <a:bodyPr/>
          <a:lstStyle/>
          <a:p>
            <a:fld id="{669E319E-81D5-D84F-B53B-B4E17D915511}" type="slidenum">
              <a:rPr lang="en-US" smtClean="0"/>
              <a:t>‹#›</a:t>
            </a:fld>
            <a:endParaRPr lang="en-US"/>
          </a:p>
        </p:txBody>
      </p:sp>
    </p:spTree>
    <p:extLst>
      <p:ext uri="{BB962C8B-B14F-4D97-AF65-F5344CB8AC3E}">
        <p14:creationId xmlns:p14="http://schemas.microsoft.com/office/powerpoint/2010/main" val="99950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D342F-31C3-F146-9095-DE76AB108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2962B6-3C6D-0F46-BE4B-03BF1406D6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23B72-19EF-1D46-88E4-422D519C6D64}"/>
              </a:ext>
            </a:extLst>
          </p:cNvPr>
          <p:cNvSpPr>
            <a:spLocks noGrp="1"/>
          </p:cNvSpPr>
          <p:nvPr>
            <p:ph type="dt" sz="half" idx="10"/>
          </p:nvPr>
        </p:nvSpPr>
        <p:spPr/>
        <p:txBody>
          <a:bodyPr/>
          <a:lstStyle/>
          <a:p>
            <a:fld id="{8DAF1D16-8C91-41BB-92FB-E124453D103B}" type="datetime1">
              <a:rPr lang="en-US" smtClean="0"/>
              <a:t>4/30/2021</a:t>
            </a:fld>
            <a:endParaRPr lang="en-US"/>
          </a:p>
        </p:txBody>
      </p:sp>
      <p:sp>
        <p:nvSpPr>
          <p:cNvPr id="5" name="Footer Placeholder 4">
            <a:extLst>
              <a:ext uri="{FF2B5EF4-FFF2-40B4-BE49-F238E27FC236}">
                <a16:creationId xmlns:a16="http://schemas.microsoft.com/office/drawing/2014/main" id="{32A3E51C-F6B0-024E-81BC-78E1DC483DBC}"/>
              </a:ext>
            </a:extLst>
          </p:cNvPr>
          <p:cNvSpPr>
            <a:spLocks noGrp="1"/>
          </p:cNvSpPr>
          <p:nvPr>
            <p:ph type="ftr" sz="quarter" idx="11"/>
          </p:nvPr>
        </p:nvSpPr>
        <p:spPr/>
        <p:txBody>
          <a:bodyPr/>
          <a:lstStyle/>
          <a:p>
            <a:r>
              <a:rPr lang="en-US" dirty="0"/>
              <a:t>ashrae.org/techhour</a:t>
            </a:r>
          </a:p>
        </p:txBody>
      </p:sp>
      <p:sp>
        <p:nvSpPr>
          <p:cNvPr id="6" name="Slide Number Placeholder 5">
            <a:extLst>
              <a:ext uri="{FF2B5EF4-FFF2-40B4-BE49-F238E27FC236}">
                <a16:creationId xmlns:a16="http://schemas.microsoft.com/office/drawing/2014/main" id="{3FBF425D-23FF-AF47-89B9-91F100F94362}"/>
              </a:ext>
            </a:extLst>
          </p:cNvPr>
          <p:cNvSpPr>
            <a:spLocks noGrp="1"/>
          </p:cNvSpPr>
          <p:nvPr>
            <p:ph type="sldNum" sz="quarter" idx="12"/>
          </p:nvPr>
        </p:nvSpPr>
        <p:spPr/>
        <p:txBody>
          <a:bodyPr/>
          <a:lstStyle/>
          <a:p>
            <a:fld id="{669E319E-81D5-D84F-B53B-B4E17D915511}" type="slidenum">
              <a:rPr lang="en-US" smtClean="0"/>
              <a:t>‹#›</a:t>
            </a:fld>
            <a:endParaRPr lang="en-US"/>
          </a:p>
        </p:txBody>
      </p:sp>
    </p:spTree>
    <p:extLst>
      <p:ext uri="{BB962C8B-B14F-4D97-AF65-F5344CB8AC3E}">
        <p14:creationId xmlns:p14="http://schemas.microsoft.com/office/powerpoint/2010/main" val="184371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4ACBC-43B0-1444-B489-049C0C2DAA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42C8D6-349C-AE44-9846-E24ACB9E2B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FDCEC5-4CFB-CC49-AA32-3B444ABFE433}"/>
              </a:ext>
            </a:extLst>
          </p:cNvPr>
          <p:cNvSpPr>
            <a:spLocks noGrp="1"/>
          </p:cNvSpPr>
          <p:nvPr>
            <p:ph type="dt" sz="half" idx="10"/>
          </p:nvPr>
        </p:nvSpPr>
        <p:spPr/>
        <p:txBody>
          <a:bodyPr/>
          <a:lstStyle/>
          <a:p>
            <a:fld id="{0D312717-F365-44CA-AA39-725D2AC56610}" type="datetime1">
              <a:rPr lang="en-US" smtClean="0"/>
              <a:t>4/30/2021</a:t>
            </a:fld>
            <a:endParaRPr lang="en-US"/>
          </a:p>
        </p:txBody>
      </p:sp>
      <p:sp>
        <p:nvSpPr>
          <p:cNvPr id="5" name="Footer Placeholder 4">
            <a:extLst>
              <a:ext uri="{FF2B5EF4-FFF2-40B4-BE49-F238E27FC236}">
                <a16:creationId xmlns:a16="http://schemas.microsoft.com/office/drawing/2014/main" id="{B20C6730-401B-0D46-A31D-16F5CE289B4B}"/>
              </a:ext>
            </a:extLst>
          </p:cNvPr>
          <p:cNvSpPr>
            <a:spLocks noGrp="1"/>
          </p:cNvSpPr>
          <p:nvPr>
            <p:ph type="ftr" sz="quarter" idx="11"/>
          </p:nvPr>
        </p:nvSpPr>
        <p:spPr/>
        <p:txBody>
          <a:bodyPr/>
          <a:lstStyle/>
          <a:p>
            <a:r>
              <a:rPr lang="en-US" dirty="0"/>
              <a:t>ashrae.org/techhour</a:t>
            </a:r>
          </a:p>
        </p:txBody>
      </p:sp>
      <p:sp>
        <p:nvSpPr>
          <p:cNvPr id="6" name="Slide Number Placeholder 5">
            <a:extLst>
              <a:ext uri="{FF2B5EF4-FFF2-40B4-BE49-F238E27FC236}">
                <a16:creationId xmlns:a16="http://schemas.microsoft.com/office/drawing/2014/main" id="{E347E57A-49A6-9B48-B0FE-DBC2FE860EC4}"/>
              </a:ext>
            </a:extLst>
          </p:cNvPr>
          <p:cNvSpPr>
            <a:spLocks noGrp="1"/>
          </p:cNvSpPr>
          <p:nvPr>
            <p:ph type="sldNum" sz="quarter" idx="12"/>
          </p:nvPr>
        </p:nvSpPr>
        <p:spPr/>
        <p:txBody>
          <a:bodyPr/>
          <a:lstStyle/>
          <a:p>
            <a:fld id="{669E319E-81D5-D84F-B53B-B4E17D915511}" type="slidenum">
              <a:rPr lang="en-US" smtClean="0"/>
              <a:t>‹#›</a:t>
            </a:fld>
            <a:endParaRPr lang="en-US"/>
          </a:p>
        </p:txBody>
      </p:sp>
    </p:spTree>
    <p:extLst>
      <p:ext uri="{BB962C8B-B14F-4D97-AF65-F5344CB8AC3E}">
        <p14:creationId xmlns:p14="http://schemas.microsoft.com/office/powerpoint/2010/main" val="167066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38D72-B013-184C-A2A3-2BE780E305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75BDD-B8B6-4A40-A59A-1BFB87135990}"/>
              </a:ext>
            </a:extLst>
          </p:cNvPr>
          <p:cNvSpPr>
            <a:spLocks noGrp="1"/>
          </p:cNvSpPr>
          <p:nvPr>
            <p:ph sz="half" idx="1"/>
          </p:nvPr>
        </p:nvSpPr>
        <p:spPr>
          <a:xfrm>
            <a:off x="809324" y="1604244"/>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ED85A1F-7C09-7342-9EC7-39FE51E084AC}"/>
              </a:ext>
            </a:extLst>
          </p:cNvPr>
          <p:cNvSpPr>
            <a:spLocks noGrp="1"/>
          </p:cNvSpPr>
          <p:nvPr>
            <p:ph sz="half" idx="2"/>
          </p:nvPr>
        </p:nvSpPr>
        <p:spPr>
          <a:xfrm>
            <a:off x="6143324" y="160424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B92BA-1674-1146-83C5-969C54ADCDCC}"/>
              </a:ext>
            </a:extLst>
          </p:cNvPr>
          <p:cNvSpPr>
            <a:spLocks noGrp="1"/>
          </p:cNvSpPr>
          <p:nvPr>
            <p:ph type="dt" sz="half" idx="10"/>
          </p:nvPr>
        </p:nvSpPr>
        <p:spPr/>
        <p:txBody>
          <a:bodyPr/>
          <a:lstStyle/>
          <a:p>
            <a:fld id="{2747DF9C-32C3-4CCB-9E63-063A1EC213E3}" type="datetime1">
              <a:rPr lang="en-US" smtClean="0"/>
              <a:t>4/30/2021</a:t>
            </a:fld>
            <a:endParaRPr lang="en-US"/>
          </a:p>
        </p:txBody>
      </p:sp>
      <p:sp>
        <p:nvSpPr>
          <p:cNvPr id="6" name="Footer Placeholder 5">
            <a:extLst>
              <a:ext uri="{FF2B5EF4-FFF2-40B4-BE49-F238E27FC236}">
                <a16:creationId xmlns:a16="http://schemas.microsoft.com/office/drawing/2014/main" id="{BDA00264-3AB2-434E-83D4-49515941B051}"/>
              </a:ext>
            </a:extLst>
          </p:cNvPr>
          <p:cNvSpPr>
            <a:spLocks noGrp="1"/>
          </p:cNvSpPr>
          <p:nvPr>
            <p:ph type="ftr" sz="quarter" idx="11"/>
          </p:nvPr>
        </p:nvSpPr>
        <p:spPr/>
        <p:txBody>
          <a:bodyPr/>
          <a:lstStyle/>
          <a:p>
            <a:r>
              <a:rPr lang="en-US" dirty="0"/>
              <a:t>ashrae.org/techhour</a:t>
            </a:r>
          </a:p>
        </p:txBody>
      </p:sp>
      <p:sp>
        <p:nvSpPr>
          <p:cNvPr id="7" name="Slide Number Placeholder 6">
            <a:extLst>
              <a:ext uri="{FF2B5EF4-FFF2-40B4-BE49-F238E27FC236}">
                <a16:creationId xmlns:a16="http://schemas.microsoft.com/office/drawing/2014/main" id="{B466E2C1-3547-DF43-86AE-A56E29D7ACE5}"/>
              </a:ext>
            </a:extLst>
          </p:cNvPr>
          <p:cNvSpPr>
            <a:spLocks noGrp="1"/>
          </p:cNvSpPr>
          <p:nvPr>
            <p:ph type="sldNum" sz="quarter" idx="12"/>
          </p:nvPr>
        </p:nvSpPr>
        <p:spPr/>
        <p:txBody>
          <a:bodyPr/>
          <a:lstStyle/>
          <a:p>
            <a:fld id="{669E319E-81D5-D84F-B53B-B4E17D915511}" type="slidenum">
              <a:rPr lang="en-US" smtClean="0"/>
              <a:t>‹#›</a:t>
            </a:fld>
            <a:endParaRPr lang="en-US"/>
          </a:p>
        </p:txBody>
      </p:sp>
    </p:spTree>
    <p:extLst>
      <p:ext uri="{BB962C8B-B14F-4D97-AF65-F5344CB8AC3E}">
        <p14:creationId xmlns:p14="http://schemas.microsoft.com/office/powerpoint/2010/main" val="1783220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A09BB-303F-4A47-A81F-BE772CB9DC9C}" type="datetime1">
              <a:rPr lang="en-US" smtClean="0"/>
              <a:t>4/30/2021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ashrae.org/techhour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EDE4D-DC37-4180-B29E-77B367E2BC86}" type="slidenum">
              <a:rPr lang="en-US" smtClean="0"/>
              <a:t>‹#›</a:t>
            </a:fld>
            <a:endParaRPr lang="en-US"/>
          </a:p>
        </p:txBody>
      </p:sp>
      <p:pic>
        <p:nvPicPr>
          <p:cNvPr id="11" name="Picture 10" descr="A close up of a sign&#10;&#10;Description automatically generated">
            <a:extLst>
              <a:ext uri="{FF2B5EF4-FFF2-40B4-BE49-F238E27FC236}">
                <a16:creationId xmlns:a16="http://schemas.microsoft.com/office/drawing/2014/main" id="{85FC246D-AD52-A040-ACE8-753EEFFBDF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8015097"/>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3DE601-543E-5348-B004-AAD8A203F8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A6D253-88A4-9C41-84E9-73F2489AA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AF5E7-8B10-184D-A725-10452EA1DC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F8762-D3B7-462E-B675-A0E6419519F4}" type="datetime1">
              <a:rPr lang="en-US" smtClean="0"/>
              <a:t>4/30/2021</a:t>
            </a:fld>
            <a:endParaRPr lang="en-US"/>
          </a:p>
        </p:txBody>
      </p:sp>
      <p:sp>
        <p:nvSpPr>
          <p:cNvPr id="5" name="Footer Placeholder 4">
            <a:extLst>
              <a:ext uri="{FF2B5EF4-FFF2-40B4-BE49-F238E27FC236}">
                <a16:creationId xmlns:a16="http://schemas.microsoft.com/office/drawing/2014/main" id="{07F36551-9DBD-574B-A3A2-3C65093D7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ashrae.org/techhour</a:t>
            </a:r>
          </a:p>
        </p:txBody>
      </p:sp>
      <p:sp>
        <p:nvSpPr>
          <p:cNvPr id="6" name="Slide Number Placeholder 5">
            <a:extLst>
              <a:ext uri="{FF2B5EF4-FFF2-40B4-BE49-F238E27FC236}">
                <a16:creationId xmlns:a16="http://schemas.microsoft.com/office/drawing/2014/main" id="{D30EE59D-7E9A-4B4D-9CD2-A5E42036AF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212BD-E8BE-0746-9407-C2F1A7FB1E70}" type="slidenum">
              <a:rPr lang="en-US" smtClean="0"/>
              <a:t>‹#›</a:t>
            </a:fld>
            <a:endParaRPr lang="en-US"/>
          </a:p>
        </p:txBody>
      </p:sp>
      <p:pic>
        <p:nvPicPr>
          <p:cNvPr id="8" name="Picture 7">
            <a:extLst>
              <a:ext uri="{FF2B5EF4-FFF2-40B4-BE49-F238E27FC236}">
                <a16:creationId xmlns:a16="http://schemas.microsoft.com/office/drawing/2014/main" id="{6DFD2DB7-071A-2648-B3FF-F1206F58C7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7"/>
            <a:ext cx="12192000" cy="6852646"/>
          </a:xfrm>
          <a:prstGeom prst="rect">
            <a:avLst/>
          </a:prstGeom>
        </p:spPr>
      </p:pic>
    </p:spTree>
    <p:extLst>
      <p:ext uri="{BB962C8B-B14F-4D97-AF65-F5344CB8AC3E}">
        <p14:creationId xmlns:p14="http://schemas.microsoft.com/office/powerpoint/2010/main" val="594467677"/>
      </p:ext>
    </p:extLst>
  </p:cSld>
  <p:clrMap bg1="lt1" tx1="dk1" bg2="lt2" tx2="dk2" accent1="accent1" accent2="accent2" accent3="accent3" accent4="accent4" accent5="accent5" accent6="accent6" hlink="hlink" folHlink="folHlink"/>
  <p:sldLayoutIdLst>
    <p:sldLayoutId id="2147483652"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4352AB-7165-CF49-BA86-E5B7DE26952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sp>
        <p:nvSpPr>
          <p:cNvPr id="2" name="Title Placeholder 1">
            <a:extLst>
              <a:ext uri="{FF2B5EF4-FFF2-40B4-BE49-F238E27FC236}">
                <a16:creationId xmlns:a16="http://schemas.microsoft.com/office/drawing/2014/main" id="{D5BFE99B-2827-474B-802A-D744CC278B3F}"/>
              </a:ext>
            </a:extLst>
          </p:cNvPr>
          <p:cNvSpPr>
            <a:spLocks noGrp="1"/>
          </p:cNvSpPr>
          <p:nvPr>
            <p:ph type="title"/>
          </p:nvPr>
        </p:nvSpPr>
        <p:spPr>
          <a:xfrm>
            <a:off x="732322" y="114869"/>
            <a:ext cx="10515600" cy="11364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52F08B4-1F0E-FD45-85EC-E2334194025B}"/>
              </a:ext>
            </a:extLst>
          </p:cNvPr>
          <p:cNvSpPr>
            <a:spLocks noGrp="1"/>
          </p:cNvSpPr>
          <p:nvPr>
            <p:ph type="body" idx="1"/>
          </p:nvPr>
        </p:nvSpPr>
        <p:spPr>
          <a:xfrm>
            <a:off x="741948" y="156574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F1C587-21E5-8B40-8DCC-BD7E80093F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A80F1-43A4-4E3F-B141-511A226E8FF9}" type="datetime1">
              <a:rPr lang="en-US" smtClean="0"/>
              <a:t>4/30/2021</a:t>
            </a:fld>
            <a:endParaRPr lang="en-US"/>
          </a:p>
        </p:txBody>
      </p:sp>
      <p:sp>
        <p:nvSpPr>
          <p:cNvPr id="5" name="Footer Placeholder 4">
            <a:extLst>
              <a:ext uri="{FF2B5EF4-FFF2-40B4-BE49-F238E27FC236}">
                <a16:creationId xmlns:a16="http://schemas.microsoft.com/office/drawing/2014/main" id="{F5DB7DFB-9B51-6B4D-89FE-5FB1DAA09000}"/>
              </a:ext>
            </a:extLst>
          </p:cNvPr>
          <p:cNvSpPr>
            <a:spLocks noGrp="1"/>
          </p:cNvSpPr>
          <p:nvPr>
            <p:ph type="ftr" sz="quarter" idx="3"/>
          </p:nvPr>
        </p:nvSpPr>
        <p:spPr>
          <a:xfrm>
            <a:off x="4038600" y="6525029"/>
            <a:ext cx="4114800" cy="365125"/>
          </a:xfrm>
          <a:prstGeom prst="rect">
            <a:avLst/>
          </a:prstGeom>
        </p:spPr>
        <p:txBody>
          <a:bodyPr vert="horz" lIns="91440" tIns="45720" rIns="91440" bIns="45720" rtlCol="0" anchor="ctr"/>
          <a:lstStyle>
            <a:lvl1pPr algn="ctr">
              <a:defRPr sz="1600">
                <a:solidFill>
                  <a:schemeClr val="bg1"/>
                </a:solidFill>
              </a:defRPr>
            </a:lvl1pPr>
          </a:lstStyle>
          <a:p>
            <a:r>
              <a:rPr lang="en-US" dirty="0"/>
              <a:t>ashrae.org/techhour</a:t>
            </a:r>
          </a:p>
        </p:txBody>
      </p:sp>
      <p:sp>
        <p:nvSpPr>
          <p:cNvPr id="6" name="Slide Number Placeholder 5">
            <a:extLst>
              <a:ext uri="{FF2B5EF4-FFF2-40B4-BE49-F238E27FC236}">
                <a16:creationId xmlns:a16="http://schemas.microsoft.com/office/drawing/2014/main" id="{5772F6AD-C729-B14D-88E6-CFFF69E2C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E319E-81D5-D84F-B53B-B4E17D915511}" type="slidenum">
              <a:rPr lang="en-US" smtClean="0"/>
              <a:t>‹#›</a:t>
            </a:fld>
            <a:endParaRPr lang="en-US"/>
          </a:p>
        </p:txBody>
      </p:sp>
    </p:spTree>
    <p:extLst>
      <p:ext uri="{BB962C8B-B14F-4D97-AF65-F5344CB8AC3E}">
        <p14:creationId xmlns:p14="http://schemas.microsoft.com/office/powerpoint/2010/main" val="34977618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www.ashrae.org/BEAP"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hyperlink" Target="http://www.ashrae.org/BEM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www.ashrae.org/BuildingEQ"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hyperlink" Target="http://www.youtube.com/watch?v=K45K0YfOjpU&amp;t=45s" TargetMode="External"/><Relationship Id="rId4" Type="http://schemas.openxmlformats.org/officeDocument/2006/relationships/hyperlink" Target="http://www.youtube.com/watch?v=8UprJpl5cMs&amp;t=3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boma.org/360" TargetMode="External"/><Relationship Id="rId3" Type="http://schemas.openxmlformats.org/officeDocument/2006/relationships/hyperlink" Target="https://www.buildingrating.org/jurisdictions" TargetMode="External"/><Relationship Id="rId7" Type="http://schemas.openxmlformats.org/officeDocument/2006/relationships/hyperlink" Target="http://www.greenglobes.com/"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www.usgbc.org/leed" TargetMode="External"/><Relationship Id="rId5" Type="http://schemas.openxmlformats.org/officeDocument/2006/relationships/hyperlink" Target="https://buildingenergyscore.energy.gov/" TargetMode="External"/><Relationship Id="rId4" Type="http://schemas.openxmlformats.org/officeDocument/2006/relationships/hyperlink" Target="http://www.energystar.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commons.wikimedia.org/wiki/File:Checkmark.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buildingrating.org/jurisdic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buildingrating.org/jurisdiction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850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Overview</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p:txBody>
          <a:bodyPr/>
          <a:lstStyle/>
          <a:p>
            <a:r>
              <a:rPr lang="en-US" dirty="0"/>
              <a:t>Anyone can get a Building Energy Performance Score</a:t>
            </a:r>
          </a:p>
          <a:p>
            <a:r>
              <a:rPr lang="en-US" dirty="0"/>
              <a:t>Building Performance Score opens dialog on improvements</a:t>
            </a:r>
          </a:p>
          <a:p>
            <a:r>
              <a:rPr lang="en-US" dirty="0"/>
              <a:t>Credentialed users submit for official rating</a:t>
            </a:r>
          </a:p>
          <a:p>
            <a:r>
              <a:rPr lang="en-US" dirty="0"/>
              <a:t>Benchmarks using fixed baseline aligned with Standard 90.1</a:t>
            </a:r>
          </a:p>
          <a:p>
            <a:r>
              <a:rPr lang="en-US" i="1" dirty="0"/>
              <a:t>In Operation</a:t>
            </a:r>
            <a:r>
              <a:rPr lang="en-US" dirty="0"/>
              <a:t> assessment</a:t>
            </a:r>
            <a:r>
              <a:rPr lang="en-US" i="1" dirty="0"/>
              <a:t> </a:t>
            </a:r>
            <a:r>
              <a:rPr lang="en-US" dirty="0"/>
              <a:t>based on actual energy use – Resonates with decision makers</a:t>
            </a:r>
          </a:p>
          <a:p>
            <a:r>
              <a:rPr lang="en-US" i="1" dirty="0"/>
              <a:t>As Designed </a:t>
            </a:r>
            <a:r>
              <a:rPr lang="en-US" dirty="0"/>
              <a:t>evaluation based on standardized model – Provides additional information for decision makers</a:t>
            </a:r>
          </a:p>
          <a:p>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Tree>
    <p:extLst>
      <p:ext uri="{BB962C8B-B14F-4D97-AF65-F5344CB8AC3E}">
        <p14:creationId xmlns:p14="http://schemas.microsoft.com/office/powerpoint/2010/main" val="328262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In Operation Assessment</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a:xfrm>
            <a:off x="4292600" y="1565743"/>
            <a:ext cx="6964948" cy="4085757"/>
          </a:xfrm>
        </p:spPr>
        <p:txBody>
          <a:bodyPr/>
          <a:lstStyle/>
          <a:p>
            <a:pPr marL="274320" indent="-274320"/>
            <a:r>
              <a:rPr lang="en-US" dirty="0"/>
              <a:t>Uses metered energy bills for energy usage</a:t>
            </a:r>
          </a:p>
          <a:p>
            <a:pPr marL="274320" indent="-274320"/>
            <a:r>
              <a:rPr lang="en-US" dirty="0"/>
              <a:t>Reflects how the building is designed, used, and operated</a:t>
            </a:r>
          </a:p>
          <a:p>
            <a:pPr marL="274320" indent="-274320"/>
            <a:r>
              <a:rPr lang="en-US" altLang="ja-JP" dirty="0"/>
              <a:t>Most common application</a:t>
            </a:r>
          </a:p>
          <a:p>
            <a:pPr marL="274320" indent="-274320"/>
            <a:r>
              <a:rPr lang="en-US" dirty="0"/>
              <a:t>Rating from 0 (zero net energy) to 200 (energy inefficient)</a:t>
            </a:r>
          </a:p>
          <a:p>
            <a:pPr marL="274320" indent="-274320"/>
            <a:r>
              <a:rPr lang="en-US" dirty="0"/>
              <a:t>Allows for tracking of improvements and comparing building to itself over time</a:t>
            </a: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Content Placeholder 4">
            <a:extLst>
              <a:ext uri="{FF2B5EF4-FFF2-40B4-BE49-F238E27FC236}">
                <a16:creationId xmlns:a16="http://schemas.microsoft.com/office/drawing/2014/main" id="{9ECCA016-4473-4328-B923-FF32963F102F}"/>
              </a:ext>
            </a:extLst>
          </p:cNvPr>
          <p:cNvPicPr>
            <a:picLocks noChangeAspect="1"/>
          </p:cNvPicPr>
          <p:nvPr/>
        </p:nvPicPr>
        <p:blipFill>
          <a:blip r:embed="rId3"/>
          <a:stretch>
            <a:fillRect/>
          </a:stretch>
        </p:blipFill>
        <p:spPr>
          <a:xfrm>
            <a:off x="732322" y="1688553"/>
            <a:ext cx="2677018" cy="3480894"/>
          </a:xfrm>
          <a:prstGeom prst="rect">
            <a:avLst/>
          </a:prstGeom>
          <a:ln>
            <a:solidFill>
              <a:schemeClr val="tx1"/>
            </a:solidFill>
          </a:ln>
        </p:spPr>
      </p:pic>
    </p:spTree>
    <p:extLst>
      <p:ext uri="{BB962C8B-B14F-4D97-AF65-F5344CB8AC3E}">
        <p14:creationId xmlns:p14="http://schemas.microsoft.com/office/powerpoint/2010/main" val="3382387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In Operation Assessment</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grpSp>
        <p:nvGrpSpPr>
          <p:cNvPr id="5" name="Group 4">
            <a:extLst>
              <a:ext uri="{FF2B5EF4-FFF2-40B4-BE49-F238E27FC236}">
                <a16:creationId xmlns:a16="http://schemas.microsoft.com/office/drawing/2014/main" id="{B09D5740-8491-4CC3-9AA0-597D235158F3}"/>
              </a:ext>
            </a:extLst>
          </p:cNvPr>
          <p:cNvGrpSpPr/>
          <p:nvPr/>
        </p:nvGrpSpPr>
        <p:grpSpPr>
          <a:xfrm>
            <a:off x="3321164" y="1592114"/>
            <a:ext cx="7486908" cy="2573199"/>
            <a:chOff x="3435464" y="1728145"/>
            <a:chExt cx="7486908" cy="2573199"/>
          </a:xfrm>
        </p:grpSpPr>
        <p:sp>
          <p:nvSpPr>
            <p:cNvPr id="6" name="Freeform: Shape 5">
              <a:extLst>
                <a:ext uri="{FF2B5EF4-FFF2-40B4-BE49-F238E27FC236}">
                  <a16:creationId xmlns:a16="http://schemas.microsoft.com/office/drawing/2014/main" id="{8FCCF0F2-9E82-4B51-BFAF-CE2ED2FE963B}"/>
                </a:ext>
              </a:extLst>
            </p:cNvPr>
            <p:cNvSpPr/>
            <p:nvPr/>
          </p:nvSpPr>
          <p:spPr>
            <a:xfrm>
              <a:off x="3435464" y="2980160"/>
              <a:ext cx="1037784" cy="69169"/>
            </a:xfrm>
            <a:custGeom>
              <a:avLst/>
              <a:gdLst>
                <a:gd name="connsiteX0" fmla="*/ 0 w 1037784"/>
                <a:gd name="connsiteY0" fmla="*/ 34584 h 69169"/>
                <a:gd name="connsiteX1" fmla="*/ 1037784 w 1037784"/>
                <a:gd name="connsiteY1" fmla="*/ 34584 h 69169"/>
              </a:gdLst>
              <a:ahLst/>
              <a:cxnLst>
                <a:cxn ang="0">
                  <a:pos x="connsiteX0" y="connsiteY0"/>
                </a:cxn>
                <a:cxn ang="0">
                  <a:pos x="connsiteX1" y="connsiteY1"/>
                </a:cxn>
              </a:cxnLst>
              <a:rect l="l" t="t" r="r" b="b"/>
              <a:pathLst>
                <a:path w="1037784" h="69169">
                  <a:moveTo>
                    <a:pt x="0" y="34584"/>
                  </a:moveTo>
                  <a:lnTo>
                    <a:pt x="1037784" y="3458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05648" tIns="8640" rIns="505647" bIns="8640"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7" name="Freeform: Shape 6">
              <a:extLst>
                <a:ext uri="{FF2B5EF4-FFF2-40B4-BE49-F238E27FC236}">
                  <a16:creationId xmlns:a16="http://schemas.microsoft.com/office/drawing/2014/main" id="{72249327-65BC-42AB-AFAE-03DA36A3EA70}"/>
                </a:ext>
              </a:extLst>
            </p:cNvPr>
            <p:cNvSpPr/>
            <p:nvPr/>
          </p:nvSpPr>
          <p:spPr>
            <a:xfrm rot="19457599">
              <a:off x="7384312" y="2607206"/>
              <a:ext cx="1278036" cy="69169"/>
            </a:xfrm>
            <a:custGeom>
              <a:avLst/>
              <a:gdLst>
                <a:gd name="connsiteX0" fmla="*/ 0 w 1278036"/>
                <a:gd name="connsiteY0" fmla="*/ 34584 h 69169"/>
                <a:gd name="connsiteX1" fmla="*/ 1278036 w 1278036"/>
                <a:gd name="connsiteY1" fmla="*/ 34584 h 69169"/>
              </a:gdLst>
              <a:ahLst/>
              <a:cxnLst>
                <a:cxn ang="0">
                  <a:pos x="connsiteX0" y="connsiteY0"/>
                </a:cxn>
                <a:cxn ang="0">
                  <a:pos x="connsiteX1" y="connsiteY1"/>
                </a:cxn>
              </a:cxnLst>
              <a:rect l="l" t="t" r="r" b="b"/>
              <a:pathLst>
                <a:path w="1278036" h="69169">
                  <a:moveTo>
                    <a:pt x="0" y="34584"/>
                  </a:moveTo>
                  <a:lnTo>
                    <a:pt x="1278036" y="3458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9766" tIns="2633" rIns="619768" bIns="263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a:extLst>
                <a:ext uri="{FF2B5EF4-FFF2-40B4-BE49-F238E27FC236}">
                  <a16:creationId xmlns:a16="http://schemas.microsoft.com/office/drawing/2014/main" id="{678277E5-E8F3-4E42-9C5D-E871AA236187}"/>
                </a:ext>
              </a:extLst>
            </p:cNvPr>
            <p:cNvSpPr/>
            <p:nvPr/>
          </p:nvSpPr>
          <p:spPr>
            <a:xfrm>
              <a:off x="8542223" y="1728145"/>
              <a:ext cx="2380149" cy="1189307"/>
            </a:xfrm>
            <a:custGeom>
              <a:avLst/>
              <a:gdLst>
                <a:gd name="connsiteX0" fmla="*/ 0 w 2594462"/>
                <a:gd name="connsiteY0" fmla="*/ 129723 h 1297231"/>
                <a:gd name="connsiteX1" fmla="*/ 129723 w 2594462"/>
                <a:gd name="connsiteY1" fmla="*/ 0 h 1297231"/>
                <a:gd name="connsiteX2" fmla="*/ 2464739 w 2594462"/>
                <a:gd name="connsiteY2" fmla="*/ 0 h 1297231"/>
                <a:gd name="connsiteX3" fmla="*/ 2594462 w 2594462"/>
                <a:gd name="connsiteY3" fmla="*/ 129723 h 1297231"/>
                <a:gd name="connsiteX4" fmla="*/ 2594462 w 2594462"/>
                <a:gd name="connsiteY4" fmla="*/ 1167508 h 1297231"/>
                <a:gd name="connsiteX5" fmla="*/ 2464739 w 2594462"/>
                <a:gd name="connsiteY5" fmla="*/ 1297231 h 1297231"/>
                <a:gd name="connsiteX6" fmla="*/ 129723 w 2594462"/>
                <a:gd name="connsiteY6" fmla="*/ 1297231 h 1297231"/>
                <a:gd name="connsiteX7" fmla="*/ 0 w 2594462"/>
                <a:gd name="connsiteY7" fmla="*/ 1167508 h 1297231"/>
                <a:gd name="connsiteX8" fmla="*/ 0 w 2594462"/>
                <a:gd name="connsiteY8" fmla="*/ 129723 h 12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462" h="1297231">
                  <a:moveTo>
                    <a:pt x="0" y="129723"/>
                  </a:moveTo>
                  <a:cubicBezTo>
                    <a:pt x="0" y="58079"/>
                    <a:pt x="58079" y="0"/>
                    <a:pt x="129723" y="0"/>
                  </a:cubicBezTo>
                  <a:lnTo>
                    <a:pt x="2464739" y="0"/>
                  </a:lnTo>
                  <a:cubicBezTo>
                    <a:pt x="2536383" y="0"/>
                    <a:pt x="2594462" y="58079"/>
                    <a:pt x="2594462" y="129723"/>
                  </a:cubicBezTo>
                  <a:lnTo>
                    <a:pt x="2594462" y="1167508"/>
                  </a:lnTo>
                  <a:cubicBezTo>
                    <a:pt x="2594462" y="1239152"/>
                    <a:pt x="2536383" y="1297231"/>
                    <a:pt x="2464739" y="1297231"/>
                  </a:cubicBezTo>
                  <a:lnTo>
                    <a:pt x="129723" y="1297231"/>
                  </a:lnTo>
                  <a:cubicBezTo>
                    <a:pt x="58079" y="1297231"/>
                    <a:pt x="0" y="1239152"/>
                    <a:pt x="0" y="1167508"/>
                  </a:cubicBezTo>
                  <a:lnTo>
                    <a:pt x="0" y="1297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425" tIns="49425" rIns="49425" bIns="49425" numCol="1" spcCol="1270" anchor="ctr" anchorCtr="0">
              <a:noAutofit/>
            </a:bodyPr>
            <a:lstStyle/>
            <a:p>
              <a:pPr marL="0" lvl="0" indent="0" algn="ctr" defTabSz="800100">
                <a:lnSpc>
                  <a:spcPct val="90000"/>
                </a:lnSpc>
                <a:spcBef>
                  <a:spcPct val="0"/>
                </a:spcBef>
                <a:spcAft>
                  <a:spcPct val="35000"/>
                </a:spcAft>
                <a:buNone/>
              </a:pPr>
              <a:r>
                <a:rPr lang="en-US" sz="1800" kern="1200" dirty="0"/>
                <a:t>Celebrate good score with ASHRAE Building EQ Label Award</a:t>
              </a:r>
            </a:p>
          </p:txBody>
        </p:sp>
        <p:sp>
          <p:nvSpPr>
            <p:cNvPr id="9" name="Freeform: Shape 8">
              <a:extLst>
                <a:ext uri="{FF2B5EF4-FFF2-40B4-BE49-F238E27FC236}">
                  <a16:creationId xmlns:a16="http://schemas.microsoft.com/office/drawing/2014/main" id="{C86FC815-0E28-46F2-8378-7CEFCABC8E48}"/>
                </a:ext>
              </a:extLst>
            </p:cNvPr>
            <p:cNvSpPr/>
            <p:nvPr/>
          </p:nvSpPr>
          <p:spPr>
            <a:xfrm rot="2142401">
              <a:off x="7384312" y="3353113"/>
              <a:ext cx="1278036" cy="69169"/>
            </a:xfrm>
            <a:custGeom>
              <a:avLst/>
              <a:gdLst>
                <a:gd name="connsiteX0" fmla="*/ 0 w 1278036"/>
                <a:gd name="connsiteY0" fmla="*/ 34584 h 69169"/>
                <a:gd name="connsiteX1" fmla="*/ 1278036 w 1278036"/>
                <a:gd name="connsiteY1" fmla="*/ 34584 h 69169"/>
              </a:gdLst>
              <a:ahLst/>
              <a:cxnLst>
                <a:cxn ang="0">
                  <a:pos x="connsiteX0" y="connsiteY0"/>
                </a:cxn>
                <a:cxn ang="0">
                  <a:pos x="connsiteX1" y="connsiteY1"/>
                </a:cxn>
              </a:cxnLst>
              <a:rect l="l" t="t" r="r" b="b"/>
              <a:pathLst>
                <a:path w="1278036" h="69169">
                  <a:moveTo>
                    <a:pt x="0" y="34584"/>
                  </a:moveTo>
                  <a:lnTo>
                    <a:pt x="1278036" y="34584"/>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9767" tIns="2635" rIns="619767" bIns="2632"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0" name="Freeform: Shape 9">
              <a:extLst>
                <a:ext uri="{FF2B5EF4-FFF2-40B4-BE49-F238E27FC236}">
                  <a16:creationId xmlns:a16="http://schemas.microsoft.com/office/drawing/2014/main" id="{1CB3F7F6-1BC5-41FA-883A-A849D5BD9764}"/>
                </a:ext>
              </a:extLst>
            </p:cNvPr>
            <p:cNvSpPr/>
            <p:nvPr/>
          </p:nvSpPr>
          <p:spPr>
            <a:xfrm>
              <a:off x="8542223" y="3112037"/>
              <a:ext cx="2380149" cy="1189307"/>
            </a:xfrm>
            <a:custGeom>
              <a:avLst/>
              <a:gdLst>
                <a:gd name="connsiteX0" fmla="*/ 0 w 2594462"/>
                <a:gd name="connsiteY0" fmla="*/ 129723 h 1297231"/>
                <a:gd name="connsiteX1" fmla="*/ 129723 w 2594462"/>
                <a:gd name="connsiteY1" fmla="*/ 0 h 1297231"/>
                <a:gd name="connsiteX2" fmla="*/ 2464739 w 2594462"/>
                <a:gd name="connsiteY2" fmla="*/ 0 h 1297231"/>
                <a:gd name="connsiteX3" fmla="*/ 2594462 w 2594462"/>
                <a:gd name="connsiteY3" fmla="*/ 129723 h 1297231"/>
                <a:gd name="connsiteX4" fmla="*/ 2594462 w 2594462"/>
                <a:gd name="connsiteY4" fmla="*/ 1167508 h 1297231"/>
                <a:gd name="connsiteX5" fmla="*/ 2464739 w 2594462"/>
                <a:gd name="connsiteY5" fmla="*/ 1297231 h 1297231"/>
                <a:gd name="connsiteX6" fmla="*/ 129723 w 2594462"/>
                <a:gd name="connsiteY6" fmla="*/ 1297231 h 1297231"/>
                <a:gd name="connsiteX7" fmla="*/ 0 w 2594462"/>
                <a:gd name="connsiteY7" fmla="*/ 1167508 h 1297231"/>
                <a:gd name="connsiteX8" fmla="*/ 0 w 2594462"/>
                <a:gd name="connsiteY8" fmla="*/ 129723 h 129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4462" h="1297231">
                  <a:moveTo>
                    <a:pt x="0" y="129723"/>
                  </a:moveTo>
                  <a:cubicBezTo>
                    <a:pt x="0" y="58079"/>
                    <a:pt x="58079" y="0"/>
                    <a:pt x="129723" y="0"/>
                  </a:cubicBezTo>
                  <a:lnTo>
                    <a:pt x="2464739" y="0"/>
                  </a:lnTo>
                  <a:cubicBezTo>
                    <a:pt x="2536383" y="0"/>
                    <a:pt x="2594462" y="58079"/>
                    <a:pt x="2594462" y="129723"/>
                  </a:cubicBezTo>
                  <a:lnTo>
                    <a:pt x="2594462" y="1167508"/>
                  </a:lnTo>
                  <a:cubicBezTo>
                    <a:pt x="2594462" y="1239152"/>
                    <a:pt x="2536383" y="1297231"/>
                    <a:pt x="2464739" y="1297231"/>
                  </a:cubicBezTo>
                  <a:lnTo>
                    <a:pt x="129723" y="1297231"/>
                  </a:lnTo>
                  <a:cubicBezTo>
                    <a:pt x="58079" y="1297231"/>
                    <a:pt x="0" y="1239152"/>
                    <a:pt x="0" y="1167508"/>
                  </a:cubicBezTo>
                  <a:lnTo>
                    <a:pt x="0" y="12972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425" tIns="49425" rIns="49425" bIns="49425" numCol="1" spcCol="1270" anchor="ctr" anchorCtr="0">
              <a:noAutofit/>
            </a:bodyPr>
            <a:lstStyle/>
            <a:p>
              <a:pPr marL="0" lvl="0" indent="0" algn="ctr" defTabSz="800100">
                <a:lnSpc>
                  <a:spcPct val="90000"/>
                </a:lnSpc>
                <a:spcBef>
                  <a:spcPct val="0"/>
                </a:spcBef>
                <a:spcAft>
                  <a:spcPct val="35000"/>
                </a:spcAft>
                <a:buNone/>
              </a:pPr>
              <a:r>
                <a:rPr lang="en-US" sz="1800" kern="1200" dirty="0"/>
                <a:t>Start a dialog with owner on how to improve building score </a:t>
              </a:r>
            </a:p>
          </p:txBody>
        </p:sp>
      </p:grpSp>
      <p:sp>
        <p:nvSpPr>
          <p:cNvPr id="11" name="TextBox 10">
            <a:extLst>
              <a:ext uri="{FF2B5EF4-FFF2-40B4-BE49-F238E27FC236}">
                <a16:creationId xmlns:a16="http://schemas.microsoft.com/office/drawing/2014/main" id="{80CFCE98-5346-4240-B408-A27ABDB6B0DF}"/>
              </a:ext>
            </a:extLst>
          </p:cNvPr>
          <p:cNvSpPr txBox="1"/>
          <p:nvPr/>
        </p:nvSpPr>
        <p:spPr>
          <a:xfrm>
            <a:off x="4358948" y="4374026"/>
            <a:ext cx="3469678" cy="1561966"/>
          </a:xfrm>
          <a:prstGeom prst="rect">
            <a:avLst/>
          </a:prstGeom>
          <a:noFill/>
        </p:spPr>
        <p:txBody>
          <a:bodyPr wrap="square" rtlCol="0">
            <a:spAutoFit/>
          </a:bodyPr>
          <a:lstStyle/>
          <a:p>
            <a:pPr marL="228600" indent="-228600">
              <a:spcAft>
                <a:spcPts val="300"/>
              </a:spcAft>
              <a:buFontTx/>
              <a:buChar char="-"/>
            </a:pPr>
            <a:r>
              <a:rPr lang="en-US" sz="2200" dirty="0"/>
              <a:t>Get energy bills </a:t>
            </a:r>
          </a:p>
          <a:p>
            <a:pPr marL="228600" indent="-228600">
              <a:spcAft>
                <a:spcPts val="300"/>
              </a:spcAft>
              <a:buFontTx/>
              <a:buChar char="-"/>
            </a:pPr>
            <a:r>
              <a:rPr lang="en-US" sz="2200" dirty="0"/>
              <a:t>Do a walk through </a:t>
            </a:r>
          </a:p>
          <a:p>
            <a:pPr marL="228600" indent="-228600">
              <a:spcAft>
                <a:spcPts val="300"/>
              </a:spcAft>
              <a:buFontTx/>
              <a:buChar char="-"/>
            </a:pPr>
            <a:r>
              <a:rPr lang="en-US" sz="2200" dirty="0"/>
              <a:t>Enter data into Portal</a:t>
            </a:r>
          </a:p>
          <a:p>
            <a:pPr marL="228600" indent="-228600">
              <a:spcAft>
                <a:spcPts val="300"/>
              </a:spcAft>
              <a:buFontTx/>
              <a:buChar char="-"/>
            </a:pPr>
            <a:r>
              <a:rPr lang="en-US" sz="2200" dirty="0"/>
              <a:t>Get score</a:t>
            </a:r>
          </a:p>
        </p:txBody>
      </p:sp>
      <p:sp>
        <p:nvSpPr>
          <p:cNvPr id="12" name="TextBox 11">
            <a:extLst>
              <a:ext uri="{FF2B5EF4-FFF2-40B4-BE49-F238E27FC236}">
                <a16:creationId xmlns:a16="http://schemas.microsoft.com/office/drawing/2014/main" id="{4951BF04-699C-49AB-973A-DD3D9212D372}"/>
              </a:ext>
            </a:extLst>
          </p:cNvPr>
          <p:cNvSpPr txBox="1"/>
          <p:nvPr/>
        </p:nvSpPr>
        <p:spPr>
          <a:xfrm>
            <a:off x="941015" y="4374026"/>
            <a:ext cx="2380149" cy="1046440"/>
          </a:xfrm>
          <a:prstGeom prst="rect">
            <a:avLst/>
          </a:prstGeom>
          <a:noFill/>
        </p:spPr>
        <p:txBody>
          <a:bodyPr wrap="square" rtlCol="0">
            <a:spAutoFit/>
          </a:bodyPr>
          <a:lstStyle/>
          <a:p>
            <a:pPr algn="ctr"/>
            <a:r>
              <a:rPr lang="en-US" sz="2200" dirty="0"/>
              <a:t>How Good is My Building?</a:t>
            </a:r>
          </a:p>
          <a:p>
            <a:endParaRPr lang="en-US" dirty="0"/>
          </a:p>
        </p:txBody>
      </p:sp>
      <p:sp>
        <p:nvSpPr>
          <p:cNvPr id="13" name="TextBox 12">
            <a:extLst>
              <a:ext uri="{FF2B5EF4-FFF2-40B4-BE49-F238E27FC236}">
                <a16:creationId xmlns:a16="http://schemas.microsoft.com/office/drawing/2014/main" id="{624F3640-B871-4731-B4DF-60850928BFAB}"/>
              </a:ext>
            </a:extLst>
          </p:cNvPr>
          <p:cNvSpPr txBox="1"/>
          <p:nvPr/>
        </p:nvSpPr>
        <p:spPr>
          <a:xfrm>
            <a:off x="7828626" y="4374026"/>
            <a:ext cx="4045874" cy="1384995"/>
          </a:xfrm>
          <a:prstGeom prst="rect">
            <a:avLst/>
          </a:prstGeom>
          <a:noFill/>
        </p:spPr>
        <p:txBody>
          <a:bodyPr wrap="square" rtlCol="0">
            <a:spAutoFit/>
          </a:bodyPr>
          <a:lstStyle/>
          <a:p>
            <a:pPr algn="ctr"/>
            <a:r>
              <a:rPr lang="en-US" sz="2200" dirty="0"/>
              <a:t>Submit project for official rating </a:t>
            </a:r>
          </a:p>
          <a:p>
            <a:pPr algn="ctr"/>
            <a:r>
              <a:rPr lang="en-US" sz="2200" dirty="0"/>
              <a:t>OR</a:t>
            </a:r>
          </a:p>
          <a:p>
            <a:pPr algn="ctr"/>
            <a:r>
              <a:rPr lang="en-US" sz="2200" dirty="0"/>
              <a:t>Use project to start conversation</a:t>
            </a:r>
          </a:p>
          <a:p>
            <a:endParaRPr lang="en-US" dirty="0"/>
          </a:p>
        </p:txBody>
      </p:sp>
      <p:pic>
        <p:nvPicPr>
          <p:cNvPr id="14" name="Picture 13">
            <a:extLst>
              <a:ext uri="{FF2B5EF4-FFF2-40B4-BE49-F238E27FC236}">
                <a16:creationId xmlns:a16="http://schemas.microsoft.com/office/drawing/2014/main" id="{33C9C95C-AE9C-4069-968E-E22EC454A3BC}"/>
              </a:ext>
            </a:extLst>
          </p:cNvPr>
          <p:cNvPicPr>
            <a:picLocks noChangeAspect="1"/>
          </p:cNvPicPr>
          <p:nvPr/>
        </p:nvPicPr>
        <p:blipFill rotWithShape="1">
          <a:blip r:embed="rId3"/>
          <a:srcRect l="12546" t="7262" r="22607" b="9125"/>
          <a:stretch/>
        </p:blipFill>
        <p:spPr>
          <a:xfrm>
            <a:off x="941015" y="1762387"/>
            <a:ext cx="2380149" cy="23017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5A89B297-24E5-41C3-BBFF-35CFDFE70911}"/>
              </a:ext>
            </a:extLst>
          </p:cNvPr>
          <p:cNvPicPr>
            <a:picLocks noChangeAspect="1"/>
          </p:cNvPicPr>
          <p:nvPr/>
        </p:nvPicPr>
        <p:blipFill rotWithShape="1">
          <a:blip r:embed="rId4"/>
          <a:srcRect b="8319"/>
          <a:stretch/>
        </p:blipFill>
        <p:spPr>
          <a:xfrm>
            <a:off x="4284675" y="1770245"/>
            <a:ext cx="3021387" cy="22401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61177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As Designed Assessment</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a:xfrm>
            <a:off x="4826000" y="1565743"/>
            <a:ext cx="6431548" cy="4351338"/>
          </a:xfrm>
        </p:spPr>
        <p:txBody>
          <a:bodyPr/>
          <a:lstStyle/>
          <a:p>
            <a:pPr marL="274320" indent="-274320">
              <a:lnSpc>
                <a:spcPct val="100000"/>
              </a:lnSpc>
              <a:spcBef>
                <a:spcPts val="600"/>
              </a:spcBef>
              <a:defRPr/>
            </a:pPr>
            <a:r>
              <a:rPr lang="it-IT" dirty="0"/>
              <a:t>Evaluates potential energy use</a:t>
            </a:r>
          </a:p>
          <a:p>
            <a:pPr marL="274320" indent="-274320">
              <a:lnSpc>
                <a:spcPct val="100000"/>
              </a:lnSpc>
              <a:spcBef>
                <a:spcPts val="600"/>
              </a:spcBef>
              <a:defRPr/>
            </a:pPr>
            <a:r>
              <a:rPr lang="en-US" dirty="0"/>
              <a:t>Uses standardized energy model</a:t>
            </a:r>
          </a:p>
          <a:p>
            <a:pPr marL="274320" indent="-274320">
              <a:lnSpc>
                <a:spcPct val="100000"/>
              </a:lnSpc>
              <a:spcBef>
                <a:spcPts val="600"/>
              </a:spcBef>
              <a:defRPr/>
            </a:pPr>
            <a:r>
              <a:rPr lang="en-US" dirty="0"/>
              <a:t>Independent of building</a:t>
            </a:r>
            <a:r>
              <a:rPr lang="en-US" altLang="ja-JP" dirty="0"/>
              <a:t> occupancy and operating conditions</a:t>
            </a:r>
          </a:p>
          <a:p>
            <a:pPr marL="274320" indent="-274320">
              <a:lnSpc>
                <a:spcPct val="100000"/>
              </a:lnSpc>
              <a:spcBef>
                <a:spcPts val="600"/>
              </a:spcBef>
              <a:defRPr/>
            </a:pPr>
            <a:r>
              <a:rPr lang="en-US" dirty="0"/>
              <a:t>Rating from 0 (zero net energy) to 200 (energy inefficient)</a:t>
            </a:r>
          </a:p>
          <a:p>
            <a:pPr marL="0" indent="0">
              <a:buNone/>
            </a:pPr>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Content Placeholder 4">
            <a:extLst>
              <a:ext uri="{FF2B5EF4-FFF2-40B4-BE49-F238E27FC236}">
                <a16:creationId xmlns:a16="http://schemas.microsoft.com/office/drawing/2014/main" id="{4B4E343F-6841-4442-BE7B-E520C5C13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22" y="1553459"/>
            <a:ext cx="3269247" cy="4230791"/>
          </a:xfrm>
          <a:prstGeom prst="rect">
            <a:avLst/>
          </a:prstGeom>
          <a:ln>
            <a:solidFill>
              <a:schemeClr val="tx1"/>
            </a:solidFill>
          </a:ln>
        </p:spPr>
      </p:pic>
    </p:spTree>
    <p:extLst>
      <p:ext uri="{BB962C8B-B14F-4D97-AF65-F5344CB8AC3E}">
        <p14:creationId xmlns:p14="http://schemas.microsoft.com/office/powerpoint/2010/main" val="2442169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As Designed Assessment</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grpSp>
        <p:nvGrpSpPr>
          <p:cNvPr id="5" name="Group 4">
            <a:extLst>
              <a:ext uri="{FF2B5EF4-FFF2-40B4-BE49-F238E27FC236}">
                <a16:creationId xmlns:a16="http://schemas.microsoft.com/office/drawing/2014/main" id="{938DC675-809C-4098-88FD-EC3EB1C329F2}"/>
              </a:ext>
            </a:extLst>
          </p:cNvPr>
          <p:cNvGrpSpPr/>
          <p:nvPr/>
        </p:nvGrpSpPr>
        <p:grpSpPr>
          <a:xfrm>
            <a:off x="3369608" y="1589086"/>
            <a:ext cx="7754742" cy="2289576"/>
            <a:chOff x="3382308" y="1856893"/>
            <a:chExt cx="7754742" cy="2289576"/>
          </a:xfrm>
        </p:grpSpPr>
        <p:sp>
          <p:nvSpPr>
            <p:cNvPr id="6" name="Freeform: Shape 5">
              <a:extLst>
                <a:ext uri="{FF2B5EF4-FFF2-40B4-BE49-F238E27FC236}">
                  <a16:creationId xmlns:a16="http://schemas.microsoft.com/office/drawing/2014/main" id="{92FE6AED-731E-4A53-9347-E8660EBC2C8D}"/>
                </a:ext>
              </a:extLst>
            </p:cNvPr>
            <p:cNvSpPr/>
            <p:nvPr/>
          </p:nvSpPr>
          <p:spPr>
            <a:xfrm>
              <a:off x="3382308" y="2967536"/>
              <a:ext cx="1016668" cy="68291"/>
            </a:xfrm>
            <a:custGeom>
              <a:avLst/>
              <a:gdLst>
                <a:gd name="connsiteX0" fmla="*/ 0 w 1016668"/>
                <a:gd name="connsiteY0" fmla="*/ 34145 h 68291"/>
                <a:gd name="connsiteX1" fmla="*/ 1016668 w 1016668"/>
                <a:gd name="connsiteY1" fmla="*/ 34145 h 68291"/>
              </a:gdLst>
              <a:ahLst/>
              <a:cxnLst>
                <a:cxn ang="0">
                  <a:pos x="connsiteX0" y="connsiteY0"/>
                </a:cxn>
                <a:cxn ang="0">
                  <a:pos x="connsiteX1" y="connsiteY1"/>
                </a:cxn>
              </a:cxnLst>
              <a:rect l="l" t="t" r="r" b="b"/>
              <a:pathLst>
                <a:path w="1016668" h="68291">
                  <a:moveTo>
                    <a:pt x="0" y="34145"/>
                  </a:moveTo>
                  <a:lnTo>
                    <a:pt x="1016668" y="341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5618" tIns="8729" rIns="495617" bIns="872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7" name="Freeform: Shape 6">
              <a:extLst>
                <a:ext uri="{FF2B5EF4-FFF2-40B4-BE49-F238E27FC236}">
                  <a16:creationId xmlns:a16="http://schemas.microsoft.com/office/drawing/2014/main" id="{8C38F077-85AC-4EAF-A8FD-86903598AEB9}"/>
                </a:ext>
              </a:extLst>
            </p:cNvPr>
            <p:cNvSpPr/>
            <p:nvPr/>
          </p:nvSpPr>
          <p:spPr>
            <a:xfrm>
              <a:off x="7368488" y="2967536"/>
              <a:ext cx="1016668" cy="68291"/>
            </a:xfrm>
            <a:custGeom>
              <a:avLst/>
              <a:gdLst>
                <a:gd name="connsiteX0" fmla="*/ 0 w 1016668"/>
                <a:gd name="connsiteY0" fmla="*/ 34145 h 68291"/>
                <a:gd name="connsiteX1" fmla="*/ 1016668 w 1016668"/>
                <a:gd name="connsiteY1" fmla="*/ 34145 h 68291"/>
              </a:gdLst>
              <a:ahLst/>
              <a:cxnLst>
                <a:cxn ang="0">
                  <a:pos x="connsiteX0" y="connsiteY0"/>
                </a:cxn>
                <a:cxn ang="0">
                  <a:pos x="connsiteX1" y="connsiteY1"/>
                </a:cxn>
              </a:cxnLst>
              <a:rect l="l" t="t" r="r" b="b"/>
              <a:pathLst>
                <a:path w="1016668" h="68291">
                  <a:moveTo>
                    <a:pt x="0" y="34145"/>
                  </a:moveTo>
                  <a:lnTo>
                    <a:pt x="1016668" y="3414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5618" tIns="8729" rIns="495617" bIns="872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8" name="Freeform: Shape 7">
              <a:extLst>
                <a:ext uri="{FF2B5EF4-FFF2-40B4-BE49-F238E27FC236}">
                  <a16:creationId xmlns:a16="http://schemas.microsoft.com/office/drawing/2014/main" id="{AA3A719D-1180-4CA0-9793-BAE454C3AE5A}"/>
                </a:ext>
              </a:extLst>
            </p:cNvPr>
            <p:cNvSpPr/>
            <p:nvPr/>
          </p:nvSpPr>
          <p:spPr>
            <a:xfrm>
              <a:off x="8385157" y="1856893"/>
              <a:ext cx="2751893" cy="2289576"/>
            </a:xfrm>
            <a:custGeom>
              <a:avLst/>
              <a:gdLst>
                <a:gd name="connsiteX0" fmla="*/ 0 w 2751893"/>
                <a:gd name="connsiteY0" fmla="*/ 228958 h 2289576"/>
                <a:gd name="connsiteX1" fmla="*/ 228958 w 2751893"/>
                <a:gd name="connsiteY1" fmla="*/ 0 h 2289576"/>
                <a:gd name="connsiteX2" fmla="*/ 2522935 w 2751893"/>
                <a:gd name="connsiteY2" fmla="*/ 0 h 2289576"/>
                <a:gd name="connsiteX3" fmla="*/ 2751893 w 2751893"/>
                <a:gd name="connsiteY3" fmla="*/ 228958 h 2289576"/>
                <a:gd name="connsiteX4" fmla="*/ 2751893 w 2751893"/>
                <a:gd name="connsiteY4" fmla="*/ 2060618 h 2289576"/>
                <a:gd name="connsiteX5" fmla="*/ 2522935 w 2751893"/>
                <a:gd name="connsiteY5" fmla="*/ 2289576 h 2289576"/>
                <a:gd name="connsiteX6" fmla="*/ 228958 w 2751893"/>
                <a:gd name="connsiteY6" fmla="*/ 2289576 h 2289576"/>
                <a:gd name="connsiteX7" fmla="*/ 0 w 2751893"/>
                <a:gd name="connsiteY7" fmla="*/ 2060618 h 2289576"/>
                <a:gd name="connsiteX8" fmla="*/ 0 w 2751893"/>
                <a:gd name="connsiteY8" fmla="*/ 228958 h 2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1893" h="2289576">
                  <a:moveTo>
                    <a:pt x="0" y="228958"/>
                  </a:moveTo>
                  <a:cubicBezTo>
                    <a:pt x="0" y="102508"/>
                    <a:pt x="102508" y="0"/>
                    <a:pt x="228958" y="0"/>
                  </a:cubicBezTo>
                  <a:lnTo>
                    <a:pt x="2522935" y="0"/>
                  </a:lnTo>
                  <a:cubicBezTo>
                    <a:pt x="2649385" y="0"/>
                    <a:pt x="2751893" y="102508"/>
                    <a:pt x="2751893" y="228958"/>
                  </a:cubicBezTo>
                  <a:lnTo>
                    <a:pt x="2751893" y="2060618"/>
                  </a:lnTo>
                  <a:cubicBezTo>
                    <a:pt x="2751893" y="2187068"/>
                    <a:pt x="2649385" y="2289576"/>
                    <a:pt x="2522935" y="2289576"/>
                  </a:cubicBezTo>
                  <a:lnTo>
                    <a:pt x="228958" y="2289576"/>
                  </a:lnTo>
                  <a:cubicBezTo>
                    <a:pt x="102508" y="2289576"/>
                    <a:pt x="0" y="2187068"/>
                    <a:pt x="0" y="2060618"/>
                  </a:cubicBezTo>
                  <a:lnTo>
                    <a:pt x="0" y="228958"/>
                  </a:lnTo>
                  <a:close/>
                </a:path>
              </a:pathLst>
            </a:custGeom>
            <a:blipFill rotWithShape="0">
              <a:blip r:embed="rId3"/>
              <a:srcRect/>
              <a:stretch>
                <a:fillRect l="-17000" r="-1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8489" tIns="78489" rIns="78489" bIns="78489" numCol="1" spcCol="1270" anchor="ctr" anchorCtr="0">
              <a:noAutofit/>
            </a:bodyPr>
            <a:lstStyle/>
            <a:p>
              <a:pPr marL="0" lvl="0" indent="0" algn="ctr" defTabSz="800100">
                <a:lnSpc>
                  <a:spcPct val="90000"/>
                </a:lnSpc>
                <a:spcBef>
                  <a:spcPct val="0"/>
                </a:spcBef>
                <a:spcAft>
                  <a:spcPct val="35000"/>
                </a:spcAft>
                <a:buNone/>
              </a:pPr>
              <a:endParaRPr lang="en-US" sz="1800" kern="1200" dirty="0"/>
            </a:p>
          </p:txBody>
        </p:sp>
      </p:grpSp>
      <p:sp>
        <p:nvSpPr>
          <p:cNvPr id="9" name="TextBox 8">
            <a:extLst>
              <a:ext uri="{FF2B5EF4-FFF2-40B4-BE49-F238E27FC236}">
                <a16:creationId xmlns:a16="http://schemas.microsoft.com/office/drawing/2014/main" id="{850E3F6F-F4FC-4DA6-B969-609A782AEFE8}"/>
              </a:ext>
            </a:extLst>
          </p:cNvPr>
          <p:cNvSpPr txBox="1"/>
          <p:nvPr/>
        </p:nvSpPr>
        <p:spPr>
          <a:xfrm>
            <a:off x="576236" y="4054426"/>
            <a:ext cx="3486480" cy="807913"/>
          </a:xfrm>
          <a:prstGeom prst="rect">
            <a:avLst/>
          </a:prstGeom>
          <a:noFill/>
        </p:spPr>
        <p:txBody>
          <a:bodyPr wrap="square" rtlCol="0">
            <a:spAutoFit/>
          </a:bodyPr>
          <a:lstStyle/>
          <a:p>
            <a:pPr>
              <a:spcAft>
                <a:spcPts val="300"/>
              </a:spcAft>
            </a:pPr>
            <a:r>
              <a:rPr lang="en-US" sz="2200" dirty="0"/>
              <a:t>Want to buy building?</a:t>
            </a:r>
          </a:p>
          <a:p>
            <a:pPr>
              <a:spcAft>
                <a:spcPts val="300"/>
              </a:spcAft>
            </a:pPr>
            <a:r>
              <a:rPr lang="en-US" sz="2200" dirty="0"/>
              <a:t>Want assessment first</a:t>
            </a:r>
          </a:p>
        </p:txBody>
      </p:sp>
      <p:sp>
        <p:nvSpPr>
          <p:cNvPr id="10" name="TextBox 9">
            <a:extLst>
              <a:ext uri="{FF2B5EF4-FFF2-40B4-BE49-F238E27FC236}">
                <a16:creationId xmlns:a16="http://schemas.microsoft.com/office/drawing/2014/main" id="{CA423217-4858-4ED6-8C1B-0A5D0AF45CBC}"/>
              </a:ext>
            </a:extLst>
          </p:cNvPr>
          <p:cNvSpPr txBox="1"/>
          <p:nvPr/>
        </p:nvSpPr>
        <p:spPr>
          <a:xfrm>
            <a:off x="7967518" y="4052861"/>
            <a:ext cx="3878231" cy="1838965"/>
          </a:xfrm>
          <a:prstGeom prst="rect">
            <a:avLst/>
          </a:prstGeom>
          <a:noFill/>
        </p:spPr>
        <p:txBody>
          <a:bodyPr wrap="square" rtlCol="0">
            <a:spAutoFit/>
          </a:bodyPr>
          <a:lstStyle/>
          <a:p>
            <a:pPr marL="228600" indent="-228600">
              <a:spcAft>
                <a:spcPts val="300"/>
              </a:spcAft>
              <a:buClr>
                <a:schemeClr val="accent6"/>
              </a:buClr>
              <a:buFontTx/>
              <a:buChar char="-"/>
            </a:pPr>
            <a:r>
              <a:rPr lang="en-US" sz="2200" dirty="0"/>
              <a:t>Currently 24/7 call center</a:t>
            </a:r>
          </a:p>
          <a:p>
            <a:pPr marL="228600" indent="-228600">
              <a:spcAft>
                <a:spcPts val="300"/>
              </a:spcAft>
              <a:buClr>
                <a:schemeClr val="accent6"/>
              </a:buClr>
              <a:buFontTx/>
              <a:buChar char="-"/>
            </a:pPr>
            <a:r>
              <a:rPr lang="en-US" sz="2200" dirty="0"/>
              <a:t>Re-rate with </a:t>
            </a:r>
            <a:r>
              <a:rPr lang="en-US" sz="2200" b="1" dirty="0"/>
              <a:t>As Designed </a:t>
            </a:r>
          </a:p>
          <a:p>
            <a:pPr marL="228600" indent="-228600">
              <a:spcAft>
                <a:spcPts val="300"/>
              </a:spcAft>
              <a:buClr>
                <a:schemeClr val="accent6"/>
              </a:buClr>
              <a:buFontTx/>
              <a:buChar char="-"/>
            </a:pPr>
            <a:r>
              <a:rPr lang="en-US" sz="2200" dirty="0"/>
              <a:t>Neutralized operating conditions = Better rating </a:t>
            </a:r>
          </a:p>
          <a:p>
            <a:endParaRPr lang="en-US" dirty="0"/>
          </a:p>
        </p:txBody>
      </p:sp>
      <p:pic>
        <p:nvPicPr>
          <p:cNvPr id="11" name="Picture 10">
            <a:extLst>
              <a:ext uri="{FF2B5EF4-FFF2-40B4-BE49-F238E27FC236}">
                <a16:creationId xmlns:a16="http://schemas.microsoft.com/office/drawing/2014/main" id="{6011EFF4-B469-4983-9F4A-045B1FB3030B}"/>
              </a:ext>
            </a:extLst>
          </p:cNvPr>
          <p:cNvPicPr>
            <a:picLocks noChangeAspect="1"/>
          </p:cNvPicPr>
          <p:nvPr/>
        </p:nvPicPr>
        <p:blipFill rotWithShape="1">
          <a:blip r:embed="rId4"/>
          <a:srcRect l="21531" r="1" b="11390"/>
          <a:stretch/>
        </p:blipFill>
        <p:spPr>
          <a:xfrm>
            <a:off x="702200" y="1638469"/>
            <a:ext cx="2667407" cy="2259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CB135F07-2825-4C7D-905D-5A3DA26E4AD6}"/>
              </a:ext>
            </a:extLst>
          </p:cNvPr>
          <p:cNvPicPr>
            <a:picLocks noChangeAspect="1"/>
          </p:cNvPicPr>
          <p:nvPr/>
        </p:nvPicPr>
        <p:blipFill rotWithShape="1">
          <a:blip r:embed="rId5"/>
          <a:srcRect l="7399" r="17004"/>
          <a:stretch/>
        </p:blipFill>
        <p:spPr>
          <a:xfrm>
            <a:off x="4386276" y="1545934"/>
            <a:ext cx="3173509" cy="22734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id="{E165D474-1E1D-449C-8EB4-A7FFA1DDBCE0}"/>
              </a:ext>
            </a:extLst>
          </p:cNvPr>
          <p:cNvSpPr txBox="1"/>
          <p:nvPr/>
        </p:nvSpPr>
        <p:spPr>
          <a:xfrm>
            <a:off x="4298043" y="4050408"/>
            <a:ext cx="3669475" cy="1785104"/>
          </a:xfrm>
          <a:prstGeom prst="rect">
            <a:avLst/>
          </a:prstGeom>
          <a:noFill/>
        </p:spPr>
        <p:txBody>
          <a:bodyPr wrap="square" rtlCol="0">
            <a:spAutoFit/>
          </a:bodyPr>
          <a:lstStyle/>
          <a:p>
            <a:pPr marL="228600" indent="-228600">
              <a:buFontTx/>
              <a:buChar char="-"/>
            </a:pPr>
            <a:r>
              <a:rPr lang="en-US" sz="2200" dirty="0"/>
              <a:t>Get energy bills</a:t>
            </a:r>
          </a:p>
          <a:p>
            <a:pPr marL="228600" indent="-228600">
              <a:buFontTx/>
              <a:buChar char="-"/>
            </a:pPr>
            <a:r>
              <a:rPr lang="en-US" sz="2200" dirty="0"/>
              <a:t>Do a walk through</a:t>
            </a:r>
          </a:p>
          <a:p>
            <a:pPr marL="228600" indent="-228600">
              <a:buFontTx/>
              <a:buChar char="-"/>
            </a:pPr>
            <a:r>
              <a:rPr lang="en-US" sz="2200" dirty="0"/>
              <a:t>Enter data into Portal</a:t>
            </a:r>
          </a:p>
          <a:p>
            <a:pPr marL="228600" indent="-228600">
              <a:buFontTx/>
              <a:buChar char="-"/>
            </a:pPr>
            <a:r>
              <a:rPr lang="en-US" sz="2200" dirty="0"/>
              <a:t>Score shows high energy usage</a:t>
            </a:r>
          </a:p>
        </p:txBody>
      </p:sp>
    </p:spTree>
    <p:extLst>
      <p:ext uri="{BB962C8B-B14F-4D97-AF65-F5344CB8AC3E}">
        <p14:creationId xmlns:p14="http://schemas.microsoft.com/office/powerpoint/2010/main" val="379917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As Designed Rating </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grpSp>
        <p:nvGrpSpPr>
          <p:cNvPr id="5" name="Group 4">
            <a:extLst>
              <a:ext uri="{FF2B5EF4-FFF2-40B4-BE49-F238E27FC236}">
                <a16:creationId xmlns:a16="http://schemas.microsoft.com/office/drawing/2014/main" id="{41B7BB0E-5529-4065-86DB-EA41DF5711FA}"/>
              </a:ext>
            </a:extLst>
          </p:cNvPr>
          <p:cNvGrpSpPr/>
          <p:nvPr/>
        </p:nvGrpSpPr>
        <p:grpSpPr>
          <a:xfrm>
            <a:off x="3306108" y="2764336"/>
            <a:ext cx="5002848" cy="68291"/>
            <a:chOff x="3382308" y="2967536"/>
            <a:chExt cx="5002848" cy="68291"/>
          </a:xfrm>
        </p:grpSpPr>
        <p:sp>
          <p:nvSpPr>
            <p:cNvPr id="6" name="Freeform: Shape 5">
              <a:extLst>
                <a:ext uri="{FF2B5EF4-FFF2-40B4-BE49-F238E27FC236}">
                  <a16:creationId xmlns:a16="http://schemas.microsoft.com/office/drawing/2014/main" id="{B16516A8-4A6F-4FE8-BAE7-FA8F843B8DFD}"/>
                </a:ext>
              </a:extLst>
            </p:cNvPr>
            <p:cNvSpPr/>
            <p:nvPr/>
          </p:nvSpPr>
          <p:spPr>
            <a:xfrm>
              <a:off x="3382308" y="2967536"/>
              <a:ext cx="1016668" cy="68291"/>
            </a:xfrm>
            <a:custGeom>
              <a:avLst/>
              <a:gdLst>
                <a:gd name="connsiteX0" fmla="*/ 0 w 1016668"/>
                <a:gd name="connsiteY0" fmla="*/ 34145 h 68291"/>
                <a:gd name="connsiteX1" fmla="*/ 1016668 w 1016668"/>
                <a:gd name="connsiteY1" fmla="*/ 34145 h 68291"/>
              </a:gdLst>
              <a:ahLst/>
              <a:cxnLst>
                <a:cxn ang="0">
                  <a:pos x="connsiteX0" y="connsiteY0"/>
                </a:cxn>
                <a:cxn ang="0">
                  <a:pos x="connsiteX1" y="connsiteY1"/>
                </a:cxn>
              </a:cxnLst>
              <a:rect l="l" t="t" r="r" b="b"/>
              <a:pathLst>
                <a:path w="1016668" h="68291">
                  <a:moveTo>
                    <a:pt x="0" y="34145"/>
                  </a:moveTo>
                  <a:lnTo>
                    <a:pt x="1016668" y="3414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5618" tIns="8729" rIns="495617" bIns="8729"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7" name="Freeform: Shape 6">
              <a:extLst>
                <a:ext uri="{FF2B5EF4-FFF2-40B4-BE49-F238E27FC236}">
                  <a16:creationId xmlns:a16="http://schemas.microsoft.com/office/drawing/2014/main" id="{F8CB3425-C520-46A9-9451-3AE548BC66C5}"/>
                </a:ext>
              </a:extLst>
            </p:cNvPr>
            <p:cNvSpPr/>
            <p:nvPr/>
          </p:nvSpPr>
          <p:spPr>
            <a:xfrm>
              <a:off x="7368488" y="2967536"/>
              <a:ext cx="1016668" cy="68291"/>
            </a:xfrm>
            <a:custGeom>
              <a:avLst/>
              <a:gdLst>
                <a:gd name="connsiteX0" fmla="*/ 0 w 1016668"/>
                <a:gd name="connsiteY0" fmla="*/ 34145 h 68291"/>
                <a:gd name="connsiteX1" fmla="*/ 1016668 w 1016668"/>
                <a:gd name="connsiteY1" fmla="*/ 34145 h 68291"/>
              </a:gdLst>
              <a:ahLst/>
              <a:cxnLst>
                <a:cxn ang="0">
                  <a:pos x="connsiteX0" y="connsiteY0"/>
                </a:cxn>
                <a:cxn ang="0">
                  <a:pos x="connsiteX1" y="connsiteY1"/>
                </a:cxn>
              </a:cxnLst>
              <a:rect l="l" t="t" r="r" b="b"/>
              <a:pathLst>
                <a:path w="1016668" h="68291">
                  <a:moveTo>
                    <a:pt x="0" y="34145"/>
                  </a:moveTo>
                  <a:lnTo>
                    <a:pt x="1016668" y="34145"/>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95618" tIns="8729" rIns="495617" bIns="8729"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sp>
        <p:nvSpPr>
          <p:cNvPr id="8" name="TextBox 7">
            <a:extLst>
              <a:ext uri="{FF2B5EF4-FFF2-40B4-BE49-F238E27FC236}">
                <a16:creationId xmlns:a16="http://schemas.microsoft.com/office/drawing/2014/main" id="{DDBD29E1-16E4-4008-8527-295635D0176B}"/>
              </a:ext>
            </a:extLst>
          </p:cNvPr>
          <p:cNvSpPr txBox="1"/>
          <p:nvPr/>
        </p:nvSpPr>
        <p:spPr>
          <a:xfrm>
            <a:off x="4185062" y="4276670"/>
            <a:ext cx="3669475" cy="1146468"/>
          </a:xfrm>
          <a:prstGeom prst="rect">
            <a:avLst/>
          </a:prstGeom>
          <a:noFill/>
        </p:spPr>
        <p:txBody>
          <a:bodyPr wrap="square" rtlCol="0">
            <a:spAutoFit/>
          </a:bodyPr>
          <a:lstStyle/>
          <a:p>
            <a:pPr marL="228600" indent="-228600">
              <a:spcAft>
                <a:spcPts val="300"/>
              </a:spcAft>
              <a:buClr>
                <a:schemeClr val="accent6"/>
              </a:buClr>
              <a:buFontTx/>
              <a:buChar char="-"/>
            </a:pPr>
            <a:r>
              <a:rPr lang="en-US" sz="2200" dirty="0"/>
              <a:t>Evaluate design options</a:t>
            </a:r>
          </a:p>
          <a:p>
            <a:pPr marL="228600" indent="-228600">
              <a:spcAft>
                <a:spcPts val="300"/>
              </a:spcAft>
              <a:buClr>
                <a:schemeClr val="accent6"/>
              </a:buClr>
              <a:buFontTx/>
              <a:buChar char="-"/>
            </a:pPr>
            <a:r>
              <a:rPr lang="en-US" sz="2200" dirty="0"/>
              <a:t>Develop final model using as-built conditions</a:t>
            </a:r>
          </a:p>
        </p:txBody>
      </p:sp>
      <p:sp>
        <p:nvSpPr>
          <p:cNvPr id="9" name="TextBox 8">
            <a:extLst>
              <a:ext uri="{FF2B5EF4-FFF2-40B4-BE49-F238E27FC236}">
                <a16:creationId xmlns:a16="http://schemas.microsoft.com/office/drawing/2014/main" id="{698BF841-9678-48EB-A902-7D3EE5055202}"/>
              </a:ext>
            </a:extLst>
          </p:cNvPr>
          <p:cNvSpPr txBox="1"/>
          <p:nvPr/>
        </p:nvSpPr>
        <p:spPr>
          <a:xfrm>
            <a:off x="509990" y="4276670"/>
            <a:ext cx="3295999" cy="769441"/>
          </a:xfrm>
          <a:prstGeom prst="rect">
            <a:avLst/>
          </a:prstGeom>
          <a:noFill/>
        </p:spPr>
        <p:txBody>
          <a:bodyPr wrap="square" rtlCol="0">
            <a:spAutoFit/>
          </a:bodyPr>
          <a:lstStyle/>
          <a:p>
            <a:r>
              <a:rPr lang="en-US" sz="2200" dirty="0"/>
              <a:t>New building operating less than 12 months.</a:t>
            </a:r>
          </a:p>
        </p:txBody>
      </p:sp>
      <p:sp>
        <p:nvSpPr>
          <p:cNvPr id="10" name="TextBox 9">
            <a:extLst>
              <a:ext uri="{FF2B5EF4-FFF2-40B4-BE49-F238E27FC236}">
                <a16:creationId xmlns:a16="http://schemas.microsoft.com/office/drawing/2014/main" id="{E25FC8CC-FBAA-4B1E-BE41-BA2EF20917B5}"/>
              </a:ext>
            </a:extLst>
          </p:cNvPr>
          <p:cNvSpPr txBox="1"/>
          <p:nvPr/>
        </p:nvSpPr>
        <p:spPr>
          <a:xfrm>
            <a:off x="8040386" y="4276670"/>
            <a:ext cx="3669475" cy="1446550"/>
          </a:xfrm>
          <a:prstGeom prst="rect">
            <a:avLst/>
          </a:prstGeom>
          <a:noFill/>
        </p:spPr>
        <p:txBody>
          <a:bodyPr wrap="square" rtlCol="0">
            <a:spAutoFit/>
          </a:bodyPr>
          <a:lstStyle/>
          <a:p>
            <a:pPr marL="228600" indent="-228600">
              <a:buClr>
                <a:schemeClr val="accent6"/>
              </a:buClr>
              <a:buFontTx/>
              <a:buChar char="-"/>
            </a:pPr>
            <a:r>
              <a:rPr lang="en-US" sz="2200" dirty="0"/>
              <a:t>Get As Designed rating</a:t>
            </a:r>
          </a:p>
          <a:p>
            <a:pPr marL="228600" indent="-228600">
              <a:buClr>
                <a:schemeClr val="accent6"/>
              </a:buClr>
              <a:buFontTx/>
              <a:buChar char="-"/>
            </a:pPr>
            <a:r>
              <a:rPr lang="en-US" sz="2200" dirty="0"/>
              <a:t>Determine if building has energy efficient design based on assets</a:t>
            </a:r>
          </a:p>
        </p:txBody>
      </p:sp>
      <p:pic>
        <p:nvPicPr>
          <p:cNvPr id="11" name="Picture 10">
            <a:extLst>
              <a:ext uri="{FF2B5EF4-FFF2-40B4-BE49-F238E27FC236}">
                <a16:creationId xmlns:a16="http://schemas.microsoft.com/office/drawing/2014/main" id="{13B42558-B249-418C-AA9B-3D70AD98BBB9}"/>
              </a:ext>
            </a:extLst>
          </p:cNvPr>
          <p:cNvPicPr>
            <a:picLocks noChangeAspect="1"/>
          </p:cNvPicPr>
          <p:nvPr/>
        </p:nvPicPr>
        <p:blipFill rotWithShape="1">
          <a:blip r:embed="rId3"/>
          <a:srcRect l="17999" r="4189"/>
          <a:stretch/>
        </p:blipFill>
        <p:spPr>
          <a:xfrm>
            <a:off x="4179465" y="1735518"/>
            <a:ext cx="3112822" cy="2257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D650BAE3-0325-44DD-A806-A6471CBA0932}"/>
              </a:ext>
            </a:extLst>
          </p:cNvPr>
          <p:cNvPicPr>
            <a:picLocks noChangeAspect="1"/>
          </p:cNvPicPr>
          <p:nvPr/>
        </p:nvPicPr>
        <p:blipFill rotWithShape="1">
          <a:blip r:embed="rId4"/>
          <a:srcRect t="5298" r="19485"/>
          <a:stretch/>
        </p:blipFill>
        <p:spPr>
          <a:xfrm>
            <a:off x="762000" y="1735518"/>
            <a:ext cx="2558977" cy="2257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a:extLst>
              <a:ext uri="{FF2B5EF4-FFF2-40B4-BE49-F238E27FC236}">
                <a16:creationId xmlns:a16="http://schemas.microsoft.com/office/drawing/2014/main" id="{628C6A6D-17C8-4A42-9066-5EB64788F73E}"/>
              </a:ext>
            </a:extLst>
          </p:cNvPr>
          <p:cNvPicPr>
            <a:picLocks noChangeAspect="1"/>
          </p:cNvPicPr>
          <p:nvPr/>
        </p:nvPicPr>
        <p:blipFill rotWithShape="1">
          <a:blip r:embed="rId5"/>
          <a:srcRect l="13875" r="11626"/>
          <a:stretch/>
        </p:blipFill>
        <p:spPr>
          <a:xfrm>
            <a:off x="8164776" y="1730949"/>
            <a:ext cx="3112823" cy="2347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6790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Overview</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a:xfrm>
            <a:off x="741948" y="1565743"/>
            <a:ext cx="4909552" cy="4351338"/>
          </a:xfrm>
        </p:spPr>
        <p:txBody>
          <a:bodyPr/>
          <a:lstStyle/>
          <a:p>
            <a:pPr marL="274320" indent="-274320"/>
            <a:r>
              <a:rPr lang="en-US" dirty="0"/>
              <a:t>Building EQ Portal is an online tool </a:t>
            </a:r>
          </a:p>
          <a:p>
            <a:pPr marL="274320" indent="-274320"/>
            <a:r>
              <a:rPr lang="en-US" dirty="0"/>
              <a:t>Anyone can use it and get a Building Performance Score</a:t>
            </a:r>
          </a:p>
          <a:p>
            <a:pPr marL="274320" indent="-274320"/>
            <a:r>
              <a:rPr lang="en-US" dirty="0"/>
              <a:t>Only credentialed users can submit a project for ASHRAE approval</a:t>
            </a:r>
          </a:p>
          <a:p>
            <a:pPr marL="274320" indent="-274320"/>
            <a:r>
              <a:rPr lang="en-US" dirty="0"/>
              <a:t>Reports available for approved projects</a:t>
            </a:r>
          </a:p>
          <a:p>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Content Placeholder 7">
            <a:extLst>
              <a:ext uri="{FF2B5EF4-FFF2-40B4-BE49-F238E27FC236}">
                <a16:creationId xmlns:a16="http://schemas.microsoft.com/office/drawing/2014/main" id="{3A2DA708-CD70-4CE9-AFE8-36050EAD7B0A}"/>
              </a:ext>
            </a:extLst>
          </p:cNvPr>
          <p:cNvPicPr>
            <a:picLocks noChangeAspect="1"/>
          </p:cNvPicPr>
          <p:nvPr/>
        </p:nvPicPr>
        <p:blipFill>
          <a:blip r:embed="rId3"/>
          <a:stretch>
            <a:fillRect/>
          </a:stretch>
        </p:blipFill>
        <p:spPr>
          <a:xfrm>
            <a:off x="6719887" y="1639117"/>
            <a:ext cx="3633788" cy="3633788"/>
          </a:xfrm>
          <a:prstGeom prst="rect">
            <a:avLst/>
          </a:prstGeom>
          <a:ln>
            <a:solidFill>
              <a:schemeClr val="tx1"/>
            </a:solidFill>
          </a:ln>
        </p:spPr>
      </p:pic>
      <p:pic>
        <p:nvPicPr>
          <p:cNvPr id="6" name="Picture 5">
            <a:extLst>
              <a:ext uri="{FF2B5EF4-FFF2-40B4-BE49-F238E27FC236}">
                <a16:creationId xmlns:a16="http://schemas.microsoft.com/office/drawing/2014/main" id="{139E24CD-2706-45B9-A6E9-286742B92963}"/>
              </a:ext>
            </a:extLst>
          </p:cNvPr>
          <p:cNvPicPr>
            <a:picLocks noChangeAspect="1"/>
          </p:cNvPicPr>
          <p:nvPr/>
        </p:nvPicPr>
        <p:blipFill rotWithShape="1">
          <a:blip r:embed="rId4"/>
          <a:srcRect t="-834" r="22925" b="834"/>
          <a:stretch/>
        </p:blipFill>
        <p:spPr>
          <a:xfrm>
            <a:off x="6324764" y="3965497"/>
            <a:ext cx="2971771" cy="2171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5529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Overview</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Content Placeholder 5">
            <a:extLst>
              <a:ext uri="{FF2B5EF4-FFF2-40B4-BE49-F238E27FC236}">
                <a16:creationId xmlns:a16="http://schemas.microsoft.com/office/drawing/2014/main" id="{607A2DD2-B810-4E66-83E2-870E837F06AC}"/>
              </a:ext>
            </a:extLst>
          </p:cNvPr>
          <p:cNvPicPr>
            <a:picLocks noChangeAspect="1"/>
          </p:cNvPicPr>
          <p:nvPr/>
        </p:nvPicPr>
        <p:blipFill>
          <a:blip r:embed="rId3">
            <a:alphaModFix amt="35000"/>
          </a:blip>
          <a:stretch>
            <a:fillRect/>
          </a:stretch>
        </p:blipFill>
        <p:spPr>
          <a:xfrm>
            <a:off x="5452533" y="1603527"/>
            <a:ext cx="6405916" cy="3593792"/>
          </a:xfrm>
          <a:prstGeom prst="rect">
            <a:avLst/>
          </a:prstGeom>
        </p:spPr>
      </p:pic>
      <p:sp>
        <p:nvSpPr>
          <p:cNvPr id="6" name="Content Placeholder 1">
            <a:extLst>
              <a:ext uri="{FF2B5EF4-FFF2-40B4-BE49-F238E27FC236}">
                <a16:creationId xmlns:a16="http://schemas.microsoft.com/office/drawing/2014/main" id="{F8F4E357-0950-4141-8736-CF920CA35DD2}"/>
              </a:ext>
            </a:extLst>
          </p:cNvPr>
          <p:cNvSpPr>
            <a:spLocks noGrp="1"/>
          </p:cNvSpPr>
          <p:nvPr>
            <p:ph sz="half" idx="1"/>
          </p:nvPr>
        </p:nvSpPr>
        <p:spPr>
          <a:xfrm>
            <a:off x="838200" y="2761799"/>
            <a:ext cx="10693400" cy="3046334"/>
          </a:xfrm>
        </p:spPr>
        <p:txBody>
          <a:bodyPr>
            <a:normAutofit/>
          </a:bodyPr>
          <a:lstStyle/>
          <a:p>
            <a:pPr marL="274320" indent="-274320">
              <a:buFont typeface="Arial" panose="020B0604020202020204" pitchFamily="34" charset="0"/>
              <a:buChar char="•"/>
            </a:pPr>
            <a:r>
              <a:rPr lang="en-US" sz="2800" dirty="0"/>
              <a:t>Baseline calculations align with 2003 ENERGY STAR Portfolio Manager when the building type allows.</a:t>
            </a:r>
          </a:p>
          <a:p>
            <a:pPr marL="274320" indent="-274320">
              <a:buFont typeface="Arial" panose="020B0604020202020204" pitchFamily="34" charset="0"/>
              <a:buChar char="•"/>
            </a:pPr>
            <a:r>
              <a:rPr lang="en-US" sz="2800" dirty="0"/>
              <a:t>All other baselines align with Standard 211 methodology</a:t>
            </a:r>
          </a:p>
          <a:p>
            <a:pPr marL="274320" indent="-274320">
              <a:buFont typeface="Arial" panose="020B0604020202020204" pitchFamily="34" charset="0"/>
              <a:buChar char="•"/>
            </a:pPr>
            <a:r>
              <a:rPr lang="en-US" sz="2800" dirty="0"/>
              <a:t>Baselines adjusted by Climate Zone &amp; applicable internationally</a:t>
            </a:r>
          </a:p>
          <a:p>
            <a:pPr marL="274320" indent="-274320">
              <a:buFont typeface="Arial" panose="020B0604020202020204" pitchFamily="34" charset="0"/>
              <a:buChar char="•"/>
            </a:pPr>
            <a:r>
              <a:rPr lang="en-US" sz="2800" dirty="0"/>
              <a:t>Communicates with </a:t>
            </a:r>
            <a:r>
              <a:rPr lang="en-US" sz="2800" dirty="0" err="1"/>
              <a:t>BuildingSync</a:t>
            </a:r>
            <a:r>
              <a:rPr lang="en-US" sz="2800" dirty="0"/>
              <a:t> to allow data transfer between applications</a:t>
            </a:r>
          </a:p>
          <a:p>
            <a:pPr marL="274320" indent="-274320">
              <a:buClr>
                <a:srgbClr val="00A155"/>
              </a:buClr>
              <a:buFont typeface="Arial" panose="020B0604020202020204" pitchFamily="34" charset="0"/>
              <a:buChar char="•"/>
            </a:pPr>
            <a:endParaRPr lang="en-US" sz="2800" dirty="0"/>
          </a:p>
          <a:p>
            <a:pPr marL="274320" indent="-274320">
              <a:buClr>
                <a:srgbClr val="00A155"/>
              </a:buCl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2550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Project Options</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Content Placeholder 1">
            <a:extLst>
              <a:ext uri="{FF2B5EF4-FFF2-40B4-BE49-F238E27FC236}">
                <a16:creationId xmlns:a16="http://schemas.microsoft.com/office/drawing/2014/main" id="{586757AE-7474-49D7-B1A1-3B01CA3889BD}"/>
              </a:ext>
            </a:extLst>
          </p:cNvPr>
          <p:cNvSpPr>
            <a:spLocks noGrp="1"/>
          </p:cNvSpPr>
          <p:nvPr>
            <p:ph sz="half" idx="1"/>
          </p:nvPr>
        </p:nvSpPr>
        <p:spPr>
          <a:xfrm>
            <a:off x="838200" y="1629980"/>
            <a:ext cx="5235058" cy="3840378"/>
          </a:xfrm>
        </p:spPr>
        <p:txBody>
          <a:bodyPr>
            <a:normAutofit/>
          </a:bodyPr>
          <a:lstStyle/>
          <a:p>
            <a:pPr marL="274320" indent="-274320">
              <a:buFont typeface="Arial" panose="020B0604020202020204" pitchFamily="34" charset="0"/>
              <a:buChar char="•"/>
            </a:pPr>
            <a:r>
              <a:rPr lang="en-US" sz="2800" dirty="0"/>
              <a:t>Manage projects by account, portfolio, and campus</a:t>
            </a:r>
          </a:p>
          <a:p>
            <a:pPr marL="274320" indent="-274320">
              <a:buFont typeface="Arial" panose="020B0604020202020204" pitchFamily="34" charset="0"/>
              <a:buChar char="•"/>
            </a:pPr>
            <a:r>
              <a:rPr lang="en-US" sz="2800" dirty="0"/>
              <a:t>Maintain project data in one location </a:t>
            </a:r>
          </a:p>
          <a:p>
            <a:pPr marL="274320" indent="-274320">
              <a:buFont typeface="Arial" panose="020B0604020202020204" pitchFamily="34" charset="0"/>
              <a:buChar char="•"/>
            </a:pPr>
            <a:r>
              <a:rPr lang="en-US" sz="2800" dirty="0"/>
              <a:t>Return to unfinished projects at a later time</a:t>
            </a:r>
          </a:p>
          <a:p>
            <a:pPr marL="274320" indent="-274320">
              <a:buFont typeface="Arial" panose="020B0604020202020204" pitchFamily="34" charset="0"/>
              <a:buChar char="•"/>
            </a:pPr>
            <a:r>
              <a:rPr lang="en-US" sz="2800" dirty="0"/>
              <a:t>Create default building and copy to new project</a:t>
            </a:r>
          </a:p>
          <a:p>
            <a:pPr lvl="1"/>
            <a:endParaRPr lang="en-US" dirty="0"/>
          </a:p>
          <a:p>
            <a:endParaRPr lang="en-US" dirty="0"/>
          </a:p>
        </p:txBody>
      </p:sp>
      <p:pic>
        <p:nvPicPr>
          <p:cNvPr id="6" name="Content Placeholder 5">
            <a:extLst>
              <a:ext uri="{FF2B5EF4-FFF2-40B4-BE49-F238E27FC236}">
                <a16:creationId xmlns:a16="http://schemas.microsoft.com/office/drawing/2014/main" id="{308C8C13-2D78-4BF4-A775-AEEB4D9431A2}"/>
              </a:ext>
            </a:extLst>
          </p:cNvPr>
          <p:cNvPicPr>
            <a:picLocks noChangeAspect="1"/>
          </p:cNvPicPr>
          <p:nvPr/>
        </p:nvPicPr>
        <p:blipFill>
          <a:blip r:embed="rId3"/>
          <a:stretch>
            <a:fillRect/>
          </a:stretch>
        </p:blipFill>
        <p:spPr>
          <a:xfrm>
            <a:off x="6073258" y="1829721"/>
            <a:ext cx="5785368" cy="3234306"/>
          </a:xfrm>
          <a:prstGeom prst="rect">
            <a:avLst/>
          </a:prstGeom>
        </p:spPr>
      </p:pic>
    </p:spTree>
    <p:extLst>
      <p:ext uri="{BB962C8B-B14F-4D97-AF65-F5344CB8AC3E}">
        <p14:creationId xmlns:p14="http://schemas.microsoft.com/office/powerpoint/2010/main" val="378350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Project Options</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dirty="0"/>
              <a:t>ashrae.org/</a:t>
            </a:r>
            <a:r>
              <a:rPr lang="en-US" dirty="0" err="1"/>
              <a:t>techhour</a:t>
            </a:r>
            <a:endParaRPr lang="en-US" dirty="0"/>
          </a:p>
        </p:txBody>
      </p:sp>
      <p:pic>
        <p:nvPicPr>
          <p:cNvPr id="7" name="Content Placeholder 6">
            <a:extLst>
              <a:ext uri="{FF2B5EF4-FFF2-40B4-BE49-F238E27FC236}">
                <a16:creationId xmlns:a16="http://schemas.microsoft.com/office/drawing/2014/main" id="{1F63E5B5-F648-4614-8FBE-ED16A7784548}"/>
              </a:ext>
            </a:extLst>
          </p:cNvPr>
          <p:cNvPicPr>
            <a:picLocks noChangeAspect="1"/>
          </p:cNvPicPr>
          <p:nvPr/>
        </p:nvPicPr>
        <p:blipFill>
          <a:blip r:embed="rId3">
            <a:alphaModFix amt="85000"/>
          </a:blip>
          <a:stretch>
            <a:fillRect/>
          </a:stretch>
        </p:blipFill>
        <p:spPr>
          <a:xfrm>
            <a:off x="6311901" y="2218267"/>
            <a:ext cx="5342337" cy="3121320"/>
          </a:xfrm>
          <a:prstGeom prst="rect">
            <a:avLst/>
          </a:prstGeom>
        </p:spPr>
      </p:pic>
      <p:sp>
        <p:nvSpPr>
          <p:cNvPr id="8" name="Content Placeholder 1">
            <a:extLst>
              <a:ext uri="{FF2B5EF4-FFF2-40B4-BE49-F238E27FC236}">
                <a16:creationId xmlns:a16="http://schemas.microsoft.com/office/drawing/2014/main" id="{22DEB1EA-6B39-470B-8A9C-78E50D670BDC}"/>
              </a:ext>
            </a:extLst>
          </p:cNvPr>
          <p:cNvSpPr>
            <a:spLocks noGrp="1"/>
          </p:cNvSpPr>
          <p:nvPr>
            <p:ph sz="half" idx="1"/>
          </p:nvPr>
        </p:nvSpPr>
        <p:spPr>
          <a:xfrm>
            <a:off x="838201" y="1734670"/>
            <a:ext cx="5473700" cy="3604917"/>
          </a:xfrm>
        </p:spPr>
        <p:txBody>
          <a:bodyPr>
            <a:normAutofit/>
          </a:bodyPr>
          <a:lstStyle/>
          <a:p>
            <a:pPr marL="274320" lvl="1" indent="-274320">
              <a:buFont typeface="Arial" panose="020B0604020202020204" pitchFamily="34" charset="0"/>
              <a:buChar char="•"/>
            </a:pPr>
            <a:r>
              <a:rPr lang="en-US" sz="2800" dirty="0"/>
              <a:t>As Designed, In Operation, or both </a:t>
            </a:r>
          </a:p>
          <a:p>
            <a:pPr marL="274320" lvl="1" indent="-274320">
              <a:buFont typeface="Arial" panose="020B0604020202020204" pitchFamily="34" charset="0"/>
              <a:buChar char="•"/>
            </a:pPr>
            <a:r>
              <a:rPr lang="en-US" sz="2800" dirty="0"/>
              <a:t>English, French, &amp; Spanish languages</a:t>
            </a:r>
          </a:p>
          <a:p>
            <a:pPr marL="274320" lvl="1" indent="-274320">
              <a:buFont typeface="Arial" panose="020B0604020202020204" pitchFamily="34" charset="0"/>
              <a:buChar char="•"/>
            </a:pPr>
            <a:r>
              <a:rPr lang="en-US" sz="2800" dirty="0"/>
              <a:t>SI (Std International) or IP (Inch-Pound)</a:t>
            </a:r>
          </a:p>
          <a:p>
            <a:pPr marL="274320" lvl="1" indent="-274320">
              <a:buFont typeface="Arial" panose="020B0604020202020204" pitchFamily="34" charset="0"/>
              <a:buChar char="•"/>
            </a:pPr>
            <a:r>
              <a:rPr lang="en-US" sz="2800" dirty="0"/>
              <a:t>All Countries, All Climate Zones</a:t>
            </a:r>
          </a:p>
          <a:p>
            <a:pPr marL="274320" lvl="1" indent="-274320">
              <a:buFont typeface="Arial" panose="020B0604020202020204" pitchFamily="34" charset="0"/>
              <a:buChar char="•"/>
            </a:pPr>
            <a:r>
              <a:rPr lang="en-US" sz="2800" dirty="0"/>
              <a:t>Country specific currency </a:t>
            </a:r>
          </a:p>
          <a:p>
            <a:pPr marL="0" indent="0">
              <a:buNone/>
            </a:pPr>
            <a:endParaRPr lang="en-US" dirty="0"/>
          </a:p>
        </p:txBody>
      </p:sp>
      <p:sp>
        <p:nvSpPr>
          <p:cNvPr id="9" name="TextBox 8">
            <a:extLst>
              <a:ext uri="{FF2B5EF4-FFF2-40B4-BE49-F238E27FC236}">
                <a16:creationId xmlns:a16="http://schemas.microsoft.com/office/drawing/2014/main" id="{0BC1A7C2-4B96-44BA-B4D2-EB9D01DB8C2E}"/>
              </a:ext>
            </a:extLst>
          </p:cNvPr>
          <p:cNvSpPr txBox="1"/>
          <p:nvPr/>
        </p:nvSpPr>
        <p:spPr>
          <a:xfrm rot="21120000">
            <a:off x="3658017" y="4831854"/>
            <a:ext cx="5273451" cy="830997"/>
          </a:xfrm>
          <a:prstGeom prst="rect">
            <a:avLst/>
          </a:prstGeom>
          <a:solidFill>
            <a:schemeClr val="bg1"/>
          </a:solidFill>
          <a:ln>
            <a:solidFill>
              <a:srgbClr val="FF0000"/>
            </a:solidFill>
          </a:ln>
        </p:spPr>
        <p:txBody>
          <a:bodyPr wrap="square" rtlCol="0">
            <a:spAutoFit/>
          </a:bodyPr>
          <a:lstStyle/>
          <a:p>
            <a:r>
              <a:rPr lang="en-US" sz="2400" dirty="0">
                <a:solidFill>
                  <a:srgbClr val="FF0000"/>
                </a:solidFill>
              </a:rPr>
              <a:t>Countries and currencies added to pull-down menus as needed</a:t>
            </a:r>
          </a:p>
        </p:txBody>
      </p:sp>
    </p:spTree>
    <p:extLst>
      <p:ext uri="{BB962C8B-B14F-4D97-AF65-F5344CB8AC3E}">
        <p14:creationId xmlns:p14="http://schemas.microsoft.com/office/powerpoint/2010/main" val="373957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90C8-2162-E641-94D6-3C15DD8448CC}"/>
              </a:ext>
            </a:extLst>
          </p:cNvPr>
          <p:cNvSpPr>
            <a:spLocks noGrp="1"/>
          </p:cNvSpPr>
          <p:nvPr>
            <p:ph type="ctrTitle"/>
          </p:nvPr>
        </p:nvSpPr>
        <p:spPr>
          <a:xfrm>
            <a:off x="1524000" y="1122363"/>
            <a:ext cx="9144000" cy="2387600"/>
          </a:xfrm>
        </p:spPr>
        <p:txBody>
          <a:bodyPr>
            <a:normAutofit/>
          </a:bodyPr>
          <a:lstStyle/>
          <a:p>
            <a:r>
              <a:rPr lang="en-US" b="1" dirty="0">
                <a:solidFill>
                  <a:srgbClr val="009444"/>
                </a:solidFill>
                <a:effectLst>
                  <a:outerShdw blurRad="38100" dist="38100" dir="2700000" algn="tl">
                    <a:srgbClr val="000000">
                      <a:alpha val="43137"/>
                    </a:srgbClr>
                  </a:outerShdw>
                </a:effectLst>
              </a:rPr>
              <a:t>ASHRAE’s Building EQ</a:t>
            </a:r>
            <a:br>
              <a:rPr lang="en-US" dirty="0">
                <a:effectLst>
                  <a:outerShdw blurRad="38100" dist="38100" dir="2700000" algn="tl">
                    <a:srgbClr val="000000">
                      <a:alpha val="43137"/>
                    </a:srgbClr>
                  </a:outerShdw>
                </a:effectLst>
              </a:rPr>
            </a:br>
            <a:r>
              <a:rPr lang="en-US" sz="4000" b="1" dirty="0">
                <a:solidFill>
                  <a:srgbClr val="EE7623"/>
                </a:solidFill>
                <a:effectLst>
                  <a:outerShdw blurRad="38100" dist="38100" dir="2700000" algn="tl">
                    <a:srgbClr val="000000">
                      <a:alpha val="43137"/>
                    </a:srgbClr>
                  </a:outerShdw>
                </a:effectLst>
              </a:rPr>
              <a:t>Be an Energy Genius</a:t>
            </a:r>
            <a:endParaRPr lang="en-US" sz="4000" b="1" dirty="0">
              <a:solidFill>
                <a:srgbClr val="EE7623"/>
              </a:solidFill>
            </a:endParaRPr>
          </a:p>
        </p:txBody>
      </p:sp>
      <p:sp>
        <p:nvSpPr>
          <p:cNvPr id="3" name="Subtitle 2">
            <a:extLst>
              <a:ext uri="{FF2B5EF4-FFF2-40B4-BE49-F238E27FC236}">
                <a16:creationId xmlns:a16="http://schemas.microsoft.com/office/drawing/2014/main" id="{1B466575-C294-A04A-8700-1625792DBB7E}"/>
              </a:ext>
            </a:extLst>
          </p:cNvPr>
          <p:cNvSpPr>
            <a:spLocks noGrp="1"/>
          </p:cNvSpPr>
          <p:nvPr>
            <p:ph type="subTitle" idx="1"/>
          </p:nvPr>
        </p:nvSpPr>
        <p:spPr>
          <a:xfrm>
            <a:off x="1524000" y="3602038"/>
            <a:ext cx="9144000" cy="1224442"/>
          </a:xfrm>
        </p:spPr>
        <p:txBody>
          <a:bodyPr vert="horz" lIns="91440" tIns="45720" rIns="91440" bIns="45720" rtlCol="0" anchor="t">
            <a:normAutofit fontScale="92500" lnSpcReduction="10000"/>
          </a:bodyPr>
          <a:lstStyle/>
          <a:p>
            <a:r>
              <a:rPr lang="en-US" dirty="0"/>
              <a:t>Presented by Doug Cochrane, P.Eng., LEED AP, </a:t>
            </a:r>
            <a:r>
              <a:rPr lang="en-US" dirty="0" err="1"/>
              <a:t>MAshrae</a:t>
            </a:r>
          </a:p>
          <a:p>
            <a:r>
              <a:rPr lang="en-US" dirty="0">
                <a:cs typeface="Calibri"/>
              </a:rPr>
              <a:t>Distinguished Lecturer</a:t>
            </a:r>
            <a:endParaRPr lang="en-US" dirty="0"/>
          </a:p>
          <a:p>
            <a:r>
              <a:rPr lang="en-US" dirty="0"/>
              <a:t>May 7, 2021</a:t>
            </a:r>
            <a:endParaRPr lang="en-US" dirty="0">
              <a:cs typeface="Calibri"/>
            </a:endParaRPr>
          </a:p>
        </p:txBody>
      </p:sp>
      <p:sp>
        <p:nvSpPr>
          <p:cNvPr id="5" name="Footer Placeholder 4">
            <a:extLst>
              <a:ext uri="{FF2B5EF4-FFF2-40B4-BE49-F238E27FC236}">
                <a16:creationId xmlns:a16="http://schemas.microsoft.com/office/drawing/2014/main" id="{F09CB3C5-7C54-4762-8FB1-B674725AC8E2}"/>
              </a:ext>
            </a:extLst>
          </p:cNvPr>
          <p:cNvSpPr>
            <a:spLocks noGrp="1"/>
          </p:cNvSpPr>
          <p:nvPr>
            <p:ph type="ftr" sz="quarter" idx="11"/>
          </p:nvPr>
        </p:nvSpPr>
        <p:spPr/>
        <p:txBody>
          <a:bodyPr/>
          <a:lstStyle/>
          <a:p>
            <a:r>
              <a:rPr lang="en-US" dirty="0"/>
              <a:t>ashrae.org/techhour</a:t>
            </a:r>
          </a:p>
        </p:txBody>
      </p:sp>
      <p:pic>
        <p:nvPicPr>
          <p:cNvPr id="6" name="Picture 5" descr="Icon&#10;&#10;Description automatically generated">
            <a:extLst>
              <a:ext uri="{FF2B5EF4-FFF2-40B4-BE49-F238E27FC236}">
                <a16:creationId xmlns:a16="http://schemas.microsoft.com/office/drawing/2014/main" id="{902DBDD6-D6B1-4DB9-8049-D284DECE5E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059" y="4755052"/>
            <a:ext cx="2055881" cy="1189645"/>
          </a:xfrm>
          <a:prstGeom prst="rect">
            <a:avLst/>
          </a:prstGeom>
        </p:spPr>
      </p:pic>
    </p:spTree>
    <p:extLst>
      <p:ext uri="{BB962C8B-B14F-4D97-AF65-F5344CB8AC3E}">
        <p14:creationId xmlns:p14="http://schemas.microsoft.com/office/powerpoint/2010/main" val="255200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Portal Screens</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a:xfrm>
            <a:off x="741948" y="1565743"/>
            <a:ext cx="4114800" cy="4327057"/>
          </a:xfrm>
        </p:spPr>
        <p:txBody>
          <a:bodyPr/>
          <a:lstStyle/>
          <a:p>
            <a:pPr marL="0" lvl="1" indent="0">
              <a:spcBef>
                <a:spcPts val="1000"/>
              </a:spcBef>
              <a:buNone/>
            </a:pPr>
            <a:r>
              <a:rPr lang="en-US" sz="2800" dirty="0"/>
              <a:t>Main Tabs Include: </a:t>
            </a:r>
          </a:p>
          <a:p>
            <a:pPr marL="274320" lvl="1" indent="-274320">
              <a:spcBef>
                <a:spcPts val="1000"/>
              </a:spcBef>
            </a:pPr>
            <a:r>
              <a:rPr lang="en-US" sz="2800" dirty="0"/>
              <a:t>Building Characteristics</a:t>
            </a:r>
          </a:p>
          <a:p>
            <a:pPr marL="274320" lvl="1" indent="-274320">
              <a:spcBef>
                <a:spcPts val="1000"/>
              </a:spcBef>
            </a:pPr>
            <a:r>
              <a:rPr lang="en-US" sz="2800" dirty="0"/>
              <a:t>Energy</a:t>
            </a:r>
          </a:p>
          <a:p>
            <a:pPr marL="274320" lvl="1" indent="-274320">
              <a:spcBef>
                <a:spcPts val="1000"/>
              </a:spcBef>
            </a:pPr>
            <a:r>
              <a:rPr lang="en-US" sz="2800" dirty="0"/>
              <a:t>IEQ Screening</a:t>
            </a:r>
          </a:p>
          <a:p>
            <a:pPr marL="274320" lvl="1" indent="-274320">
              <a:spcBef>
                <a:spcPts val="1000"/>
              </a:spcBef>
            </a:pPr>
            <a:r>
              <a:rPr lang="en-US" sz="2800" dirty="0"/>
              <a:t>Energy  Efficiency Measures</a:t>
            </a:r>
          </a:p>
          <a:p>
            <a:pPr marL="274320" lvl="1" indent="-274320">
              <a:spcBef>
                <a:spcPts val="1000"/>
              </a:spcBef>
            </a:pPr>
            <a:r>
              <a:rPr lang="en-US" sz="2800" dirty="0"/>
              <a:t>Photos and Attachments</a:t>
            </a:r>
          </a:p>
          <a:p>
            <a:pPr marL="0" indent="0">
              <a:buNone/>
            </a:pPr>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Content Placeholder 15">
            <a:extLst>
              <a:ext uri="{FF2B5EF4-FFF2-40B4-BE49-F238E27FC236}">
                <a16:creationId xmlns:a16="http://schemas.microsoft.com/office/drawing/2014/main" id="{353744D5-9FF7-4696-A030-5916C2192595}"/>
              </a:ext>
            </a:extLst>
          </p:cNvPr>
          <p:cNvPicPr>
            <a:picLocks noChangeAspect="1"/>
          </p:cNvPicPr>
          <p:nvPr/>
        </p:nvPicPr>
        <p:blipFill>
          <a:blip r:embed="rId3"/>
          <a:stretch>
            <a:fillRect/>
          </a:stretch>
        </p:blipFill>
        <p:spPr>
          <a:xfrm>
            <a:off x="5466588" y="1612106"/>
            <a:ext cx="6163437" cy="3633787"/>
          </a:xfrm>
          <a:prstGeom prst="rect">
            <a:avLst/>
          </a:prstGeom>
        </p:spPr>
      </p:pic>
    </p:spTree>
    <p:extLst>
      <p:ext uri="{BB962C8B-B14F-4D97-AF65-F5344CB8AC3E}">
        <p14:creationId xmlns:p14="http://schemas.microsoft.com/office/powerpoint/2010/main" val="278238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Data Input</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Content Placeholder 1">
            <a:extLst>
              <a:ext uri="{FF2B5EF4-FFF2-40B4-BE49-F238E27FC236}">
                <a16:creationId xmlns:a16="http://schemas.microsoft.com/office/drawing/2014/main" id="{7206C1AA-80DF-4228-AB97-BD941852CFD8}"/>
              </a:ext>
            </a:extLst>
          </p:cNvPr>
          <p:cNvSpPr>
            <a:spLocks noGrp="1"/>
          </p:cNvSpPr>
          <p:nvPr>
            <p:ph sz="half" idx="1"/>
          </p:nvPr>
        </p:nvSpPr>
        <p:spPr>
          <a:xfrm>
            <a:off x="838201" y="1825626"/>
            <a:ext cx="4114800" cy="3736974"/>
          </a:xfrm>
        </p:spPr>
        <p:txBody>
          <a:bodyPr/>
          <a:lstStyle/>
          <a:p>
            <a:pPr marL="0" indent="0">
              <a:buNone/>
            </a:pPr>
            <a:r>
              <a:rPr lang="en-US" sz="2800" dirty="0"/>
              <a:t>Data Input:</a:t>
            </a:r>
          </a:p>
          <a:p>
            <a:pPr marL="274320" lvl="1" indent="-274320">
              <a:spcBef>
                <a:spcPts val="1000"/>
              </a:spcBef>
              <a:buClr>
                <a:srgbClr val="00A155"/>
              </a:buClr>
            </a:pPr>
            <a:r>
              <a:rPr lang="en-US" sz="2800" dirty="0"/>
              <a:t>Accordion menus under each Tab</a:t>
            </a:r>
          </a:p>
          <a:p>
            <a:pPr marL="274320" lvl="1" indent="-274320">
              <a:spcBef>
                <a:spcPts val="1000"/>
              </a:spcBef>
              <a:buClr>
                <a:srgbClr val="00A155"/>
              </a:buClr>
            </a:pPr>
            <a:r>
              <a:rPr lang="en-US" sz="2800" dirty="0"/>
              <a:t>Inputs adjust based on your building type</a:t>
            </a:r>
          </a:p>
          <a:p>
            <a:pPr marL="274320" lvl="1" indent="-274320">
              <a:spcBef>
                <a:spcPts val="1000"/>
              </a:spcBef>
              <a:buClr>
                <a:srgbClr val="00A155"/>
              </a:buClr>
            </a:pPr>
            <a:r>
              <a:rPr lang="en-US" sz="2800" dirty="0"/>
              <a:t>Answer questions related to just your building type</a:t>
            </a:r>
          </a:p>
          <a:p>
            <a:pPr marL="457200" lvl="1" indent="0">
              <a:buNone/>
            </a:pPr>
            <a:endParaRPr lang="en-US" dirty="0"/>
          </a:p>
        </p:txBody>
      </p:sp>
      <p:pic>
        <p:nvPicPr>
          <p:cNvPr id="6" name="Content Placeholder 15">
            <a:extLst>
              <a:ext uri="{FF2B5EF4-FFF2-40B4-BE49-F238E27FC236}">
                <a16:creationId xmlns:a16="http://schemas.microsoft.com/office/drawing/2014/main" id="{30FB0889-2531-4FF0-9E5A-D22D77E0DEE0}"/>
              </a:ext>
            </a:extLst>
          </p:cNvPr>
          <p:cNvPicPr>
            <a:picLocks noChangeAspect="1"/>
          </p:cNvPicPr>
          <p:nvPr/>
        </p:nvPicPr>
        <p:blipFill>
          <a:blip r:embed="rId3"/>
          <a:stretch>
            <a:fillRect/>
          </a:stretch>
        </p:blipFill>
        <p:spPr>
          <a:xfrm>
            <a:off x="5352288" y="1825626"/>
            <a:ext cx="6163437" cy="3633787"/>
          </a:xfrm>
          <a:prstGeom prst="rect">
            <a:avLst/>
          </a:prstGeom>
        </p:spPr>
      </p:pic>
    </p:spTree>
    <p:extLst>
      <p:ext uri="{BB962C8B-B14F-4D97-AF65-F5344CB8AC3E}">
        <p14:creationId xmlns:p14="http://schemas.microsoft.com/office/powerpoint/2010/main" val="2839173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Help</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Content Placeholder 1">
            <a:extLst>
              <a:ext uri="{FF2B5EF4-FFF2-40B4-BE49-F238E27FC236}">
                <a16:creationId xmlns:a16="http://schemas.microsoft.com/office/drawing/2014/main" id="{EE82BEA3-E37C-46F1-8158-5983C2877764}"/>
              </a:ext>
            </a:extLst>
          </p:cNvPr>
          <p:cNvSpPr>
            <a:spLocks noGrp="1"/>
          </p:cNvSpPr>
          <p:nvPr>
            <p:ph sz="half" idx="1"/>
          </p:nvPr>
        </p:nvSpPr>
        <p:spPr>
          <a:xfrm>
            <a:off x="838201" y="1602768"/>
            <a:ext cx="4114800" cy="4086832"/>
          </a:xfrm>
        </p:spPr>
        <p:txBody>
          <a:bodyPr>
            <a:normAutofit/>
          </a:bodyPr>
          <a:lstStyle/>
          <a:p>
            <a:pPr>
              <a:buClr>
                <a:srgbClr val="00A155"/>
              </a:buClr>
              <a:buFont typeface="Arial" panose="020B0604020202020204" pitchFamily="34" charset="0"/>
              <a:buChar char="•"/>
            </a:pPr>
            <a:r>
              <a:rPr lang="en-US" sz="2800" dirty="0"/>
              <a:t>Help screens provide explanation, suggestions</a:t>
            </a:r>
          </a:p>
          <a:p>
            <a:pPr>
              <a:buClr>
                <a:srgbClr val="00A155"/>
              </a:buClr>
              <a:buFont typeface="Arial" panose="020B0604020202020204" pitchFamily="34" charset="0"/>
              <a:buChar char="•"/>
            </a:pPr>
            <a:r>
              <a:rPr lang="en-US" sz="2800" dirty="0"/>
              <a:t>Immediate notifications</a:t>
            </a:r>
          </a:p>
          <a:p>
            <a:pPr>
              <a:buClr>
                <a:srgbClr val="00A155"/>
              </a:buClr>
              <a:buFont typeface="Arial" panose="020B0604020202020204" pitchFamily="34" charset="0"/>
              <a:buChar char="•"/>
            </a:pPr>
            <a:r>
              <a:rPr lang="en-US" sz="2800" dirty="0"/>
              <a:t>Errors (must be fixed) </a:t>
            </a:r>
          </a:p>
          <a:p>
            <a:pPr>
              <a:buClr>
                <a:srgbClr val="00A155"/>
              </a:buClr>
              <a:buFont typeface="Arial" panose="020B0604020202020204" pitchFamily="34" charset="0"/>
              <a:buChar char="•"/>
            </a:pPr>
            <a:r>
              <a:rPr lang="en-US" sz="2800" dirty="0"/>
              <a:t>Warnings (data seems unusual) </a:t>
            </a:r>
          </a:p>
          <a:p>
            <a:pPr>
              <a:buClr>
                <a:srgbClr val="00A155"/>
              </a:buClr>
              <a:buFont typeface="Arial" panose="020B0604020202020204" pitchFamily="34" charset="0"/>
              <a:buChar char="•"/>
            </a:pPr>
            <a:r>
              <a:rPr lang="en-US" sz="2800" dirty="0"/>
              <a:t>Allows for immediate corrections</a:t>
            </a:r>
          </a:p>
          <a:p>
            <a:pPr lvl="1"/>
            <a:endParaRPr lang="en-US" dirty="0"/>
          </a:p>
        </p:txBody>
      </p:sp>
      <p:pic>
        <p:nvPicPr>
          <p:cNvPr id="6" name="Content Placeholder 5">
            <a:extLst>
              <a:ext uri="{FF2B5EF4-FFF2-40B4-BE49-F238E27FC236}">
                <a16:creationId xmlns:a16="http://schemas.microsoft.com/office/drawing/2014/main" id="{77B4E406-8753-4F32-B9E1-47CA71CF56EA}"/>
              </a:ext>
            </a:extLst>
          </p:cNvPr>
          <p:cNvPicPr>
            <a:picLocks noChangeAspect="1"/>
          </p:cNvPicPr>
          <p:nvPr/>
        </p:nvPicPr>
        <p:blipFill>
          <a:blip r:embed="rId3"/>
          <a:stretch>
            <a:fillRect/>
          </a:stretch>
        </p:blipFill>
        <p:spPr>
          <a:xfrm>
            <a:off x="5363934" y="1658214"/>
            <a:ext cx="6100991" cy="3541572"/>
          </a:xfrm>
          <a:prstGeom prst="rect">
            <a:avLst/>
          </a:prstGeom>
        </p:spPr>
      </p:pic>
    </p:spTree>
    <p:extLst>
      <p:ext uri="{BB962C8B-B14F-4D97-AF65-F5344CB8AC3E}">
        <p14:creationId xmlns:p14="http://schemas.microsoft.com/office/powerpoint/2010/main" val="3177858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Building Types</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Content Placeholder 1">
            <a:extLst>
              <a:ext uri="{FF2B5EF4-FFF2-40B4-BE49-F238E27FC236}">
                <a16:creationId xmlns:a16="http://schemas.microsoft.com/office/drawing/2014/main" id="{D5AB0215-0419-44C5-A44C-FDEF74BB2F6E}"/>
              </a:ext>
            </a:extLst>
          </p:cNvPr>
          <p:cNvSpPr>
            <a:spLocks noGrp="1"/>
          </p:cNvSpPr>
          <p:nvPr>
            <p:ph sz="half" idx="1"/>
          </p:nvPr>
        </p:nvSpPr>
        <p:spPr>
          <a:xfrm>
            <a:off x="7020626" y="1523603"/>
            <a:ext cx="4059722" cy="3810794"/>
          </a:xfrm>
        </p:spPr>
        <p:txBody>
          <a:bodyPr/>
          <a:lstStyle/>
          <a:p>
            <a:pPr>
              <a:buFont typeface="Arial" panose="020B0604020202020204" pitchFamily="34" charset="0"/>
              <a:buChar char="•"/>
            </a:pPr>
            <a:r>
              <a:rPr lang="en-US" sz="2800" dirty="0"/>
              <a:t>Extensive building types</a:t>
            </a:r>
          </a:p>
          <a:p>
            <a:pPr>
              <a:buFont typeface="Arial" panose="020B0604020202020204" pitchFamily="34" charset="0"/>
              <a:buChar char="•"/>
            </a:pPr>
            <a:r>
              <a:rPr lang="en-US" sz="2800" dirty="0"/>
              <a:t>Multiple use properties</a:t>
            </a:r>
          </a:p>
          <a:p>
            <a:pPr>
              <a:buFont typeface="Arial" panose="020B0604020202020204" pitchFamily="34" charset="0"/>
              <a:buChar char="•"/>
            </a:pPr>
            <a:r>
              <a:rPr lang="en-US" sz="2800" dirty="0"/>
              <a:t>Lab Buildings</a:t>
            </a:r>
          </a:p>
          <a:p>
            <a:pPr lvl="1">
              <a:spcBef>
                <a:spcPts val="600"/>
              </a:spcBef>
              <a:buFontTx/>
              <a:buChar char="-"/>
            </a:pPr>
            <a:r>
              <a:rPr lang="en-US" sz="2500" dirty="0"/>
              <a:t>Most detailed lab benchmarking available</a:t>
            </a:r>
          </a:p>
          <a:p>
            <a:pPr lvl="1">
              <a:spcBef>
                <a:spcPts val="600"/>
              </a:spcBef>
              <a:buFontTx/>
              <a:buChar char="-"/>
            </a:pPr>
            <a:r>
              <a:rPr lang="en-US" sz="2500" dirty="0"/>
              <a:t>Accounts for multiple lab types, hours of operation, and lab area ratio</a:t>
            </a:r>
          </a:p>
          <a:p>
            <a:pPr marL="0" indent="0">
              <a:buClr>
                <a:schemeClr val="accent6"/>
              </a:buClr>
              <a:buNone/>
            </a:pPr>
            <a:endParaRPr lang="en-US" sz="2600" dirty="0"/>
          </a:p>
          <a:p>
            <a:pPr lvl="2">
              <a:buClr>
                <a:srgbClr val="92D050"/>
              </a:buClr>
              <a:buFont typeface="Wingdings" panose="05000000000000000000" pitchFamily="2" charset="2"/>
              <a:buChar char="§"/>
            </a:pPr>
            <a:endParaRPr lang="en-US" dirty="0"/>
          </a:p>
          <a:p>
            <a:pPr lvl="1"/>
            <a:endParaRPr lang="en-US" dirty="0"/>
          </a:p>
        </p:txBody>
      </p:sp>
      <p:pic>
        <p:nvPicPr>
          <p:cNvPr id="6" name="Content Placeholder 5">
            <a:extLst>
              <a:ext uri="{FF2B5EF4-FFF2-40B4-BE49-F238E27FC236}">
                <a16:creationId xmlns:a16="http://schemas.microsoft.com/office/drawing/2014/main" id="{8C363070-9E75-486B-8280-6F26810F7D55}"/>
              </a:ext>
            </a:extLst>
          </p:cNvPr>
          <p:cNvPicPr>
            <a:picLocks noChangeAspect="1"/>
          </p:cNvPicPr>
          <p:nvPr/>
        </p:nvPicPr>
        <p:blipFill>
          <a:blip r:embed="rId3"/>
          <a:stretch>
            <a:fillRect/>
          </a:stretch>
        </p:blipFill>
        <p:spPr>
          <a:xfrm>
            <a:off x="732322" y="1678691"/>
            <a:ext cx="5924402" cy="3467996"/>
          </a:xfrm>
          <a:prstGeom prst="rect">
            <a:avLst/>
          </a:prstGeom>
        </p:spPr>
      </p:pic>
      <p:pic>
        <p:nvPicPr>
          <p:cNvPr id="7" name="Picture 6">
            <a:extLst>
              <a:ext uri="{FF2B5EF4-FFF2-40B4-BE49-F238E27FC236}">
                <a16:creationId xmlns:a16="http://schemas.microsoft.com/office/drawing/2014/main" id="{C679F27F-D534-411E-871F-C73B51302087}"/>
              </a:ext>
            </a:extLst>
          </p:cNvPr>
          <p:cNvPicPr>
            <a:picLocks noChangeAspect="1"/>
          </p:cNvPicPr>
          <p:nvPr/>
        </p:nvPicPr>
        <p:blipFill rotWithShape="1">
          <a:blip r:embed="rId4"/>
          <a:srcRect l="14099" r="27287" b="19344"/>
          <a:stretch/>
        </p:blipFill>
        <p:spPr>
          <a:xfrm>
            <a:off x="4611431" y="3885810"/>
            <a:ext cx="2409195" cy="2211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2348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Tour - Reports</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Content Placeholder 1">
            <a:extLst>
              <a:ext uri="{FF2B5EF4-FFF2-40B4-BE49-F238E27FC236}">
                <a16:creationId xmlns:a16="http://schemas.microsoft.com/office/drawing/2014/main" id="{E7190757-2597-4A56-861A-D167855ECFDF}"/>
              </a:ext>
            </a:extLst>
          </p:cNvPr>
          <p:cNvSpPr>
            <a:spLocks noGrp="1"/>
          </p:cNvSpPr>
          <p:nvPr>
            <p:ph sz="half" idx="1"/>
          </p:nvPr>
        </p:nvSpPr>
        <p:spPr>
          <a:xfrm>
            <a:off x="1975137" y="1595172"/>
            <a:ext cx="9233263" cy="2711150"/>
          </a:xfrm>
        </p:spPr>
        <p:txBody>
          <a:bodyPr>
            <a:noAutofit/>
          </a:bodyPr>
          <a:lstStyle/>
          <a:p>
            <a:pPr marL="274320" lvl="1" indent="-274320">
              <a:spcBef>
                <a:spcPts val="1000"/>
              </a:spcBef>
            </a:pPr>
            <a:r>
              <a:rPr lang="en-US" sz="2800" dirty="0"/>
              <a:t>User Input Report – PDF of Portal inputs </a:t>
            </a:r>
          </a:p>
          <a:p>
            <a:pPr marL="274320" lvl="1" indent="-274320">
              <a:spcBef>
                <a:spcPts val="1000"/>
              </a:spcBef>
            </a:pPr>
            <a:r>
              <a:rPr lang="en-US" sz="2800" dirty="0"/>
              <a:t>Building EQ Label Report – graphically shows your score</a:t>
            </a:r>
          </a:p>
          <a:p>
            <a:pPr marL="274320" lvl="1" indent="-274320">
              <a:spcBef>
                <a:spcPts val="1000"/>
              </a:spcBef>
            </a:pPr>
            <a:r>
              <a:rPr lang="en-US" sz="2800" dirty="0"/>
              <a:t>Disclosure Report – PDF of key energy performance data</a:t>
            </a:r>
          </a:p>
          <a:p>
            <a:pPr marL="274320" lvl="1" indent="-274320">
              <a:spcBef>
                <a:spcPts val="1000"/>
              </a:spcBef>
            </a:pPr>
            <a:r>
              <a:rPr lang="en-US" sz="2800" dirty="0"/>
              <a:t>Spreadsheet Audit Report (Excel) – Level 1 Energy Audit</a:t>
            </a:r>
          </a:p>
          <a:p>
            <a:pPr marL="274320" lvl="1" indent="-274320">
              <a:spcBef>
                <a:spcPts val="1000"/>
              </a:spcBef>
            </a:pPr>
            <a:r>
              <a:rPr lang="en-US" sz="2800" dirty="0"/>
              <a:t>Narrative Audit Report (Word) – Level 1 Energy Audit</a:t>
            </a:r>
          </a:p>
        </p:txBody>
      </p:sp>
      <p:pic>
        <p:nvPicPr>
          <p:cNvPr id="6" name="Content Placeholder 5">
            <a:extLst>
              <a:ext uri="{FF2B5EF4-FFF2-40B4-BE49-F238E27FC236}">
                <a16:creationId xmlns:a16="http://schemas.microsoft.com/office/drawing/2014/main" id="{4AC8E1D4-4F91-49AE-B27E-22707583F554}"/>
              </a:ext>
            </a:extLst>
          </p:cNvPr>
          <p:cNvPicPr>
            <a:picLocks noChangeAspect="1"/>
          </p:cNvPicPr>
          <p:nvPr/>
        </p:nvPicPr>
        <p:blipFill>
          <a:blip r:embed="rId3"/>
          <a:stretch>
            <a:fillRect/>
          </a:stretch>
        </p:blipFill>
        <p:spPr>
          <a:xfrm>
            <a:off x="2251380" y="4294644"/>
            <a:ext cx="6105940" cy="1900240"/>
          </a:xfrm>
          <a:prstGeom prst="rect">
            <a:avLst/>
          </a:prstGeom>
        </p:spPr>
      </p:pic>
      <p:sp>
        <p:nvSpPr>
          <p:cNvPr id="7" name="Content Placeholder 1">
            <a:extLst>
              <a:ext uri="{FF2B5EF4-FFF2-40B4-BE49-F238E27FC236}">
                <a16:creationId xmlns:a16="http://schemas.microsoft.com/office/drawing/2014/main" id="{714030FC-4278-4AF5-8558-ED6BD5D3E78F}"/>
              </a:ext>
            </a:extLst>
          </p:cNvPr>
          <p:cNvSpPr txBox="1">
            <a:spLocks/>
          </p:cNvSpPr>
          <p:nvPr/>
        </p:nvSpPr>
        <p:spPr>
          <a:xfrm>
            <a:off x="838200" y="1601325"/>
            <a:ext cx="1413180" cy="2711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2"/>
              </a:buClr>
              <a:buFont typeface="Arial"/>
              <a:buChar char="•"/>
              <a:defRPr sz="2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spcBef>
                <a:spcPts val="1000"/>
              </a:spcBef>
              <a:buNone/>
            </a:pPr>
            <a:r>
              <a:rPr lang="en-US" sz="2700" dirty="0">
                <a:solidFill>
                  <a:schemeClr val="accent2"/>
                </a:solidFill>
              </a:rPr>
              <a:t>FREE</a:t>
            </a:r>
          </a:p>
          <a:p>
            <a:pPr marL="0" lvl="1" indent="0">
              <a:spcBef>
                <a:spcPts val="1000"/>
              </a:spcBef>
              <a:buNone/>
            </a:pPr>
            <a:r>
              <a:rPr lang="en-US" sz="2700" dirty="0">
                <a:solidFill>
                  <a:schemeClr val="accent2"/>
                </a:solidFill>
              </a:rPr>
              <a:t>FREE</a:t>
            </a:r>
          </a:p>
          <a:p>
            <a:pPr marL="0" lvl="1" indent="0">
              <a:spcBef>
                <a:spcPts val="1000"/>
              </a:spcBef>
              <a:buNone/>
            </a:pPr>
            <a:r>
              <a:rPr lang="en-US" sz="2700" dirty="0">
                <a:solidFill>
                  <a:schemeClr val="accent2"/>
                </a:solidFill>
              </a:rPr>
              <a:t>$50</a:t>
            </a:r>
          </a:p>
          <a:p>
            <a:pPr marL="0" lvl="1" indent="0">
              <a:spcBef>
                <a:spcPts val="1000"/>
              </a:spcBef>
              <a:buNone/>
            </a:pPr>
            <a:r>
              <a:rPr lang="en-US" sz="2700" dirty="0">
                <a:solidFill>
                  <a:schemeClr val="accent2"/>
                </a:solidFill>
              </a:rPr>
              <a:t>$50</a:t>
            </a:r>
          </a:p>
          <a:p>
            <a:pPr marL="0" lvl="1" indent="0">
              <a:spcBef>
                <a:spcPts val="1000"/>
              </a:spcBef>
              <a:buNone/>
            </a:pPr>
            <a:r>
              <a:rPr lang="en-US" sz="2700" dirty="0">
                <a:solidFill>
                  <a:schemeClr val="accent2"/>
                </a:solidFill>
              </a:rPr>
              <a:t>$200</a:t>
            </a:r>
          </a:p>
        </p:txBody>
      </p:sp>
    </p:spTree>
    <p:extLst>
      <p:ext uri="{BB962C8B-B14F-4D97-AF65-F5344CB8AC3E}">
        <p14:creationId xmlns:p14="http://schemas.microsoft.com/office/powerpoint/2010/main" val="2501363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Label Report</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Subtitle 2">
            <a:extLst>
              <a:ext uri="{FF2B5EF4-FFF2-40B4-BE49-F238E27FC236}">
                <a16:creationId xmlns:a16="http://schemas.microsoft.com/office/drawing/2014/main" id="{527B7321-0855-4F44-BF5A-46B1FA0B98CD}"/>
              </a:ext>
            </a:extLst>
          </p:cNvPr>
          <p:cNvSpPr>
            <a:spLocks noGrp="1"/>
          </p:cNvSpPr>
          <p:nvPr>
            <p:ph idx="1"/>
          </p:nvPr>
        </p:nvSpPr>
        <p:spPr>
          <a:xfrm>
            <a:off x="6096000" y="1602768"/>
            <a:ext cx="5257800" cy="3543998"/>
          </a:xfrm>
        </p:spPr>
        <p:txBody>
          <a:bodyPr>
            <a:normAutofit/>
          </a:bodyPr>
          <a:lstStyle/>
          <a:p>
            <a:pPr marL="274320" indent="-274320">
              <a:lnSpc>
                <a:spcPct val="100000"/>
              </a:lnSpc>
            </a:pPr>
            <a:r>
              <a:rPr lang="en-US" dirty="0"/>
              <a:t>Visual indicator of Building EQ Performance Score on a barometer/scale</a:t>
            </a:r>
          </a:p>
          <a:p>
            <a:pPr marL="274320" indent="-274320">
              <a:lnSpc>
                <a:spcPct val="100000"/>
              </a:lnSpc>
            </a:pPr>
            <a:r>
              <a:rPr lang="en-US" b="1" dirty="0">
                <a:solidFill>
                  <a:schemeClr val="accent2"/>
                </a:solidFill>
              </a:rPr>
              <a:t>F</a:t>
            </a:r>
            <a:r>
              <a:rPr lang="en-US" b="1" cap="small" dirty="0">
                <a:solidFill>
                  <a:schemeClr val="accent2"/>
                </a:solidFill>
              </a:rPr>
              <a:t>ree</a:t>
            </a:r>
            <a:r>
              <a:rPr lang="en-US" cap="small" dirty="0"/>
              <a:t> </a:t>
            </a:r>
            <a:r>
              <a:rPr lang="en-US" dirty="0"/>
              <a:t>to credentialed user for approved submissions</a:t>
            </a:r>
          </a:p>
          <a:p>
            <a:pPr marL="274320" indent="-274320">
              <a:lnSpc>
                <a:spcPct val="100000"/>
              </a:lnSpc>
            </a:pPr>
            <a:r>
              <a:rPr lang="en-US" dirty="0"/>
              <a:t>Buildings that like their score can get a plaque for display</a:t>
            </a:r>
          </a:p>
          <a:p>
            <a:pPr marL="0" indent="0">
              <a:lnSpc>
                <a:spcPct val="100000"/>
              </a:lnSpc>
              <a:buNone/>
            </a:pPr>
            <a:endParaRPr lang="en-US" sz="2400" dirty="0"/>
          </a:p>
          <a:p>
            <a:pPr>
              <a:lnSpc>
                <a:spcPct val="100000"/>
              </a:lnSpc>
            </a:pPr>
            <a:endParaRPr lang="en-US" sz="2400" dirty="0"/>
          </a:p>
          <a:p>
            <a:pPr>
              <a:lnSpc>
                <a:spcPct val="100000"/>
              </a:lnSpc>
            </a:pPr>
            <a:endParaRPr lang="en-US" sz="2400" dirty="0"/>
          </a:p>
        </p:txBody>
      </p:sp>
      <p:pic>
        <p:nvPicPr>
          <p:cNvPr id="6" name="Picture 5">
            <a:extLst>
              <a:ext uri="{FF2B5EF4-FFF2-40B4-BE49-F238E27FC236}">
                <a16:creationId xmlns:a16="http://schemas.microsoft.com/office/drawing/2014/main" id="{0A3869B0-5464-4BF9-9E42-A640A53B2DD0}"/>
              </a:ext>
            </a:extLst>
          </p:cNvPr>
          <p:cNvPicPr>
            <a:picLocks noChangeAspect="1"/>
          </p:cNvPicPr>
          <p:nvPr/>
        </p:nvPicPr>
        <p:blipFill>
          <a:blip r:embed="rId3"/>
          <a:stretch>
            <a:fillRect/>
          </a:stretch>
        </p:blipFill>
        <p:spPr>
          <a:xfrm>
            <a:off x="2300488" y="1825625"/>
            <a:ext cx="3252636" cy="4229361"/>
          </a:xfrm>
          <a:prstGeom prst="rect">
            <a:avLst/>
          </a:prstGeom>
          <a:ln>
            <a:solidFill>
              <a:schemeClr val="tx1"/>
            </a:solidFill>
          </a:ln>
        </p:spPr>
      </p:pic>
      <p:pic>
        <p:nvPicPr>
          <p:cNvPr id="7" name="Picture 6">
            <a:extLst>
              <a:ext uri="{FF2B5EF4-FFF2-40B4-BE49-F238E27FC236}">
                <a16:creationId xmlns:a16="http://schemas.microsoft.com/office/drawing/2014/main" id="{75A97C4D-3E31-41D5-913C-6217AA36D4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662" y="1602768"/>
            <a:ext cx="3258208" cy="4216504"/>
          </a:xfrm>
          <a:prstGeom prst="rect">
            <a:avLst/>
          </a:prstGeom>
          <a:ln>
            <a:solidFill>
              <a:schemeClr val="tx1"/>
            </a:solidFill>
          </a:ln>
        </p:spPr>
      </p:pic>
    </p:spTree>
    <p:extLst>
      <p:ext uri="{BB962C8B-B14F-4D97-AF65-F5344CB8AC3E}">
        <p14:creationId xmlns:p14="http://schemas.microsoft.com/office/powerpoint/2010/main" val="1913485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Performance Score</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Subtitle 2">
            <a:extLst>
              <a:ext uri="{FF2B5EF4-FFF2-40B4-BE49-F238E27FC236}">
                <a16:creationId xmlns:a16="http://schemas.microsoft.com/office/drawing/2014/main" id="{45B8ADAB-8CE1-4105-82C4-37F5AAF4175D}"/>
              </a:ext>
            </a:extLst>
          </p:cNvPr>
          <p:cNvSpPr>
            <a:spLocks noGrp="1"/>
          </p:cNvSpPr>
          <p:nvPr>
            <p:ph idx="1"/>
          </p:nvPr>
        </p:nvSpPr>
        <p:spPr>
          <a:xfrm>
            <a:off x="838199" y="1479176"/>
            <a:ext cx="6642101" cy="4262718"/>
          </a:xfrm>
        </p:spPr>
        <p:txBody>
          <a:bodyPr>
            <a:normAutofit/>
          </a:bodyPr>
          <a:lstStyle/>
          <a:p>
            <a:pPr marL="274320" indent="-274320">
              <a:lnSpc>
                <a:spcPct val="100000"/>
              </a:lnSpc>
            </a:pPr>
            <a:r>
              <a:rPr lang="en-US" dirty="0"/>
              <a:t>Building Performance Score opens dialog on improving the building</a:t>
            </a:r>
          </a:p>
          <a:p>
            <a:pPr marL="274320" indent="-274320">
              <a:lnSpc>
                <a:spcPct val="100000"/>
              </a:lnSpc>
            </a:pPr>
            <a:r>
              <a:rPr lang="en-US" dirty="0"/>
              <a:t>In Operation based on actual energy costs – Resonates with decision makers</a:t>
            </a:r>
          </a:p>
          <a:p>
            <a:pPr marL="274320" indent="-274320">
              <a:lnSpc>
                <a:spcPct val="100000"/>
              </a:lnSpc>
            </a:pPr>
            <a:r>
              <a:rPr lang="en-US" dirty="0"/>
              <a:t>As Designed based on standardized model – Provides additional information</a:t>
            </a:r>
          </a:p>
          <a:p>
            <a:pPr marL="274320" indent="-274320">
              <a:lnSpc>
                <a:spcPct val="100000"/>
              </a:lnSpc>
            </a:pPr>
            <a:r>
              <a:rPr lang="en-US" dirty="0"/>
              <a:t>Measured on a fixed scale showing movement towards Zero Net Energy</a:t>
            </a:r>
          </a:p>
          <a:p>
            <a:pPr marL="274320" indent="-274320">
              <a:lnSpc>
                <a:spcPct val="100000"/>
              </a:lnSpc>
              <a:buClr>
                <a:schemeClr val="accent6"/>
              </a:buClr>
            </a:pPr>
            <a:endParaRPr lang="en-US" sz="2400" dirty="0"/>
          </a:p>
        </p:txBody>
      </p:sp>
      <p:pic>
        <p:nvPicPr>
          <p:cNvPr id="6" name="Picture 5">
            <a:extLst>
              <a:ext uri="{FF2B5EF4-FFF2-40B4-BE49-F238E27FC236}">
                <a16:creationId xmlns:a16="http://schemas.microsoft.com/office/drawing/2014/main" id="{5E887D00-4594-4155-A8FD-76E3C9F93F6B}"/>
              </a:ext>
            </a:extLst>
          </p:cNvPr>
          <p:cNvPicPr>
            <a:picLocks noChangeAspect="1"/>
          </p:cNvPicPr>
          <p:nvPr/>
        </p:nvPicPr>
        <p:blipFill>
          <a:blip r:embed="rId3"/>
          <a:stretch>
            <a:fillRect/>
          </a:stretch>
        </p:blipFill>
        <p:spPr>
          <a:xfrm>
            <a:off x="8021011" y="1588037"/>
            <a:ext cx="2831625" cy="3681925"/>
          </a:xfrm>
          <a:prstGeom prst="rect">
            <a:avLst/>
          </a:prstGeom>
          <a:ln>
            <a:solidFill>
              <a:schemeClr val="tx1"/>
            </a:solidFill>
          </a:ln>
        </p:spPr>
      </p:pic>
    </p:spTree>
    <p:extLst>
      <p:ext uri="{BB962C8B-B14F-4D97-AF65-F5344CB8AC3E}">
        <p14:creationId xmlns:p14="http://schemas.microsoft.com/office/powerpoint/2010/main" val="206729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Disclosure Report</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Subtitle 2">
            <a:extLst>
              <a:ext uri="{FF2B5EF4-FFF2-40B4-BE49-F238E27FC236}">
                <a16:creationId xmlns:a16="http://schemas.microsoft.com/office/drawing/2014/main" id="{92188104-47B9-465C-A40D-94A0E9C6F164}"/>
              </a:ext>
            </a:extLst>
          </p:cNvPr>
          <p:cNvSpPr>
            <a:spLocks noGrp="1"/>
          </p:cNvSpPr>
          <p:nvPr>
            <p:ph idx="1"/>
          </p:nvPr>
        </p:nvSpPr>
        <p:spPr>
          <a:xfrm>
            <a:off x="5118100" y="1571005"/>
            <a:ext cx="6380079" cy="3620703"/>
          </a:xfrm>
        </p:spPr>
        <p:txBody>
          <a:bodyPr>
            <a:normAutofit lnSpcReduction="10000"/>
          </a:bodyPr>
          <a:lstStyle/>
          <a:p>
            <a:pPr marL="274320" indent="-274320">
              <a:lnSpc>
                <a:spcPct val="100000"/>
              </a:lnSpc>
            </a:pPr>
            <a:r>
              <a:rPr lang="en-US" sz="3000" dirty="0"/>
              <a:t>Presents key energy information</a:t>
            </a:r>
          </a:p>
          <a:p>
            <a:pPr marL="274320" indent="-274320">
              <a:lnSpc>
                <a:spcPct val="100000"/>
              </a:lnSpc>
            </a:pPr>
            <a:r>
              <a:rPr lang="en-US" sz="3000" dirty="0"/>
              <a:t>Documents compliance with disclosure ordinances </a:t>
            </a:r>
          </a:p>
          <a:p>
            <a:pPr marL="274320" indent="-274320">
              <a:lnSpc>
                <a:spcPct val="100000"/>
              </a:lnSpc>
            </a:pPr>
            <a:r>
              <a:rPr lang="en-US" sz="3000" dirty="0"/>
              <a:t>Provides data for Real Estate transactions</a:t>
            </a:r>
          </a:p>
          <a:p>
            <a:pPr marL="274320" indent="-274320">
              <a:lnSpc>
                <a:spcPct val="100000"/>
              </a:lnSpc>
            </a:pPr>
            <a:r>
              <a:rPr lang="en-US" sz="3000" b="1" dirty="0">
                <a:solidFill>
                  <a:schemeClr val="accent2"/>
                </a:solidFill>
              </a:rPr>
              <a:t>$50 </a:t>
            </a:r>
            <a:r>
              <a:rPr lang="en-US" sz="3000" dirty="0"/>
              <a:t>to credentialed practitioners for approved submissions</a:t>
            </a:r>
          </a:p>
          <a:p>
            <a:pPr>
              <a:lnSpc>
                <a:spcPct val="100000"/>
              </a:lnSpc>
            </a:pPr>
            <a:endParaRPr lang="en-US" sz="2400" dirty="0"/>
          </a:p>
        </p:txBody>
      </p:sp>
      <p:pic>
        <p:nvPicPr>
          <p:cNvPr id="6" name="Picture 5">
            <a:extLst>
              <a:ext uri="{FF2B5EF4-FFF2-40B4-BE49-F238E27FC236}">
                <a16:creationId xmlns:a16="http://schemas.microsoft.com/office/drawing/2014/main" id="{76FDF008-FEBD-43DC-8857-B041C59E76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121" y="1571005"/>
            <a:ext cx="3388638" cy="4385295"/>
          </a:xfrm>
          <a:prstGeom prst="rect">
            <a:avLst/>
          </a:prstGeom>
          <a:ln>
            <a:solidFill>
              <a:schemeClr val="tx1"/>
            </a:solidFill>
          </a:ln>
        </p:spPr>
      </p:pic>
    </p:spTree>
    <p:extLst>
      <p:ext uri="{BB962C8B-B14F-4D97-AF65-F5344CB8AC3E}">
        <p14:creationId xmlns:p14="http://schemas.microsoft.com/office/powerpoint/2010/main" val="3304990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&amp; Level 1 Energy Audits</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a:xfrm>
            <a:off x="741948" y="1565743"/>
            <a:ext cx="6598652" cy="4351338"/>
          </a:xfrm>
        </p:spPr>
        <p:txBody>
          <a:bodyPr>
            <a:normAutofit/>
          </a:bodyPr>
          <a:lstStyle/>
          <a:p>
            <a:pPr marL="274320" indent="-274320">
              <a:lnSpc>
                <a:spcPct val="100000"/>
              </a:lnSpc>
              <a:spcBef>
                <a:spcPts val="600"/>
              </a:spcBef>
            </a:pPr>
            <a:r>
              <a:rPr lang="en-US" dirty="0"/>
              <a:t>Efforts are very close</a:t>
            </a:r>
          </a:p>
          <a:p>
            <a:pPr marL="274320" indent="-274320">
              <a:lnSpc>
                <a:spcPct val="100000"/>
              </a:lnSpc>
              <a:spcBef>
                <a:spcPts val="600"/>
              </a:spcBef>
            </a:pPr>
            <a:r>
              <a:rPr lang="en-US" dirty="0"/>
              <a:t>Field data is almost the same</a:t>
            </a:r>
          </a:p>
          <a:p>
            <a:pPr marL="274320" indent="-274320">
              <a:lnSpc>
                <a:spcPct val="100000"/>
              </a:lnSpc>
              <a:spcBef>
                <a:spcPts val="600"/>
              </a:spcBef>
            </a:pPr>
            <a:r>
              <a:rPr lang="en-US" dirty="0"/>
              <a:t>Site visit required for both</a:t>
            </a:r>
          </a:p>
          <a:p>
            <a:pPr marL="274320" indent="-274320">
              <a:lnSpc>
                <a:spcPct val="100000"/>
              </a:lnSpc>
              <a:spcBef>
                <a:spcPts val="600"/>
              </a:spcBef>
            </a:pPr>
            <a:r>
              <a:rPr lang="en-US" dirty="0"/>
              <a:t>Building EQ delivers a Level 1 Energy Audit Report aligned with ASHRAE Standard 211</a:t>
            </a:r>
          </a:p>
          <a:p>
            <a:pPr marL="274320" indent="-274320">
              <a:lnSpc>
                <a:spcPct val="100000"/>
              </a:lnSpc>
              <a:spcBef>
                <a:spcPts val="600"/>
              </a:spcBef>
            </a:pPr>
            <a:r>
              <a:rPr lang="en-US" dirty="0"/>
              <a:t>Customer gets understanding of how building ranks against similar buildings AND the initial evaluation on how to improve the building</a:t>
            </a:r>
          </a:p>
          <a:p>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Picture 4">
            <a:extLst>
              <a:ext uri="{FF2B5EF4-FFF2-40B4-BE49-F238E27FC236}">
                <a16:creationId xmlns:a16="http://schemas.microsoft.com/office/drawing/2014/main" id="{F02B7D33-4836-4CA5-B80C-9859ECF9B81B}"/>
              </a:ext>
            </a:extLst>
          </p:cNvPr>
          <p:cNvPicPr>
            <a:picLocks noChangeAspect="1"/>
          </p:cNvPicPr>
          <p:nvPr/>
        </p:nvPicPr>
        <p:blipFill>
          <a:blip r:embed="rId3"/>
          <a:stretch>
            <a:fillRect/>
          </a:stretch>
        </p:blipFill>
        <p:spPr>
          <a:xfrm>
            <a:off x="7536705" y="1859233"/>
            <a:ext cx="2953582" cy="1971652"/>
          </a:xfrm>
          <a:prstGeom prst="ellipse">
            <a:avLst/>
          </a:prstGeom>
          <a:ln>
            <a:noFill/>
          </a:ln>
          <a:effectLst>
            <a:softEdge rad="112500"/>
          </a:effectLst>
        </p:spPr>
      </p:pic>
      <p:pic>
        <p:nvPicPr>
          <p:cNvPr id="6" name="Picture 5">
            <a:extLst>
              <a:ext uri="{FF2B5EF4-FFF2-40B4-BE49-F238E27FC236}">
                <a16:creationId xmlns:a16="http://schemas.microsoft.com/office/drawing/2014/main" id="{341584AC-2FAB-4850-87FB-C3AA5B52006D}"/>
              </a:ext>
            </a:extLst>
          </p:cNvPr>
          <p:cNvPicPr>
            <a:picLocks noChangeAspect="1"/>
          </p:cNvPicPr>
          <p:nvPr/>
        </p:nvPicPr>
        <p:blipFill rotWithShape="1">
          <a:blip r:embed="rId4"/>
          <a:srcRect r="1342"/>
          <a:stretch/>
        </p:blipFill>
        <p:spPr>
          <a:xfrm>
            <a:off x="7841857" y="3302403"/>
            <a:ext cx="3406065" cy="1915258"/>
          </a:xfrm>
          <a:prstGeom prst="ellipse">
            <a:avLst/>
          </a:prstGeom>
          <a:ln>
            <a:noFill/>
          </a:ln>
          <a:effectLst>
            <a:softEdge rad="112500"/>
          </a:effectLst>
        </p:spPr>
      </p:pic>
    </p:spTree>
    <p:extLst>
      <p:ext uri="{BB962C8B-B14F-4D97-AF65-F5344CB8AC3E}">
        <p14:creationId xmlns:p14="http://schemas.microsoft.com/office/powerpoint/2010/main" val="1367995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ASHRAE Standard 211</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a:xfrm>
            <a:off x="741948" y="1565743"/>
            <a:ext cx="6700252" cy="4555658"/>
          </a:xfrm>
        </p:spPr>
        <p:txBody>
          <a:bodyPr>
            <a:normAutofit lnSpcReduction="10000"/>
          </a:bodyPr>
          <a:lstStyle/>
          <a:p>
            <a:pPr marL="274320" indent="-274320">
              <a:lnSpc>
                <a:spcPct val="100000"/>
              </a:lnSpc>
              <a:spcBef>
                <a:spcPts val="600"/>
              </a:spcBef>
            </a:pPr>
            <a:r>
              <a:rPr lang="en-US" dirty="0"/>
              <a:t>Normative language standard for energy audits</a:t>
            </a:r>
          </a:p>
          <a:p>
            <a:pPr marL="274320" indent="-274320">
              <a:lnSpc>
                <a:spcPct val="100000"/>
              </a:lnSpc>
              <a:spcBef>
                <a:spcPts val="600"/>
              </a:spcBef>
            </a:pPr>
            <a:r>
              <a:rPr lang="en-US" dirty="0"/>
              <a:t>Consistent approach to energy audits</a:t>
            </a:r>
          </a:p>
          <a:p>
            <a:pPr marL="274320" indent="-274320">
              <a:lnSpc>
                <a:spcPct val="100000"/>
              </a:lnSpc>
              <a:spcBef>
                <a:spcPts val="600"/>
              </a:spcBef>
            </a:pPr>
            <a:r>
              <a:rPr lang="en-US" dirty="0"/>
              <a:t>Raises and maintains the bar</a:t>
            </a:r>
          </a:p>
          <a:p>
            <a:pPr marL="274320" indent="-274320">
              <a:lnSpc>
                <a:spcPct val="100000"/>
              </a:lnSpc>
              <a:spcBef>
                <a:spcPts val="600"/>
              </a:spcBef>
            </a:pPr>
            <a:r>
              <a:rPr lang="en-US" dirty="0"/>
              <a:t>Level 1 Energy Audit is initial review that identifies possible areas for improvement (EEMs)</a:t>
            </a:r>
          </a:p>
          <a:p>
            <a:pPr marL="274320" indent="-274320">
              <a:lnSpc>
                <a:spcPct val="100000"/>
              </a:lnSpc>
              <a:spcBef>
                <a:spcPts val="600"/>
              </a:spcBef>
            </a:pPr>
            <a:r>
              <a:rPr lang="en-US" dirty="0"/>
              <a:t>Starts conversation with building owner for further investigation, action, and improvement</a:t>
            </a:r>
          </a:p>
          <a:p>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Picture 4">
            <a:extLst>
              <a:ext uri="{FF2B5EF4-FFF2-40B4-BE49-F238E27FC236}">
                <a16:creationId xmlns:a16="http://schemas.microsoft.com/office/drawing/2014/main" id="{081F826C-6100-45BE-8CA9-E9AA41959690}"/>
              </a:ext>
            </a:extLst>
          </p:cNvPr>
          <p:cNvPicPr>
            <a:picLocks noChangeAspect="1"/>
          </p:cNvPicPr>
          <p:nvPr/>
        </p:nvPicPr>
        <p:blipFill>
          <a:blip r:embed="rId3"/>
          <a:stretch>
            <a:fillRect/>
          </a:stretch>
        </p:blipFill>
        <p:spPr>
          <a:xfrm>
            <a:off x="8153400" y="1622504"/>
            <a:ext cx="2806702" cy="3612992"/>
          </a:xfrm>
          <a:prstGeom prst="rect">
            <a:avLst/>
          </a:prstGeom>
        </p:spPr>
      </p:pic>
    </p:spTree>
    <p:extLst>
      <p:ext uri="{BB962C8B-B14F-4D97-AF65-F5344CB8AC3E}">
        <p14:creationId xmlns:p14="http://schemas.microsoft.com/office/powerpoint/2010/main" val="49569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9C33-80C9-4D88-8906-72CC952A29C4}"/>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What is Building EQ?</a:t>
            </a:r>
            <a:endParaRPr lang="en-US" b="1" dirty="0">
              <a:solidFill>
                <a:schemeClr val="bg1"/>
              </a:solidFill>
            </a:endParaRPr>
          </a:p>
        </p:txBody>
      </p:sp>
      <p:sp>
        <p:nvSpPr>
          <p:cNvPr id="3" name="Content Placeholder 2">
            <a:extLst>
              <a:ext uri="{FF2B5EF4-FFF2-40B4-BE49-F238E27FC236}">
                <a16:creationId xmlns:a16="http://schemas.microsoft.com/office/drawing/2014/main" id="{B9ED40B3-675A-461C-8088-F04D0A4F4840}"/>
              </a:ext>
            </a:extLst>
          </p:cNvPr>
          <p:cNvSpPr>
            <a:spLocks noGrp="1"/>
          </p:cNvSpPr>
          <p:nvPr>
            <p:ph idx="1"/>
          </p:nvPr>
        </p:nvSpPr>
        <p:spPr/>
        <p:txBody>
          <a:bodyPr/>
          <a:lstStyle/>
          <a:p>
            <a:pPr marL="274320" indent="-274320">
              <a:lnSpc>
                <a:spcPct val="120000"/>
              </a:lnSpc>
              <a:spcBef>
                <a:spcPts val="0"/>
              </a:spcBef>
            </a:pPr>
            <a:r>
              <a:rPr lang="en-US" dirty="0"/>
              <a:t>Online Web-based Portal </a:t>
            </a:r>
          </a:p>
          <a:p>
            <a:pPr marL="274320" indent="-274320">
              <a:lnSpc>
                <a:spcPct val="120000"/>
              </a:lnSpc>
              <a:spcBef>
                <a:spcPts val="0"/>
              </a:spcBef>
            </a:pPr>
            <a:r>
              <a:rPr lang="en-US" dirty="0"/>
              <a:t>Calculates building EUI based on CZ</a:t>
            </a:r>
          </a:p>
          <a:p>
            <a:pPr marL="274320" indent="-274320">
              <a:lnSpc>
                <a:spcPct val="120000"/>
              </a:lnSpc>
              <a:spcBef>
                <a:spcPts val="0"/>
              </a:spcBef>
            </a:pPr>
            <a:r>
              <a:rPr lang="en-US" dirty="0"/>
              <a:t>Benchmarks energy performance</a:t>
            </a:r>
          </a:p>
          <a:p>
            <a:pPr marL="274320" indent="-274320">
              <a:lnSpc>
                <a:spcPct val="120000"/>
              </a:lnSpc>
              <a:spcBef>
                <a:spcPts val="0"/>
              </a:spcBef>
            </a:pPr>
            <a:r>
              <a:rPr lang="en-US" dirty="0"/>
              <a:t>Not an energy modeling tool</a:t>
            </a:r>
          </a:p>
          <a:p>
            <a:pPr marL="274320" indent="-274320">
              <a:lnSpc>
                <a:spcPct val="120000"/>
              </a:lnSpc>
              <a:spcBef>
                <a:spcPts val="0"/>
              </a:spcBef>
            </a:pPr>
            <a:r>
              <a:rPr lang="en-US" dirty="0"/>
              <a:t>Assists with ASHRAE Level 1 Energy Audit</a:t>
            </a:r>
          </a:p>
          <a:p>
            <a:pPr marL="274320" indent="-274320">
              <a:lnSpc>
                <a:spcPct val="120000"/>
              </a:lnSpc>
              <a:spcBef>
                <a:spcPts val="0"/>
              </a:spcBef>
            </a:pPr>
            <a:r>
              <a:rPr lang="en-US" dirty="0"/>
              <a:t>Generates Building Energy Performance Score</a:t>
            </a:r>
          </a:p>
          <a:p>
            <a:pPr marL="274320" indent="-274320">
              <a:lnSpc>
                <a:spcPct val="100000"/>
              </a:lnSpc>
              <a:spcBef>
                <a:spcPts val="0"/>
              </a:spcBef>
            </a:pPr>
            <a:r>
              <a:rPr lang="en-US" dirty="0"/>
              <a:t>Provides data to improve energy performance</a:t>
            </a:r>
          </a:p>
          <a:p>
            <a:endParaRPr lang="en-US" dirty="0"/>
          </a:p>
        </p:txBody>
      </p:sp>
      <p:sp>
        <p:nvSpPr>
          <p:cNvPr id="5" name="Footer Placeholder 4">
            <a:extLst>
              <a:ext uri="{FF2B5EF4-FFF2-40B4-BE49-F238E27FC236}">
                <a16:creationId xmlns:a16="http://schemas.microsoft.com/office/drawing/2014/main" id="{D5DD6721-7E56-460E-9363-8E88D9E8FB77}"/>
              </a:ext>
            </a:extLst>
          </p:cNvPr>
          <p:cNvSpPr>
            <a:spLocks noGrp="1"/>
          </p:cNvSpPr>
          <p:nvPr>
            <p:ph type="ftr" sz="quarter" idx="11"/>
          </p:nvPr>
        </p:nvSpPr>
        <p:spPr/>
        <p:txBody>
          <a:bodyPr/>
          <a:lstStyle/>
          <a:p>
            <a:r>
              <a:rPr lang="en-US" dirty="0"/>
              <a:t>ashrae.org/techhour</a:t>
            </a:r>
          </a:p>
        </p:txBody>
      </p:sp>
      <p:pic>
        <p:nvPicPr>
          <p:cNvPr id="6" name="Content Placeholder 4">
            <a:extLst>
              <a:ext uri="{FF2B5EF4-FFF2-40B4-BE49-F238E27FC236}">
                <a16:creationId xmlns:a16="http://schemas.microsoft.com/office/drawing/2014/main" id="{B2760315-703B-4E74-BD07-60091F563C12}"/>
              </a:ext>
            </a:extLst>
          </p:cNvPr>
          <p:cNvPicPr>
            <a:picLocks noChangeAspect="1"/>
          </p:cNvPicPr>
          <p:nvPr/>
        </p:nvPicPr>
        <p:blipFill rotWithShape="1">
          <a:blip r:embed="rId3"/>
          <a:srcRect t="13835" r="48563" b="18805"/>
          <a:stretch/>
        </p:blipFill>
        <p:spPr>
          <a:xfrm>
            <a:off x="8153400" y="1649555"/>
            <a:ext cx="1841099" cy="3135086"/>
          </a:xfrm>
          <a:prstGeom prst="rect">
            <a:avLst/>
          </a:prstGeom>
          <a:ln>
            <a:solidFill>
              <a:schemeClr val="tx1"/>
            </a:solidFill>
          </a:ln>
        </p:spPr>
      </p:pic>
      <p:pic>
        <p:nvPicPr>
          <p:cNvPr id="7" name="Picture 6">
            <a:extLst>
              <a:ext uri="{FF2B5EF4-FFF2-40B4-BE49-F238E27FC236}">
                <a16:creationId xmlns:a16="http://schemas.microsoft.com/office/drawing/2014/main" id="{782998D8-D2EA-41ED-A84D-9AFB68DC9E16}"/>
              </a:ext>
            </a:extLst>
          </p:cNvPr>
          <p:cNvPicPr>
            <a:picLocks noChangeAspect="1"/>
          </p:cNvPicPr>
          <p:nvPr/>
        </p:nvPicPr>
        <p:blipFill rotWithShape="1">
          <a:blip r:embed="rId4"/>
          <a:srcRect t="-834" r="22925" b="834"/>
          <a:stretch/>
        </p:blipFill>
        <p:spPr>
          <a:xfrm>
            <a:off x="9393582" y="2990002"/>
            <a:ext cx="2056470" cy="1502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1535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&amp; Level 1 Energy Audits</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Picture 4">
            <a:extLst>
              <a:ext uri="{FF2B5EF4-FFF2-40B4-BE49-F238E27FC236}">
                <a16:creationId xmlns:a16="http://schemas.microsoft.com/office/drawing/2014/main" id="{7549BE0E-8CBB-4FD0-B264-069B3D2A8F54}"/>
              </a:ext>
            </a:extLst>
          </p:cNvPr>
          <p:cNvPicPr>
            <a:picLocks noChangeAspect="1"/>
          </p:cNvPicPr>
          <p:nvPr/>
        </p:nvPicPr>
        <p:blipFill>
          <a:blip r:embed="rId3"/>
          <a:stretch>
            <a:fillRect/>
          </a:stretch>
        </p:blipFill>
        <p:spPr>
          <a:xfrm>
            <a:off x="488042" y="1610472"/>
            <a:ext cx="3334658" cy="4315440"/>
          </a:xfrm>
          <a:prstGeom prst="rect">
            <a:avLst/>
          </a:prstGeom>
        </p:spPr>
      </p:pic>
      <p:sp>
        <p:nvSpPr>
          <p:cNvPr id="6" name="Subtitle 2">
            <a:extLst>
              <a:ext uri="{FF2B5EF4-FFF2-40B4-BE49-F238E27FC236}">
                <a16:creationId xmlns:a16="http://schemas.microsoft.com/office/drawing/2014/main" id="{24590FD6-5767-487E-9EE1-385ED7AE059A}"/>
              </a:ext>
            </a:extLst>
          </p:cNvPr>
          <p:cNvSpPr>
            <a:spLocks noGrp="1"/>
          </p:cNvSpPr>
          <p:nvPr>
            <p:ph idx="1"/>
          </p:nvPr>
        </p:nvSpPr>
        <p:spPr>
          <a:xfrm>
            <a:off x="3924300" y="1610472"/>
            <a:ext cx="7559488" cy="4091828"/>
          </a:xfrm>
        </p:spPr>
        <p:txBody>
          <a:bodyPr>
            <a:normAutofit/>
          </a:bodyPr>
          <a:lstStyle/>
          <a:p>
            <a:pPr marL="274320" indent="-274320">
              <a:lnSpc>
                <a:spcPct val="100000"/>
              </a:lnSpc>
              <a:spcBef>
                <a:spcPts val="600"/>
              </a:spcBef>
              <a:buFont typeface="Arial" panose="020B0604020202020204" pitchFamily="34" charset="0"/>
              <a:buChar char="•"/>
            </a:pPr>
            <a:r>
              <a:rPr lang="en-US" dirty="0"/>
              <a:t>In Operation aligned with Standard 211 Level 1 reporting requirements</a:t>
            </a:r>
          </a:p>
          <a:p>
            <a:pPr marL="274320" indent="-274320">
              <a:lnSpc>
                <a:spcPct val="100000"/>
              </a:lnSpc>
              <a:spcBef>
                <a:spcPts val="600"/>
              </a:spcBef>
              <a:buFont typeface="Arial" panose="020B0604020202020204" pitchFamily="34" charset="0"/>
              <a:buChar char="•"/>
            </a:pPr>
            <a:r>
              <a:rPr lang="en-US" dirty="0"/>
              <a:t>Blank forms and device responsive screens to collect data while on site</a:t>
            </a:r>
          </a:p>
          <a:p>
            <a:pPr marL="274320" indent="-274320">
              <a:lnSpc>
                <a:spcPct val="100000"/>
              </a:lnSpc>
              <a:spcBef>
                <a:spcPts val="600"/>
              </a:spcBef>
              <a:buFont typeface="Arial" panose="020B0604020202020204" pitchFamily="34" charset="0"/>
              <a:buChar char="•"/>
            </a:pPr>
            <a:r>
              <a:rPr lang="en-US" dirty="0"/>
              <a:t>Extensive library of EEMs from pull-down menus in Portal</a:t>
            </a:r>
          </a:p>
          <a:p>
            <a:pPr marL="274320" indent="-274320">
              <a:lnSpc>
                <a:spcPct val="100000"/>
              </a:lnSpc>
              <a:spcBef>
                <a:spcPts val="600"/>
              </a:spcBef>
              <a:buFont typeface="Arial" panose="020B0604020202020204" pitchFamily="34" charset="0"/>
              <a:buChar char="•"/>
            </a:pPr>
            <a:r>
              <a:rPr lang="en-US" dirty="0"/>
              <a:t>Building EQ Spreadsheet Audit Report auto populates Std 211 spreadsheets</a:t>
            </a:r>
            <a:endParaRPr lang="en-US" sz="2400" dirty="0"/>
          </a:p>
          <a:p>
            <a:pPr>
              <a:lnSpc>
                <a:spcPct val="100000"/>
              </a:lnSpc>
            </a:pPr>
            <a:endParaRPr lang="en-US" sz="2400" dirty="0"/>
          </a:p>
        </p:txBody>
      </p:sp>
    </p:spTree>
    <p:extLst>
      <p:ext uri="{BB962C8B-B14F-4D97-AF65-F5344CB8AC3E}">
        <p14:creationId xmlns:p14="http://schemas.microsoft.com/office/powerpoint/2010/main" val="3289687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Narrative Audit Report</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Picture 4">
            <a:extLst>
              <a:ext uri="{FF2B5EF4-FFF2-40B4-BE49-F238E27FC236}">
                <a16:creationId xmlns:a16="http://schemas.microsoft.com/office/drawing/2014/main" id="{94D035CD-D482-43BA-89C1-AB6C3C1362CC}"/>
              </a:ext>
            </a:extLst>
          </p:cNvPr>
          <p:cNvPicPr>
            <a:picLocks noChangeAspect="1"/>
          </p:cNvPicPr>
          <p:nvPr/>
        </p:nvPicPr>
        <p:blipFill>
          <a:blip r:embed="rId3"/>
          <a:stretch>
            <a:fillRect/>
          </a:stretch>
        </p:blipFill>
        <p:spPr>
          <a:xfrm>
            <a:off x="7883713" y="1468171"/>
            <a:ext cx="3698690" cy="3698690"/>
          </a:xfrm>
          <a:prstGeom prst="rect">
            <a:avLst/>
          </a:prstGeom>
        </p:spPr>
      </p:pic>
      <p:sp>
        <p:nvSpPr>
          <p:cNvPr id="6" name="Subtitle 2">
            <a:extLst>
              <a:ext uri="{FF2B5EF4-FFF2-40B4-BE49-F238E27FC236}">
                <a16:creationId xmlns:a16="http://schemas.microsoft.com/office/drawing/2014/main" id="{8195CAC9-B0F1-42CF-9B18-6CB5BCD9217C}"/>
              </a:ext>
            </a:extLst>
          </p:cNvPr>
          <p:cNvSpPr>
            <a:spLocks noGrp="1"/>
          </p:cNvSpPr>
          <p:nvPr>
            <p:ph idx="1"/>
          </p:nvPr>
        </p:nvSpPr>
        <p:spPr>
          <a:xfrm>
            <a:off x="732322" y="1592005"/>
            <a:ext cx="9474202" cy="4478595"/>
          </a:xfrm>
        </p:spPr>
        <p:txBody>
          <a:bodyPr>
            <a:noAutofit/>
          </a:bodyPr>
          <a:lstStyle/>
          <a:p>
            <a:pPr marL="274320" lvl="1" indent="-274320">
              <a:lnSpc>
                <a:spcPct val="100000"/>
              </a:lnSpc>
              <a:spcBef>
                <a:spcPts val="600"/>
              </a:spcBef>
              <a:buFont typeface="Arial" panose="020B0604020202020204" pitchFamily="34" charset="0"/>
              <a:buChar char="•"/>
            </a:pPr>
            <a:r>
              <a:rPr lang="en-US" sz="2800" dirty="0"/>
              <a:t>Customizable MS Word report template</a:t>
            </a:r>
          </a:p>
          <a:p>
            <a:pPr marL="274320" lvl="1" indent="-274320">
              <a:lnSpc>
                <a:spcPct val="100000"/>
              </a:lnSpc>
              <a:spcBef>
                <a:spcPts val="600"/>
              </a:spcBef>
              <a:buFont typeface="Arial" panose="020B0604020202020204" pitchFamily="34" charset="0"/>
              <a:buChar char="•"/>
            </a:pPr>
            <a:r>
              <a:rPr lang="en-US" sz="2800" dirty="0"/>
              <a:t>Meets Std 211 Level 1 report requirements</a:t>
            </a:r>
          </a:p>
          <a:p>
            <a:pPr marL="274320" lvl="1" indent="-274320">
              <a:lnSpc>
                <a:spcPct val="100000"/>
              </a:lnSpc>
              <a:spcBef>
                <a:spcPts val="600"/>
              </a:spcBef>
              <a:buFont typeface="Arial" panose="020B0604020202020204" pitchFamily="34" charset="0"/>
              <a:buChar char="•"/>
            </a:pPr>
            <a:r>
              <a:rPr lang="en-US" sz="2800" dirty="0"/>
              <a:t>Auto-populates data from Portal into report</a:t>
            </a:r>
          </a:p>
          <a:p>
            <a:pPr marL="274320" lvl="1" indent="-274320">
              <a:lnSpc>
                <a:spcPct val="100000"/>
              </a:lnSpc>
              <a:spcBef>
                <a:spcPts val="600"/>
              </a:spcBef>
              <a:buFont typeface="Arial" panose="020B0604020202020204" pitchFamily="34" charset="0"/>
              <a:buChar char="•"/>
            </a:pPr>
            <a:r>
              <a:rPr lang="en-US" sz="2800" dirty="0"/>
              <a:t>Saves report preparation time for Assessor</a:t>
            </a:r>
          </a:p>
          <a:p>
            <a:pPr marL="274320" lvl="1" indent="-274320">
              <a:lnSpc>
                <a:spcPct val="100000"/>
              </a:lnSpc>
              <a:spcBef>
                <a:spcPts val="600"/>
              </a:spcBef>
              <a:buFont typeface="Arial" panose="020B0604020202020204" pitchFamily="34" charset="0"/>
              <a:buChar char="•"/>
            </a:pPr>
            <a:r>
              <a:rPr lang="en-US" sz="2800" dirty="0"/>
              <a:t>Can be edited and tailored to include additional,  specific jurisdictional requirements </a:t>
            </a:r>
          </a:p>
          <a:p>
            <a:pPr marL="274320" lvl="1" indent="-274320">
              <a:lnSpc>
                <a:spcPct val="100000"/>
              </a:lnSpc>
              <a:spcBef>
                <a:spcPts val="600"/>
              </a:spcBef>
              <a:buFont typeface="Arial" panose="020B0604020202020204" pitchFamily="34" charset="0"/>
              <a:buChar char="•"/>
            </a:pPr>
            <a:r>
              <a:rPr lang="en-US" sz="2800" dirty="0"/>
              <a:t>Allows for consistent reporting format regardless of who produces report</a:t>
            </a:r>
          </a:p>
          <a:p>
            <a:pPr marL="274320" lvl="1" indent="-274320">
              <a:lnSpc>
                <a:spcPct val="100000"/>
              </a:lnSpc>
              <a:spcBef>
                <a:spcPts val="600"/>
              </a:spcBef>
            </a:pPr>
            <a:r>
              <a:rPr lang="en-US" sz="2800" b="1" dirty="0">
                <a:solidFill>
                  <a:schemeClr val="accent2"/>
                </a:solidFill>
              </a:rPr>
              <a:t>$200 </a:t>
            </a:r>
            <a:r>
              <a:rPr lang="en-US" sz="2800" dirty="0"/>
              <a:t>to credentialed practitioners for approved submissions</a:t>
            </a:r>
          </a:p>
          <a:p>
            <a:pPr lvl="1">
              <a:lnSpc>
                <a:spcPct val="100000"/>
              </a:lnSpc>
            </a:pPr>
            <a:endParaRPr lang="en-US" sz="2800" dirty="0"/>
          </a:p>
          <a:p>
            <a:pPr lvl="1">
              <a:lnSpc>
                <a:spcPct val="100000"/>
              </a:lnSpc>
            </a:pPr>
            <a:endParaRPr lang="en-US" sz="2800" dirty="0"/>
          </a:p>
          <a:p>
            <a:pPr lvl="1">
              <a:lnSpc>
                <a:spcPct val="100000"/>
              </a:lnSpc>
            </a:pPr>
            <a:endParaRPr lang="en-US" sz="2800" dirty="0"/>
          </a:p>
          <a:p>
            <a:pPr lvl="1">
              <a:lnSpc>
                <a:spcPct val="100000"/>
              </a:lnSpc>
            </a:pPr>
            <a:endParaRPr lang="en-US" sz="2800" dirty="0"/>
          </a:p>
          <a:p>
            <a:pPr lvl="1">
              <a:lnSpc>
                <a:spcPct val="100000"/>
              </a:lnSpc>
            </a:pPr>
            <a:endParaRPr lang="en-US" sz="2800" dirty="0"/>
          </a:p>
          <a:p>
            <a:pPr lvl="1">
              <a:lnSpc>
                <a:spcPct val="100000"/>
              </a:lnSpc>
            </a:pPr>
            <a:endParaRPr lang="en-US" sz="2800"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235517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Credentialed Users</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Subtitle 2">
            <a:extLst>
              <a:ext uri="{FF2B5EF4-FFF2-40B4-BE49-F238E27FC236}">
                <a16:creationId xmlns:a16="http://schemas.microsoft.com/office/drawing/2014/main" id="{20D2C82D-133D-47D3-AFC1-9C09F8600820}"/>
              </a:ext>
            </a:extLst>
          </p:cNvPr>
          <p:cNvSpPr>
            <a:spLocks noGrp="1"/>
          </p:cNvSpPr>
          <p:nvPr>
            <p:ph idx="1"/>
          </p:nvPr>
        </p:nvSpPr>
        <p:spPr>
          <a:xfrm>
            <a:off x="838199" y="1479176"/>
            <a:ext cx="10409723" cy="3926541"/>
          </a:xfrm>
        </p:spPr>
        <p:txBody>
          <a:bodyPr>
            <a:normAutofit/>
          </a:bodyPr>
          <a:lstStyle/>
          <a:p>
            <a:pPr marL="0" indent="0">
              <a:buNone/>
            </a:pPr>
            <a:r>
              <a:rPr lang="en-US" dirty="0"/>
              <a:t>Official submissions require:</a:t>
            </a:r>
          </a:p>
          <a:p>
            <a:r>
              <a:rPr lang="en-US" dirty="0"/>
              <a:t>PE licensed in the jurisdiction where project located</a:t>
            </a:r>
          </a:p>
          <a:p>
            <a:pPr marL="0" indent="0">
              <a:spcBef>
                <a:spcPts val="0"/>
              </a:spcBef>
              <a:buNone/>
            </a:pPr>
            <a:r>
              <a:rPr lang="en-US" sz="2100" dirty="0"/>
              <a:t>   (Includes Chartered Engineer &amp; International Professional Engineer)</a:t>
            </a:r>
          </a:p>
          <a:p>
            <a:pPr marL="0" indent="0">
              <a:spcBef>
                <a:spcPts val="0"/>
              </a:spcBef>
              <a:buNone/>
            </a:pPr>
            <a:r>
              <a:rPr lang="en-US" sz="2700" dirty="0"/>
              <a:t>	or</a:t>
            </a:r>
          </a:p>
          <a:p>
            <a:pPr>
              <a:spcBef>
                <a:spcPts val="600"/>
              </a:spcBef>
              <a:spcAft>
                <a:spcPts val="600"/>
              </a:spcAft>
            </a:pPr>
            <a:r>
              <a:rPr lang="en-US" dirty="0"/>
              <a:t>ASHRAE Certified Provider  </a:t>
            </a:r>
          </a:p>
          <a:p>
            <a:pPr lvl="1">
              <a:spcBef>
                <a:spcPts val="0"/>
              </a:spcBef>
              <a:spcAft>
                <a:spcPts val="600"/>
              </a:spcAft>
            </a:pPr>
            <a:r>
              <a:rPr lang="en-US" sz="2500" dirty="0"/>
              <a:t>Building Energy Assessment Professional (BEAP) for In Operation rating.  </a:t>
            </a:r>
            <a:r>
              <a:rPr lang="en-US" sz="2500" dirty="0">
                <a:hlinkClick r:id="rId3"/>
              </a:rPr>
              <a:t>www.ashrae.org/BEAP </a:t>
            </a:r>
            <a:endParaRPr lang="en-US" sz="2500" dirty="0"/>
          </a:p>
          <a:p>
            <a:pPr lvl="1">
              <a:spcBef>
                <a:spcPts val="0"/>
              </a:spcBef>
              <a:spcAft>
                <a:spcPts val="600"/>
              </a:spcAft>
            </a:pPr>
            <a:r>
              <a:rPr lang="en-US" sz="2500" dirty="0"/>
              <a:t>Building Energy Modeling Professional (BEMP) for As Designed Rating  </a:t>
            </a:r>
            <a:r>
              <a:rPr lang="en-US" sz="2500" dirty="0">
                <a:hlinkClick r:id="rId4"/>
              </a:rPr>
              <a:t>www.ashrae.org/BEMP</a:t>
            </a:r>
            <a:endParaRPr lang="en-US" sz="2500" dirty="0"/>
          </a:p>
        </p:txBody>
      </p:sp>
      <p:sp>
        <p:nvSpPr>
          <p:cNvPr id="6" name="TextBox 5">
            <a:extLst>
              <a:ext uri="{FF2B5EF4-FFF2-40B4-BE49-F238E27FC236}">
                <a16:creationId xmlns:a16="http://schemas.microsoft.com/office/drawing/2014/main" id="{C0D0473F-8A4E-4D07-B304-04EE17D8E8F1}"/>
              </a:ext>
            </a:extLst>
          </p:cNvPr>
          <p:cNvSpPr txBox="1"/>
          <p:nvPr/>
        </p:nvSpPr>
        <p:spPr>
          <a:xfrm rot="21600000">
            <a:off x="944078" y="5181367"/>
            <a:ext cx="7861300" cy="1136416"/>
          </a:xfrm>
          <a:prstGeom prst="rect">
            <a:avLst/>
          </a:prstGeom>
          <a:solidFill>
            <a:schemeClr val="bg1"/>
          </a:solidFill>
          <a:ln>
            <a:solidFill>
              <a:srgbClr val="FF0000"/>
            </a:solidFill>
          </a:ln>
        </p:spPr>
        <p:txBody>
          <a:bodyPr wrap="square" rtlCol="0">
            <a:spAutoFit/>
          </a:bodyPr>
          <a:lstStyle/>
          <a:p>
            <a:r>
              <a:rPr lang="en-US" sz="2200" b="1" dirty="0">
                <a:solidFill>
                  <a:srgbClr val="FF0000"/>
                </a:solidFill>
              </a:rPr>
              <a:t>New credential options being added:  </a:t>
            </a:r>
          </a:p>
          <a:p>
            <a:r>
              <a:rPr lang="en-US" sz="2200" dirty="0">
                <a:solidFill>
                  <a:srgbClr val="FF0000"/>
                </a:solidFill>
              </a:rPr>
              <a:t>AEE Certified Energy Auditor, Certified Energy Manager, and EMA Energy Management Professional</a:t>
            </a:r>
          </a:p>
        </p:txBody>
      </p:sp>
      <p:pic>
        <p:nvPicPr>
          <p:cNvPr id="8" name="Picture 7" descr="Icon&#10;&#10;Description automatically generated">
            <a:extLst>
              <a:ext uri="{FF2B5EF4-FFF2-40B4-BE49-F238E27FC236}">
                <a16:creationId xmlns:a16="http://schemas.microsoft.com/office/drawing/2014/main" id="{D6AF54E0-0674-4B50-8ED7-1636D525DC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1416" y="2164062"/>
            <a:ext cx="1606506" cy="1136418"/>
          </a:xfrm>
          <a:prstGeom prst="rect">
            <a:avLst/>
          </a:prstGeom>
        </p:spPr>
      </p:pic>
    </p:spTree>
    <p:extLst>
      <p:ext uri="{BB962C8B-B14F-4D97-AF65-F5344CB8AC3E}">
        <p14:creationId xmlns:p14="http://schemas.microsoft.com/office/powerpoint/2010/main" val="1395306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EQ Energy Genius Award</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a:xfrm>
            <a:off x="741948" y="1565743"/>
            <a:ext cx="10053052" cy="3869857"/>
          </a:xfrm>
        </p:spPr>
        <p:txBody>
          <a:bodyPr/>
          <a:lstStyle/>
          <a:p>
            <a:r>
              <a:rPr lang="en-US" dirty="0"/>
              <a:t>Recognizes excellence in the assessment of building energy performance</a:t>
            </a:r>
          </a:p>
          <a:p>
            <a:r>
              <a:rPr lang="en-US" dirty="0"/>
              <a:t>Requires submission of a Building EQ project </a:t>
            </a:r>
          </a:p>
          <a:p>
            <a:pPr lvl="1"/>
            <a:r>
              <a:rPr lang="en-US" dirty="0"/>
              <a:t>In Operation project to complete a Standard 211 Level 1 Energy Audit of building</a:t>
            </a:r>
          </a:p>
          <a:p>
            <a:pPr lvl="1"/>
            <a:r>
              <a:rPr lang="en-US" dirty="0"/>
              <a:t>As Designed project to complete an asset rating of building</a:t>
            </a:r>
          </a:p>
          <a:p>
            <a:r>
              <a:rPr lang="en-US" dirty="0"/>
              <a:t>Judging based on Building EQ project information, building performance/design improvement, complexity of building, involvement of students, use of ASHRAE resources</a:t>
            </a: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TextBox 4">
            <a:extLst>
              <a:ext uri="{FF2B5EF4-FFF2-40B4-BE49-F238E27FC236}">
                <a16:creationId xmlns:a16="http://schemas.microsoft.com/office/drawing/2014/main" id="{3EF92925-AAAA-4D5D-A1A2-75E170DA292A}"/>
              </a:ext>
            </a:extLst>
          </p:cNvPr>
          <p:cNvSpPr txBox="1"/>
          <p:nvPr/>
        </p:nvSpPr>
        <p:spPr>
          <a:xfrm rot="20940000">
            <a:off x="6391819" y="5090006"/>
            <a:ext cx="5021625" cy="615553"/>
          </a:xfrm>
          <a:prstGeom prst="rect">
            <a:avLst/>
          </a:prstGeom>
          <a:solidFill>
            <a:schemeClr val="bg1"/>
          </a:solidFill>
          <a:ln>
            <a:solidFill>
              <a:srgbClr val="FF0000"/>
            </a:solidFill>
          </a:ln>
        </p:spPr>
        <p:txBody>
          <a:bodyPr wrap="square" rtlCol="0">
            <a:spAutoFit/>
          </a:bodyPr>
          <a:lstStyle/>
          <a:p>
            <a:r>
              <a:rPr lang="en-US" sz="3400" dirty="0">
                <a:solidFill>
                  <a:srgbClr val="FF0000"/>
                </a:solidFill>
              </a:rPr>
              <a:t>More Details Coming Soon</a:t>
            </a:r>
          </a:p>
        </p:txBody>
      </p:sp>
    </p:spTree>
    <p:extLst>
      <p:ext uri="{BB962C8B-B14F-4D97-AF65-F5344CB8AC3E}">
        <p14:creationId xmlns:p14="http://schemas.microsoft.com/office/powerpoint/2010/main" val="37472291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Summary:  Building EQ</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p:txBody>
          <a:bodyPr/>
          <a:lstStyle/>
          <a:p>
            <a:pPr marL="274320" indent="-274320">
              <a:lnSpc>
                <a:spcPct val="100000"/>
              </a:lnSpc>
              <a:spcBef>
                <a:spcPts val="600"/>
              </a:spcBef>
            </a:pPr>
            <a:r>
              <a:rPr lang="en-US" dirty="0"/>
              <a:t>Benchmarking, assessment, and auditing tool</a:t>
            </a:r>
          </a:p>
          <a:p>
            <a:pPr marL="274320" indent="-274320">
              <a:lnSpc>
                <a:spcPct val="100000"/>
              </a:lnSpc>
              <a:spcBef>
                <a:spcPts val="600"/>
              </a:spcBef>
            </a:pPr>
            <a:r>
              <a:rPr lang="en-US" dirty="0"/>
              <a:t>Performs both In Operation and As Designed ratings</a:t>
            </a:r>
          </a:p>
          <a:p>
            <a:pPr marL="274320" indent="-274320">
              <a:lnSpc>
                <a:spcPct val="100000"/>
              </a:lnSpc>
              <a:spcBef>
                <a:spcPts val="600"/>
              </a:spcBef>
            </a:pPr>
            <a:r>
              <a:rPr lang="en-US" dirty="0"/>
              <a:t>Aligns with ASHRAE Standard 211 Level 1 Energy Audits </a:t>
            </a:r>
          </a:p>
          <a:p>
            <a:pPr marL="274320" indent="-274320">
              <a:lnSpc>
                <a:spcPct val="100000"/>
              </a:lnSpc>
              <a:spcBef>
                <a:spcPts val="600"/>
              </a:spcBef>
            </a:pPr>
            <a:r>
              <a:rPr lang="en-US" dirty="0"/>
              <a:t>Helps make bad buildings good and good buildings great</a:t>
            </a:r>
          </a:p>
          <a:p>
            <a:pPr marL="274320" indent="-274320">
              <a:lnSpc>
                <a:spcPct val="100000"/>
              </a:lnSpc>
              <a:spcBef>
                <a:spcPts val="600"/>
              </a:spcBef>
            </a:pPr>
            <a:r>
              <a:rPr lang="en-US" dirty="0"/>
              <a:t>Consistent benchmarking &amp; audit formats from a group of contractors</a:t>
            </a:r>
          </a:p>
          <a:p>
            <a:pPr marL="274320" indent="-274320">
              <a:lnSpc>
                <a:spcPct val="100000"/>
              </a:lnSpc>
              <a:spcBef>
                <a:spcPts val="600"/>
              </a:spcBef>
            </a:pPr>
            <a:r>
              <a:rPr lang="en-US" dirty="0"/>
              <a:t>Flexible for managing large portfolios of buildings and users</a:t>
            </a:r>
          </a:p>
          <a:p>
            <a:pPr marL="274320" indent="-274320">
              <a:lnSpc>
                <a:spcPct val="100000"/>
              </a:lnSpc>
              <a:spcBef>
                <a:spcPts val="600"/>
              </a:spcBef>
            </a:pPr>
            <a:r>
              <a:rPr lang="en-US" dirty="0"/>
              <a:t>Compares buildings via CZ rather than national boundaries</a:t>
            </a:r>
          </a:p>
          <a:p>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Picture 4" descr="Icon&#10;&#10;Description automatically generated">
            <a:extLst>
              <a:ext uri="{FF2B5EF4-FFF2-40B4-BE49-F238E27FC236}">
                <a16:creationId xmlns:a16="http://schemas.microsoft.com/office/drawing/2014/main" id="{FB6C0EF6-E865-492F-8A39-D4A4CB849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5874" y="1565743"/>
            <a:ext cx="1484178" cy="858828"/>
          </a:xfrm>
          <a:prstGeom prst="rect">
            <a:avLst/>
          </a:prstGeom>
        </p:spPr>
      </p:pic>
    </p:spTree>
    <p:extLst>
      <p:ext uri="{BB962C8B-B14F-4D97-AF65-F5344CB8AC3E}">
        <p14:creationId xmlns:p14="http://schemas.microsoft.com/office/powerpoint/2010/main" val="568691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Check it out!</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6" name="Text Placeholder 4">
            <a:extLst>
              <a:ext uri="{FF2B5EF4-FFF2-40B4-BE49-F238E27FC236}">
                <a16:creationId xmlns:a16="http://schemas.microsoft.com/office/drawing/2014/main" id="{06F72F7A-3210-4EAC-A2B3-E5232ED63209}"/>
              </a:ext>
            </a:extLst>
          </p:cNvPr>
          <p:cNvSpPr txBox="1">
            <a:spLocks/>
          </p:cNvSpPr>
          <p:nvPr/>
        </p:nvSpPr>
        <p:spPr>
          <a:xfrm>
            <a:off x="831849" y="4013200"/>
            <a:ext cx="10290419" cy="1879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prstClr val="black"/>
                </a:solidFill>
                <a:ea typeface="Calibri" panose="020F0502020204030204" pitchFamily="34" charset="0"/>
                <a:cs typeface="Times New Roman" panose="02020603050405020304" pitchFamily="18" charset="0"/>
                <a:hlinkClick r:id="rId3"/>
              </a:rPr>
              <a:t>www.ashrae.org/BuildingEQ</a:t>
            </a:r>
            <a:endParaRPr lang="en-US" dirty="0">
              <a:solidFill>
                <a:prstClr val="black"/>
              </a:solidFill>
              <a:ea typeface="Calibri" panose="020F0502020204030204" pitchFamily="34" charset="0"/>
              <a:cs typeface="Times New Roman" panose="02020603050405020304" pitchFamily="18" charset="0"/>
            </a:endParaRPr>
          </a:p>
          <a:p>
            <a:pPr marL="0" indent="0" algn="ctr">
              <a:buNone/>
            </a:pPr>
            <a:r>
              <a:rPr lang="en-US" dirty="0">
                <a:hlinkClick r:id="rId4"/>
              </a:rPr>
              <a:t>www.youtube.com/watch?v=8UprJpl5cMs&amp;t=3s</a:t>
            </a:r>
            <a:r>
              <a:rPr lang="en-US" dirty="0"/>
              <a:t> </a:t>
            </a:r>
          </a:p>
          <a:p>
            <a:pPr marL="0" indent="0" algn="ctr">
              <a:buNone/>
            </a:pPr>
            <a:r>
              <a:rPr lang="en-US" dirty="0">
                <a:hlinkClick r:id="rId5"/>
              </a:rPr>
              <a:t>www.youtube.com/watch?v=K45K0YfOjpU&amp;t=45s</a:t>
            </a:r>
            <a:r>
              <a:rPr lang="en-US" dirty="0"/>
              <a:t> </a:t>
            </a:r>
          </a:p>
        </p:txBody>
      </p:sp>
      <p:pic>
        <p:nvPicPr>
          <p:cNvPr id="9" name="Picture 8" descr="Icon&#10;&#10;Description automatically generated">
            <a:extLst>
              <a:ext uri="{FF2B5EF4-FFF2-40B4-BE49-F238E27FC236}">
                <a16:creationId xmlns:a16="http://schemas.microsoft.com/office/drawing/2014/main" id="{2A559CEC-2C2B-412F-AC28-F654318598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2322" y="2096206"/>
            <a:ext cx="2587356" cy="1497188"/>
          </a:xfrm>
          <a:prstGeom prst="rect">
            <a:avLst/>
          </a:prstGeom>
        </p:spPr>
      </p:pic>
    </p:spTree>
    <p:extLst>
      <p:ext uri="{BB962C8B-B14F-4D97-AF65-F5344CB8AC3E}">
        <p14:creationId xmlns:p14="http://schemas.microsoft.com/office/powerpoint/2010/main" val="2360245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9C33-80C9-4D88-8906-72CC952A29C4}"/>
              </a:ext>
            </a:extLst>
          </p:cNvPr>
          <p:cNvSpPr>
            <a:spLocks noGrp="1"/>
          </p:cNvSpPr>
          <p:nvPr>
            <p:ph type="title"/>
          </p:nvPr>
        </p:nvSpPr>
        <p:spPr/>
        <p:txBody>
          <a:bodyPr/>
          <a:lstStyle/>
          <a:p>
            <a:r>
              <a:rPr lang="en-US" dirty="0">
                <a:solidFill>
                  <a:schemeClr val="bg1"/>
                </a:solidFill>
              </a:rPr>
              <a:t>References</a:t>
            </a:r>
          </a:p>
        </p:txBody>
      </p:sp>
      <p:sp>
        <p:nvSpPr>
          <p:cNvPr id="3" name="Content Placeholder 2">
            <a:extLst>
              <a:ext uri="{FF2B5EF4-FFF2-40B4-BE49-F238E27FC236}">
                <a16:creationId xmlns:a16="http://schemas.microsoft.com/office/drawing/2014/main" id="{B9ED40B3-675A-461C-8088-F04D0A4F4840}"/>
              </a:ext>
            </a:extLst>
          </p:cNvPr>
          <p:cNvSpPr>
            <a:spLocks noGrp="1"/>
          </p:cNvSpPr>
          <p:nvPr>
            <p:ph idx="1"/>
          </p:nvPr>
        </p:nvSpPr>
        <p:spPr/>
        <p:txBody>
          <a:bodyPr/>
          <a:lstStyle/>
          <a:p>
            <a:r>
              <a:rPr lang="en-US" dirty="0" err="1"/>
              <a:t>BuildingRating</a:t>
            </a:r>
            <a:r>
              <a:rPr lang="en-US" dirty="0"/>
              <a:t> Maps:  </a:t>
            </a:r>
            <a:r>
              <a:rPr lang="en-US" u="sng" dirty="0">
                <a:hlinkClick r:id="rId3"/>
              </a:rPr>
              <a:t>https://www.buildingrating.org/jurisdictions</a:t>
            </a:r>
            <a:endParaRPr lang="en-US" u="sng" dirty="0"/>
          </a:p>
          <a:p>
            <a:r>
              <a:rPr lang="sv-SE" dirty="0"/>
              <a:t>EPA ENERGY STAR: </a:t>
            </a:r>
            <a:r>
              <a:rPr lang="sv-SE" dirty="0">
                <a:hlinkClick r:id="rId4"/>
              </a:rPr>
              <a:t>www.energystar.gov</a:t>
            </a:r>
            <a:r>
              <a:rPr lang="sv-SE" dirty="0"/>
              <a:t> </a:t>
            </a:r>
          </a:p>
          <a:p>
            <a:r>
              <a:rPr lang="en-US" dirty="0"/>
              <a:t>DOE Asset Score: </a:t>
            </a:r>
            <a:r>
              <a:rPr lang="en-US" dirty="0">
                <a:hlinkClick r:id="rId5"/>
              </a:rPr>
              <a:t>https://buildingenergyscore.energy.gov/</a:t>
            </a:r>
            <a:endParaRPr lang="en-US" sz="2400" dirty="0"/>
          </a:p>
          <a:p>
            <a:r>
              <a:rPr lang="nl-NL" dirty="0"/>
              <a:t>USGBC LEED: </a:t>
            </a:r>
            <a:r>
              <a:rPr lang="nl-NL" dirty="0">
                <a:hlinkClick r:id="rId6"/>
              </a:rPr>
              <a:t>www.usgbc.org/leed</a:t>
            </a:r>
            <a:r>
              <a:rPr lang="nl-NL" dirty="0"/>
              <a:t> </a:t>
            </a:r>
          </a:p>
          <a:p>
            <a:r>
              <a:rPr lang="en-US" dirty="0"/>
              <a:t>Green Globes: </a:t>
            </a:r>
            <a:r>
              <a:rPr lang="en-US" dirty="0">
                <a:hlinkClick r:id="rId7"/>
              </a:rPr>
              <a:t>www.greenglobes.com/</a:t>
            </a:r>
            <a:r>
              <a:rPr lang="en-US" dirty="0"/>
              <a:t> </a:t>
            </a:r>
          </a:p>
          <a:p>
            <a:r>
              <a:rPr lang="en-US" dirty="0"/>
              <a:t>BOMA 360: </a:t>
            </a:r>
            <a:r>
              <a:rPr lang="en-US" dirty="0">
                <a:hlinkClick r:id="rId8"/>
              </a:rPr>
              <a:t>www.boma.org/360</a:t>
            </a:r>
            <a:r>
              <a:rPr lang="en-US" dirty="0"/>
              <a:t> </a:t>
            </a:r>
          </a:p>
          <a:p>
            <a:endParaRPr lang="en-US" dirty="0"/>
          </a:p>
        </p:txBody>
      </p:sp>
      <p:sp>
        <p:nvSpPr>
          <p:cNvPr id="5" name="Footer Placeholder 4">
            <a:extLst>
              <a:ext uri="{FF2B5EF4-FFF2-40B4-BE49-F238E27FC236}">
                <a16:creationId xmlns:a16="http://schemas.microsoft.com/office/drawing/2014/main" id="{E43E69F2-E777-4890-89FD-BE335F423AD4}"/>
              </a:ext>
            </a:extLst>
          </p:cNvPr>
          <p:cNvSpPr>
            <a:spLocks noGrp="1"/>
          </p:cNvSpPr>
          <p:nvPr>
            <p:ph type="ftr" sz="quarter" idx="11"/>
          </p:nvPr>
        </p:nvSpPr>
        <p:spPr/>
        <p:txBody>
          <a:bodyPr/>
          <a:lstStyle/>
          <a:p>
            <a:r>
              <a:rPr lang="en-US" dirty="0"/>
              <a:t>ashrae.org/techhour</a:t>
            </a:r>
          </a:p>
        </p:txBody>
      </p:sp>
    </p:spTree>
    <p:extLst>
      <p:ext uri="{BB962C8B-B14F-4D97-AF65-F5344CB8AC3E}">
        <p14:creationId xmlns:p14="http://schemas.microsoft.com/office/powerpoint/2010/main" val="149634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Other Energy Reporting Programs</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p:txBody>
          <a:bodyPr/>
          <a:lstStyle/>
          <a:p>
            <a:pPr>
              <a:spcBef>
                <a:spcPct val="0"/>
              </a:spcBef>
              <a:spcAft>
                <a:spcPts val="1000"/>
              </a:spcAft>
              <a:buClr>
                <a:srgbClr val="00A155"/>
              </a:buClr>
            </a:pPr>
            <a:r>
              <a:rPr lang="en-US" altLang="en-US" dirty="0"/>
              <a:t>EPA ENERGY STAR Portfolio Manager – Benchmarking</a:t>
            </a:r>
          </a:p>
          <a:p>
            <a:pPr>
              <a:spcBef>
                <a:spcPct val="0"/>
              </a:spcBef>
              <a:spcAft>
                <a:spcPts val="1000"/>
              </a:spcAft>
              <a:buClr>
                <a:srgbClr val="00A155"/>
              </a:buClr>
            </a:pPr>
            <a:r>
              <a:rPr lang="en-US" altLang="en-US" dirty="0"/>
              <a:t>DOE Building Energy Asset Score</a:t>
            </a:r>
          </a:p>
          <a:p>
            <a:pPr>
              <a:spcBef>
                <a:spcPct val="0"/>
              </a:spcBef>
              <a:spcAft>
                <a:spcPts val="1000"/>
              </a:spcAft>
              <a:buClr>
                <a:srgbClr val="00A155"/>
              </a:buClr>
            </a:pPr>
            <a:r>
              <a:rPr lang="en-US" altLang="en-US" dirty="0"/>
              <a:t>USGBC LEED – Broader sustainability rating</a:t>
            </a:r>
          </a:p>
          <a:p>
            <a:pPr>
              <a:spcBef>
                <a:spcPct val="0"/>
              </a:spcBef>
              <a:spcAft>
                <a:spcPts val="1000"/>
              </a:spcAft>
              <a:buClr>
                <a:srgbClr val="00A155"/>
              </a:buClr>
            </a:pPr>
            <a:r>
              <a:rPr lang="en-US" altLang="en-US" dirty="0"/>
              <a:t>GBI Green Globes – Broader sustainability rating</a:t>
            </a:r>
          </a:p>
          <a:p>
            <a:pPr>
              <a:spcBef>
                <a:spcPct val="0"/>
              </a:spcBef>
              <a:spcAft>
                <a:spcPts val="1000"/>
              </a:spcAft>
              <a:buClr>
                <a:srgbClr val="00A155"/>
              </a:buClr>
            </a:pPr>
            <a:r>
              <a:rPr lang="en-US" altLang="en-US" dirty="0"/>
              <a:t>BOMA 360 – Six O&amp;M focused criteria (including energy)</a:t>
            </a:r>
          </a:p>
          <a:p>
            <a:pPr>
              <a:spcBef>
                <a:spcPct val="0"/>
              </a:spcBef>
              <a:spcAft>
                <a:spcPts val="1000"/>
              </a:spcAft>
              <a:buClr>
                <a:srgbClr val="00A155"/>
              </a:buClr>
            </a:pPr>
            <a:r>
              <a:rPr lang="en-US" altLang="en-US" dirty="0"/>
              <a:t>Mandatory state and local benchmarking, labeling, and disclosure programs </a:t>
            </a:r>
          </a:p>
          <a:p>
            <a:pPr marL="0" indent="0">
              <a:buNone/>
            </a:pPr>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814E9075-82CB-42CD-9229-00F5B01B7C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8028" y="4944077"/>
            <a:ext cx="1387943" cy="1387943"/>
          </a:xfrm>
          <a:prstGeom prst="rect">
            <a:avLst/>
          </a:prstGeom>
        </p:spPr>
      </p:pic>
      <p:pic>
        <p:nvPicPr>
          <p:cNvPr id="8" name="Picture 7" descr="Icon&#10;&#10;Description automatically generated">
            <a:extLst>
              <a:ext uri="{FF2B5EF4-FFF2-40B4-BE49-F238E27FC236}">
                <a16:creationId xmlns:a16="http://schemas.microsoft.com/office/drawing/2014/main" id="{73986645-3977-4409-9EF7-63E1C7AE1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6271" y="4944077"/>
            <a:ext cx="1387943" cy="1387943"/>
          </a:xfrm>
          <a:prstGeom prst="rect">
            <a:avLst/>
          </a:prstGeom>
        </p:spPr>
      </p:pic>
    </p:spTree>
    <p:extLst>
      <p:ext uri="{BB962C8B-B14F-4D97-AF65-F5344CB8AC3E}">
        <p14:creationId xmlns:p14="http://schemas.microsoft.com/office/powerpoint/2010/main" val="196060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How Does Building EQ compare?</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graphicFrame>
        <p:nvGraphicFramePr>
          <p:cNvPr id="6" name="Content Placeholder 4">
            <a:extLst>
              <a:ext uri="{FF2B5EF4-FFF2-40B4-BE49-F238E27FC236}">
                <a16:creationId xmlns:a16="http://schemas.microsoft.com/office/drawing/2014/main" id="{492CF0CE-075A-43C1-A4C4-6AD9EF575933}"/>
              </a:ext>
            </a:extLst>
          </p:cNvPr>
          <p:cNvGraphicFramePr>
            <a:graphicFrameLocks noGrp="1"/>
          </p:cNvGraphicFramePr>
          <p:nvPr>
            <p:ph idx="1"/>
            <p:extLst>
              <p:ext uri="{D42A27DB-BD31-4B8C-83A1-F6EECF244321}">
                <p14:modId xmlns:p14="http://schemas.microsoft.com/office/powerpoint/2010/main" val="2548512371"/>
              </p:ext>
            </p:extLst>
          </p:nvPr>
        </p:nvGraphicFramePr>
        <p:xfrm>
          <a:off x="838200" y="1602768"/>
          <a:ext cx="10301288" cy="3914112"/>
        </p:xfrm>
        <a:graphic>
          <a:graphicData uri="http://schemas.openxmlformats.org/drawingml/2006/table">
            <a:tbl>
              <a:tblPr firstRow="1" bandRow="1">
                <a:tableStyleId>{5C22544A-7EE6-4342-B048-85BDC9FD1C3A}</a:tableStyleId>
              </a:tblPr>
              <a:tblGrid>
                <a:gridCol w="2575322">
                  <a:extLst>
                    <a:ext uri="{9D8B030D-6E8A-4147-A177-3AD203B41FA5}">
                      <a16:colId xmlns:a16="http://schemas.microsoft.com/office/drawing/2014/main" val="4029803459"/>
                    </a:ext>
                  </a:extLst>
                </a:gridCol>
                <a:gridCol w="2575322">
                  <a:extLst>
                    <a:ext uri="{9D8B030D-6E8A-4147-A177-3AD203B41FA5}">
                      <a16:colId xmlns:a16="http://schemas.microsoft.com/office/drawing/2014/main" val="3223353634"/>
                    </a:ext>
                  </a:extLst>
                </a:gridCol>
                <a:gridCol w="2575322">
                  <a:extLst>
                    <a:ext uri="{9D8B030D-6E8A-4147-A177-3AD203B41FA5}">
                      <a16:colId xmlns:a16="http://schemas.microsoft.com/office/drawing/2014/main" val="89002555"/>
                    </a:ext>
                  </a:extLst>
                </a:gridCol>
                <a:gridCol w="2575322">
                  <a:extLst>
                    <a:ext uri="{9D8B030D-6E8A-4147-A177-3AD203B41FA5}">
                      <a16:colId xmlns:a16="http://schemas.microsoft.com/office/drawing/2014/main" val="1479999412"/>
                    </a:ext>
                  </a:extLst>
                </a:gridCol>
              </a:tblGrid>
              <a:tr h="591792">
                <a:tc>
                  <a:txBody>
                    <a:bodyPr/>
                    <a:lstStyle/>
                    <a:p>
                      <a:endParaRPr lang="en-US" dirty="0"/>
                    </a:p>
                  </a:txBody>
                  <a:tcPr marL="174465" marR="174465"/>
                </a:tc>
                <a:tc>
                  <a:txBody>
                    <a:bodyPr/>
                    <a:lstStyle/>
                    <a:p>
                      <a:pPr algn="ctr"/>
                      <a:r>
                        <a:rPr lang="en-US" dirty="0"/>
                        <a:t>Benchmarking</a:t>
                      </a:r>
                    </a:p>
                  </a:txBody>
                  <a:tcPr marL="174465" marR="174465" anchor="ctr"/>
                </a:tc>
                <a:tc>
                  <a:txBody>
                    <a:bodyPr/>
                    <a:lstStyle/>
                    <a:p>
                      <a:pPr algn="ctr"/>
                      <a:r>
                        <a:rPr lang="en-US" dirty="0"/>
                        <a:t>Energy Audit</a:t>
                      </a:r>
                    </a:p>
                  </a:txBody>
                  <a:tcPr marL="174465" marR="174465" anchor="ctr"/>
                </a:tc>
                <a:tc>
                  <a:txBody>
                    <a:bodyPr/>
                    <a:lstStyle/>
                    <a:p>
                      <a:pPr algn="ctr"/>
                      <a:r>
                        <a:rPr lang="en-US" dirty="0"/>
                        <a:t>Asset Rating</a:t>
                      </a:r>
                    </a:p>
                  </a:txBody>
                  <a:tcPr marL="174465" marR="174465" anchor="ctr"/>
                </a:tc>
                <a:extLst>
                  <a:ext uri="{0D108BD9-81ED-4DB2-BD59-A6C34878D82A}">
                    <a16:rowId xmlns:a16="http://schemas.microsoft.com/office/drawing/2014/main" val="1258946583"/>
                  </a:ext>
                </a:extLst>
              </a:tr>
              <a:tr h="370840">
                <a:tc>
                  <a:txBody>
                    <a:bodyPr/>
                    <a:lstStyle/>
                    <a:p>
                      <a:r>
                        <a:rPr lang="en-US" dirty="0"/>
                        <a:t>Building EQ</a:t>
                      </a:r>
                    </a:p>
                    <a:p>
                      <a:endParaRPr lang="en-US" dirty="0"/>
                    </a:p>
                  </a:txBody>
                  <a:tcPr marL="174465" marR="174465" anchor="ctr"/>
                </a:tc>
                <a:tc>
                  <a:txBody>
                    <a:bodyPr/>
                    <a:lstStyle/>
                    <a:p>
                      <a:endParaRPr lang="en-US" dirty="0"/>
                    </a:p>
                  </a:txBody>
                  <a:tcPr marL="174465" marR="174465"/>
                </a:tc>
                <a:tc>
                  <a:txBody>
                    <a:bodyPr/>
                    <a:lstStyle/>
                    <a:p>
                      <a:endParaRPr lang="en-US" dirty="0"/>
                    </a:p>
                  </a:txBody>
                  <a:tcPr marL="174465" marR="174465"/>
                </a:tc>
                <a:tc>
                  <a:txBody>
                    <a:bodyPr/>
                    <a:lstStyle/>
                    <a:p>
                      <a:endParaRPr lang="en-US" dirty="0"/>
                    </a:p>
                  </a:txBody>
                  <a:tcPr marL="174465" marR="174465"/>
                </a:tc>
                <a:extLst>
                  <a:ext uri="{0D108BD9-81ED-4DB2-BD59-A6C34878D82A}">
                    <a16:rowId xmlns:a16="http://schemas.microsoft.com/office/drawing/2014/main" val="1192491486"/>
                  </a:ext>
                </a:extLst>
              </a:tr>
              <a:tr h="370840">
                <a:tc>
                  <a:txBody>
                    <a:bodyPr/>
                    <a:lstStyle/>
                    <a:p>
                      <a:r>
                        <a:rPr lang="en-US" dirty="0"/>
                        <a:t>ENERGY STAR Portfolio Manager</a:t>
                      </a:r>
                    </a:p>
                  </a:txBody>
                  <a:tcPr marL="174465" marR="174465" anchor="ctr"/>
                </a:tc>
                <a:tc>
                  <a:txBody>
                    <a:bodyPr/>
                    <a:lstStyle/>
                    <a:p>
                      <a:endParaRPr lang="en-US" dirty="0"/>
                    </a:p>
                  </a:txBody>
                  <a:tcPr marL="174465" marR="174465"/>
                </a:tc>
                <a:tc>
                  <a:txBody>
                    <a:bodyPr/>
                    <a:lstStyle/>
                    <a:p>
                      <a:endParaRPr lang="en-US" dirty="0"/>
                    </a:p>
                  </a:txBody>
                  <a:tcPr marL="174465" marR="174465"/>
                </a:tc>
                <a:tc>
                  <a:txBody>
                    <a:bodyPr/>
                    <a:lstStyle/>
                    <a:p>
                      <a:endParaRPr lang="en-US" dirty="0"/>
                    </a:p>
                  </a:txBody>
                  <a:tcPr marL="174465" marR="174465"/>
                </a:tc>
                <a:extLst>
                  <a:ext uri="{0D108BD9-81ED-4DB2-BD59-A6C34878D82A}">
                    <a16:rowId xmlns:a16="http://schemas.microsoft.com/office/drawing/2014/main" val="2570848293"/>
                  </a:ext>
                </a:extLst>
              </a:tr>
              <a:tr h="370840">
                <a:tc>
                  <a:txBody>
                    <a:bodyPr/>
                    <a:lstStyle/>
                    <a:p>
                      <a:r>
                        <a:rPr lang="en-US" dirty="0"/>
                        <a:t>DOE Asset Score</a:t>
                      </a:r>
                    </a:p>
                    <a:p>
                      <a:endParaRPr lang="en-US" dirty="0"/>
                    </a:p>
                  </a:txBody>
                  <a:tcPr marL="174465" marR="174465" anchor="ctr"/>
                </a:tc>
                <a:tc>
                  <a:txBody>
                    <a:bodyPr/>
                    <a:lstStyle/>
                    <a:p>
                      <a:pPr algn="ctr"/>
                      <a:endParaRPr lang="en-US" sz="4400" dirty="0">
                        <a:solidFill>
                          <a:srgbClr val="00B050"/>
                        </a:solidFill>
                      </a:endParaRPr>
                    </a:p>
                  </a:txBody>
                  <a:tcPr marL="174465" marR="174465" anchor="ctr"/>
                </a:tc>
                <a:tc>
                  <a:txBody>
                    <a:bodyPr/>
                    <a:lstStyle/>
                    <a:p>
                      <a:endParaRPr lang="en-US" dirty="0"/>
                    </a:p>
                  </a:txBody>
                  <a:tcPr marL="174465" marR="174465"/>
                </a:tc>
                <a:tc>
                  <a:txBody>
                    <a:bodyPr/>
                    <a:lstStyle/>
                    <a:p>
                      <a:endParaRPr lang="en-US" dirty="0"/>
                    </a:p>
                  </a:txBody>
                  <a:tcPr marL="174465" marR="174465"/>
                </a:tc>
                <a:extLst>
                  <a:ext uri="{0D108BD9-81ED-4DB2-BD59-A6C34878D82A}">
                    <a16:rowId xmlns:a16="http://schemas.microsoft.com/office/drawing/2014/main" val="1344255631"/>
                  </a:ext>
                </a:extLst>
              </a:tr>
              <a:tr h="217257">
                <a:tc>
                  <a:txBody>
                    <a:bodyPr/>
                    <a:lstStyle/>
                    <a:p>
                      <a:r>
                        <a:rPr lang="en-US" dirty="0"/>
                        <a:t>ASHRAE Std 211</a:t>
                      </a:r>
                    </a:p>
                    <a:p>
                      <a:endParaRPr lang="en-US" dirty="0"/>
                    </a:p>
                  </a:txBody>
                  <a:tcPr marL="174465" marR="174465" anchor="ctr"/>
                </a:tc>
                <a:tc>
                  <a:txBody>
                    <a:bodyPr/>
                    <a:lstStyle/>
                    <a:p>
                      <a:endParaRPr lang="en-US" dirty="0"/>
                    </a:p>
                  </a:txBody>
                  <a:tcPr marL="174465" marR="174465"/>
                </a:tc>
                <a:tc>
                  <a:txBody>
                    <a:bodyPr/>
                    <a:lstStyle/>
                    <a:p>
                      <a:endParaRPr lang="en-US" dirty="0"/>
                    </a:p>
                  </a:txBody>
                  <a:tcPr marL="174465" marR="174465"/>
                </a:tc>
                <a:tc>
                  <a:txBody>
                    <a:bodyPr/>
                    <a:lstStyle/>
                    <a:p>
                      <a:endParaRPr lang="en-US" dirty="0"/>
                    </a:p>
                  </a:txBody>
                  <a:tcPr marL="174465" marR="174465"/>
                </a:tc>
                <a:extLst>
                  <a:ext uri="{0D108BD9-81ED-4DB2-BD59-A6C34878D82A}">
                    <a16:rowId xmlns:a16="http://schemas.microsoft.com/office/drawing/2014/main" val="1742484578"/>
                  </a:ext>
                </a:extLst>
              </a:tr>
              <a:tr h="370840">
                <a:tc>
                  <a:txBody>
                    <a:bodyPr/>
                    <a:lstStyle/>
                    <a:p>
                      <a:r>
                        <a:rPr lang="en-US" dirty="0"/>
                        <a:t>ISO 50002:2014(</a:t>
                      </a:r>
                      <a:r>
                        <a:rPr lang="en-US" dirty="0" err="1"/>
                        <a:t>en</a:t>
                      </a:r>
                      <a:r>
                        <a:rPr lang="en-US" dirty="0"/>
                        <a:t>)</a:t>
                      </a:r>
                    </a:p>
                    <a:p>
                      <a:endParaRPr lang="en-US" dirty="0"/>
                    </a:p>
                  </a:txBody>
                  <a:tcPr marL="174465" marR="174465" anchor="ctr"/>
                </a:tc>
                <a:tc>
                  <a:txBody>
                    <a:bodyPr/>
                    <a:lstStyle/>
                    <a:p>
                      <a:endParaRPr lang="en-US" dirty="0"/>
                    </a:p>
                  </a:txBody>
                  <a:tcPr marL="174465" marR="174465"/>
                </a:tc>
                <a:tc>
                  <a:txBody>
                    <a:bodyPr/>
                    <a:lstStyle/>
                    <a:p>
                      <a:endParaRPr lang="en-US" dirty="0"/>
                    </a:p>
                  </a:txBody>
                  <a:tcPr marL="174465" marR="174465"/>
                </a:tc>
                <a:tc>
                  <a:txBody>
                    <a:bodyPr/>
                    <a:lstStyle/>
                    <a:p>
                      <a:endParaRPr lang="en-US" dirty="0"/>
                    </a:p>
                  </a:txBody>
                  <a:tcPr marL="174465" marR="174465"/>
                </a:tc>
                <a:extLst>
                  <a:ext uri="{0D108BD9-81ED-4DB2-BD59-A6C34878D82A}">
                    <a16:rowId xmlns:a16="http://schemas.microsoft.com/office/drawing/2014/main" val="2894672628"/>
                  </a:ext>
                </a:extLst>
              </a:tr>
            </a:tbl>
          </a:graphicData>
        </a:graphic>
      </p:graphicFrame>
      <p:pic>
        <p:nvPicPr>
          <p:cNvPr id="8" name="Picture 7">
            <a:extLst>
              <a:ext uri="{FF2B5EF4-FFF2-40B4-BE49-F238E27FC236}">
                <a16:creationId xmlns:a16="http://schemas.microsoft.com/office/drawing/2014/main" id="{F0D76E85-BE94-420B-85CD-4D142790810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92249" y="2308768"/>
            <a:ext cx="526040" cy="467591"/>
          </a:xfrm>
          <a:prstGeom prst="rect">
            <a:avLst/>
          </a:prstGeom>
        </p:spPr>
      </p:pic>
      <p:pic>
        <p:nvPicPr>
          <p:cNvPr id="9" name="Picture 8">
            <a:extLst>
              <a:ext uri="{FF2B5EF4-FFF2-40B4-BE49-F238E27FC236}">
                <a16:creationId xmlns:a16="http://schemas.microsoft.com/office/drawing/2014/main" id="{E28CEE51-79D2-4256-9F3B-9E4B1F28EE2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19306" y="2289972"/>
            <a:ext cx="526040" cy="467591"/>
          </a:xfrm>
          <a:prstGeom prst="rect">
            <a:avLst/>
          </a:prstGeom>
        </p:spPr>
      </p:pic>
      <p:pic>
        <p:nvPicPr>
          <p:cNvPr id="10" name="Picture 9">
            <a:extLst>
              <a:ext uri="{FF2B5EF4-FFF2-40B4-BE49-F238E27FC236}">
                <a16:creationId xmlns:a16="http://schemas.microsoft.com/office/drawing/2014/main" id="{489D998A-8921-42EC-BCA9-2DA4FF8CB0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92249" y="2992227"/>
            <a:ext cx="526040" cy="467591"/>
          </a:xfrm>
          <a:prstGeom prst="rect">
            <a:avLst/>
          </a:prstGeom>
        </p:spPr>
      </p:pic>
      <p:pic>
        <p:nvPicPr>
          <p:cNvPr id="11" name="Picture 10">
            <a:extLst>
              <a:ext uri="{FF2B5EF4-FFF2-40B4-BE49-F238E27FC236}">
                <a16:creationId xmlns:a16="http://schemas.microsoft.com/office/drawing/2014/main" id="{CA8AF894-7DC5-44B1-9736-A7B97DC36D8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81667" y="3613798"/>
            <a:ext cx="526040" cy="467591"/>
          </a:xfrm>
          <a:prstGeom prst="rect">
            <a:avLst/>
          </a:prstGeom>
        </p:spPr>
      </p:pic>
      <p:pic>
        <p:nvPicPr>
          <p:cNvPr id="12" name="Picture 11">
            <a:extLst>
              <a:ext uri="{FF2B5EF4-FFF2-40B4-BE49-F238E27FC236}">
                <a16:creationId xmlns:a16="http://schemas.microsoft.com/office/drawing/2014/main" id="{FEDA53FA-7CD9-4B64-A675-164EE9F7C5F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92249" y="4359145"/>
            <a:ext cx="526040" cy="467591"/>
          </a:xfrm>
          <a:prstGeom prst="rect">
            <a:avLst/>
          </a:prstGeom>
        </p:spPr>
      </p:pic>
      <p:pic>
        <p:nvPicPr>
          <p:cNvPr id="13" name="Picture 12">
            <a:extLst>
              <a:ext uri="{FF2B5EF4-FFF2-40B4-BE49-F238E27FC236}">
                <a16:creationId xmlns:a16="http://schemas.microsoft.com/office/drawing/2014/main" id="{651C4EB2-3DDA-42AD-B9AD-6E5909E2070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86958" y="4971457"/>
            <a:ext cx="526040" cy="467591"/>
          </a:xfrm>
          <a:prstGeom prst="rect">
            <a:avLst/>
          </a:prstGeom>
        </p:spPr>
      </p:pic>
      <p:pic>
        <p:nvPicPr>
          <p:cNvPr id="14" name="Picture 13">
            <a:extLst>
              <a:ext uri="{FF2B5EF4-FFF2-40B4-BE49-F238E27FC236}">
                <a16:creationId xmlns:a16="http://schemas.microsoft.com/office/drawing/2014/main" id="{FC2C1B7E-F4FA-4250-9F2C-8A722A3D05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86958" y="4392041"/>
            <a:ext cx="526040" cy="467591"/>
          </a:xfrm>
          <a:prstGeom prst="rect">
            <a:avLst/>
          </a:prstGeom>
        </p:spPr>
      </p:pic>
      <p:pic>
        <p:nvPicPr>
          <p:cNvPr id="15" name="Picture 14">
            <a:extLst>
              <a:ext uri="{FF2B5EF4-FFF2-40B4-BE49-F238E27FC236}">
                <a16:creationId xmlns:a16="http://schemas.microsoft.com/office/drawing/2014/main" id="{68197E83-2463-4E4D-A376-093D7DE6C4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92249" y="4971457"/>
            <a:ext cx="526040" cy="467591"/>
          </a:xfrm>
          <a:prstGeom prst="rect">
            <a:avLst/>
          </a:prstGeom>
        </p:spPr>
      </p:pic>
      <p:pic>
        <p:nvPicPr>
          <p:cNvPr id="16" name="Picture 15">
            <a:extLst>
              <a:ext uri="{FF2B5EF4-FFF2-40B4-BE49-F238E27FC236}">
                <a16:creationId xmlns:a16="http://schemas.microsoft.com/office/drawing/2014/main" id="{3FE250EC-950A-48D7-88A2-4C484397B79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81667" y="2289971"/>
            <a:ext cx="526040" cy="467591"/>
          </a:xfrm>
          <a:prstGeom prst="rect">
            <a:avLst/>
          </a:prstGeom>
        </p:spPr>
      </p:pic>
    </p:spTree>
    <p:extLst>
      <p:ext uri="{BB962C8B-B14F-4D97-AF65-F5344CB8AC3E}">
        <p14:creationId xmlns:p14="http://schemas.microsoft.com/office/powerpoint/2010/main" val="342830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dirty="0">
                <a:solidFill>
                  <a:schemeClr val="bg1"/>
                </a:solidFill>
                <a:effectLst>
                  <a:outerShdw blurRad="38100" dist="38100" dir="2700000" algn="tl">
                    <a:srgbClr val="000000">
                      <a:alpha val="43137"/>
                    </a:srgbClr>
                  </a:outerShdw>
                </a:effectLst>
              </a:rPr>
              <a:t>Global Labeling Efforts</a:t>
            </a:r>
            <a:endParaRPr lang="en-US"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Subtitle 2">
            <a:extLst>
              <a:ext uri="{FF2B5EF4-FFF2-40B4-BE49-F238E27FC236}">
                <a16:creationId xmlns:a16="http://schemas.microsoft.com/office/drawing/2014/main" id="{BA45D108-5577-4C2B-8922-3FDDF572EAE1}"/>
              </a:ext>
            </a:extLst>
          </p:cNvPr>
          <p:cNvSpPr txBox="1">
            <a:spLocks/>
          </p:cNvSpPr>
          <p:nvPr/>
        </p:nvSpPr>
        <p:spPr>
          <a:xfrm>
            <a:off x="838200" y="1465730"/>
            <a:ext cx="10301654" cy="640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Widespread acceptance internationally</a:t>
            </a:r>
          </a:p>
        </p:txBody>
      </p:sp>
      <p:pic>
        <p:nvPicPr>
          <p:cNvPr id="6" name="Picture 5">
            <a:extLst>
              <a:ext uri="{FF2B5EF4-FFF2-40B4-BE49-F238E27FC236}">
                <a16:creationId xmlns:a16="http://schemas.microsoft.com/office/drawing/2014/main" id="{7F1B6ADF-F71D-4636-B589-2D5DCDDEA72D}"/>
              </a:ext>
            </a:extLst>
          </p:cNvPr>
          <p:cNvPicPr>
            <a:picLocks noChangeAspect="1"/>
          </p:cNvPicPr>
          <p:nvPr/>
        </p:nvPicPr>
        <p:blipFill>
          <a:blip r:embed="rId3"/>
          <a:stretch>
            <a:fillRect/>
          </a:stretch>
        </p:blipFill>
        <p:spPr>
          <a:xfrm>
            <a:off x="1038414" y="2106592"/>
            <a:ext cx="2063184" cy="2870353"/>
          </a:xfrm>
          <a:prstGeom prst="rect">
            <a:avLst/>
          </a:prstGeom>
          <a:ln>
            <a:solidFill>
              <a:schemeClr val="bg1">
                <a:lumMod val="50000"/>
              </a:schemeClr>
            </a:solidFill>
          </a:ln>
        </p:spPr>
      </p:pic>
      <p:sp>
        <p:nvSpPr>
          <p:cNvPr id="7" name="TextBox 6">
            <a:extLst>
              <a:ext uri="{FF2B5EF4-FFF2-40B4-BE49-F238E27FC236}">
                <a16:creationId xmlns:a16="http://schemas.microsoft.com/office/drawing/2014/main" id="{D72F01D7-7E93-408A-8462-76BBA8880097}"/>
              </a:ext>
            </a:extLst>
          </p:cNvPr>
          <p:cNvSpPr txBox="1"/>
          <p:nvPr/>
        </p:nvSpPr>
        <p:spPr>
          <a:xfrm>
            <a:off x="1563590" y="4976945"/>
            <a:ext cx="1241603" cy="369332"/>
          </a:xfrm>
          <a:prstGeom prst="rect">
            <a:avLst/>
          </a:prstGeom>
          <a:noFill/>
        </p:spPr>
        <p:txBody>
          <a:bodyPr wrap="square" rtlCol="0">
            <a:spAutoFit/>
          </a:bodyPr>
          <a:lstStyle/>
          <a:p>
            <a:r>
              <a:rPr lang="en-US" dirty="0"/>
              <a:t> Austria</a:t>
            </a:r>
          </a:p>
        </p:txBody>
      </p:sp>
      <p:pic>
        <p:nvPicPr>
          <p:cNvPr id="8" name="Picture 7">
            <a:extLst>
              <a:ext uri="{FF2B5EF4-FFF2-40B4-BE49-F238E27FC236}">
                <a16:creationId xmlns:a16="http://schemas.microsoft.com/office/drawing/2014/main" id="{2D7CFD43-F35C-4C4D-8034-57CD1F76B702}"/>
              </a:ext>
            </a:extLst>
          </p:cNvPr>
          <p:cNvPicPr>
            <a:picLocks noChangeAspect="1"/>
          </p:cNvPicPr>
          <p:nvPr/>
        </p:nvPicPr>
        <p:blipFill>
          <a:blip r:embed="rId4"/>
          <a:stretch>
            <a:fillRect/>
          </a:stretch>
        </p:blipFill>
        <p:spPr>
          <a:xfrm>
            <a:off x="3436941" y="2106592"/>
            <a:ext cx="2028334" cy="2870353"/>
          </a:xfrm>
          <a:prstGeom prst="rect">
            <a:avLst/>
          </a:prstGeom>
          <a:ln w="3175">
            <a:solidFill>
              <a:schemeClr val="bg1">
                <a:lumMod val="50000"/>
              </a:schemeClr>
            </a:solidFill>
          </a:ln>
        </p:spPr>
      </p:pic>
      <p:sp>
        <p:nvSpPr>
          <p:cNvPr id="9" name="TextBox 8">
            <a:extLst>
              <a:ext uri="{FF2B5EF4-FFF2-40B4-BE49-F238E27FC236}">
                <a16:creationId xmlns:a16="http://schemas.microsoft.com/office/drawing/2014/main" id="{AA6FE538-B769-47E7-A030-9976233B2CD8}"/>
              </a:ext>
            </a:extLst>
          </p:cNvPr>
          <p:cNvSpPr txBox="1"/>
          <p:nvPr/>
        </p:nvSpPr>
        <p:spPr>
          <a:xfrm>
            <a:off x="3436941" y="4991848"/>
            <a:ext cx="2028333" cy="369332"/>
          </a:xfrm>
          <a:prstGeom prst="rect">
            <a:avLst/>
          </a:prstGeom>
          <a:noFill/>
        </p:spPr>
        <p:txBody>
          <a:bodyPr wrap="square" rtlCol="0">
            <a:spAutoFit/>
          </a:bodyPr>
          <a:lstStyle/>
          <a:p>
            <a:r>
              <a:rPr lang="en-US" dirty="0"/>
              <a:t> England &amp; Wales</a:t>
            </a:r>
          </a:p>
        </p:txBody>
      </p:sp>
      <p:pic>
        <p:nvPicPr>
          <p:cNvPr id="10" name="Picture 9">
            <a:extLst>
              <a:ext uri="{FF2B5EF4-FFF2-40B4-BE49-F238E27FC236}">
                <a16:creationId xmlns:a16="http://schemas.microsoft.com/office/drawing/2014/main" id="{DD913EEA-2E40-425F-B808-EC16095527DB}"/>
              </a:ext>
            </a:extLst>
          </p:cNvPr>
          <p:cNvPicPr>
            <a:picLocks noChangeAspect="1"/>
          </p:cNvPicPr>
          <p:nvPr/>
        </p:nvPicPr>
        <p:blipFill>
          <a:blip r:embed="rId5"/>
          <a:stretch>
            <a:fillRect/>
          </a:stretch>
        </p:blipFill>
        <p:spPr>
          <a:xfrm>
            <a:off x="5800618" y="2106592"/>
            <a:ext cx="2482727" cy="2874171"/>
          </a:xfrm>
          <a:prstGeom prst="rect">
            <a:avLst/>
          </a:prstGeom>
          <a:ln>
            <a:solidFill>
              <a:schemeClr val="bg1">
                <a:lumMod val="50000"/>
              </a:schemeClr>
            </a:solidFill>
          </a:ln>
        </p:spPr>
      </p:pic>
      <p:sp>
        <p:nvSpPr>
          <p:cNvPr id="11" name="TextBox 10">
            <a:extLst>
              <a:ext uri="{FF2B5EF4-FFF2-40B4-BE49-F238E27FC236}">
                <a16:creationId xmlns:a16="http://schemas.microsoft.com/office/drawing/2014/main" id="{AB9C0AAB-D7EA-4B71-95B2-C6EB15152763}"/>
              </a:ext>
            </a:extLst>
          </p:cNvPr>
          <p:cNvSpPr txBox="1"/>
          <p:nvPr/>
        </p:nvSpPr>
        <p:spPr>
          <a:xfrm>
            <a:off x="6439587" y="4991848"/>
            <a:ext cx="1241603" cy="369332"/>
          </a:xfrm>
          <a:prstGeom prst="rect">
            <a:avLst/>
          </a:prstGeom>
          <a:noFill/>
        </p:spPr>
        <p:txBody>
          <a:bodyPr wrap="square" rtlCol="0">
            <a:spAutoFit/>
          </a:bodyPr>
          <a:lstStyle/>
          <a:p>
            <a:r>
              <a:rPr lang="en-US" dirty="0"/>
              <a:t> Finland</a:t>
            </a:r>
          </a:p>
        </p:txBody>
      </p:sp>
      <p:pic>
        <p:nvPicPr>
          <p:cNvPr id="12" name="Picture 11">
            <a:extLst>
              <a:ext uri="{FF2B5EF4-FFF2-40B4-BE49-F238E27FC236}">
                <a16:creationId xmlns:a16="http://schemas.microsoft.com/office/drawing/2014/main" id="{3E8EEC4C-356A-4580-A4FE-B6176498EA3E}"/>
              </a:ext>
            </a:extLst>
          </p:cNvPr>
          <p:cNvPicPr>
            <a:picLocks noChangeAspect="1"/>
          </p:cNvPicPr>
          <p:nvPr/>
        </p:nvPicPr>
        <p:blipFill>
          <a:blip r:embed="rId6"/>
          <a:stretch>
            <a:fillRect/>
          </a:stretch>
        </p:blipFill>
        <p:spPr>
          <a:xfrm>
            <a:off x="8655503" y="2106592"/>
            <a:ext cx="2269918" cy="2885256"/>
          </a:xfrm>
          <a:prstGeom prst="rect">
            <a:avLst/>
          </a:prstGeom>
          <a:ln>
            <a:solidFill>
              <a:schemeClr val="bg1">
                <a:lumMod val="50000"/>
              </a:schemeClr>
            </a:solidFill>
          </a:ln>
        </p:spPr>
      </p:pic>
      <p:sp>
        <p:nvSpPr>
          <p:cNvPr id="13" name="TextBox 12">
            <a:extLst>
              <a:ext uri="{FF2B5EF4-FFF2-40B4-BE49-F238E27FC236}">
                <a16:creationId xmlns:a16="http://schemas.microsoft.com/office/drawing/2014/main" id="{2E857618-2679-415E-890F-F54AA751637C}"/>
              </a:ext>
            </a:extLst>
          </p:cNvPr>
          <p:cNvSpPr txBox="1"/>
          <p:nvPr/>
        </p:nvSpPr>
        <p:spPr>
          <a:xfrm>
            <a:off x="9329980" y="4991848"/>
            <a:ext cx="1097712" cy="369332"/>
          </a:xfrm>
          <a:prstGeom prst="rect">
            <a:avLst/>
          </a:prstGeom>
          <a:noFill/>
        </p:spPr>
        <p:txBody>
          <a:bodyPr wrap="square" rtlCol="0">
            <a:spAutoFit/>
          </a:bodyPr>
          <a:lstStyle/>
          <a:p>
            <a:r>
              <a:rPr lang="en-US" dirty="0"/>
              <a:t> Greece</a:t>
            </a:r>
          </a:p>
        </p:txBody>
      </p:sp>
    </p:spTree>
    <p:extLst>
      <p:ext uri="{BB962C8B-B14F-4D97-AF65-F5344CB8AC3E}">
        <p14:creationId xmlns:p14="http://schemas.microsoft.com/office/powerpoint/2010/main" val="197246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Rating Polices &amp; Programs</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pic>
        <p:nvPicPr>
          <p:cNvPr id="5" name="Picture 4">
            <a:extLst>
              <a:ext uri="{FF2B5EF4-FFF2-40B4-BE49-F238E27FC236}">
                <a16:creationId xmlns:a16="http://schemas.microsoft.com/office/drawing/2014/main" id="{5F1CFD2A-9A3F-47D2-89D3-20D41DE8A919}"/>
              </a:ext>
            </a:extLst>
          </p:cNvPr>
          <p:cNvPicPr>
            <a:picLocks noChangeAspect="1"/>
          </p:cNvPicPr>
          <p:nvPr/>
        </p:nvPicPr>
        <p:blipFill rotWithShape="1">
          <a:blip r:embed="rId3"/>
          <a:srcRect t="9601"/>
          <a:stretch/>
        </p:blipFill>
        <p:spPr>
          <a:xfrm>
            <a:off x="732322" y="1665930"/>
            <a:ext cx="7334250" cy="4150252"/>
          </a:xfrm>
          <a:prstGeom prst="rect">
            <a:avLst/>
          </a:prstGeom>
        </p:spPr>
      </p:pic>
      <p:sp>
        <p:nvSpPr>
          <p:cNvPr id="6" name="TextBox 5">
            <a:extLst>
              <a:ext uri="{FF2B5EF4-FFF2-40B4-BE49-F238E27FC236}">
                <a16:creationId xmlns:a16="http://schemas.microsoft.com/office/drawing/2014/main" id="{F156CDAD-D472-48F4-832E-53BB7F281FF9}"/>
              </a:ext>
            </a:extLst>
          </p:cNvPr>
          <p:cNvSpPr txBox="1"/>
          <p:nvPr/>
        </p:nvSpPr>
        <p:spPr>
          <a:xfrm>
            <a:off x="655089" y="5192070"/>
            <a:ext cx="5484258" cy="400110"/>
          </a:xfrm>
          <a:prstGeom prst="rect">
            <a:avLst/>
          </a:prstGeom>
          <a:solidFill>
            <a:schemeClr val="bg1"/>
          </a:solidFill>
          <a:ln>
            <a:solidFill>
              <a:srgbClr val="FF0000"/>
            </a:solidFill>
          </a:ln>
        </p:spPr>
        <p:txBody>
          <a:bodyPr wrap="square" rtlCol="0">
            <a:spAutoFit/>
          </a:bodyPr>
          <a:lstStyle/>
          <a:p>
            <a:pPr algn="ctr"/>
            <a:r>
              <a:rPr lang="en-US" sz="2000" u="sng" dirty="0">
                <a:hlinkClick r:id="rId4"/>
              </a:rPr>
              <a:t>https://www.buildingrating.org/jurisdictions</a:t>
            </a:r>
            <a:endParaRPr lang="en-US" sz="2000" dirty="0"/>
          </a:p>
        </p:txBody>
      </p:sp>
      <p:sp>
        <p:nvSpPr>
          <p:cNvPr id="7" name="Content Placeholder 1">
            <a:extLst>
              <a:ext uri="{FF2B5EF4-FFF2-40B4-BE49-F238E27FC236}">
                <a16:creationId xmlns:a16="http://schemas.microsoft.com/office/drawing/2014/main" id="{6E089ECE-7F25-482D-9A58-514D7B4C43F9}"/>
              </a:ext>
            </a:extLst>
          </p:cNvPr>
          <p:cNvSpPr>
            <a:spLocks noGrp="1"/>
          </p:cNvSpPr>
          <p:nvPr>
            <p:ph sz="half" idx="1"/>
          </p:nvPr>
        </p:nvSpPr>
        <p:spPr>
          <a:xfrm>
            <a:off x="8458199" y="1665930"/>
            <a:ext cx="3048001" cy="3236231"/>
          </a:xfrm>
        </p:spPr>
        <p:txBody>
          <a:bodyPr>
            <a:normAutofit/>
          </a:bodyPr>
          <a:lstStyle/>
          <a:p>
            <a:pPr marL="0" indent="0">
              <a:buClr>
                <a:srgbClr val="00A155"/>
              </a:buClr>
              <a:buNone/>
            </a:pPr>
            <a:r>
              <a:rPr lang="en-US" sz="2800" dirty="0"/>
              <a:t>The </a:t>
            </a:r>
            <a:r>
              <a:rPr lang="en-US" dirty="0"/>
              <a:t>m</a:t>
            </a:r>
            <a:r>
              <a:rPr lang="en-US" sz="2800" dirty="0"/>
              <a:t>ap shows jurisdictions focused on improving energy &amp; water performance of their buildings </a:t>
            </a:r>
          </a:p>
          <a:p>
            <a:endParaRPr lang="en-US" b="1" dirty="0"/>
          </a:p>
          <a:p>
            <a:endParaRPr lang="en-US" b="1" dirty="0"/>
          </a:p>
        </p:txBody>
      </p:sp>
    </p:spTree>
    <p:extLst>
      <p:ext uri="{BB962C8B-B14F-4D97-AF65-F5344CB8AC3E}">
        <p14:creationId xmlns:p14="http://schemas.microsoft.com/office/powerpoint/2010/main" val="4052796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Building Rating Polices &amp; Programs</a:t>
            </a:r>
            <a:endParaRPr lang="en-US" b="1" dirty="0">
              <a:solidFill>
                <a:schemeClr val="bg1"/>
              </a:solidFill>
            </a:endParaRPr>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
        <p:nvSpPr>
          <p:cNvPr id="5" name="Content Placeholder 1">
            <a:extLst>
              <a:ext uri="{FF2B5EF4-FFF2-40B4-BE49-F238E27FC236}">
                <a16:creationId xmlns:a16="http://schemas.microsoft.com/office/drawing/2014/main" id="{2D5D6240-B9C4-4999-8C84-73EE8C015FAB}"/>
              </a:ext>
            </a:extLst>
          </p:cNvPr>
          <p:cNvSpPr>
            <a:spLocks noGrp="1"/>
          </p:cNvSpPr>
          <p:nvPr>
            <p:ph sz="half" idx="1"/>
          </p:nvPr>
        </p:nvSpPr>
        <p:spPr>
          <a:xfrm>
            <a:off x="8504507" y="1540553"/>
            <a:ext cx="3048001" cy="3236231"/>
          </a:xfrm>
        </p:spPr>
        <p:txBody>
          <a:bodyPr>
            <a:normAutofit/>
          </a:bodyPr>
          <a:lstStyle/>
          <a:p>
            <a:pPr marL="0" indent="0">
              <a:buClr>
                <a:srgbClr val="00A155"/>
              </a:buClr>
              <a:buNone/>
            </a:pPr>
            <a:r>
              <a:rPr lang="en-US" sz="2800" dirty="0"/>
              <a:t>The </a:t>
            </a:r>
            <a:r>
              <a:rPr lang="en-US" dirty="0"/>
              <a:t>m</a:t>
            </a:r>
            <a:r>
              <a:rPr lang="en-US" sz="2800" dirty="0"/>
              <a:t>ap shows jurisdictions focused on improving energy &amp; water performance of their buildings </a:t>
            </a:r>
          </a:p>
          <a:p>
            <a:endParaRPr lang="en-US" b="1" dirty="0"/>
          </a:p>
          <a:p>
            <a:endParaRPr lang="en-US" b="1" dirty="0"/>
          </a:p>
        </p:txBody>
      </p:sp>
      <p:pic>
        <p:nvPicPr>
          <p:cNvPr id="6" name="Picture 5">
            <a:extLst>
              <a:ext uri="{FF2B5EF4-FFF2-40B4-BE49-F238E27FC236}">
                <a16:creationId xmlns:a16="http://schemas.microsoft.com/office/drawing/2014/main" id="{E06B08DC-97BA-4DC3-AB79-F3E4FE4207EE}"/>
              </a:ext>
            </a:extLst>
          </p:cNvPr>
          <p:cNvPicPr>
            <a:picLocks noChangeAspect="1"/>
          </p:cNvPicPr>
          <p:nvPr/>
        </p:nvPicPr>
        <p:blipFill rotWithShape="1">
          <a:blip r:embed="rId3"/>
          <a:srcRect t="2264"/>
          <a:stretch/>
        </p:blipFill>
        <p:spPr>
          <a:xfrm>
            <a:off x="639492" y="1540553"/>
            <a:ext cx="7513908" cy="4824412"/>
          </a:xfrm>
          <a:prstGeom prst="rect">
            <a:avLst/>
          </a:prstGeom>
        </p:spPr>
      </p:pic>
      <p:sp>
        <p:nvSpPr>
          <p:cNvPr id="7" name="TextBox 6">
            <a:extLst>
              <a:ext uri="{FF2B5EF4-FFF2-40B4-BE49-F238E27FC236}">
                <a16:creationId xmlns:a16="http://schemas.microsoft.com/office/drawing/2014/main" id="{A7F367A9-7FAF-40D8-A282-669BF2946CD0}"/>
              </a:ext>
            </a:extLst>
          </p:cNvPr>
          <p:cNvSpPr txBox="1"/>
          <p:nvPr/>
        </p:nvSpPr>
        <p:spPr>
          <a:xfrm>
            <a:off x="2821542" y="1742337"/>
            <a:ext cx="5484258" cy="400110"/>
          </a:xfrm>
          <a:prstGeom prst="rect">
            <a:avLst/>
          </a:prstGeom>
          <a:solidFill>
            <a:schemeClr val="bg1"/>
          </a:solidFill>
          <a:ln w="12700">
            <a:solidFill>
              <a:srgbClr val="FF0000"/>
            </a:solidFill>
          </a:ln>
        </p:spPr>
        <p:txBody>
          <a:bodyPr wrap="square" rtlCol="0">
            <a:spAutoFit/>
          </a:bodyPr>
          <a:lstStyle/>
          <a:p>
            <a:pPr algn="ctr"/>
            <a:r>
              <a:rPr lang="en-US" sz="2000" u="sng" dirty="0">
                <a:hlinkClick r:id="rId4"/>
              </a:rPr>
              <a:t>https://www.buildingrating.org/jurisdictions</a:t>
            </a:r>
            <a:endParaRPr lang="en-US" sz="2000" dirty="0"/>
          </a:p>
        </p:txBody>
      </p:sp>
    </p:spTree>
    <p:extLst>
      <p:ext uri="{BB962C8B-B14F-4D97-AF65-F5344CB8AC3E}">
        <p14:creationId xmlns:p14="http://schemas.microsoft.com/office/powerpoint/2010/main" val="80368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A6002-F446-4524-811D-1CA5476436C1}"/>
              </a:ext>
            </a:extLst>
          </p:cNvPr>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rPr>
              <a:t>Building Programs &amp; Policies</a:t>
            </a:r>
            <a:endParaRPr lang="en-US" b="1" dirty="0">
              <a:solidFill>
                <a:schemeClr val="bg1"/>
              </a:solidFill>
            </a:endParaRPr>
          </a:p>
        </p:txBody>
      </p:sp>
      <p:sp>
        <p:nvSpPr>
          <p:cNvPr id="3" name="Content Placeholder 2">
            <a:extLst>
              <a:ext uri="{FF2B5EF4-FFF2-40B4-BE49-F238E27FC236}">
                <a16:creationId xmlns:a16="http://schemas.microsoft.com/office/drawing/2014/main" id="{FDAD8AFF-FC46-47CA-846F-93B6BFEB5C43}"/>
              </a:ext>
            </a:extLst>
          </p:cNvPr>
          <p:cNvSpPr>
            <a:spLocks noGrp="1"/>
          </p:cNvSpPr>
          <p:nvPr>
            <p:ph idx="1"/>
          </p:nvPr>
        </p:nvSpPr>
        <p:spPr/>
        <p:txBody>
          <a:bodyPr/>
          <a:lstStyle/>
          <a:p>
            <a:pPr>
              <a:lnSpc>
                <a:spcPct val="108000"/>
              </a:lnSpc>
              <a:spcBef>
                <a:spcPts val="1200"/>
              </a:spcBef>
            </a:pPr>
            <a:r>
              <a:rPr lang="en-US" dirty="0"/>
              <a:t>Universities using Building EQ to improve campus buildings and provide students with hands on experience in energy auditing and HVAC principles</a:t>
            </a:r>
          </a:p>
          <a:p>
            <a:pPr>
              <a:lnSpc>
                <a:spcPct val="108000"/>
              </a:lnSpc>
              <a:spcBef>
                <a:spcPts val="1200"/>
              </a:spcBef>
            </a:pPr>
            <a:r>
              <a:rPr lang="en-US" dirty="0"/>
              <a:t>Florida state legislation recognizes Building EQ as a qualified energy rating options for all buildings (2014 House Bill 7147)</a:t>
            </a:r>
          </a:p>
          <a:p>
            <a:pPr>
              <a:lnSpc>
                <a:spcPct val="108000"/>
              </a:lnSpc>
              <a:spcBef>
                <a:spcPts val="1200"/>
              </a:spcBef>
            </a:pPr>
            <a:r>
              <a:rPr lang="en-US" dirty="0"/>
              <a:t>Orlando, Florida city ordinances include Building EQ and ASHRAE Standard 211 for completion of Level 1 Energy Audits</a:t>
            </a:r>
          </a:p>
          <a:p>
            <a:endParaRPr lang="en-US" dirty="0"/>
          </a:p>
        </p:txBody>
      </p:sp>
      <p:sp>
        <p:nvSpPr>
          <p:cNvPr id="4" name="Footer Placeholder 3">
            <a:extLst>
              <a:ext uri="{FF2B5EF4-FFF2-40B4-BE49-F238E27FC236}">
                <a16:creationId xmlns:a16="http://schemas.microsoft.com/office/drawing/2014/main" id="{72767D8A-BDA7-4DA2-9DD2-FF72D88D2239}"/>
              </a:ext>
            </a:extLst>
          </p:cNvPr>
          <p:cNvSpPr>
            <a:spLocks noGrp="1"/>
          </p:cNvSpPr>
          <p:nvPr>
            <p:ph type="ftr" sz="quarter" idx="11"/>
          </p:nvPr>
        </p:nvSpPr>
        <p:spPr/>
        <p:txBody>
          <a:bodyPr/>
          <a:lstStyle/>
          <a:p>
            <a:r>
              <a:rPr lang="en-US"/>
              <a:t>ashrae.org/techhour</a:t>
            </a:r>
            <a:endParaRPr lang="en-US" dirty="0"/>
          </a:p>
        </p:txBody>
      </p:sp>
    </p:spTree>
    <p:extLst>
      <p:ext uri="{BB962C8B-B14F-4D97-AF65-F5344CB8AC3E}">
        <p14:creationId xmlns:p14="http://schemas.microsoft.com/office/powerpoint/2010/main" val="625569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TotalTime>
  <Words>6432</Words>
  <Application>Microsoft Office PowerPoint</Application>
  <PresentationFormat>Widescreen</PresentationFormat>
  <Paragraphs>606</Paragraphs>
  <Slides>36</Slides>
  <Notes>33</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Custom Design</vt:lpstr>
      <vt:lpstr>1_Custom Design</vt:lpstr>
      <vt:lpstr>PowerPoint Presentation</vt:lpstr>
      <vt:lpstr>ASHRAE’s Building EQ Be an Energy Genius</vt:lpstr>
      <vt:lpstr>What is Building EQ?</vt:lpstr>
      <vt:lpstr>Other Energy Reporting Programs</vt:lpstr>
      <vt:lpstr>How Does Building EQ compare?</vt:lpstr>
      <vt:lpstr>Global Labeling Efforts</vt:lpstr>
      <vt:lpstr>Building Rating Polices &amp; Programs</vt:lpstr>
      <vt:lpstr>Building Rating Polices &amp; Programs</vt:lpstr>
      <vt:lpstr>Building Programs &amp; Policies</vt:lpstr>
      <vt:lpstr>Building EQ Overview</vt:lpstr>
      <vt:lpstr>In Operation Assessment</vt:lpstr>
      <vt:lpstr>In Operation Assessment</vt:lpstr>
      <vt:lpstr>As Designed Assessment</vt:lpstr>
      <vt:lpstr>As Designed Assessment</vt:lpstr>
      <vt:lpstr>As Designed Rating </vt:lpstr>
      <vt:lpstr>Building EQ Tour - Overview</vt:lpstr>
      <vt:lpstr>Building EQ Tour - Overview</vt:lpstr>
      <vt:lpstr>Building EQ Tour – Project Options</vt:lpstr>
      <vt:lpstr>Building EQ Tour – Project Options</vt:lpstr>
      <vt:lpstr>Building EQ Tour – Portal Screens</vt:lpstr>
      <vt:lpstr>Building EQ Tour – Data Input</vt:lpstr>
      <vt:lpstr>Building EQ Tour - Help</vt:lpstr>
      <vt:lpstr>Building EQ Tour – Building Types</vt:lpstr>
      <vt:lpstr>Building EQ Tour - Reports</vt:lpstr>
      <vt:lpstr>Building EQ Label Report</vt:lpstr>
      <vt:lpstr>Building EQ Performance Score</vt:lpstr>
      <vt:lpstr>Building EQ Disclosure Report</vt:lpstr>
      <vt:lpstr>Building EQ &amp; Level 1 Energy Audits</vt:lpstr>
      <vt:lpstr>ASHRAE Standard 211</vt:lpstr>
      <vt:lpstr>Building EQ &amp; Level 1 Energy Audits</vt:lpstr>
      <vt:lpstr>Building EQ Narrative Audit Report</vt:lpstr>
      <vt:lpstr>Building EQ Credentialed Users</vt:lpstr>
      <vt:lpstr>Building EQ Energy Genius Award</vt:lpstr>
      <vt:lpstr>Summary:  Building EQ</vt:lpstr>
      <vt:lpstr>Check it out!</vt:lpstr>
      <vt:lpstr>References</vt:lpstr>
    </vt:vector>
  </TitlesOfParts>
  <Company>ASHRAE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Megan</dc:creator>
  <cp:lastModifiedBy>Pratt, Lilas</cp:lastModifiedBy>
  <cp:revision>47</cp:revision>
  <dcterms:created xsi:type="dcterms:W3CDTF">2017-02-06T18:00:44Z</dcterms:created>
  <dcterms:modified xsi:type="dcterms:W3CDTF">2021-04-30T19:14:04Z</dcterms:modified>
</cp:coreProperties>
</file>