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63" r:id="rId3"/>
  </p:sldMasterIdLst>
  <p:notesMasterIdLst>
    <p:notesMasterId r:id="rId62"/>
  </p:notesMasterIdLst>
  <p:sldIdLst>
    <p:sldId id="256" r:id="rId4"/>
    <p:sldId id="530" r:id="rId5"/>
    <p:sldId id="531" r:id="rId6"/>
    <p:sldId id="569" r:id="rId7"/>
    <p:sldId id="560" r:id="rId8"/>
    <p:sldId id="512" r:id="rId9"/>
    <p:sldId id="529" r:id="rId10"/>
    <p:sldId id="287" r:id="rId11"/>
    <p:sldId id="289" r:id="rId12"/>
    <p:sldId id="288" r:id="rId13"/>
    <p:sldId id="290" r:id="rId14"/>
    <p:sldId id="291" r:id="rId15"/>
    <p:sldId id="516" r:id="rId16"/>
    <p:sldId id="570" r:id="rId17"/>
    <p:sldId id="551" r:id="rId18"/>
    <p:sldId id="552" r:id="rId19"/>
    <p:sldId id="553" r:id="rId20"/>
    <p:sldId id="554" r:id="rId21"/>
    <p:sldId id="555" r:id="rId22"/>
    <p:sldId id="556" r:id="rId23"/>
    <p:sldId id="557" r:id="rId24"/>
    <p:sldId id="558" r:id="rId25"/>
    <p:sldId id="562" r:id="rId26"/>
    <p:sldId id="575" r:id="rId27"/>
    <p:sldId id="563" r:id="rId28"/>
    <p:sldId id="564" r:id="rId29"/>
    <p:sldId id="559" r:id="rId30"/>
    <p:sldId id="566" r:id="rId31"/>
    <p:sldId id="542" r:id="rId32"/>
    <p:sldId id="274" r:id="rId33"/>
    <p:sldId id="543" r:id="rId34"/>
    <p:sldId id="544" r:id="rId35"/>
    <p:sldId id="532" r:id="rId36"/>
    <p:sldId id="546" r:id="rId37"/>
    <p:sldId id="545" r:id="rId38"/>
    <p:sldId id="547" r:id="rId39"/>
    <p:sldId id="267" r:id="rId40"/>
    <p:sldId id="548" r:id="rId41"/>
    <p:sldId id="549" r:id="rId42"/>
    <p:sldId id="284" r:id="rId43"/>
    <p:sldId id="293" r:id="rId44"/>
    <p:sldId id="572" r:id="rId45"/>
    <p:sldId id="281" r:id="rId46"/>
    <p:sldId id="519" r:id="rId47"/>
    <p:sldId id="522" r:id="rId48"/>
    <p:sldId id="571" r:id="rId49"/>
    <p:sldId id="480" r:id="rId50"/>
    <p:sldId id="567" r:id="rId51"/>
    <p:sldId id="565" r:id="rId52"/>
    <p:sldId id="573" r:id="rId53"/>
    <p:sldId id="574" r:id="rId54"/>
    <p:sldId id="505" r:id="rId55"/>
    <p:sldId id="507" r:id="rId56"/>
    <p:sldId id="506" r:id="rId57"/>
    <p:sldId id="502" r:id="rId58"/>
    <p:sldId id="474" r:id="rId59"/>
    <p:sldId id="503" r:id="rId60"/>
    <p:sldId id="504"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tcliff, Joslyn" initials="RJ" lastIdx="3" clrIdx="0">
    <p:extLst>
      <p:ext uri="{19B8F6BF-5375-455C-9EA6-DF929625EA0E}">
        <p15:presenceInfo xmlns:p15="http://schemas.microsoft.com/office/powerpoint/2012/main" userId="S-1-5-21-1355109008-1388203642-860360866-79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405"/>
  </p:normalViewPr>
  <p:slideViewPr>
    <p:cSldViewPr snapToGrid="0">
      <p:cViewPr varScale="1">
        <p:scale>
          <a:sx n="68" d="100"/>
          <a:sy n="68" d="100"/>
        </p:scale>
        <p:origin x="592" y="56"/>
      </p:cViewPr>
      <p:guideLst/>
    </p:cSldViewPr>
  </p:slideViewPr>
  <p:notesTextViewPr>
    <p:cViewPr>
      <p:scale>
        <a:sx n="1" d="1"/>
        <a:sy n="1" d="1"/>
      </p:scale>
      <p:origin x="0" y="0"/>
    </p:cViewPr>
  </p:notesTextViewPr>
  <p:notesViewPr>
    <p:cSldViewPr snapToGrid="0">
      <p:cViewPr varScale="1">
        <p:scale>
          <a:sx n="122" d="100"/>
          <a:sy n="122" d="100"/>
        </p:scale>
        <p:origin x="4076"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1F198A-74C4-4D0F-AA94-BCD8D430DA2C}" type="datetimeFigureOut">
              <a:rPr lang="en-US" smtClean="0"/>
              <a:t>9/14/2021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83F295-8BBD-4B98-BCA0-AE2582D8C619}" type="slidenum">
              <a:rPr lang="en-US" smtClean="0"/>
              <a:t>‹#›</a:t>
            </a:fld>
            <a:endParaRPr lang="en-US"/>
          </a:p>
        </p:txBody>
      </p:sp>
    </p:spTree>
    <p:extLst>
      <p:ext uri="{BB962C8B-B14F-4D97-AF65-F5344CB8AC3E}">
        <p14:creationId xmlns:p14="http://schemas.microsoft.com/office/powerpoint/2010/main" val="4171108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www.theguardian.com/environment/2006/sep/10/russia.climatechange" TargetMode="External"/><Relationship Id="rId13" Type="http://schemas.openxmlformats.org/officeDocument/2006/relationships/hyperlink" Target="https://www.businessinsider.com/amazon-fires-may-help-dieback-emit-carbon-hurry-climate-change-2019-8" TargetMode="External"/><Relationship Id="rId3" Type="http://schemas.openxmlformats.org/officeDocument/2006/relationships/hyperlink" Target="https://www.bbc.com/news/world-australia-51101049" TargetMode="External"/><Relationship Id="rId7" Type="http://schemas.openxmlformats.org/officeDocument/2006/relationships/hyperlink" Target="https://nam05.safelinks.protection.outlook.com/?url=https%3A%2F%2Fwww.washingtonpost.com%2Fweather%2F2019%2F12%2F10%2Farctic-may-have-crossed-key-threshold-emitting-billions-tons-carbon-into-air-long-dreaded-climate-feedback%2F&amp;data=02%7C01%7Crseidl%40taylor-engineering.com%7C4585c6a3c0804b9e44ab08d77e659f65%7Cea403409626e4e668190cfaeeecc2d92%7C1%7C0%7C637116847267217860&amp;sdata=Q9Qo5E5fBswT86N%2FNeBlHco1QAYghifYrLHhcEjh9nA%3D&amp;reserved=0" TargetMode="External"/><Relationship Id="rId12" Type="http://schemas.openxmlformats.org/officeDocument/2006/relationships/hyperlink" Target="https://advances.sciencemag.org/content/5/12/eaba2949"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nbcnews.com/science/environment/australia-wildfires-unleash-millions-tons-carbon-dioxide-n1120186" TargetMode="External"/><Relationship Id="rId11" Type="http://schemas.openxmlformats.org/officeDocument/2006/relationships/hyperlink" Target="https://www.businessinsider.com/amazon-rainforest-reaching-tipping-point-deforestation-experts-warn-2019-12" TargetMode="External"/><Relationship Id="rId5" Type="http://schemas.openxmlformats.org/officeDocument/2006/relationships/hyperlink" Target="https://www.sciencealert.com/stunning-images-from-space-reveal-the-extent-of-australia-s-bushfire-crisis" TargetMode="External"/><Relationship Id="rId15" Type="http://schemas.openxmlformats.org/officeDocument/2006/relationships/hyperlink" Target="https://en.wikipedia.org/wiki/Refugees_of_the_Syrian_Civil_War" TargetMode="External"/><Relationship Id="rId10" Type="http://schemas.openxmlformats.org/officeDocument/2006/relationships/hyperlink" Target="https://www.adn.com/arctic/2018/09/24/across-the-arctic-lakes-are-leaking-dangerous-greenhouse-gases/" TargetMode="External"/><Relationship Id="rId4" Type="http://schemas.openxmlformats.org/officeDocument/2006/relationships/hyperlink" Target="https://www.businessinsider.com/australia-fires-astronaut-photographs-space-station-2020-1" TargetMode="External"/><Relationship Id="rId9" Type="http://schemas.openxmlformats.org/officeDocument/2006/relationships/hyperlink" Target="https://www.youtube.com/watch?v=YegdEOSQotE" TargetMode="External"/><Relationship Id="rId14" Type="http://schemas.openxmlformats.org/officeDocument/2006/relationships/hyperlink" Target="https://www.climatecentral.org/news/report-flooded-future-global-vulnerability-to-sea-level-rise-worse-than-previously-understood"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kcet.org/history-society/how-los-angeles-began-to-put-its-smoggy-days-behind"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alleghenyfront.org/how-a-burning-river-helped-create-the-clean-water-act/"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utonline.org/"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s://www.youtube.com/channel/UCBoX0iMkfM7utPckbauKzQA"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eia.gov/outlooks/aeo/"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eia.gov/totalenergy/data/monthly/pdf/sec2_3.pdf" TargetMode="External"/><Relationship Id="rId4" Type="http://schemas.openxmlformats.org/officeDocument/2006/relationships/hyperlink" Target="https://www.eia.gov/tools/faqs/faq.php?id=86&amp;t=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919D6A-1458-4510-8387-95558977457C}" type="slidenum">
              <a:rPr lang="en-US" smtClean="0"/>
              <a:pPr/>
              <a:t>2</a:t>
            </a:fld>
            <a:endParaRPr lang="en-US"/>
          </a:p>
        </p:txBody>
      </p:sp>
    </p:spTree>
    <p:extLst>
      <p:ext uri="{BB962C8B-B14F-4D97-AF65-F5344CB8AC3E}">
        <p14:creationId xmlns:p14="http://schemas.microsoft.com/office/powerpoint/2010/main" val="1027083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83F295-8BBD-4B98-BCA0-AE2582D8C619}" type="slidenum">
              <a:rPr lang="en-US" smtClean="0"/>
              <a:t>14</a:t>
            </a:fld>
            <a:endParaRPr lang="en-US"/>
          </a:p>
        </p:txBody>
      </p:sp>
    </p:spTree>
    <p:extLst>
      <p:ext uri="{BB962C8B-B14F-4D97-AF65-F5344CB8AC3E}">
        <p14:creationId xmlns:p14="http://schemas.microsoft.com/office/powerpoint/2010/main" val="2724057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83F295-8BBD-4B98-BCA0-AE2582D8C619}" type="slidenum">
              <a:rPr lang="en-US" smtClean="0"/>
              <a:t>15</a:t>
            </a:fld>
            <a:endParaRPr lang="en-US"/>
          </a:p>
        </p:txBody>
      </p:sp>
    </p:spTree>
    <p:extLst>
      <p:ext uri="{BB962C8B-B14F-4D97-AF65-F5344CB8AC3E}">
        <p14:creationId xmlns:p14="http://schemas.microsoft.com/office/powerpoint/2010/main" val="2031941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Translation steps are difficult: </a:t>
            </a:r>
          </a:p>
          <a:p>
            <a:pPr marL="171450" indent="-171450">
              <a:buFontTx/>
              <a:buChar char="-"/>
            </a:pPr>
            <a:r>
              <a:rPr lang="en-US"/>
              <a:t>from a general idea that “we want controls to be efficient” to an actual control sequence (in English) is one step, and much can be lost in translation</a:t>
            </a:r>
          </a:p>
          <a:p>
            <a:pPr marL="171450" indent="-171450">
              <a:buFontTx/>
              <a:buChar char="-"/>
            </a:pPr>
            <a:r>
              <a:rPr lang="en-US"/>
              <a:t>From the Sequence of operations in English to a programmed controller is another translation, and again, there are many errors that can creep in along the way</a:t>
            </a:r>
          </a:p>
        </p:txBody>
      </p:sp>
      <p:sp>
        <p:nvSpPr>
          <p:cNvPr id="4" name="Slide Number Placeholder 3"/>
          <p:cNvSpPr>
            <a:spLocks noGrp="1"/>
          </p:cNvSpPr>
          <p:nvPr>
            <p:ph type="sldNum" sz="quarter" idx="5"/>
          </p:nvPr>
        </p:nvSpPr>
        <p:spPr/>
        <p:txBody>
          <a:bodyPr/>
          <a:lstStyle/>
          <a:p>
            <a:fld id="{6A919D6A-1458-4510-8387-95558977457C}" type="slidenum">
              <a:rPr lang="en-US" smtClean="0"/>
              <a:pPr/>
              <a:t>16</a:t>
            </a:fld>
            <a:endParaRPr lang="en-US"/>
          </a:p>
        </p:txBody>
      </p:sp>
    </p:spTree>
    <p:extLst>
      <p:ext uri="{BB962C8B-B14F-4D97-AF65-F5344CB8AC3E}">
        <p14:creationId xmlns:p14="http://schemas.microsoft.com/office/powerpoint/2010/main" val="1439163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83F295-8BBD-4B98-BCA0-AE2582D8C619}" type="slidenum">
              <a:rPr lang="en-US" smtClean="0"/>
              <a:t>17</a:t>
            </a:fld>
            <a:endParaRPr lang="en-US"/>
          </a:p>
        </p:txBody>
      </p:sp>
    </p:spTree>
    <p:extLst>
      <p:ext uri="{BB962C8B-B14F-4D97-AF65-F5344CB8AC3E}">
        <p14:creationId xmlns:p14="http://schemas.microsoft.com/office/powerpoint/2010/main" val="901514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83F295-8BBD-4B98-BCA0-AE2582D8C619}" type="slidenum">
              <a:rPr lang="en-US" smtClean="0"/>
              <a:t>18</a:t>
            </a:fld>
            <a:endParaRPr lang="en-US"/>
          </a:p>
        </p:txBody>
      </p:sp>
    </p:spTree>
    <p:extLst>
      <p:ext uri="{BB962C8B-B14F-4D97-AF65-F5344CB8AC3E}">
        <p14:creationId xmlns:p14="http://schemas.microsoft.com/office/powerpoint/2010/main" val="2052014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919D6A-1458-4510-8387-95558977457C}" type="slidenum">
              <a:rPr lang="en-US" smtClean="0"/>
              <a:pPr/>
              <a:t>19</a:t>
            </a:fld>
            <a:endParaRPr lang="en-US"/>
          </a:p>
        </p:txBody>
      </p:sp>
    </p:spTree>
    <p:extLst>
      <p:ext uri="{BB962C8B-B14F-4D97-AF65-F5344CB8AC3E}">
        <p14:creationId xmlns:p14="http://schemas.microsoft.com/office/powerpoint/2010/main" val="1442918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83F295-8BBD-4B98-BCA0-AE2582D8C619}" type="slidenum">
              <a:rPr lang="en-US" smtClean="0"/>
              <a:t>20</a:t>
            </a:fld>
            <a:endParaRPr lang="en-US"/>
          </a:p>
        </p:txBody>
      </p:sp>
    </p:spTree>
    <p:extLst>
      <p:ext uri="{BB962C8B-B14F-4D97-AF65-F5344CB8AC3E}">
        <p14:creationId xmlns:p14="http://schemas.microsoft.com/office/powerpoint/2010/main" val="1539202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83F295-8BBD-4B98-BCA0-AE2582D8C619}" type="slidenum">
              <a:rPr lang="en-US" smtClean="0"/>
              <a:t>21</a:t>
            </a:fld>
            <a:endParaRPr lang="en-US"/>
          </a:p>
        </p:txBody>
      </p:sp>
    </p:spTree>
    <p:extLst>
      <p:ext uri="{BB962C8B-B14F-4D97-AF65-F5344CB8AC3E}">
        <p14:creationId xmlns:p14="http://schemas.microsoft.com/office/powerpoint/2010/main" val="3495677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83F295-8BBD-4B98-BCA0-AE2582D8C619}" type="slidenum">
              <a:rPr lang="en-US" smtClean="0"/>
              <a:t>22</a:t>
            </a:fld>
            <a:endParaRPr lang="en-US"/>
          </a:p>
        </p:txBody>
      </p:sp>
    </p:spTree>
    <p:extLst>
      <p:ext uri="{BB962C8B-B14F-4D97-AF65-F5344CB8AC3E}">
        <p14:creationId xmlns:p14="http://schemas.microsoft.com/office/powerpoint/2010/main" val="3816138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83F295-8BBD-4B98-BCA0-AE2582D8C619}" type="slidenum">
              <a:rPr lang="en-US" smtClean="0"/>
              <a:t>23</a:t>
            </a:fld>
            <a:endParaRPr lang="en-US"/>
          </a:p>
        </p:txBody>
      </p:sp>
      <p:sp>
        <p:nvSpPr>
          <p:cNvPr id="5" name="Rectangle 4">
            <a:extLst>
              <a:ext uri="{FF2B5EF4-FFF2-40B4-BE49-F238E27FC236}">
                <a16:creationId xmlns:a16="http://schemas.microsoft.com/office/drawing/2014/main" id="{72BA23D6-0B84-4580-BD02-66E25852C695}"/>
              </a:ext>
            </a:extLst>
          </p:cNvPr>
          <p:cNvSpPr/>
          <p:nvPr/>
        </p:nvSpPr>
        <p:spPr>
          <a:xfrm>
            <a:off x="752421" y="3934533"/>
            <a:ext cx="919625" cy="135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5202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a:p>
          <a:p>
            <a:endParaRPr lang="en-US"/>
          </a:p>
          <a:p>
            <a:endParaRPr lang="en-US"/>
          </a:p>
          <a:p>
            <a:r>
              <a:rPr lang="en-US"/>
              <a:t>References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Australian wildfires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hlinkClick r:id="rId3"/>
              </a:rPr>
              <a:t>https://www.bbc.com/news/world-australia-51101049</a:t>
            </a:r>
            <a:r>
              <a:rPr lang="en-US" sz="120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hlinkClick r:id="rId4"/>
              </a:rPr>
              <a:t>https://www.businessinsider.com/australia-fires-astronaut-photographs-space-station-2020-1</a:t>
            </a:r>
            <a:r>
              <a:rPr lang="en-US" sz="1200"/>
              <a:t>; </a:t>
            </a:r>
            <a:r>
              <a:rPr lang="en-US" sz="1200">
                <a:hlinkClick r:id="rId5"/>
              </a:rPr>
              <a:t>https://www.sciencealert.com/stunning-images-from-space-reveal-the-extent-of-australia-s-bushfire-crisis</a:t>
            </a:r>
            <a:endParaRPr lang="en-US" sz="1200"/>
          </a:p>
          <a:p>
            <a:endParaRPr lang="en-US"/>
          </a:p>
          <a:p>
            <a:endParaRPr lang="en-US"/>
          </a:p>
          <a:p>
            <a:r>
              <a:rPr lang="en-US"/>
              <a:t>About 900 million tons of carbon unleashed by Australian fires: </a:t>
            </a:r>
            <a:r>
              <a:rPr lang="en-US">
                <a:hlinkClick r:id="rId6"/>
              </a:rPr>
              <a:t>https://www.nbcnews.com/science/environment/australia-wildfires-unleash-millions-tons-carbon-dioxide-n1120186</a:t>
            </a:r>
            <a:r>
              <a:rPr lang="en-US"/>
              <a:t>, or roughly twice Australia’s annual fossil fuel emissions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Arctic permafrost melting </a:t>
            </a:r>
            <a:r>
              <a:rPr lang="en-US" sz="1200" u="sng" kern="1200">
                <a:solidFill>
                  <a:schemeClr val="tx1"/>
                </a:solidFill>
                <a:effectLst/>
                <a:latin typeface="+mn-lt"/>
                <a:ea typeface="+mn-ea"/>
                <a:cs typeface="+mn-cs"/>
                <a:hlinkClick r:id="rId7"/>
              </a:rPr>
              <a:t>https://www.washingtonpost.com/weather/2019/12/10/arctic-may-have-crossed-key-threshold-emitting-billions-tons-carbon-into-air-long-dreaded-climate-feedback/</a:t>
            </a:r>
            <a:r>
              <a:rPr lang="en-US" sz="1200" kern="1200">
                <a:solidFill>
                  <a:schemeClr val="tx1"/>
                </a:solidFill>
                <a:effectLst/>
                <a:latin typeface="+mn-lt"/>
                <a:ea typeface="+mn-ea"/>
                <a:cs typeface="+mn-cs"/>
              </a:rPr>
              <a:t>  </a:t>
            </a:r>
          </a:p>
          <a:p>
            <a:r>
              <a:rPr lang="en-US"/>
              <a:t>Siberian bogs are melting because arctic permafrost is melting. These bogs are releasing roughly five times the amount of methane that was initially predicted, thus further accelerating global warming </a:t>
            </a:r>
            <a:r>
              <a:rPr lang="en-US">
                <a:hlinkClick r:id="rId8"/>
              </a:rPr>
              <a:t>https://www.theguardian.com/environment/2006/sep/10/russia.climatechange</a:t>
            </a:r>
            <a:endParaRPr lang="en-US"/>
          </a:p>
          <a:p>
            <a:r>
              <a:rPr lang="en-US">
                <a:hlinkClick r:id="rId9"/>
              </a:rPr>
              <a:t>https://www.youtube.com/watch?v=YegdEOSQotE</a:t>
            </a:r>
            <a:r>
              <a:rPr lang="en-US"/>
              <a:t> </a:t>
            </a:r>
            <a:r>
              <a:rPr lang="en-US" err="1"/>
              <a:t>Katey</a:t>
            </a:r>
            <a:r>
              <a:rPr lang="en-US"/>
              <a:t> Walter Anthony, Univ. of Alaska</a:t>
            </a:r>
          </a:p>
          <a:p>
            <a:r>
              <a:rPr lang="en-US">
                <a:hlinkClick r:id="rId10"/>
              </a:rPr>
              <a:t>https://www.adn.com/arctic/2018/09/24/across-the-arctic-lakes-are-leaking-dangerous-greenhouse-gases/</a:t>
            </a:r>
            <a:endParaRPr lang="en-US"/>
          </a:p>
          <a:p>
            <a:endParaRPr lang="en-US"/>
          </a:p>
          <a:p>
            <a:endParaRPr lang="en-US"/>
          </a:p>
          <a:p>
            <a:r>
              <a:rPr lang="en-US"/>
              <a:t>Further deforestation could send the amazon to a tipping point where massive die-off occurs, releasing up to 140 billion tons of carbon </a:t>
            </a:r>
            <a:r>
              <a:rPr lang="en-US">
                <a:hlinkClick r:id="rId11"/>
              </a:rPr>
              <a:t>https://www.businessinsider.com/amazon-rainforest-reaching-tipping-point-deforestation-experts-warn-2019-12</a:t>
            </a:r>
            <a:endParaRPr lang="en-US"/>
          </a:p>
          <a:p>
            <a:r>
              <a:rPr lang="en-US">
                <a:hlinkClick r:id="rId12"/>
              </a:rPr>
              <a:t>https://advances.sciencemag.org/content/5/12/eaba2949</a:t>
            </a:r>
            <a:endParaRPr lang="en-US"/>
          </a:p>
          <a:p>
            <a:r>
              <a:rPr lang="en-US">
                <a:hlinkClick r:id="rId13"/>
              </a:rPr>
              <a:t>https://www.businessinsider.com/amazon-fires-may-help-dieback-emit-carbon-hurry-climate-change-2019-8</a:t>
            </a:r>
            <a:endParaRPr lang="en-US"/>
          </a:p>
          <a:p>
            <a:endParaRPr lang="en-US"/>
          </a:p>
          <a:p>
            <a:endParaRPr lang="en-US"/>
          </a:p>
          <a:p>
            <a:r>
              <a:rPr lang="en-US"/>
              <a:t>Sea Level Rise: </a:t>
            </a:r>
            <a:r>
              <a:rPr lang="en-US">
                <a:hlinkClick r:id="rId14"/>
              </a:rPr>
              <a:t>https://www.climatecentral.org/news/report-flooded-future-global-vulnerability-to-sea-level-rise-worse-than-previously-understood</a:t>
            </a:r>
            <a:endParaRPr lang="en-US"/>
          </a:p>
          <a:p>
            <a:r>
              <a:rPr lang="en-US"/>
              <a:t>Syrian Refugees </a:t>
            </a:r>
            <a:r>
              <a:rPr lang="en-US">
                <a:hlinkClick r:id="rId15"/>
              </a:rPr>
              <a:t>https://en.wikipedia.org/wiki/Refugees_of_the_Syrian_Civil_War</a:t>
            </a:r>
            <a:endParaRPr lang="en-US"/>
          </a:p>
        </p:txBody>
      </p:sp>
      <p:sp>
        <p:nvSpPr>
          <p:cNvPr id="4" name="Slide Number Placeholder 3"/>
          <p:cNvSpPr>
            <a:spLocks noGrp="1"/>
          </p:cNvSpPr>
          <p:nvPr>
            <p:ph type="sldNum" sz="quarter" idx="5"/>
          </p:nvPr>
        </p:nvSpPr>
        <p:spPr/>
        <p:txBody>
          <a:bodyPr/>
          <a:lstStyle/>
          <a:p>
            <a:fld id="{6A919D6A-1458-4510-8387-95558977457C}" type="slidenum">
              <a:rPr lang="en-US" smtClean="0"/>
              <a:pPr/>
              <a:t>6</a:t>
            </a:fld>
            <a:endParaRPr lang="en-US"/>
          </a:p>
        </p:txBody>
      </p:sp>
    </p:spTree>
    <p:extLst>
      <p:ext uri="{BB962C8B-B14F-4D97-AF65-F5344CB8AC3E}">
        <p14:creationId xmlns:p14="http://schemas.microsoft.com/office/powerpoint/2010/main" val="1775956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83F295-8BBD-4B98-BCA0-AE2582D8C619}" type="slidenum">
              <a:rPr lang="en-US" smtClean="0"/>
              <a:t>24</a:t>
            </a:fld>
            <a:endParaRPr lang="en-US"/>
          </a:p>
        </p:txBody>
      </p:sp>
    </p:spTree>
    <p:extLst>
      <p:ext uri="{BB962C8B-B14F-4D97-AF65-F5344CB8AC3E}">
        <p14:creationId xmlns:p14="http://schemas.microsoft.com/office/powerpoint/2010/main" val="2582853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83F295-8BBD-4B98-BCA0-AE2582D8C619}" type="slidenum">
              <a:rPr lang="en-US" smtClean="0"/>
              <a:t>25</a:t>
            </a:fld>
            <a:endParaRPr lang="en-US"/>
          </a:p>
        </p:txBody>
      </p:sp>
    </p:spTree>
    <p:extLst>
      <p:ext uri="{BB962C8B-B14F-4D97-AF65-F5344CB8AC3E}">
        <p14:creationId xmlns:p14="http://schemas.microsoft.com/office/powerpoint/2010/main" val="865775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83F295-8BBD-4B98-BCA0-AE2582D8C619}" type="slidenum">
              <a:rPr lang="en-US" smtClean="0"/>
              <a:t>26</a:t>
            </a:fld>
            <a:endParaRPr lang="en-US"/>
          </a:p>
        </p:txBody>
      </p:sp>
    </p:spTree>
    <p:extLst>
      <p:ext uri="{BB962C8B-B14F-4D97-AF65-F5344CB8AC3E}">
        <p14:creationId xmlns:p14="http://schemas.microsoft.com/office/powerpoint/2010/main" val="3036532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83F295-8BBD-4B98-BCA0-AE2582D8C619}" type="slidenum">
              <a:rPr lang="en-US" smtClean="0"/>
              <a:t>27</a:t>
            </a:fld>
            <a:endParaRPr lang="en-US"/>
          </a:p>
        </p:txBody>
      </p:sp>
    </p:spTree>
    <p:extLst>
      <p:ext uri="{BB962C8B-B14F-4D97-AF65-F5344CB8AC3E}">
        <p14:creationId xmlns:p14="http://schemas.microsoft.com/office/powerpoint/2010/main" val="4265324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83F295-8BBD-4B98-BCA0-AE2582D8C619}" type="slidenum">
              <a:rPr lang="en-US" smtClean="0"/>
              <a:t>28</a:t>
            </a:fld>
            <a:endParaRPr lang="en-US"/>
          </a:p>
        </p:txBody>
      </p:sp>
    </p:spTree>
    <p:extLst>
      <p:ext uri="{BB962C8B-B14F-4D97-AF65-F5344CB8AC3E}">
        <p14:creationId xmlns:p14="http://schemas.microsoft.com/office/powerpoint/2010/main" val="28469699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83F295-8BBD-4B98-BCA0-AE2582D8C619}" type="slidenum">
              <a:rPr lang="en-US" smtClean="0"/>
              <a:t>29</a:t>
            </a:fld>
            <a:endParaRPr lang="en-US"/>
          </a:p>
        </p:txBody>
      </p:sp>
    </p:spTree>
    <p:extLst>
      <p:ext uri="{BB962C8B-B14F-4D97-AF65-F5344CB8AC3E}">
        <p14:creationId xmlns:p14="http://schemas.microsoft.com/office/powerpoint/2010/main" val="2147556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B4D48379-E7C9-4631-8FD8-B5141C3DE5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421F367-464B-4204-9F24-3A9631FADE0F}" type="slidenum">
              <a:rPr lang="en-US" altLang="en-US">
                <a:latin typeface="Arial" panose="020B0604020202020204" pitchFamily="34" charset="0"/>
              </a:rPr>
              <a:pPr>
                <a:spcBef>
                  <a:spcPct val="0"/>
                </a:spcBef>
              </a:pPr>
              <a:t>30</a:t>
            </a:fld>
            <a:endParaRPr lang="en-US" altLang="en-US">
              <a:latin typeface="Arial" panose="020B0604020202020204" pitchFamily="34" charset="0"/>
            </a:endParaRPr>
          </a:p>
        </p:txBody>
      </p:sp>
      <p:sp>
        <p:nvSpPr>
          <p:cNvPr id="33795" name="Rectangle 2">
            <a:extLst>
              <a:ext uri="{FF2B5EF4-FFF2-40B4-BE49-F238E27FC236}">
                <a16:creationId xmlns:a16="http://schemas.microsoft.com/office/drawing/2014/main" id="{AA4AD7E9-C624-4904-878B-CAE2397D2D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Rectangle 3">
            <a:extLst>
              <a:ext uri="{FF2B5EF4-FFF2-40B4-BE49-F238E27FC236}">
                <a16:creationId xmlns:a16="http://schemas.microsoft.com/office/drawing/2014/main" id="{9D836235-0C03-42F2-930C-5FA389479B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68205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B4D48379-E7C9-4631-8FD8-B5141C3DE5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421F367-464B-4204-9F24-3A9631FADE0F}" type="slidenum">
              <a:rPr lang="en-US" altLang="en-US">
                <a:latin typeface="Arial" panose="020B0604020202020204" pitchFamily="34" charset="0"/>
              </a:rPr>
              <a:pPr>
                <a:spcBef>
                  <a:spcPct val="0"/>
                </a:spcBef>
              </a:pPr>
              <a:t>31</a:t>
            </a:fld>
            <a:endParaRPr lang="en-US" altLang="en-US">
              <a:latin typeface="Arial" panose="020B0604020202020204" pitchFamily="34" charset="0"/>
            </a:endParaRPr>
          </a:p>
        </p:txBody>
      </p:sp>
      <p:sp>
        <p:nvSpPr>
          <p:cNvPr id="33795" name="Rectangle 2">
            <a:extLst>
              <a:ext uri="{FF2B5EF4-FFF2-40B4-BE49-F238E27FC236}">
                <a16:creationId xmlns:a16="http://schemas.microsoft.com/office/drawing/2014/main" id="{AA4AD7E9-C624-4904-878B-CAE2397D2D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Rectangle 3">
            <a:extLst>
              <a:ext uri="{FF2B5EF4-FFF2-40B4-BE49-F238E27FC236}">
                <a16:creationId xmlns:a16="http://schemas.microsoft.com/office/drawing/2014/main" id="{9D836235-0C03-42F2-930C-5FA389479B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488038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B4D48379-E7C9-4631-8FD8-B5141C3DE5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421F367-464B-4204-9F24-3A9631FADE0F}" type="slidenum">
              <a:rPr lang="en-US" altLang="en-US">
                <a:latin typeface="Arial" panose="020B0604020202020204" pitchFamily="34" charset="0"/>
              </a:rPr>
              <a:pPr>
                <a:spcBef>
                  <a:spcPct val="0"/>
                </a:spcBef>
              </a:pPr>
              <a:t>32</a:t>
            </a:fld>
            <a:endParaRPr lang="en-US" altLang="en-US">
              <a:latin typeface="Arial" panose="020B0604020202020204" pitchFamily="34" charset="0"/>
            </a:endParaRPr>
          </a:p>
        </p:txBody>
      </p:sp>
      <p:sp>
        <p:nvSpPr>
          <p:cNvPr id="33795" name="Rectangle 2">
            <a:extLst>
              <a:ext uri="{FF2B5EF4-FFF2-40B4-BE49-F238E27FC236}">
                <a16:creationId xmlns:a16="http://schemas.microsoft.com/office/drawing/2014/main" id="{AA4AD7E9-C624-4904-878B-CAE2397D2D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Rectangle 3">
            <a:extLst>
              <a:ext uri="{FF2B5EF4-FFF2-40B4-BE49-F238E27FC236}">
                <a16:creationId xmlns:a16="http://schemas.microsoft.com/office/drawing/2014/main" id="{9D836235-0C03-42F2-930C-5FA389479B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41462799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 </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6A919D6A-1458-4510-8387-95558977457C}" type="slidenum">
              <a:rPr lang="en-US" smtClean="0"/>
              <a:pPr/>
              <a:t>33</a:t>
            </a:fld>
            <a:endParaRPr lang="en-US"/>
          </a:p>
        </p:txBody>
      </p:sp>
    </p:spTree>
    <p:extLst>
      <p:ext uri="{BB962C8B-B14F-4D97-AF65-F5344CB8AC3E}">
        <p14:creationId xmlns:p14="http://schemas.microsoft.com/office/powerpoint/2010/main" val="418870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 </a:t>
            </a:r>
          </a:p>
          <a:p>
            <a:r>
              <a:rPr lang="en-US"/>
              <a:t>Clean Air Act : </a:t>
            </a:r>
            <a:r>
              <a:rPr lang="en-US">
                <a:hlinkClick r:id="rId3"/>
              </a:rPr>
              <a:t>https://www.kcet.org/history-society/how-los-angeles-began-to-put-its-smoggy-days-behind</a:t>
            </a:r>
            <a:endParaRPr lang="en-US"/>
          </a:p>
          <a:p>
            <a:r>
              <a:rPr lang="en-US"/>
              <a:t>Clean water act </a:t>
            </a:r>
            <a:r>
              <a:rPr lang="en-US">
                <a:hlinkClick r:id="rId4"/>
              </a:rPr>
              <a:t>https://www.alleghenyfront.org/how-a-burning-river-helped-create-the-clean-water-act/</a:t>
            </a:r>
            <a:endParaRPr lang="en-US"/>
          </a:p>
          <a:p>
            <a:endParaRPr lang="en-US"/>
          </a:p>
        </p:txBody>
      </p:sp>
      <p:sp>
        <p:nvSpPr>
          <p:cNvPr id="4" name="Slide Number Placeholder 3"/>
          <p:cNvSpPr>
            <a:spLocks noGrp="1"/>
          </p:cNvSpPr>
          <p:nvPr>
            <p:ph type="sldNum" sz="quarter" idx="5"/>
          </p:nvPr>
        </p:nvSpPr>
        <p:spPr/>
        <p:txBody>
          <a:bodyPr/>
          <a:lstStyle/>
          <a:p>
            <a:fld id="{6A919D6A-1458-4510-8387-95558977457C}" type="slidenum">
              <a:rPr lang="en-US" smtClean="0"/>
              <a:pPr/>
              <a:t>7</a:t>
            </a:fld>
            <a:endParaRPr lang="en-US"/>
          </a:p>
        </p:txBody>
      </p:sp>
    </p:spTree>
    <p:extLst>
      <p:ext uri="{BB962C8B-B14F-4D97-AF65-F5344CB8AC3E}">
        <p14:creationId xmlns:p14="http://schemas.microsoft.com/office/powerpoint/2010/main" val="2897646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919D6A-1458-4510-8387-95558977457C}" type="slidenum">
              <a:rPr lang="en-US" smtClean="0"/>
              <a:pPr/>
              <a:t>34</a:t>
            </a:fld>
            <a:endParaRPr lang="en-US"/>
          </a:p>
        </p:txBody>
      </p:sp>
    </p:spTree>
    <p:extLst>
      <p:ext uri="{BB962C8B-B14F-4D97-AF65-F5344CB8AC3E}">
        <p14:creationId xmlns:p14="http://schemas.microsoft.com/office/powerpoint/2010/main" val="10166940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919D6A-1458-4510-8387-95558977457C}" type="slidenum">
              <a:rPr lang="en-US" smtClean="0"/>
              <a:pPr/>
              <a:t>35</a:t>
            </a:fld>
            <a:endParaRPr lang="en-US"/>
          </a:p>
        </p:txBody>
      </p:sp>
    </p:spTree>
    <p:extLst>
      <p:ext uri="{BB962C8B-B14F-4D97-AF65-F5344CB8AC3E}">
        <p14:creationId xmlns:p14="http://schemas.microsoft.com/office/powerpoint/2010/main" val="19848654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919D6A-1458-4510-8387-95558977457C}" type="slidenum">
              <a:rPr lang="en-US" smtClean="0"/>
              <a:pPr/>
              <a:t>36</a:t>
            </a:fld>
            <a:endParaRPr lang="en-US"/>
          </a:p>
        </p:txBody>
      </p:sp>
    </p:spTree>
    <p:extLst>
      <p:ext uri="{BB962C8B-B14F-4D97-AF65-F5344CB8AC3E}">
        <p14:creationId xmlns:p14="http://schemas.microsoft.com/office/powerpoint/2010/main" val="31249006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83F295-8BBD-4B98-BCA0-AE2582D8C619}" type="slidenum">
              <a:rPr lang="en-US" smtClean="0"/>
              <a:t>37</a:t>
            </a:fld>
            <a:endParaRPr lang="en-US"/>
          </a:p>
        </p:txBody>
      </p:sp>
    </p:spTree>
    <p:extLst>
      <p:ext uri="{BB962C8B-B14F-4D97-AF65-F5344CB8AC3E}">
        <p14:creationId xmlns:p14="http://schemas.microsoft.com/office/powerpoint/2010/main" val="35266290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83F295-8BBD-4B98-BCA0-AE2582D8C619}" type="slidenum">
              <a:rPr lang="en-US" smtClean="0"/>
              <a:t>38</a:t>
            </a:fld>
            <a:endParaRPr lang="en-US"/>
          </a:p>
        </p:txBody>
      </p:sp>
    </p:spTree>
    <p:extLst>
      <p:ext uri="{BB962C8B-B14F-4D97-AF65-F5344CB8AC3E}">
        <p14:creationId xmlns:p14="http://schemas.microsoft.com/office/powerpoint/2010/main" val="2395727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83F295-8BBD-4B98-BCA0-AE2582D8C619}" type="slidenum">
              <a:rPr lang="en-US" smtClean="0"/>
              <a:t>39</a:t>
            </a:fld>
            <a:endParaRPr lang="en-US"/>
          </a:p>
        </p:txBody>
      </p:sp>
    </p:spTree>
    <p:extLst>
      <p:ext uri="{BB962C8B-B14F-4D97-AF65-F5344CB8AC3E}">
        <p14:creationId xmlns:p14="http://schemas.microsoft.com/office/powerpoint/2010/main" val="31479302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83F295-8BBD-4B98-BCA0-AE2582D8C619}" type="slidenum">
              <a:rPr lang="en-US" smtClean="0"/>
              <a:t>40</a:t>
            </a:fld>
            <a:endParaRPr lang="en-US"/>
          </a:p>
        </p:txBody>
      </p:sp>
    </p:spTree>
    <p:extLst>
      <p:ext uri="{BB962C8B-B14F-4D97-AF65-F5344CB8AC3E}">
        <p14:creationId xmlns:p14="http://schemas.microsoft.com/office/powerpoint/2010/main" val="36937364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19E91EB4-5499-4E9E-83E7-D754F22CF042}"/>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AC8FB63-9AF2-4A35-A6F6-69D6E10E4F60}" type="slidenum">
              <a:rPr lang="en-US" altLang="en-US"/>
              <a:pPr eaLnBrk="1" hangingPunct="1"/>
              <a:t>41</a:t>
            </a:fld>
            <a:endParaRPr lang="en-US" altLang="en-US"/>
          </a:p>
        </p:txBody>
      </p:sp>
      <p:sp>
        <p:nvSpPr>
          <p:cNvPr id="96259" name="Rectangle 2">
            <a:extLst>
              <a:ext uri="{FF2B5EF4-FFF2-40B4-BE49-F238E27FC236}">
                <a16:creationId xmlns:a16="http://schemas.microsoft.com/office/drawing/2014/main" id="{CBE1BB63-997C-4CB9-924D-A64D88771253}"/>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8F79D06E-A166-4BB5-BB1E-138BC7964986}"/>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19E91EB4-5499-4E9E-83E7-D754F22CF042}"/>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AC8FB63-9AF2-4A35-A6F6-69D6E10E4F60}" type="slidenum">
              <a:rPr lang="en-US" altLang="en-US"/>
              <a:pPr eaLnBrk="1" hangingPunct="1"/>
              <a:t>42</a:t>
            </a:fld>
            <a:endParaRPr lang="en-US" altLang="en-US"/>
          </a:p>
        </p:txBody>
      </p:sp>
      <p:sp>
        <p:nvSpPr>
          <p:cNvPr id="96259" name="Rectangle 2">
            <a:extLst>
              <a:ext uri="{FF2B5EF4-FFF2-40B4-BE49-F238E27FC236}">
                <a16:creationId xmlns:a16="http://schemas.microsoft.com/office/drawing/2014/main" id="{CBE1BB63-997C-4CB9-924D-A64D88771253}"/>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8F79D06E-A166-4BB5-BB1E-138BC7964986}"/>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3997570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83F295-8BBD-4B98-BCA0-AE2582D8C619}" type="slidenum">
              <a:rPr lang="en-US" smtClean="0"/>
              <a:t>43</a:t>
            </a:fld>
            <a:endParaRPr lang="en-US"/>
          </a:p>
        </p:txBody>
      </p:sp>
    </p:spTree>
    <p:extLst>
      <p:ext uri="{BB962C8B-B14F-4D97-AF65-F5344CB8AC3E}">
        <p14:creationId xmlns:p14="http://schemas.microsoft.com/office/powerpoint/2010/main" val="2249913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83F295-8BBD-4B98-BCA0-AE2582D8C619}" type="slidenum">
              <a:rPr lang="en-US" smtClean="0"/>
              <a:t>8</a:t>
            </a:fld>
            <a:endParaRPr lang="en-US"/>
          </a:p>
        </p:txBody>
      </p:sp>
    </p:spTree>
    <p:extLst>
      <p:ext uri="{BB962C8B-B14F-4D97-AF65-F5344CB8AC3E}">
        <p14:creationId xmlns:p14="http://schemas.microsoft.com/office/powerpoint/2010/main" val="39638149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 </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6A919D6A-1458-4510-8387-95558977457C}" type="slidenum">
              <a:rPr lang="en-US" smtClean="0"/>
              <a:pPr/>
              <a:t>44</a:t>
            </a:fld>
            <a:endParaRPr lang="en-US"/>
          </a:p>
        </p:txBody>
      </p:sp>
    </p:spTree>
    <p:extLst>
      <p:ext uri="{BB962C8B-B14F-4D97-AF65-F5344CB8AC3E}">
        <p14:creationId xmlns:p14="http://schemas.microsoft.com/office/powerpoint/2010/main" val="25726546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 </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6A919D6A-1458-4510-8387-95558977457C}" type="slidenum">
              <a:rPr lang="en-US" smtClean="0"/>
              <a:pPr/>
              <a:t>45</a:t>
            </a:fld>
            <a:endParaRPr lang="en-US"/>
          </a:p>
        </p:txBody>
      </p:sp>
    </p:spTree>
    <p:extLst>
      <p:ext uri="{BB962C8B-B14F-4D97-AF65-F5344CB8AC3E}">
        <p14:creationId xmlns:p14="http://schemas.microsoft.com/office/powerpoint/2010/main" val="1489608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83F295-8BBD-4B98-BCA0-AE2582D8C619}" type="slidenum">
              <a:rPr lang="en-US" smtClean="0"/>
              <a:t>46</a:t>
            </a:fld>
            <a:endParaRPr lang="en-US"/>
          </a:p>
        </p:txBody>
      </p:sp>
    </p:spTree>
    <p:extLst>
      <p:ext uri="{BB962C8B-B14F-4D97-AF65-F5344CB8AC3E}">
        <p14:creationId xmlns:p14="http://schemas.microsoft.com/office/powerpoint/2010/main" val="34875748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the real-time monitoring of grid energy in terms of carbon emissions, and the resulting operation of particular devices connected to the internet is very much in its infancy. The presenter has not yet seen this system in action at an actual site, so some caution may be warranted before recommending this to any customers.</a:t>
            </a:r>
          </a:p>
          <a:p>
            <a:endParaRPr lang="en-US"/>
          </a:p>
          <a:p>
            <a:r>
              <a:rPr lang="en-US"/>
              <a:t>However, it is yet another element in the discussion about decarbonization and associated challenges that practitioners may want to be aware of, by involving not just HVAC system choices and commissioning efforts but also ongoing real-time control system effects of the changing energy picture.</a:t>
            </a:r>
          </a:p>
        </p:txBody>
      </p:sp>
      <p:sp>
        <p:nvSpPr>
          <p:cNvPr id="4" name="Slide Number Placeholder 3"/>
          <p:cNvSpPr>
            <a:spLocks noGrp="1"/>
          </p:cNvSpPr>
          <p:nvPr>
            <p:ph type="sldNum" sz="quarter" idx="5"/>
          </p:nvPr>
        </p:nvSpPr>
        <p:spPr/>
        <p:txBody>
          <a:bodyPr/>
          <a:lstStyle/>
          <a:p>
            <a:fld id="{6A919D6A-1458-4510-8387-95558977457C}" type="slidenum">
              <a:rPr lang="en-US" smtClean="0"/>
              <a:pPr/>
              <a:t>47</a:t>
            </a:fld>
            <a:endParaRPr lang="en-US"/>
          </a:p>
        </p:txBody>
      </p:sp>
    </p:spTree>
    <p:extLst>
      <p:ext uri="{BB962C8B-B14F-4D97-AF65-F5344CB8AC3E}">
        <p14:creationId xmlns:p14="http://schemas.microsoft.com/office/powerpoint/2010/main" val="21321289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chart from CAISO illustrating ongoing efforts in California to reduce greenhouse gas emissions, and the fairly breathtaking pace at which this has occurred – grid CO2 emissions have roughly been cut in half in the last 5 years !</a:t>
            </a:r>
          </a:p>
          <a:p>
            <a:endParaRPr lang="en-US"/>
          </a:p>
          <a:p>
            <a:endParaRPr lang="en-US"/>
          </a:p>
        </p:txBody>
      </p:sp>
      <p:sp>
        <p:nvSpPr>
          <p:cNvPr id="4" name="Slide Number Placeholder 3"/>
          <p:cNvSpPr>
            <a:spLocks noGrp="1"/>
          </p:cNvSpPr>
          <p:nvPr>
            <p:ph type="sldNum" sz="quarter" idx="5"/>
          </p:nvPr>
        </p:nvSpPr>
        <p:spPr/>
        <p:txBody>
          <a:bodyPr/>
          <a:lstStyle/>
          <a:p>
            <a:fld id="{6A919D6A-1458-4510-8387-95558977457C}" type="slidenum">
              <a:rPr lang="en-US" smtClean="0"/>
              <a:pPr/>
              <a:t>48</a:t>
            </a:fld>
            <a:endParaRPr lang="en-US"/>
          </a:p>
        </p:txBody>
      </p:sp>
    </p:spTree>
    <p:extLst>
      <p:ext uri="{BB962C8B-B14F-4D97-AF65-F5344CB8AC3E}">
        <p14:creationId xmlns:p14="http://schemas.microsoft.com/office/powerpoint/2010/main" val="3931213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chart from CAISO illustrating ongoing efforts in California to reduce greenhouse gas emissions, and the fairly breathtaking pace at which this has occurred – grid CO2 emissions have roughly been cut in half in the last 5 years !</a:t>
            </a:r>
          </a:p>
          <a:p>
            <a:endParaRPr lang="en-US"/>
          </a:p>
          <a:p>
            <a:endParaRPr lang="en-US"/>
          </a:p>
        </p:txBody>
      </p:sp>
      <p:sp>
        <p:nvSpPr>
          <p:cNvPr id="4" name="Slide Number Placeholder 3"/>
          <p:cNvSpPr>
            <a:spLocks noGrp="1"/>
          </p:cNvSpPr>
          <p:nvPr>
            <p:ph type="sldNum" sz="quarter" idx="5"/>
          </p:nvPr>
        </p:nvSpPr>
        <p:spPr/>
        <p:txBody>
          <a:bodyPr/>
          <a:lstStyle/>
          <a:p>
            <a:fld id="{6A919D6A-1458-4510-8387-95558977457C}" type="slidenum">
              <a:rPr lang="en-US" smtClean="0"/>
              <a:pPr/>
              <a:t>49</a:t>
            </a:fld>
            <a:endParaRPr lang="en-US"/>
          </a:p>
        </p:txBody>
      </p:sp>
    </p:spTree>
    <p:extLst>
      <p:ext uri="{BB962C8B-B14F-4D97-AF65-F5344CB8AC3E}">
        <p14:creationId xmlns:p14="http://schemas.microsoft.com/office/powerpoint/2010/main" val="2404111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a:t>This example shows a recent project where your presenter provided Cx services and shows the ability to track issues in a  particular location and reference the issues log from the 360-photo tool.</a:t>
            </a:r>
          </a:p>
          <a:p>
            <a:endParaRPr lang="en-US"/>
          </a:p>
          <a:p>
            <a:r>
              <a:rPr lang="en-US"/>
              <a:t>The issues log can also reference the 360-photo tool and allow the reader of the issues log to jump directly to a particular location referenced by an issues log entry, with hyperlinks in either application.</a:t>
            </a:r>
          </a:p>
          <a:p>
            <a:endParaRPr lang="en-US"/>
          </a:p>
          <a:p>
            <a:r>
              <a:rPr lang="en-US"/>
              <a:t>The issue in question related to several VAV terminals located high above a hard lid-ceiling, raising concerns they would not be accessible in future without an access door and possibly walkable ceiling.</a:t>
            </a:r>
          </a:p>
          <a:p>
            <a:endParaRPr lang="en-US"/>
          </a:p>
          <a:p>
            <a:r>
              <a:rPr lang="en-US"/>
              <a:t>The video shows the evolution of the construction over time, the exact location of the actually mounted terminals and actuators, and the placement of the access door as a backcheck. All of this information remains, and can be used in discussions at a conference table or a virtual conference to “walk” through multiple issues of this kind with a project team, with the majority of project team members never having to walk to the location to nevertheless get a complete understanding of what is discussed. </a:t>
            </a:r>
          </a:p>
          <a:p>
            <a:endParaRPr lang="en-US"/>
          </a:p>
          <a:p>
            <a:r>
              <a:rPr lang="en-US"/>
              <a:t>Final resolutions can be documented, and the owner can check at their leisure. </a:t>
            </a:r>
          </a:p>
          <a:p>
            <a:endParaRPr lang="en-US"/>
          </a:p>
          <a:p>
            <a:r>
              <a:rPr lang="en-US"/>
              <a:t>The marketplace offers many competitive solutions with very similar features for this purpose.</a:t>
            </a:r>
          </a:p>
          <a:p>
            <a:endParaRPr lang="en-US"/>
          </a:p>
        </p:txBody>
      </p:sp>
      <p:sp>
        <p:nvSpPr>
          <p:cNvPr id="4" name="Slide Number Placeholder 3"/>
          <p:cNvSpPr>
            <a:spLocks noGrp="1"/>
          </p:cNvSpPr>
          <p:nvPr>
            <p:ph type="sldNum" sz="quarter" idx="5"/>
          </p:nvPr>
        </p:nvSpPr>
        <p:spPr/>
        <p:txBody>
          <a:bodyPr/>
          <a:lstStyle/>
          <a:p>
            <a:fld id="{6A919D6A-1458-4510-8387-95558977457C}" type="slidenum">
              <a:rPr lang="en-US" smtClean="0"/>
              <a:pPr/>
              <a:t>52</a:t>
            </a:fld>
            <a:endParaRPr lang="en-US"/>
          </a:p>
        </p:txBody>
      </p:sp>
    </p:spTree>
    <p:extLst>
      <p:ext uri="{BB962C8B-B14F-4D97-AF65-F5344CB8AC3E}">
        <p14:creationId xmlns:p14="http://schemas.microsoft.com/office/powerpoint/2010/main" val="24658769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tools are specifically built to allow issue tracking in 3D, so that the information remains after project completion for building engineering staff and the next retrofit team so that the history of changes or particular elements in the construction is not lost. </a:t>
            </a:r>
          </a:p>
          <a:p>
            <a:endParaRPr lang="en-US"/>
          </a:p>
          <a:p>
            <a:r>
              <a:rPr lang="en-US"/>
              <a:t>Instead of using site photographs (like the previous tool) over time, this tool uses a BIM model, whose format is converted to a fast 3D walkthrough model that is easier to use for non-engineering users.</a:t>
            </a:r>
          </a:p>
          <a:p>
            <a:endParaRPr lang="en-US"/>
          </a:p>
        </p:txBody>
      </p:sp>
      <p:sp>
        <p:nvSpPr>
          <p:cNvPr id="4" name="Slide Number Placeholder 3"/>
          <p:cNvSpPr>
            <a:spLocks noGrp="1"/>
          </p:cNvSpPr>
          <p:nvPr>
            <p:ph type="sldNum" sz="quarter" idx="5"/>
          </p:nvPr>
        </p:nvSpPr>
        <p:spPr/>
        <p:txBody>
          <a:bodyPr/>
          <a:lstStyle/>
          <a:p>
            <a:fld id="{6A919D6A-1458-4510-8387-95558977457C}" type="slidenum">
              <a:rPr lang="en-US" smtClean="0"/>
              <a:pPr/>
              <a:t>53</a:t>
            </a:fld>
            <a:endParaRPr lang="en-US"/>
          </a:p>
        </p:txBody>
      </p:sp>
    </p:spTree>
    <p:extLst>
      <p:ext uri="{BB962C8B-B14F-4D97-AF65-F5344CB8AC3E}">
        <p14:creationId xmlns:p14="http://schemas.microsoft.com/office/powerpoint/2010/main" val="7331706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Existing buildings can be scanned with a number of different applications using laser distance measurement, as this example shows. </a:t>
            </a:r>
          </a:p>
          <a:p>
            <a:endParaRPr lang="en-US"/>
          </a:p>
          <a:p>
            <a:r>
              <a:rPr lang="en-US"/>
              <a:t>This produces a photo-realistic overlay over a 3D point cloud generated by a laser scan. </a:t>
            </a:r>
          </a:p>
          <a:p>
            <a:endParaRPr lang="en-US"/>
          </a:p>
          <a:p>
            <a:r>
              <a:rPr lang="en-US"/>
              <a:t>The resulting surfaces are measurable since the laser is accurate enough to provide this information in 3D. </a:t>
            </a:r>
          </a:p>
          <a:p>
            <a:endParaRPr lang="en-US"/>
          </a:p>
          <a:p>
            <a:r>
              <a:rPr lang="en-US"/>
              <a:t>For existing building projects, a team can therefore evaluate what kind of replacement components will fit, whether openings have to be made wider, whether service access will be sufficient and the like, without having to re-visit the site every time a new option is discussed and a particular element of the existing building has not yet been reviewed.</a:t>
            </a:r>
          </a:p>
          <a:p>
            <a:endParaRPr lang="en-US"/>
          </a:p>
          <a:p>
            <a:r>
              <a:rPr lang="en-US"/>
              <a:t>Depending on the tool used, the laser-generated point clouds can also be imported into BIM tools like Revit to allow the design coordination of retrofit or equipment replacement elements.</a:t>
            </a:r>
          </a:p>
        </p:txBody>
      </p:sp>
      <p:sp>
        <p:nvSpPr>
          <p:cNvPr id="4" name="Slide Number Placeholder 3"/>
          <p:cNvSpPr>
            <a:spLocks noGrp="1"/>
          </p:cNvSpPr>
          <p:nvPr>
            <p:ph type="sldNum" sz="quarter" idx="5"/>
          </p:nvPr>
        </p:nvSpPr>
        <p:spPr/>
        <p:txBody>
          <a:bodyPr/>
          <a:lstStyle/>
          <a:p>
            <a:fld id="{6A919D6A-1458-4510-8387-95558977457C}" type="slidenum">
              <a:rPr lang="en-US" smtClean="0"/>
              <a:pPr/>
              <a:t>54</a:t>
            </a:fld>
            <a:endParaRPr lang="en-US"/>
          </a:p>
        </p:txBody>
      </p:sp>
    </p:spTree>
    <p:extLst>
      <p:ext uri="{BB962C8B-B14F-4D97-AF65-F5344CB8AC3E}">
        <p14:creationId xmlns:p14="http://schemas.microsoft.com/office/powerpoint/2010/main" val="22402833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Universal Translator allows the collection of large amounts of data, for example several months of 1-minute data from a large building, capturing all Building Automation System data.</a:t>
            </a:r>
          </a:p>
          <a:p>
            <a:endParaRPr lang="en-US"/>
          </a:p>
          <a:p>
            <a:r>
              <a:rPr lang="en-US"/>
              <a:t>This data can then be analyzed and made visible using a number of included analysis routines such as setpoint analysis, which automatically steps through all pieces of equipment to determine how well they maintained a certain setpoint. </a:t>
            </a:r>
          </a:p>
          <a:p>
            <a:endParaRPr lang="en-US"/>
          </a:p>
          <a:p>
            <a:r>
              <a:rPr lang="en-US"/>
              <a:t>For example, it can analyze the behavior of all air terminals with respect to temperature and temperature setpoints, or airflow adherence to setpoint. It then ranks all terminals for their performance over the entire trend period.</a:t>
            </a:r>
          </a:p>
          <a:p>
            <a:endParaRPr lang="en-US"/>
          </a:p>
          <a:p>
            <a:r>
              <a:rPr lang="en-US"/>
              <a:t>Using the analysis results, the best and worst performers can be visually shown with time-series, scatter chart or day-of-the-week charts to provide more intuitive feedback.</a:t>
            </a:r>
          </a:p>
          <a:p>
            <a:endParaRPr lang="en-US"/>
          </a:p>
          <a:p>
            <a:r>
              <a:rPr lang="en-US"/>
              <a:t>While this semi-manual approach to building analysis requires some training, both the tool and training sessions are available for free. Commissioning Providers can provide significant added value by performing trend reviews in addition to field-level functional testing.</a:t>
            </a:r>
          </a:p>
          <a:p>
            <a:endParaRPr lang="en-US"/>
          </a:p>
          <a:p>
            <a:r>
              <a:rPr lang="en-US"/>
              <a:t>See </a:t>
            </a:r>
            <a:r>
              <a:rPr lang="en-US" sz="1200">
                <a:hlinkClick r:id="rId3"/>
              </a:rPr>
              <a:t>http://www.utonline.org</a:t>
            </a:r>
            <a:r>
              <a:rPr lang="en-US" sz="1200"/>
              <a:t> and</a:t>
            </a:r>
          </a:p>
          <a:p>
            <a:r>
              <a:rPr lang="en-US" sz="1200">
                <a:hlinkClick r:id="rId4"/>
              </a:rPr>
              <a:t>https://www.youtube.com/channel/UCBoX0iMkfM7utPckbauKzQA</a:t>
            </a:r>
            <a:r>
              <a:rPr lang="en-US" sz="1200"/>
              <a:t> for training videos </a:t>
            </a:r>
          </a:p>
          <a:p>
            <a:endParaRPr lang="en-US"/>
          </a:p>
        </p:txBody>
      </p:sp>
      <p:sp>
        <p:nvSpPr>
          <p:cNvPr id="4" name="Slide Number Placeholder 3"/>
          <p:cNvSpPr>
            <a:spLocks noGrp="1"/>
          </p:cNvSpPr>
          <p:nvPr>
            <p:ph type="sldNum" sz="quarter" idx="5"/>
          </p:nvPr>
        </p:nvSpPr>
        <p:spPr/>
        <p:txBody>
          <a:bodyPr/>
          <a:lstStyle/>
          <a:p>
            <a:fld id="{6A919D6A-1458-4510-8387-95558977457C}" type="slidenum">
              <a:rPr lang="en-US" smtClean="0"/>
              <a:pPr/>
              <a:t>55</a:t>
            </a:fld>
            <a:endParaRPr lang="en-US"/>
          </a:p>
        </p:txBody>
      </p:sp>
    </p:spTree>
    <p:extLst>
      <p:ext uri="{BB962C8B-B14F-4D97-AF65-F5344CB8AC3E}">
        <p14:creationId xmlns:p14="http://schemas.microsoft.com/office/powerpoint/2010/main" val="3375306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83F295-8BBD-4B98-BCA0-AE2582D8C619}" type="slidenum">
              <a:rPr lang="en-US" smtClean="0"/>
              <a:t>9</a:t>
            </a:fld>
            <a:endParaRPr lang="en-US"/>
          </a:p>
        </p:txBody>
      </p:sp>
    </p:spTree>
    <p:extLst>
      <p:ext uri="{BB962C8B-B14F-4D97-AF65-F5344CB8AC3E}">
        <p14:creationId xmlns:p14="http://schemas.microsoft.com/office/powerpoint/2010/main" val="22777257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Building performance data is still one of the most under-utilized tools for owners and commissioning providers.</a:t>
            </a:r>
          </a:p>
          <a:p>
            <a:r>
              <a:rPr lang="en-US"/>
              <a:t>While functional testing is required by most Cx guidelines and LEED, trend reviews are not mandated in any of the current Standards or Guidelines related to commissioning.</a:t>
            </a:r>
          </a:p>
          <a:p>
            <a:endParaRPr lang="en-US"/>
          </a:p>
          <a:p>
            <a:r>
              <a:rPr lang="en-US"/>
              <a:t>The reason for this is likely the fairly high degree of complexity associated with data collection and processing.</a:t>
            </a:r>
          </a:p>
          <a:p>
            <a:endParaRPr lang="en-US"/>
          </a:p>
          <a:p>
            <a:r>
              <a:rPr lang="en-US"/>
              <a:t>However, regular use of this data and familiarity of various stakeholders with their building’s actual performance and shortcomings would do much to reduce overall energy use in the building sector.</a:t>
            </a:r>
          </a:p>
          <a:p>
            <a:endParaRPr lang="en-US"/>
          </a:p>
          <a:p>
            <a:r>
              <a:rPr lang="en-US"/>
              <a:t>There are many tools available to facilitate the use of building automation system and metering data to complement new building and ongoing facility commissioning. They become a central element for monitoring-based commissioning (</a:t>
            </a:r>
            <a:r>
              <a:rPr lang="en-US" err="1"/>
              <a:t>MBCx</a:t>
            </a:r>
            <a:r>
              <a:rPr lang="en-US"/>
              <a:t>)</a:t>
            </a:r>
          </a:p>
          <a:p>
            <a:endParaRPr lang="en-US"/>
          </a:p>
          <a:p>
            <a:endParaRPr lang="en-US"/>
          </a:p>
        </p:txBody>
      </p:sp>
      <p:sp>
        <p:nvSpPr>
          <p:cNvPr id="4" name="Slide Number Placeholder 3"/>
          <p:cNvSpPr>
            <a:spLocks noGrp="1"/>
          </p:cNvSpPr>
          <p:nvPr>
            <p:ph type="sldNum" sz="quarter" idx="5"/>
          </p:nvPr>
        </p:nvSpPr>
        <p:spPr/>
        <p:txBody>
          <a:bodyPr/>
          <a:lstStyle/>
          <a:p>
            <a:fld id="{6A919D6A-1458-4510-8387-95558977457C}" type="slidenum">
              <a:rPr lang="en-US" smtClean="0"/>
              <a:pPr/>
              <a:t>56</a:t>
            </a:fld>
            <a:endParaRPr lang="en-US"/>
          </a:p>
        </p:txBody>
      </p:sp>
    </p:spTree>
    <p:extLst>
      <p:ext uri="{BB962C8B-B14F-4D97-AF65-F5344CB8AC3E}">
        <p14:creationId xmlns:p14="http://schemas.microsoft.com/office/powerpoint/2010/main" val="22914080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Many Energy Information Systems (EIS) exist. The vary from semi-manual where an owner or operator defines the operation of the tool and adds rules for fault detection or alarming, to completely packaged solutions set up by the vendor.</a:t>
            </a:r>
          </a:p>
          <a:p>
            <a:endParaRPr lang="en-US"/>
          </a:p>
          <a:p>
            <a:r>
              <a:rPr lang="en-US"/>
              <a:t>They are centered around the principle that information about a building or campus can be presented at a high level, and where problems are indicated, an owner or building engineer can “drill down” to a lower level of detail to troubleshoot behavior.</a:t>
            </a:r>
          </a:p>
          <a:p>
            <a:endParaRPr lang="en-US"/>
          </a:p>
          <a:p>
            <a:r>
              <a:rPr lang="en-US"/>
              <a:t>Typical Building Automation System (BAS) platforms do not have this capability by and large, and instead display simply a time-series chart of one or more control points such as fan status. Such low-level information is typically insufficient to review a whole building’s worth of data, and even more unsuitable for review of a whole campus.</a:t>
            </a:r>
          </a:p>
          <a:p>
            <a:endParaRPr lang="en-US"/>
          </a:p>
          <a:p>
            <a:r>
              <a:rPr lang="en-US"/>
              <a:t>EIS platforms are therefore useful when fast, daily review of building operation is desired and to maintain a building at a certain operating efficiency once the building has successfully been commissioned.</a:t>
            </a:r>
          </a:p>
          <a:p>
            <a:endParaRPr lang="en-US"/>
          </a:p>
          <a:p>
            <a:endParaRPr lang="en-US"/>
          </a:p>
        </p:txBody>
      </p:sp>
      <p:sp>
        <p:nvSpPr>
          <p:cNvPr id="4" name="Slide Number Placeholder 3"/>
          <p:cNvSpPr>
            <a:spLocks noGrp="1"/>
          </p:cNvSpPr>
          <p:nvPr>
            <p:ph type="sldNum" sz="quarter" idx="5"/>
          </p:nvPr>
        </p:nvSpPr>
        <p:spPr/>
        <p:txBody>
          <a:bodyPr/>
          <a:lstStyle/>
          <a:p>
            <a:fld id="{6A919D6A-1458-4510-8387-95558977457C}" type="slidenum">
              <a:rPr lang="en-US" smtClean="0"/>
              <a:pPr/>
              <a:t>57</a:t>
            </a:fld>
            <a:endParaRPr lang="en-US"/>
          </a:p>
        </p:txBody>
      </p:sp>
    </p:spTree>
    <p:extLst>
      <p:ext uri="{BB962C8B-B14F-4D97-AF65-F5344CB8AC3E}">
        <p14:creationId xmlns:p14="http://schemas.microsoft.com/office/powerpoint/2010/main" val="1089386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83F295-8BBD-4B98-BCA0-AE2582D8C619}" type="slidenum">
              <a:rPr lang="en-US" smtClean="0"/>
              <a:t>10</a:t>
            </a:fld>
            <a:endParaRPr lang="en-US"/>
          </a:p>
        </p:txBody>
      </p:sp>
    </p:spTree>
    <p:extLst>
      <p:ext uri="{BB962C8B-B14F-4D97-AF65-F5344CB8AC3E}">
        <p14:creationId xmlns:p14="http://schemas.microsoft.com/office/powerpoint/2010/main" val="4175763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83F295-8BBD-4B98-BCA0-AE2582D8C619}" type="slidenum">
              <a:rPr lang="en-US" smtClean="0"/>
              <a:t>11</a:t>
            </a:fld>
            <a:endParaRPr lang="en-US"/>
          </a:p>
        </p:txBody>
      </p:sp>
    </p:spTree>
    <p:extLst>
      <p:ext uri="{BB962C8B-B14F-4D97-AF65-F5344CB8AC3E}">
        <p14:creationId xmlns:p14="http://schemas.microsoft.com/office/powerpoint/2010/main" val="2448905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83F295-8BBD-4B98-BCA0-AE2582D8C619}" type="slidenum">
              <a:rPr lang="en-US" smtClean="0"/>
              <a:t>12</a:t>
            </a:fld>
            <a:endParaRPr lang="en-US"/>
          </a:p>
        </p:txBody>
      </p:sp>
    </p:spTree>
    <p:extLst>
      <p:ext uri="{BB962C8B-B14F-4D97-AF65-F5344CB8AC3E}">
        <p14:creationId xmlns:p14="http://schemas.microsoft.com/office/powerpoint/2010/main" val="142658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 </a:t>
            </a:r>
          </a:p>
          <a:p>
            <a:endParaRPr lang="en-US"/>
          </a:p>
          <a:p>
            <a:r>
              <a:rPr lang="en-US"/>
              <a:t>Full US Energy Information Administration outlook to 2050 </a:t>
            </a:r>
            <a:r>
              <a:rPr lang="en-US">
                <a:hlinkClick r:id="rId3"/>
              </a:rPr>
              <a:t>https://www.eia.gov/outlooks/aeo/</a:t>
            </a:r>
            <a:endParaRPr lang="en-US"/>
          </a:p>
          <a:p>
            <a:endParaRPr lang="en-US"/>
          </a:p>
          <a:p>
            <a:r>
              <a:rPr lang="en-US">
                <a:hlinkClick r:id="rId4"/>
              </a:rPr>
              <a:t>https://www.eia.gov/tools/faqs/faq.php?id=86&amp;t=1</a:t>
            </a:r>
            <a:r>
              <a:rPr lang="en-US"/>
              <a:t> and </a:t>
            </a:r>
          </a:p>
          <a:p>
            <a:r>
              <a:rPr lang="en-US"/>
              <a:t>Pie chart created from Table 2.1 in PDF </a:t>
            </a:r>
            <a:r>
              <a:rPr lang="en-US">
                <a:hlinkClick r:id="rId5"/>
              </a:rPr>
              <a:t>https://www.eia.gov/totalenergy/data/monthly/pdf/sec2_3.pdf</a:t>
            </a:r>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6A919D6A-1458-4510-8387-95558977457C}" type="slidenum">
              <a:rPr lang="en-US" smtClean="0"/>
              <a:pPr/>
              <a:t>13</a:t>
            </a:fld>
            <a:endParaRPr lang="en-US"/>
          </a:p>
        </p:txBody>
      </p:sp>
    </p:spTree>
    <p:extLst>
      <p:ext uri="{BB962C8B-B14F-4D97-AF65-F5344CB8AC3E}">
        <p14:creationId xmlns:p14="http://schemas.microsoft.com/office/powerpoint/2010/main" val="3174489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D50ECF3-9945-4E8E-AE78-CEB769A173B1}" type="datetime1">
              <a:rPr lang="en-US" smtClean="0"/>
              <a:t>9/14/2021</a:t>
            </a:fld>
            <a:endParaRPr lang="en-US"/>
          </a:p>
        </p:txBody>
      </p:sp>
      <p:sp>
        <p:nvSpPr>
          <p:cNvPr id="5" name="Footer Placeholder 4"/>
          <p:cNvSpPr>
            <a:spLocks noGrp="1"/>
          </p:cNvSpPr>
          <p:nvPr>
            <p:ph type="ftr" sz="quarter" idx="11"/>
          </p:nvPr>
        </p:nvSpPr>
        <p:spPr/>
        <p:txBody>
          <a:bodyPr/>
          <a:lstStyle/>
          <a:p>
            <a:r>
              <a:rPr lang="en-US"/>
              <a:t>ashrae.org/techhour</a:t>
            </a:r>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spTree>
    <p:extLst>
      <p:ext uri="{BB962C8B-B14F-4D97-AF65-F5344CB8AC3E}">
        <p14:creationId xmlns:p14="http://schemas.microsoft.com/office/powerpoint/2010/main" val="3766746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BCA479-3C73-4B92-8AC4-17195D0ADD6E}" type="datetime1">
              <a:rPr lang="en-US" smtClean="0"/>
              <a:t>9/14/2021</a:t>
            </a:fld>
            <a:endParaRPr lang="en-US"/>
          </a:p>
        </p:txBody>
      </p:sp>
      <p:sp>
        <p:nvSpPr>
          <p:cNvPr id="5" name="Footer Placeholder 4"/>
          <p:cNvSpPr>
            <a:spLocks noGrp="1"/>
          </p:cNvSpPr>
          <p:nvPr>
            <p:ph type="ftr" sz="quarter" idx="11"/>
          </p:nvPr>
        </p:nvSpPr>
        <p:spPr/>
        <p:txBody>
          <a:bodyPr/>
          <a:lstStyle/>
          <a:p>
            <a:r>
              <a:rPr lang="en-US"/>
              <a:t>ashrae.org/techhour</a:t>
            </a:r>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7" y="5585093"/>
            <a:ext cx="1114297" cy="771257"/>
          </a:xfrm>
          <a:prstGeom prst="rect">
            <a:avLst/>
          </a:prstGeom>
        </p:spPr>
      </p:pic>
    </p:spTree>
    <p:extLst>
      <p:ext uri="{BB962C8B-B14F-4D97-AF65-F5344CB8AC3E}">
        <p14:creationId xmlns:p14="http://schemas.microsoft.com/office/powerpoint/2010/main" val="2204881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F58A9BB-410C-1841-9C81-9DBB95F8CCC0}"/>
              </a:ext>
            </a:extLst>
          </p:cNvPr>
          <p:cNvSpPr>
            <a:spLocks noGrp="1"/>
          </p:cNvSpPr>
          <p:nvPr>
            <p:ph type="dt" sz="half" idx="10"/>
          </p:nvPr>
        </p:nvSpPr>
        <p:spPr/>
        <p:txBody>
          <a:bodyPr/>
          <a:lstStyle/>
          <a:p>
            <a:fld id="{EFDBF57A-1BAE-4EC4-A84C-E4B3EACB6523}" type="datetime1">
              <a:rPr lang="en-US" smtClean="0"/>
              <a:t>9/14/2021</a:t>
            </a:fld>
            <a:endParaRPr lang="en-US"/>
          </a:p>
        </p:txBody>
      </p:sp>
      <p:sp>
        <p:nvSpPr>
          <p:cNvPr id="5" name="Footer Placeholder 4">
            <a:extLst>
              <a:ext uri="{FF2B5EF4-FFF2-40B4-BE49-F238E27FC236}">
                <a16:creationId xmlns:a16="http://schemas.microsoft.com/office/drawing/2014/main" id="{5B9BCD94-0CA8-424C-BEF1-0FB34F1A4491}"/>
              </a:ext>
            </a:extLst>
          </p:cNvPr>
          <p:cNvSpPr>
            <a:spLocks noGrp="1"/>
          </p:cNvSpPr>
          <p:nvPr>
            <p:ph type="ftr" sz="quarter" idx="11"/>
          </p:nvPr>
        </p:nvSpPr>
        <p:spPr/>
        <p:txBody>
          <a:bodyPr/>
          <a:lstStyle/>
          <a:p>
            <a:r>
              <a:rPr lang="en-US"/>
              <a:t>ashrae.org/techhour</a:t>
            </a:r>
          </a:p>
        </p:txBody>
      </p:sp>
      <p:sp>
        <p:nvSpPr>
          <p:cNvPr id="6" name="Slide Number Placeholder 5">
            <a:extLst>
              <a:ext uri="{FF2B5EF4-FFF2-40B4-BE49-F238E27FC236}">
                <a16:creationId xmlns:a16="http://schemas.microsoft.com/office/drawing/2014/main" id="{2DC400A8-F2BD-FC4C-901F-3F7D8FD1D962}"/>
              </a:ext>
            </a:extLst>
          </p:cNvPr>
          <p:cNvSpPr>
            <a:spLocks noGrp="1"/>
          </p:cNvSpPr>
          <p:nvPr>
            <p:ph type="sldNum" sz="quarter" idx="12"/>
          </p:nvPr>
        </p:nvSpPr>
        <p:spPr/>
        <p:txBody>
          <a:bodyPr/>
          <a:lstStyle/>
          <a:p>
            <a:fld id="{D21212BD-E8BE-0746-9407-C2F1A7FB1E70}" type="slidenum">
              <a:rPr lang="en-US" smtClean="0"/>
              <a:t>‹#›</a:t>
            </a:fld>
            <a:endParaRPr lang="en-US"/>
          </a:p>
        </p:txBody>
      </p:sp>
    </p:spTree>
    <p:extLst>
      <p:ext uri="{BB962C8B-B14F-4D97-AF65-F5344CB8AC3E}">
        <p14:creationId xmlns:p14="http://schemas.microsoft.com/office/powerpoint/2010/main" val="129901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283DDE-DA2A-C54C-802D-D16468B7DDE5}"/>
              </a:ext>
            </a:extLst>
          </p:cNvPr>
          <p:cNvSpPr/>
          <p:nvPr userDrawn="1"/>
        </p:nvSpPr>
        <p:spPr>
          <a:xfrm>
            <a:off x="0" y="-105508"/>
            <a:ext cx="12192000" cy="1629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29C8C8E-65A0-A84C-AE32-34F87FE89E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79CD42-B4AB-EB4A-8018-F122E4BB79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B19117-979A-5F4D-AD58-AE17560B67D6}"/>
              </a:ext>
            </a:extLst>
          </p:cNvPr>
          <p:cNvSpPr>
            <a:spLocks noGrp="1"/>
          </p:cNvSpPr>
          <p:nvPr>
            <p:ph type="dt" sz="half" idx="10"/>
          </p:nvPr>
        </p:nvSpPr>
        <p:spPr/>
        <p:txBody>
          <a:bodyPr/>
          <a:lstStyle/>
          <a:p>
            <a:fld id="{A126CE58-488C-4CC0-A66A-1F45B9B0A6C2}" type="datetime1">
              <a:rPr lang="en-US" smtClean="0"/>
              <a:t>9/14/2021</a:t>
            </a:fld>
            <a:endParaRPr lang="en-US"/>
          </a:p>
        </p:txBody>
      </p:sp>
      <p:sp>
        <p:nvSpPr>
          <p:cNvPr id="5" name="Footer Placeholder 4">
            <a:extLst>
              <a:ext uri="{FF2B5EF4-FFF2-40B4-BE49-F238E27FC236}">
                <a16:creationId xmlns:a16="http://schemas.microsoft.com/office/drawing/2014/main" id="{E2DC86B1-2F75-2D4B-B1F5-0B6A7AD3C4BB}"/>
              </a:ext>
            </a:extLst>
          </p:cNvPr>
          <p:cNvSpPr>
            <a:spLocks noGrp="1"/>
          </p:cNvSpPr>
          <p:nvPr>
            <p:ph type="ftr" sz="quarter" idx="11"/>
          </p:nvPr>
        </p:nvSpPr>
        <p:spPr/>
        <p:txBody>
          <a:bodyPr/>
          <a:lstStyle/>
          <a:p>
            <a:r>
              <a:rPr lang="en-US"/>
              <a:t>ashrae.org/techhour</a:t>
            </a:r>
          </a:p>
        </p:txBody>
      </p:sp>
      <p:sp>
        <p:nvSpPr>
          <p:cNvPr id="6" name="Slide Number Placeholder 5">
            <a:extLst>
              <a:ext uri="{FF2B5EF4-FFF2-40B4-BE49-F238E27FC236}">
                <a16:creationId xmlns:a16="http://schemas.microsoft.com/office/drawing/2014/main" id="{CF150DA0-D735-F646-B366-39CBBF40FF94}"/>
              </a:ext>
            </a:extLst>
          </p:cNvPr>
          <p:cNvSpPr>
            <a:spLocks noGrp="1"/>
          </p:cNvSpPr>
          <p:nvPr>
            <p:ph type="sldNum" sz="quarter" idx="12"/>
          </p:nvPr>
        </p:nvSpPr>
        <p:spPr/>
        <p:txBody>
          <a:bodyPr/>
          <a:lstStyle/>
          <a:p>
            <a:fld id="{669E319E-81D5-D84F-B53B-B4E17D915511}" type="slidenum">
              <a:rPr lang="en-US" smtClean="0"/>
              <a:t>‹#›</a:t>
            </a:fld>
            <a:endParaRPr lang="en-US"/>
          </a:p>
        </p:txBody>
      </p:sp>
    </p:spTree>
    <p:extLst>
      <p:ext uri="{BB962C8B-B14F-4D97-AF65-F5344CB8AC3E}">
        <p14:creationId xmlns:p14="http://schemas.microsoft.com/office/powerpoint/2010/main" val="999503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D342F-31C3-F146-9095-DE76AB108095}"/>
              </a:ext>
            </a:extLst>
          </p:cNvPr>
          <p:cNvSpPr>
            <a:spLocks noGrp="1"/>
          </p:cNvSpPr>
          <p:nvPr>
            <p:ph type="title"/>
          </p:nvPr>
        </p:nvSpPr>
        <p:spPr/>
        <p:txBody>
          <a:bodyPr/>
          <a:lstStyle>
            <a:lvl1pPr>
              <a:defRPr b="1">
                <a:solidFill>
                  <a:schemeClr val="bg1"/>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642962B6-3C6D-0F46-BE4B-03BF1406D6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123B72-19EF-1D46-88E4-422D519C6D64}"/>
              </a:ext>
            </a:extLst>
          </p:cNvPr>
          <p:cNvSpPr>
            <a:spLocks noGrp="1"/>
          </p:cNvSpPr>
          <p:nvPr>
            <p:ph type="dt" sz="half" idx="10"/>
          </p:nvPr>
        </p:nvSpPr>
        <p:spPr/>
        <p:txBody>
          <a:bodyPr/>
          <a:lstStyle/>
          <a:p>
            <a:fld id="{8DAF1D16-8C91-41BB-92FB-E124453D103B}" type="datetime1">
              <a:rPr lang="en-US" smtClean="0"/>
              <a:t>9/14/2021</a:t>
            </a:fld>
            <a:endParaRPr lang="en-US"/>
          </a:p>
        </p:txBody>
      </p:sp>
      <p:sp>
        <p:nvSpPr>
          <p:cNvPr id="5" name="Footer Placeholder 4">
            <a:extLst>
              <a:ext uri="{FF2B5EF4-FFF2-40B4-BE49-F238E27FC236}">
                <a16:creationId xmlns:a16="http://schemas.microsoft.com/office/drawing/2014/main" id="{32A3E51C-F6B0-024E-81BC-78E1DC483DBC}"/>
              </a:ext>
            </a:extLst>
          </p:cNvPr>
          <p:cNvSpPr>
            <a:spLocks noGrp="1"/>
          </p:cNvSpPr>
          <p:nvPr>
            <p:ph type="ftr" sz="quarter" idx="11"/>
          </p:nvPr>
        </p:nvSpPr>
        <p:spPr/>
        <p:txBody>
          <a:bodyPr/>
          <a:lstStyle/>
          <a:p>
            <a:r>
              <a:rPr lang="en-US"/>
              <a:t>ashrae.org/techhour</a:t>
            </a:r>
          </a:p>
        </p:txBody>
      </p:sp>
      <p:sp>
        <p:nvSpPr>
          <p:cNvPr id="6" name="Slide Number Placeholder 5">
            <a:extLst>
              <a:ext uri="{FF2B5EF4-FFF2-40B4-BE49-F238E27FC236}">
                <a16:creationId xmlns:a16="http://schemas.microsoft.com/office/drawing/2014/main" id="{3FBF425D-23FF-AF47-89B9-91F100F94362}"/>
              </a:ext>
            </a:extLst>
          </p:cNvPr>
          <p:cNvSpPr>
            <a:spLocks noGrp="1"/>
          </p:cNvSpPr>
          <p:nvPr>
            <p:ph type="sldNum" sz="quarter" idx="12"/>
          </p:nvPr>
        </p:nvSpPr>
        <p:spPr/>
        <p:txBody>
          <a:bodyPr/>
          <a:lstStyle/>
          <a:p>
            <a:fld id="{669E319E-81D5-D84F-B53B-B4E17D915511}" type="slidenum">
              <a:rPr lang="en-US" smtClean="0"/>
              <a:t>‹#›</a:t>
            </a:fld>
            <a:endParaRPr lang="en-US"/>
          </a:p>
        </p:txBody>
      </p:sp>
    </p:spTree>
    <p:extLst>
      <p:ext uri="{BB962C8B-B14F-4D97-AF65-F5344CB8AC3E}">
        <p14:creationId xmlns:p14="http://schemas.microsoft.com/office/powerpoint/2010/main" val="1843716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4ACBC-43B0-1444-B489-049C0C2DAA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42C8D6-349C-AE44-9846-E24ACB9E2B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FDCEC5-4CFB-CC49-AA32-3B444ABFE433}"/>
              </a:ext>
            </a:extLst>
          </p:cNvPr>
          <p:cNvSpPr>
            <a:spLocks noGrp="1"/>
          </p:cNvSpPr>
          <p:nvPr>
            <p:ph type="dt" sz="half" idx="10"/>
          </p:nvPr>
        </p:nvSpPr>
        <p:spPr/>
        <p:txBody>
          <a:bodyPr/>
          <a:lstStyle/>
          <a:p>
            <a:fld id="{0D312717-F365-44CA-AA39-725D2AC56610}" type="datetime1">
              <a:rPr lang="en-US" smtClean="0"/>
              <a:t>9/14/2021</a:t>
            </a:fld>
            <a:endParaRPr lang="en-US"/>
          </a:p>
        </p:txBody>
      </p:sp>
      <p:sp>
        <p:nvSpPr>
          <p:cNvPr id="5" name="Footer Placeholder 4">
            <a:extLst>
              <a:ext uri="{FF2B5EF4-FFF2-40B4-BE49-F238E27FC236}">
                <a16:creationId xmlns:a16="http://schemas.microsoft.com/office/drawing/2014/main" id="{B20C6730-401B-0D46-A31D-16F5CE289B4B}"/>
              </a:ext>
            </a:extLst>
          </p:cNvPr>
          <p:cNvSpPr>
            <a:spLocks noGrp="1"/>
          </p:cNvSpPr>
          <p:nvPr>
            <p:ph type="ftr" sz="quarter" idx="11"/>
          </p:nvPr>
        </p:nvSpPr>
        <p:spPr/>
        <p:txBody>
          <a:bodyPr/>
          <a:lstStyle/>
          <a:p>
            <a:r>
              <a:rPr lang="en-US"/>
              <a:t>ashrae.org/techhour</a:t>
            </a:r>
          </a:p>
        </p:txBody>
      </p:sp>
      <p:sp>
        <p:nvSpPr>
          <p:cNvPr id="6" name="Slide Number Placeholder 5">
            <a:extLst>
              <a:ext uri="{FF2B5EF4-FFF2-40B4-BE49-F238E27FC236}">
                <a16:creationId xmlns:a16="http://schemas.microsoft.com/office/drawing/2014/main" id="{E347E57A-49A6-9B48-B0FE-DBC2FE860EC4}"/>
              </a:ext>
            </a:extLst>
          </p:cNvPr>
          <p:cNvSpPr>
            <a:spLocks noGrp="1"/>
          </p:cNvSpPr>
          <p:nvPr>
            <p:ph type="sldNum" sz="quarter" idx="12"/>
          </p:nvPr>
        </p:nvSpPr>
        <p:spPr/>
        <p:txBody>
          <a:bodyPr/>
          <a:lstStyle/>
          <a:p>
            <a:fld id="{669E319E-81D5-D84F-B53B-B4E17D915511}" type="slidenum">
              <a:rPr lang="en-US" smtClean="0"/>
              <a:t>‹#›</a:t>
            </a:fld>
            <a:endParaRPr lang="en-US"/>
          </a:p>
        </p:txBody>
      </p:sp>
    </p:spTree>
    <p:extLst>
      <p:ext uri="{BB962C8B-B14F-4D97-AF65-F5344CB8AC3E}">
        <p14:creationId xmlns:p14="http://schemas.microsoft.com/office/powerpoint/2010/main" val="1670667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38D72-B013-184C-A2A3-2BE780E30500}"/>
              </a:ext>
            </a:extLst>
          </p:cNvPr>
          <p:cNvSpPr>
            <a:spLocks noGrp="1"/>
          </p:cNvSpPr>
          <p:nvPr>
            <p:ph type="title"/>
          </p:nvPr>
        </p:nvSpPr>
        <p:spPr/>
        <p:txBody>
          <a:bodyPr/>
          <a:lstStyle>
            <a:lvl1pPr>
              <a:defRPr b="1">
                <a:solidFill>
                  <a:schemeClr val="bg1"/>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5B75BDD-B8B6-4A40-A59A-1BFB87135990}"/>
              </a:ext>
            </a:extLst>
          </p:cNvPr>
          <p:cNvSpPr>
            <a:spLocks noGrp="1"/>
          </p:cNvSpPr>
          <p:nvPr>
            <p:ph sz="half" idx="1"/>
          </p:nvPr>
        </p:nvSpPr>
        <p:spPr>
          <a:xfrm>
            <a:off x="809324" y="1604244"/>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D85A1F-7C09-7342-9EC7-39FE51E084AC}"/>
              </a:ext>
            </a:extLst>
          </p:cNvPr>
          <p:cNvSpPr>
            <a:spLocks noGrp="1"/>
          </p:cNvSpPr>
          <p:nvPr>
            <p:ph sz="half" idx="2"/>
          </p:nvPr>
        </p:nvSpPr>
        <p:spPr>
          <a:xfrm>
            <a:off x="6143324" y="1604244"/>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EB92BA-1674-1146-83C5-969C54ADCDCC}"/>
              </a:ext>
            </a:extLst>
          </p:cNvPr>
          <p:cNvSpPr>
            <a:spLocks noGrp="1"/>
          </p:cNvSpPr>
          <p:nvPr>
            <p:ph type="dt" sz="half" idx="10"/>
          </p:nvPr>
        </p:nvSpPr>
        <p:spPr/>
        <p:txBody>
          <a:bodyPr/>
          <a:lstStyle/>
          <a:p>
            <a:fld id="{2747DF9C-32C3-4CCB-9E63-063A1EC213E3}" type="datetime1">
              <a:rPr lang="en-US" smtClean="0"/>
              <a:t>9/14/2021</a:t>
            </a:fld>
            <a:endParaRPr lang="en-US"/>
          </a:p>
        </p:txBody>
      </p:sp>
      <p:sp>
        <p:nvSpPr>
          <p:cNvPr id="6" name="Footer Placeholder 5">
            <a:extLst>
              <a:ext uri="{FF2B5EF4-FFF2-40B4-BE49-F238E27FC236}">
                <a16:creationId xmlns:a16="http://schemas.microsoft.com/office/drawing/2014/main" id="{BDA00264-3AB2-434E-83D4-49515941B051}"/>
              </a:ext>
            </a:extLst>
          </p:cNvPr>
          <p:cNvSpPr>
            <a:spLocks noGrp="1"/>
          </p:cNvSpPr>
          <p:nvPr>
            <p:ph type="ftr" sz="quarter" idx="11"/>
          </p:nvPr>
        </p:nvSpPr>
        <p:spPr/>
        <p:txBody>
          <a:bodyPr/>
          <a:lstStyle/>
          <a:p>
            <a:r>
              <a:rPr lang="en-US"/>
              <a:t>ashrae.org/techhour</a:t>
            </a:r>
          </a:p>
        </p:txBody>
      </p:sp>
      <p:sp>
        <p:nvSpPr>
          <p:cNvPr id="7" name="Slide Number Placeholder 6">
            <a:extLst>
              <a:ext uri="{FF2B5EF4-FFF2-40B4-BE49-F238E27FC236}">
                <a16:creationId xmlns:a16="http://schemas.microsoft.com/office/drawing/2014/main" id="{B466E2C1-3547-DF43-86AE-A56E29D7ACE5}"/>
              </a:ext>
            </a:extLst>
          </p:cNvPr>
          <p:cNvSpPr>
            <a:spLocks noGrp="1"/>
          </p:cNvSpPr>
          <p:nvPr>
            <p:ph type="sldNum" sz="quarter" idx="12"/>
          </p:nvPr>
        </p:nvSpPr>
        <p:spPr/>
        <p:txBody>
          <a:bodyPr/>
          <a:lstStyle/>
          <a:p>
            <a:fld id="{669E319E-81D5-D84F-B53B-B4E17D915511}" type="slidenum">
              <a:rPr lang="en-US" smtClean="0"/>
              <a:t>‹#›</a:t>
            </a:fld>
            <a:endParaRPr lang="en-US"/>
          </a:p>
        </p:txBody>
      </p:sp>
    </p:spTree>
    <p:extLst>
      <p:ext uri="{BB962C8B-B14F-4D97-AF65-F5344CB8AC3E}">
        <p14:creationId xmlns:p14="http://schemas.microsoft.com/office/powerpoint/2010/main" val="1783220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12234" y="38100"/>
            <a:ext cx="11290300" cy="1143000"/>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b="1">
                <a:solidFill>
                  <a:schemeClr val="bg1"/>
                </a:solidFill>
                <a:latin typeface="+mn-lt"/>
              </a:defRPr>
            </a:lvl1pPr>
          </a:lstStyle>
          <a:p>
            <a:r>
              <a:rPr lang="en-US" dirty="0"/>
              <a:t>Click to edit Master title style</a:t>
            </a:r>
          </a:p>
        </p:txBody>
      </p:sp>
      <p:sp>
        <p:nvSpPr>
          <p:cNvPr id="3" name="Content Placeholder 2"/>
          <p:cNvSpPr>
            <a:spLocks noGrp="1"/>
          </p:cNvSpPr>
          <p:nvPr>
            <p:ph sz="quarter" idx="1"/>
          </p:nvPr>
        </p:nvSpPr>
        <p:spPr>
          <a:xfrm>
            <a:off x="1060451" y="1914525"/>
            <a:ext cx="5035549"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060451" y="4048125"/>
            <a:ext cx="5035549"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299201" y="1914525"/>
            <a:ext cx="5035551"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2242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12234" y="38100"/>
            <a:ext cx="11290300" cy="1143000"/>
          </a:xfrm>
        </p:spPr>
        <p:txBody>
          <a:bodyPr/>
          <a:lstStyle>
            <a:lvl1pPr>
              <a:defRPr b="1">
                <a:solidFill>
                  <a:schemeClr val="bg1"/>
                </a:solidFill>
                <a:latin typeface="+mn-lt"/>
              </a:defRPr>
            </a:lvl1pPr>
          </a:lstStyle>
          <a:p>
            <a:r>
              <a:rPr lang="en-US" dirty="0"/>
              <a:t>Click to edit Master title style</a:t>
            </a:r>
          </a:p>
        </p:txBody>
      </p:sp>
      <p:sp>
        <p:nvSpPr>
          <p:cNvPr id="3" name="Content Placeholder 2"/>
          <p:cNvSpPr>
            <a:spLocks noGrp="1"/>
          </p:cNvSpPr>
          <p:nvPr>
            <p:ph sz="half" idx="1"/>
          </p:nvPr>
        </p:nvSpPr>
        <p:spPr>
          <a:xfrm>
            <a:off x="1060451" y="1914525"/>
            <a:ext cx="5035549"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9201" y="1914525"/>
            <a:ext cx="5035551"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06590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0A09BB-303F-4A47-A81F-BE772CB9DC9C}" type="datetime1">
              <a:rPr lang="en-US" smtClean="0"/>
              <a:t>9/14/2021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ashrae.org/techhour</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EDE4D-DC37-4180-B29E-77B367E2BC8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85FC246D-AD52-A040-ACE8-753EEFFBDF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78015097"/>
      </p:ext>
    </p:extLst>
  </p:cSld>
  <p:clrMap bg1="lt1" tx1="dk1" bg2="lt2" tx2="dk2" accent1="accent1" accent2="accent2" accent3="accent3" accent4="accent4" accent5="accent5" accent6="accent6" hlink="hlink" folHlink="folHlink"/>
  <p:sldLayoutIdLst>
    <p:sldLayoutId id="2147483649" r:id="rId1"/>
    <p:sldLayoutId id="2147483650" r:id="rId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3DE601-543E-5348-B004-AAD8A203F8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A6D253-88A4-9C41-84E9-73F2489AA4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5AF5E7-8B10-184D-A725-10452EA1DC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9F8762-D3B7-462E-B675-A0E6419519F4}" type="datetime1">
              <a:rPr lang="en-US" smtClean="0"/>
              <a:t>9/14/2021</a:t>
            </a:fld>
            <a:endParaRPr lang="en-US"/>
          </a:p>
        </p:txBody>
      </p:sp>
      <p:sp>
        <p:nvSpPr>
          <p:cNvPr id="5" name="Footer Placeholder 4">
            <a:extLst>
              <a:ext uri="{FF2B5EF4-FFF2-40B4-BE49-F238E27FC236}">
                <a16:creationId xmlns:a16="http://schemas.microsoft.com/office/drawing/2014/main" id="{07F36551-9DBD-574B-A3A2-3C65093D78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ashrae.org/techhour</a:t>
            </a:r>
          </a:p>
        </p:txBody>
      </p:sp>
      <p:sp>
        <p:nvSpPr>
          <p:cNvPr id="6" name="Slide Number Placeholder 5">
            <a:extLst>
              <a:ext uri="{FF2B5EF4-FFF2-40B4-BE49-F238E27FC236}">
                <a16:creationId xmlns:a16="http://schemas.microsoft.com/office/drawing/2014/main" id="{D30EE59D-7E9A-4B4D-9CD2-A5E42036AF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1212BD-E8BE-0746-9407-C2F1A7FB1E70}" type="slidenum">
              <a:rPr lang="en-US" smtClean="0"/>
              <a:t>‹#›</a:t>
            </a:fld>
            <a:endParaRPr lang="en-US"/>
          </a:p>
        </p:txBody>
      </p:sp>
      <p:pic>
        <p:nvPicPr>
          <p:cNvPr id="8" name="Picture 7">
            <a:extLst>
              <a:ext uri="{FF2B5EF4-FFF2-40B4-BE49-F238E27FC236}">
                <a16:creationId xmlns:a16="http://schemas.microsoft.com/office/drawing/2014/main" id="{6DFD2DB7-071A-2648-B3FF-F1206F58C7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677"/>
            <a:ext cx="12192000" cy="6852646"/>
          </a:xfrm>
          <a:prstGeom prst="rect">
            <a:avLst/>
          </a:prstGeom>
        </p:spPr>
      </p:pic>
    </p:spTree>
    <p:extLst>
      <p:ext uri="{BB962C8B-B14F-4D97-AF65-F5344CB8AC3E}">
        <p14:creationId xmlns:p14="http://schemas.microsoft.com/office/powerpoint/2010/main" val="594467677"/>
      </p:ext>
    </p:extLst>
  </p:cSld>
  <p:clrMap bg1="lt1" tx1="dk1" bg2="lt2" tx2="dk2" accent1="accent1" accent2="accent2" accent3="accent3" accent4="accent4" accent5="accent5" accent6="accent6" hlink="hlink" folHlink="folHlink"/>
  <p:sldLayoutIdLst>
    <p:sldLayoutId id="2147483652"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84352AB-7165-CF49-BA86-E5B7DE26952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455" y="0"/>
            <a:ext cx="12175090" cy="6858000"/>
          </a:xfrm>
          <a:prstGeom prst="rect">
            <a:avLst/>
          </a:prstGeom>
        </p:spPr>
      </p:pic>
      <p:sp>
        <p:nvSpPr>
          <p:cNvPr id="2" name="Title Placeholder 1">
            <a:extLst>
              <a:ext uri="{FF2B5EF4-FFF2-40B4-BE49-F238E27FC236}">
                <a16:creationId xmlns:a16="http://schemas.microsoft.com/office/drawing/2014/main" id="{D5BFE99B-2827-474B-802A-D744CC278B3F}"/>
              </a:ext>
            </a:extLst>
          </p:cNvPr>
          <p:cNvSpPr>
            <a:spLocks noGrp="1"/>
          </p:cNvSpPr>
          <p:nvPr>
            <p:ph type="title"/>
          </p:nvPr>
        </p:nvSpPr>
        <p:spPr>
          <a:xfrm>
            <a:off x="732322" y="114869"/>
            <a:ext cx="10515600" cy="113641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52F08B4-1F0E-FD45-85EC-E2334194025B}"/>
              </a:ext>
            </a:extLst>
          </p:cNvPr>
          <p:cNvSpPr>
            <a:spLocks noGrp="1"/>
          </p:cNvSpPr>
          <p:nvPr>
            <p:ph type="body" idx="1"/>
          </p:nvPr>
        </p:nvSpPr>
        <p:spPr>
          <a:xfrm>
            <a:off x="741948" y="1565743"/>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1C587-21E5-8B40-8DCC-BD7E80093F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CA80F1-43A4-4E3F-B141-511A226E8FF9}" type="datetime1">
              <a:rPr lang="en-US" smtClean="0"/>
              <a:t>9/14/2021</a:t>
            </a:fld>
            <a:endParaRPr lang="en-US"/>
          </a:p>
        </p:txBody>
      </p:sp>
      <p:sp>
        <p:nvSpPr>
          <p:cNvPr id="5" name="Footer Placeholder 4">
            <a:extLst>
              <a:ext uri="{FF2B5EF4-FFF2-40B4-BE49-F238E27FC236}">
                <a16:creationId xmlns:a16="http://schemas.microsoft.com/office/drawing/2014/main" id="{F5DB7DFB-9B51-6B4D-89FE-5FB1DAA09000}"/>
              </a:ext>
            </a:extLst>
          </p:cNvPr>
          <p:cNvSpPr>
            <a:spLocks noGrp="1"/>
          </p:cNvSpPr>
          <p:nvPr>
            <p:ph type="ftr" sz="quarter" idx="3"/>
          </p:nvPr>
        </p:nvSpPr>
        <p:spPr>
          <a:xfrm>
            <a:off x="4038600" y="6525029"/>
            <a:ext cx="4114800" cy="365125"/>
          </a:xfrm>
          <a:prstGeom prst="rect">
            <a:avLst/>
          </a:prstGeom>
        </p:spPr>
        <p:txBody>
          <a:bodyPr vert="horz" lIns="91440" tIns="45720" rIns="91440" bIns="45720" rtlCol="0" anchor="ctr"/>
          <a:lstStyle>
            <a:lvl1pPr algn="ctr">
              <a:defRPr sz="1600">
                <a:solidFill>
                  <a:schemeClr val="bg1"/>
                </a:solidFill>
              </a:defRPr>
            </a:lvl1pPr>
          </a:lstStyle>
          <a:p>
            <a:r>
              <a:rPr lang="en-US"/>
              <a:t>ashrae.org/techhour</a:t>
            </a:r>
          </a:p>
        </p:txBody>
      </p:sp>
      <p:sp>
        <p:nvSpPr>
          <p:cNvPr id="6" name="Slide Number Placeholder 5">
            <a:extLst>
              <a:ext uri="{FF2B5EF4-FFF2-40B4-BE49-F238E27FC236}">
                <a16:creationId xmlns:a16="http://schemas.microsoft.com/office/drawing/2014/main" id="{5772F6AD-C729-B14D-88E6-CFFF69E2C6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9E319E-81D5-D84F-B53B-B4E17D915511}" type="slidenum">
              <a:rPr lang="en-US" smtClean="0"/>
              <a:t>‹#›</a:t>
            </a:fld>
            <a:endParaRPr lang="en-US"/>
          </a:p>
        </p:txBody>
      </p:sp>
    </p:spTree>
    <p:extLst>
      <p:ext uri="{BB962C8B-B14F-4D97-AF65-F5344CB8AC3E}">
        <p14:creationId xmlns:p14="http://schemas.microsoft.com/office/powerpoint/2010/main" val="349776181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Lst>
  <p:hf sldNum="0" hdr="0" dt="0"/>
  <p:txStyles>
    <p:title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5.emf"/><Relationship Id="rId5" Type="http://schemas.openxmlformats.org/officeDocument/2006/relationships/oleObject" Target="../embeddings/oleObject2.bin"/><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hyperlink" Target="http://gpc36.ashraepcs.org/" TargetMode="External"/><Relationship Id="rId5" Type="http://schemas.openxmlformats.org/officeDocument/2006/relationships/hyperlink" Target="https://www.ashrae.org/technical-resources/standards-and-guidelines/standards-addenda/addenda-to-guideline-36-2018" TargetMode="Externa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hyperlink" Target="http://cx.lbl.gov/documents/2009-assessment/lbnl-cx-cost-benefit.pdf"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40.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45.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hyperlink" Target="https://rmi.org/wp-content/uploads/2017/06/Automated-Emissions-Reduction-Primer_RMI-Validation_June2017.pdf" TargetMode="External"/><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hyperlink" Target="https://rmi.org/helping-consumers-reduce-carbon-emissions-watttime-joins-rmi-subsidiary-organization/"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www.caiso.com/TodaysOutlook/Pages/emissions.aspx" TargetMode="External"/><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hyperlink" Target="https://www.eia.gov/beta/states/overview"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hyperlink" Target="https://taylor-engineering.box.com/s/89crg1i2sw9p9ypp3l00pqsc0m84y7ho" TargetMode="External"/><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hyperlink" Target="https://taylor-engineering.box.com/s/89crg1i2sw9p9ypp3l00pqsc0m84y7ho" TargetMode="External"/><Relationship Id="rId4" Type="http://schemas.openxmlformats.org/officeDocument/2006/relationships/hyperlink" Target="https://taylor-engineering.box.com/s/yrqkqvi9ae47gkgsebsuoa0azln4ceio"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hyperlink" Target="https://als.lbl.gov/about/3d-models-virtual-reality/"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www.utonline.org/" TargetMode="External"/><Relationship Id="rId2" Type="http://schemas.openxmlformats.org/officeDocument/2006/relationships/notesSlide" Target="../notesSlides/notesSlide49.xml"/><Relationship Id="rId1" Type="http://schemas.openxmlformats.org/officeDocument/2006/relationships/slideLayout" Target="../slideLayouts/slideLayout5.xml"/><Relationship Id="rId5" Type="http://schemas.openxmlformats.org/officeDocument/2006/relationships/image" Target="../media/image57.emf"/><Relationship Id="rId4" Type="http://schemas.openxmlformats.org/officeDocument/2006/relationships/hyperlink" Target="https://www.youtube.com/channel/UCBoX0iMkfM7utPckbauKzQA"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5.xml"/><Relationship Id="rId5" Type="http://schemas.openxmlformats.org/officeDocument/2006/relationships/image" Target="../media/image60.png"/><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00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1D9DAEBD-212C-0848-8D4F-0626964FB2BA}"/>
              </a:ext>
            </a:extLst>
          </p:cNvPr>
          <p:cNvSpPr txBox="1">
            <a:spLocks noChangeArrowheads="1"/>
          </p:cNvSpPr>
          <p:nvPr/>
        </p:nvSpPr>
        <p:spPr>
          <a:xfrm>
            <a:off x="790937" y="114869"/>
            <a:ext cx="10515600" cy="1136416"/>
          </a:xfrm>
          <a:prstGeom prst="rect">
            <a:avLst/>
          </a:prstGeom>
        </p:spPr>
        <p:txBody>
          <a:bodyPr vert="horz" lIns="91440" tIns="45720" rIns="91440" bIns="45720" rtlCol="0"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4400" b="1" kern="1200">
                <a:solidFill>
                  <a:schemeClr val="bg1"/>
                </a:solidFill>
                <a:latin typeface="+mn-lt"/>
                <a:ea typeface="+mj-ea"/>
                <a:cs typeface="+mj-cs"/>
              </a:defRPr>
            </a:lvl1pPr>
          </a:lstStyle>
          <a:p>
            <a:pPr>
              <a:defRPr/>
            </a:pPr>
            <a:r>
              <a:rPr lang="en-US" dirty="0"/>
              <a:t>Energy Usage</a:t>
            </a:r>
          </a:p>
        </p:txBody>
      </p:sp>
      <p:sp>
        <p:nvSpPr>
          <p:cNvPr id="3077" name="Rectangle 3"/>
          <p:cNvSpPr>
            <a:spLocks noGrp="1" noChangeArrowheads="1"/>
          </p:cNvSpPr>
          <p:nvPr>
            <p:ph type="body" sz="half" idx="3"/>
          </p:nvPr>
        </p:nvSpPr>
        <p:spPr>
          <a:xfrm>
            <a:off x="6281739" y="1225632"/>
            <a:ext cx="3781425" cy="4114800"/>
          </a:xfrm>
        </p:spPr>
        <p:txBody>
          <a:bodyPr>
            <a:noAutofit/>
          </a:bodyPr>
          <a:lstStyle/>
          <a:p>
            <a:pPr>
              <a:lnSpc>
                <a:spcPct val="90000"/>
              </a:lnSpc>
            </a:pPr>
            <a:r>
              <a:rPr lang="en-US" sz="2000" b="1" dirty="0"/>
              <a:t>Steady Increase In Electrical Consumption</a:t>
            </a:r>
          </a:p>
          <a:p>
            <a:pPr>
              <a:lnSpc>
                <a:spcPct val="90000"/>
              </a:lnSpc>
            </a:pPr>
            <a:r>
              <a:rPr lang="en-US" sz="2000" b="1" dirty="0"/>
              <a:t>No Correlation To Operational Parameters</a:t>
            </a:r>
          </a:p>
          <a:p>
            <a:pPr lvl="1">
              <a:lnSpc>
                <a:spcPct val="90000"/>
              </a:lnSpc>
            </a:pPr>
            <a:r>
              <a:rPr lang="en-US" sz="2000" dirty="0"/>
              <a:t>Schedule</a:t>
            </a:r>
          </a:p>
          <a:p>
            <a:pPr lvl="1">
              <a:lnSpc>
                <a:spcPct val="90000"/>
              </a:lnSpc>
            </a:pPr>
            <a:r>
              <a:rPr lang="en-US" sz="2000" dirty="0"/>
              <a:t>No. of Occupants</a:t>
            </a:r>
          </a:p>
          <a:p>
            <a:pPr lvl="1">
              <a:lnSpc>
                <a:spcPct val="90000"/>
              </a:lnSpc>
            </a:pPr>
            <a:r>
              <a:rPr lang="en-US" sz="2000" dirty="0"/>
              <a:t>Climate Variations</a:t>
            </a:r>
          </a:p>
          <a:p>
            <a:pPr lvl="1">
              <a:lnSpc>
                <a:spcPct val="90000"/>
              </a:lnSpc>
            </a:pPr>
            <a:r>
              <a:rPr lang="en-US" sz="2000" dirty="0"/>
              <a:t>Mechanical System Operation</a:t>
            </a:r>
          </a:p>
          <a:p>
            <a:pPr lvl="2"/>
            <a:r>
              <a:rPr lang="en-US" dirty="0"/>
              <a:t>System Static</a:t>
            </a:r>
          </a:p>
          <a:p>
            <a:pPr lvl="2"/>
            <a:r>
              <a:rPr lang="en-US" dirty="0"/>
              <a:t>Fresh Air Fraction</a:t>
            </a:r>
          </a:p>
          <a:p>
            <a:pPr lvl="2"/>
            <a:r>
              <a:rPr lang="en-US" dirty="0"/>
              <a:t>System Trends</a:t>
            </a:r>
          </a:p>
          <a:p>
            <a:pPr lvl="1">
              <a:lnSpc>
                <a:spcPct val="90000"/>
              </a:lnSpc>
            </a:pPr>
            <a:r>
              <a:rPr lang="en-US" sz="2000" dirty="0"/>
              <a:t>Electrical System Operation</a:t>
            </a:r>
          </a:p>
          <a:p>
            <a:pPr lvl="2"/>
            <a:r>
              <a:rPr lang="en-US" dirty="0"/>
              <a:t>Motors</a:t>
            </a:r>
          </a:p>
          <a:p>
            <a:pPr lvl="2"/>
            <a:r>
              <a:rPr lang="en-US" dirty="0"/>
              <a:t>Lighting</a:t>
            </a:r>
          </a:p>
          <a:p>
            <a:pPr lvl="2"/>
            <a:r>
              <a:rPr lang="en-US" dirty="0"/>
              <a:t>Plug</a:t>
            </a:r>
          </a:p>
        </p:txBody>
      </p:sp>
      <p:graphicFrame>
        <p:nvGraphicFramePr>
          <p:cNvPr id="3074" name="Object 4"/>
          <p:cNvGraphicFramePr>
            <a:graphicFrameLocks noGrp="1" noChangeAspect="1"/>
          </p:cNvGraphicFramePr>
          <p:nvPr>
            <p:ph sz="quarter" idx="2"/>
            <p:extLst>
              <p:ext uri="{D42A27DB-BD31-4B8C-83A1-F6EECF244321}">
                <p14:modId xmlns:p14="http://schemas.microsoft.com/office/powerpoint/2010/main" val="101122861"/>
              </p:ext>
            </p:extLst>
          </p:nvPr>
        </p:nvGraphicFramePr>
        <p:xfrm>
          <a:off x="1866900" y="3868248"/>
          <a:ext cx="4260850" cy="2638425"/>
        </p:xfrm>
        <a:graphic>
          <a:graphicData uri="http://schemas.openxmlformats.org/presentationml/2006/ole">
            <mc:AlternateContent xmlns:mc="http://schemas.openxmlformats.org/markup-compatibility/2006">
              <mc:Choice xmlns:v="urn:schemas-microsoft-com:vml" Requires="v">
                <p:oleObj name="Chart" r:id="rId3" imgW="4295954" imgH="3647956" progId="Excel.Chart.8">
                  <p:embed/>
                </p:oleObj>
              </mc:Choice>
              <mc:Fallback>
                <p:oleObj name="Chart" r:id="rId3" imgW="4295954" imgH="3647956" progId="Excel.Chart.8">
                  <p:embed/>
                  <p:pic>
                    <p:nvPicPr>
                      <p:cNvPr id="307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6900" y="3868248"/>
                        <a:ext cx="4260850" cy="2638425"/>
                      </a:xfrm>
                      <a:prstGeom prst="rect">
                        <a:avLst/>
                      </a:prstGeom>
                      <a:noFill/>
                      <a:ln>
                        <a:noFill/>
                      </a:ln>
                      <a:effectLst/>
                    </p:spPr>
                  </p:pic>
                </p:oleObj>
              </mc:Fallback>
            </mc:AlternateContent>
          </a:graphicData>
        </a:graphic>
      </p:graphicFrame>
      <p:graphicFrame>
        <p:nvGraphicFramePr>
          <p:cNvPr id="3075" name="Object 5"/>
          <p:cNvGraphicFramePr>
            <a:graphicFrameLocks noGrp="1"/>
          </p:cNvGraphicFramePr>
          <p:nvPr>
            <p:ph sz="quarter" idx="1"/>
            <p:extLst>
              <p:ext uri="{D42A27DB-BD31-4B8C-83A1-F6EECF244321}">
                <p14:modId xmlns:p14="http://schemas.microsoft.com/office/powerpoint/2010/main" val="738446619"/>
              </p:ext>
            </p:extLst>
          </p:nvPr>
        </p:nvGraphicFramePr>
        <p:xfrm>
          <a:off x="1870769" y="1225632"/>
          <a:ext cx="4242816" cy="2642616"/>
        </p:xfrm>
        <a:graphic>
          <a:graphicData uri="http://schemas.openxmlformats.org/presentationml/2006/ole">
            <mc:AlternateContent xmlns:mc="http://schemas.openxmlformats.org/markup-compatibility/2006">
              <mc:Choice xmlns:v="urn:schemas-microsoft-com:vml" Requires="v">
                <p:oleObj name="Chart" r:id="rId5" imgW="6477060" imgH="4086344" progId="Excel.Chart.8">
                  <p:embed/>
                </p:oleObj>
              </mc:Choice>
              <mc:Fallback>
                <p:oleObj name="Chart" r:id="rId5" imgW="6477060" imgH="4086344" progId="Excel.Chart.8">
                  <p:embed/>
                  <p:pic>
                    <p:nvPicPr>
                      <p:cNvPr id="3075"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0769" y="1225632"/>
                        <a:ext cx="4242816" cy="2642616"/>
                      </a:xfrm>
                      <a:prstGeom prst="rect">
                        <a:avLst/>
                      </a:prstGeom>
                    </p:spPr>
                  </p:pic>
                </p:oleObj>
              </mc:Fallback>
            </mc:AlternateContent>
          </a:graphicData>
        </a:graphic>
      </p:graphicFrame>
    </p:spTree>
    <p:extLst>
      <p:ext uri="{BB962C8B-B14F-4D97-AF65-F5344CB8AC3E}">
        <p14:creationId xmlns:p14="http://schemas.microsoft.com/office/powerpoint/2010/main" val="298194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Grp="1" noChangeAspect="1"/>
          </p:cNvGraphicFramePr>
          <p:nvPr>
            <p:ph idx="1"/>
          </p:nvPr>
        </p:nvGraphicFramePr>
        <p:xfrm>
          <a:off x="1676400" y="1270000"/>
          <a:ext cx="8610600" cy="5056188"/>
        </p:xfrm>
        <a:graphic>
          <a:graphicData uri="http://schemas.openxmlformats.org/presentationml/2006/ole">
            <mc:AlternateContent xmlns:mc="http://schemas.openxmlformats.org/markup-compatibility/2006">
              <mc:Choice xmlns:v="urn:schemas-microsoft-com:vml" Requires="v">
                <p:oleObj name="Chart" r:id="rId3" imgW="6277035" imgH="3686294" progId="Excel.Chart.8">
                  <p:embed/>
                </p:oleObj>
              </mc:Choice>
              <mc:Fallback>
                <p:oleObj name="Chart" r:id="rId3" imgW="6277035" imgH="3686294" progId="Excel.Chart.8">
                  <p:embed/>
                  <p:pic>
                    <p:nvPicPr>
                      <p:cNvPr id="409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270000"/>
                        <a:ext cx="8610600" cy="5056188"/>
                      </a:xfrm>
                      <a:prstGeom prst="rect">
                        <a:avLst/>
                      </a:prstGeom>
                    </p:spPr>
                  </p:pic>
                </p:oleObj>
              </mc:Fallback>
            </mc:AlternateContent>
          </a:graphicData>
        </a:graphic>
      </p:graphicFrame>
      <p:sp>
        <p:nvSpPr>
          <p:cNvPr id="6" name="Rectangle 4">
            <a:extLst>
              <a:ext uri="{FF2B5EF4-FFF2-40B4-BE49-F238E27FC236}">
                <a16:creationId xmlns:a16="http://schemas.microsoft.com/office/drawing/2014/main" id="{C1F02158-C987-824B-A6FD-2C1E813B0107}"/>
              </a:ext>
            </a:extLst>
          </p:cNvPr>
          <p:cNvSpPr>
            <a:spLocks noGrp="1" noChangeArrowheads="1"/>
          </p:cNvSpPr>
          <p:nvPr>
            <p:ph type="title"/>
          </p:nvPr>
        </p:nvSpPr>
        <p:spPr>
          <a:xfrm>
            <a:off x="790937" y="114869"/>
            <a:ext cx="10515600" cy="1136416"/>
          </a:xfrm>
        </p:spPr>
        <p:txBody>
          <a:bodyPr/>
          <a:lstStyle/>
          <a:p>
            <a:pPr>
              <a:defRPr/>
            </a:pPr>
            <a:r>
              <a:rPr lang="en-US" dirty="0"/>
              <a:t>Energy Patterns</a:t>
            </a:r>
          </a:p>
        </p:txBody>
      </p:sp>
      <p:pic>
        <p:nvPicPr>
          <p:cNvPr id="2" name="Picture 1" descr="Icon&#10;&#10;Description automatically generated">
            <a:extLst>
              <a:ext uri="{FF2B5EF4-FFF2-40B4-BE49-F238E27FC236}">
                <a16:creationId xmlns:a16="http://schemas.microsoft.com/office/drawing/2014/main" id="{A2296006-8618-48C4-ACBB-5C4CE9C9DFDF}"/>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b="20054"/>
          <a:stretch/>
        </p:blipFill>
        <p:spPr>
          <a:xfrm>
            <a:off x="10033978" y="5641591"/>
            <a:ext cx="1722774" cy="640080"/>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523522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descr="PA1420111954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90936" y="1388697"/>
            <a:ext cx="5268125" cy="4414226"/>
          </a:xfrm>
          <a:noFill/>
        </p:spPr>
      </p:pic>
      <p:sp>
        <p:nvSpPr>
          <p:cNvPr id="29700" name="Rectangle 4"/>
          <p:cNvSpPr>
            <a:spLocks noGrp="1" noChangeArrowheads="1"/>
          </p:cNvSpPr>
          <p:nvPr>
            <p:ph type="body" sz="half" idx="2"/>
          </p:nvPr>
        </p:nvSpPr>
        <p:spPr>
          <a:xfrm>
            <a:off x="6134099" y="1320553"/>
            <a:ext cx="4651131" cy="5502276"/>
          </a:xfrm>
        </p:spPr>
        <p:txBody>
          <a:bodyPr>
            <a:normAutofit/>
          </a:bodyPr>
          <a:lstStyle/>
          <a:p>
            <a:pPr>
              <a:lnSpc>
                <a:spcPct val="80000"/>
              </a:lnSpc>
            </a:pPr>
            <a:r>
              <a:rPr lang="en-US" sz="2400" b="1" dirty="0"/>
              <a:t>HVAC system consuming +50% more energy than required</a:t>
            </a:r>
          </a:p>
          <a:p>
            <a:pPr lvl="1">
              <a:lnSpc>
                <a:spcPct val="80000"/>
              </a:lnSpc>
            </a:pPr>
            <a:r>
              <a:rPr lang="en-US" dirty="0"/>
              <a:t>Simultaneous heating &amp; cooling</a:t>
            </a:r>
          </a:p>
          <a:p>
            <a:pPr lvl="1">
              <a:lnSpc>
                <a:spcPct val="80000"/>
              </a:lnSpc>
            </a:pPr>
            <a:r>
              <a:rPr lang="en-US" dirty="0"/>
              <a:t>Negatively pressurized</a:t>
            </a:r>
          </a:p>
          <a:p>
            <a:pPr lvl="1">
              <a:lnSpc>
                <a:spcPct val="80000"/>
              </a:lnSpc>
            </a:pPr>
            <a:r>
              <a:rPr lang="en-US" dirty="0"/>
              <a:t>Make-up air restricted</a:t>
            </a:r>
          </a:p>
          <a:p>
            <a:pPr lvl="1">
              <a:lnSpc>
                <a:spcPct val="80000"/>
              </a:lnSpc>
            </a:pPr>
            <a:r>
              <a:rPr lang="en-US" dirty="0"/>
              <a:t>VFD fans operating at higher than necessary static pressure</a:t>
            </a:r>
          </a:p>
          <a:p>
            <a:pPr>
              <a:lnSpc>
                <a:spcPct val="80000"/>
              </a:lnSpc>
            </a:pPr>
            <a:r>
              <a:rPr lang="en-US" sz="2400" b="1" dirty="0"/>
              <a:t>Overall utility consumption estimated 40% more than required</a:t>
            </a:r>
          </a:p>
          <a:p>
            <a:pPr lvl="1">
              <a:lnSpc>
                <a:spcPct val="80000"/>
              </a:lnSpc>
            </a:pPr>
            <a:r>
              <a:rPr lang="en-US" dirty="0"/>
              <a:t>Operating 24/7/365</a:t>
            </a:r>
          </a:p>
          <a:p>
            <a:pPr>
              <a:lnSpc>
                <a:spcPct val="80000"/>
              </a:lnSpc>
            </a:pPr>
            <a:endParaRPr lang="en-US" sz="2600" dirty="0"/>
          </a:p>
        </p:txBody>
      </p:sp>
      <p:sp>
        <p:nvSpPr>
          <p:cNvPr id="5" name="Rectangle 4">
            <a:extLst>
              <a:ext uri="{FF2B5EF4-FFF2-40B4-BE49-F238E27FC236}">
                <a16:creationId xmlns:a16="http://schemas.microsoft.com/office/drawing/2014/main" id="{35852AC8-4183-A94E-9E03-67509CCC2BCC}"/>
              </a:ext>
            </a:extLst>
          </p:cNvPr>
          <p:cNvSpPr txBox="1">
            <a:spLocks noChangeArrowheads="1"/>
          </p:cNvSpPr>
          <p:nvPr/>
        </p:nvSpPr>
        <p:spPr>
          <a:xfrm>
            <a:off x="790937" y="114869"/>
            <a:ext cx="10515600" cy="1136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a:lstStyle>
          <a:p>
            <a:pPr>
              <a:defRPr/>
            </a:pPr>
            <a:r>
              <a:rPr lang="en-US" dirty="0"/>
              <a:t>University Building</a:t>
            </a:r>
          </a:p>
        </p:txBody>
      </p:sp>
    </p:spTree>
    <p:extLst>
      <p:ext uri="{BB962C8B-B14F-4D97-AF65-F5344CB8AC3E}">
        <p14:creationId xmlns:p14="http://schemas.microsoft.com/office/powerpoint/2010/main" val="2406145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8E9BE18-635B-4190-BB39-ED2D9A8CFBB1}"/>
              </a:ext>
            </a:extLst>
          </p:cNvPr>
          <p:cNvSpPr txBox="1">
            <a:spLocks/>
          </p:cNvSpPr>
          <p:nvPr/>
        </p:nvSpPr>
        <p:spPr bwMode="auto">
          <a:xfrm>
            <a:off x="1985697" y="1143362"/>
            <a:ext cx="8126079" cy="465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275" tIns="47139" rIns="94275" bIns="47139" numCol="1" anchor="t" anchorCtr="0" compatLnSpc="1">
            <a:prstTxWarp prst="textNoShape">
              <a:avLst/>
            </a:prstTxWarp>
            <a:noAutofit/>
          </a:bodyPr>
          <a:lstStyle>
            <a:lvl1pPr marL="351008" indent="-351008" algn="l" defTabSz="936574" rtl="0" eaLnBrk="1" fontAlgn="base" hangingPunct="1">
              <a:spcBef>
                <a:spcPct val="20000"/>
              </a:spcBef>
              <a:spcAft>
                <a:spcPct val="0"/>
              </a:spcAft>
              <a:buClr>
                <a:schemeClr val="tx1"/>
              </a:buClr>
              <a:buSzPct val="90000"/>
              <a:buFont typeface="Wingdings" pitchFamily="2" charset="2"/>
              <a:buChar char="§"/>
              <a:defRPr sz="2400" b="1">
                <a:solidFill>
                  <a:schemeClr val="accent4">
                    <a:lumMod val="50000"/>
                  </a:schemeClr>
                </a:solidFill>
                <a:latin typeface="+mn-lt"/>
                <a:ea typeface="+mn-ea"/>
                <a:cs typeface="+mn-cs"/>
              </a:defRPr>
            </a:lvl1pPr>
            <a:lvl2pPr marL="760239" indent="-292783" algn="l" defTabSz="936574" rtl="0" eaLnBrk="1" fontAlgn="base" hangingPunct="1">
              <a:spcBef>
                <a:spcPct val="20000"/>
              </a:spcBef>
              <a:spcAft>
                <a:spcPct val="0"/>
              </a:spcAft>
              <a:buClrTx/>
              <a:buSzPct val="80000"/>
              <a:buFont typeface="Wingdings" panose="05000000000000000000" pitchFamily="2" charset="2"/>
              <a:buChar char="§"/>
              <a:defRPr sz="2200">
                <a:solidFill>
                  <a:schemeClr val="accent4">
                    <a:lumMod val="50000"/>
                  </a:schemeClr>
                </a:solidFill>
                <a:latin typeface="+mn-lt"/>
              </a:defRPr>
            </a:lvl2pPr>
            <a:lvl3pPr marL="1171133" indent="-234560" algn="l" defTabSz="936574" rtl="0" eaLnBrk="1" fontAlgn="base" hangingPunct="1">
              <a:spcBef>
                <a:spcPct val="20000"/>
              </a:spcBef>
              <a:spcAft>
                <a:spcPct val="0"/>
              </a:spcAft>
              <a:buClrTx/>
              <a:buFont typeface="Wingdings" panose="05000000000000000000" pitchFamily="2" charset="2"/>
              <a:buChar char="§"/>
              <a:defRPr sz="1800">
                <a:solidFill>
                  <a:schemeClr val="accent4">
                    <a:lumMod val="50000"/>
                  </a:schemeClr>
                </a:solidFill>
                <a:latin typeface="+mn-lt"/>
              </a:defRPr>
            </a:lvl3pPr>
            <a:lvl4pPr marL="1638589" indent="-234560" algn="l" defTabSz="936574" rtl="0" eaLnBrk="1" fontAlgn="base" hangingPunct="1">
              <a:spcBef>
                <a:spcPct val="20000"/>
              </a:spcBef>
              <a:spcAft>
                <a:spcPct val="0"/>
              </a:spcAft>
              <a:buClrTx/>
              <a:buFont typeface="Wingdings" panose="05000000000000000000" pitchFamily="2" charset="2"/>
              <a:buChar char="§"/>
              <a:defRPr sz="1600">
                <a:solidFill>
                  <a:schemeClr val="accent4">
                    <a:lumMod val="50000"/>
                  </a:schemeClr>
                </a:solidFill>
                <a:latin typeface="+mn-lt"/>
              </a:defRPr>
            </a:lvl4pPr>
            <a:lvl5pPr marL="2106043" indent="-232896" algn="l" defTabSz="936574" rtl="0" eaLnBrk="1" fontAlgn="base" hangingPunct="1">
              <a:spcBef>
                <a:spcPct val="20000"/>
              </a:spcBef>
              <a:spcAft>
                <a:spcPct val="0"/>
              </a:spcAft>
              <a:buClrTx/>
              <a:buFont typeface="Wingdings" panose="05000000000000000000" pitchFamily="2" charset="2"/>
              <a:buChar char="§"/>
              <a:defRPr sz="1400" i="1">
                <a:solidFill>
                  <a:schemeClr val="accent4">
                    <a:lumMod val="50000"/>
                  </a:schemeClr>
                </a:solidFill>
                <a:latin typeface="+mn-lt"/>
              </a:defRPr>
            </a:lvl5pPr>
            <a:lvl6pPr marL="2585143" indent="-232896" algn="l" defTabSz="936574" rtl="0" eaLnBrk="1" fontAlgn="base" hangingPunct="1">
              <a:spcBef>
                <a:spcPct val="20000"/>
              </a:spcBef>
              <a:spcAft>
                <a:spcPct val="0"/>
              </a:spcAft>
              <a:buClr>
                <a:srgbClr val="000099"/>
              </a:buClr>
              <a:buFont typeface="Wingdings" pitchFamily="2" charset="2"/>
              <a:buChar char="Ø"/>
              <a:defRPr sz="2100" i="1">
                <a:solidFill>
                  <a:srgbClr val="000099"/>
                </a:solidFill>
                <a:latin typeface="+mn-lt"/>
              </a:defRPr>
            </a:lvl6pPr>
            <a:lvl7pPr marL="3064243" indent="-232896" algn="l" defTabSz="936574" rtl="0" eaLnBrk="1" fontAlgn="base" hangingPunct="1">
              <a:spcBef>
                <a:spcPct val="20000"/>
              </a:spcBef>
              <a:spcAft>
                <a:spcPct val="0"/>
              </a:spcAft>
              <a:buClr>
                <a:srgbClr val="000099"/>
              </a:buClr>
              <a:buFont typeface="Wingdings" pitchFamily="2" charset="2"/>
              <a:buChar char="Ø"/>
              <a:defRPr sz="2100" i="1">
                <a:solidFill>
                  <a:srgbClr val="000099"/>
                </a:solidFill>
                <a:latin typeface="+mn-lt"/>
              </a:defRPr>
            </a:lvl7pPr>
            <a:lvl8pPr marL="3543343" indent="-232896" algn="l" defTabSz="936574" rtl="0" eaLnBrk="1" fontAlgn="base" hangingPunct="1">
              <a:spcBef>
                <a:spcPct val="20000"/>
              </a:spcBef>
              <a:spcAft>
                <a:spcPct val="0"/>
              </a:spcAft>
              <a:buClr>
                <a:srgbClr val="000099"/>
              </a:buClr>
              <a:buFont typeface="Wingdings" pitchFamily="2" charset="2"/>
              <a:buChar char="Ø"/>
              <a:defRPr sz="2100" i="1">
                <a:solidFill>
                  <a:srgbClr val="000099"/>
                </a:solidFill>
                <a:latin typeface="+mn-lt"/>
              </a:defRPr>
            </a:lvl8pPr>
            <a:lvl9pPr marL="4022443" indent="-232896" algn="l" defTabSz="936574" rtl="0" eaLnBrk="1" fontAlgn="base" hangingPunct="1">
              <a:spcBef>
                <a:spcPct val="20000"/>
              </a:spcBef>
              <a:spcAft>
                <a:spcPct val="0"/>
              </a:spcAft>
              <a:buClr>
                <a:srgbClr val="000099"/>
              </a:buClr>
              <a:buFont typeface="Wingdings" pitchFamily="2" charset="2"/>
              <a:buChar char="Ø"/>
              <a:defRPr sz="2100" i="1">
                <a:solidFill>
                  <a:srgbClr val="000099"/>
                </a:solidFill>
                <a:latin typeface="+mn-lt"/>
              </a:defRPr>
            </a:lvl9pPr>
          </a:lstStyle>
          <a:p>
            <a:pPr marL="0" indent="0" algn="ctr">
              <a:buNone/>
            </a:pPr>
            <a:r>
              <a:rPr lang="en-US" sz="2800" kern="0" dirty="0">
                <a:solidFill>
                  <a:schemeClr val="tx1"/>
                </a:solidFill>
              </a:rPr>
              <a:t>Buildings consume about 40% of US energy in 2018</a:t>
            </a:r>
          </a:p>
          <a:p>
            <a:pPr algn="ctr"/>
            <a:endParaRPr lang="en-US" sz="2800" b="0" kern="0" dirty="0">
              <a:solidFill>
                <a:schemeClr val="tx1"/>
              </a:solidFill>
            </a:endParaRPr>
          </a:p>
        </p:txBody>
      </p:sp>
      <p:pic>
        <p:nvPicPr>
          <p:cNvPr id="12" name="Picture 11">
            <a:extLst>
              <a:ext uri="{FF2B5EF4-FFF2-40B4-BE49-F238E27FC236}">
                <a16:creationId xmlns:a16="http://schemas.microsoft.com/office/drawing/2014/main" id="{EE097A05-0EC3-412F-8EE3-517A1DAC173A}"/>
              </a:ext>
            </a:extLst>
          </p:cNvPr>
          <p:cNvPicPr>
            <a:picLocks noChangeAspect="1"/>
          </p:cNvPicPr>
          <p:nvPr/>
        </p:nvPicPr>
        <p:blipFill>
          <a:blip r:embed="rId3"/>
          <a:stretch>
            <a:fillRect/>
          </a:stretch>
        </p:blipFill>
        <p:spPr>
          <a:xfrm>
            <a:off x="2643611" y="1679447"/>
            <a:ext cx="6622869" cy="4838134"/>
          </a:xfrm>
          <a:prstGeom prst="rect">
            <a:avLst/>
          </a:prstGeom>
          <a:ln>
            <a:solidFill>
              <a:schemeClr val="tx1"/>
            </a:solid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3D23E2B1-E67E-7644-A73E-F7D113BBAA78}"/>
              </a:ext>
            </a:extLst>
          </p:cNvPr>
          <p:cNvSpPr txBox="1">
            <a:spLocks noChangeArrowheads="1"/>
          </p:cNvSpPr>
          <p:nvPr/>
        </p:nvSpPr>
        <p:spPr>
          <a:xfrm>
            <a:off x="790937" y="114869"/>
            <a:ext cx="10515600" cy="1136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a:lstStyle>
          <a:p>
            <a:pPr>
              <a:defRPr/>
            </a:pPr>
            <a:r>
              <a:rPr lang="en-US" dirty="0"/>
              <a:t>Energy Consumption</a:t>
            </a:r>
          </a:p>
        </p:txBody>
      </p:sp>
    </p:spTree>
    <p:extLst>
      <p:ext uri="{BB962C8B-B14F-4D97-AF65-F5344CB8AC3E}">
        <p14:creationId xmlns:p14="http://schemas.microsoft.com/office/powerpoint/2010/main" val="1711166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and Learning Objectives</a:t>
            </a:r>
          </a:p>
        </p:txBody>
      </p:sp>
      <p:sp>
        <p:nvSpPr>
          <p:cNvPr id="3" name="Content Placeholder 2"/>
          <p:cNvSpPr>
            <a:spLocks noGrp="1"/>
          </p:cNvSpPr>
          <p:nvPr>
            <p:ph idx="1"/>
          </p:nvPr>
        </p:nvSpPr>
        <p:spPr>
          <a:xfrm>
            <a:off x="1486941" y="1376585"/>
            <a:ext cx="8143903" cy="4899523"/>
          </a:xfrm>
        </p:spPr>
        <p:txBody>
          <a:bodyPr>
            <a:normAutofit fontScale="92500" lnSpcReduction="20000"/>
          </a:bodyPr>
          <a:lstStyle/>
          <a:p>
            <a:pPr marL="0" indent="0">
              <a:buNone/>
            </a:pPr>
            <a:r>
              <a:rPr lang="en-US" sz="3000" b="1" dirty="0"/>
              <a:t>You will learn the following:</a:t>
            </a:r>
          </a:p>
          <a:p>
            <a:pPr marL="0" indent="0">
              <a:buNone/>
            </a:pPr>
            <a:endParaRPr lang="en-US" sz="3000" b="0" dirty="0"/>
          </a:p>
          <a:p>
            <a:pPr lvl="0"/>
            <a:r>
              <a:rPr lang="en-US" sz="3000" b="0" dirty="0">
                <a:solidFill>
                  <a:schemeClr val="tx1"/>
                </a:solidFill>
              </a:rPr>
              <a:t>Why is Commissioning our existing building stock so important?</a:t>
            </a:r>
          </a:p>
          <a:p>
            <a:pPr lvl="0"/>
            <a:endParaRPr lang="en-US" sz="3000" b="0" dirty="0">
              <a:solidFill>
                <a:schemeClr val="bg1">
                  <a:lumMod val="85000"/>
                </a:schemeClr>
              </a:solidFill>
            </a:endParaRPr>
          </a:p>
          <a:p>
            <a:pPr lvl="0"/>
            <a:r>
              <a:rPr lang="en-US" sz="3000" b="1" dirty="0"/>
              <a:t>What are some of the most important steps to reducing energy consumption? Correct controls, then maintain. </a:t>
            </a:r>
          </a:p>
          <a:p>
            <a:pPr lvl="0"/>
            <a:endParaRPr lang="en-US" sz="3000" b="0" dirty="0"/>
          </a:p>
          <a:p>
            <a:pPr lvl="0"/>
            <a:r>
              <a:rPr lang="en-US" sz="3000" b="0" dirty="0">
                <a:solidFill>
                  <a:schemeClr val="tx1"/>
                </a:solidFill>
              </a:rPr>
              <a:t>How do new technologies help in implementing higher systems efficiency and ongoing </a:t>
            </a:r>
            <a:r>
              <a:rPr lang="en-US" sz="3000" b="0" dirty="0" err="1">
                <a:solidFill>
                  <a:schemeClr val="tx1"/>
                </a:solidFill>
              </a:rPr>
              <a:t>Cx</a:t>
            </a:r>
            <a:r>
              <a:rPr lang="en-US" sz="3000" b="0" dirty="0">
                <a:solidFill>
                  <a:schemeClr val="tx1"/>
                </a:solidFill>
              </a:rPr>
              <a:t> with cloud-based documentation methods and energy monitoring?</a:t>
            </a:r>
            <a:endParaRPr lang="en-US" sz="3000" b="0" dirty="0">
              <a:solidFill>
                <a:schemeClr val="bg1">
                  <a:lumMod val="85000"/>
                </a:schemeClr>
              </a:solidFill>
            </a:endParaRPr>
          </a:p>
          <a:p>
            <a:endParaRPr lang="en-US" b="0" dirty="0">
              <a:solidFill>
                <a:schemeClr val="bg1">
                  <a:lumMod val="85000"/>
                </a:schemeClr>
              </a:solidFill>
            </a:endParaRPr>
          </a:p>
        </p:txBody>
      </p:sp>
      <p:sp>
        <p:nvSpPr>
          <p:cNvPr id="4" name="Rectangle 3">
            <a:extLst>
              <a:ext uri="{FF2B5EF4-FFF2-40B4-BE49-F238E27FC236}">
                <a16:creationId xmlns:a16="http://schemas.microsoft.com/office/drawing/2014/main" id="{DB2A86DB-89DC-4340-8486-F3F722B5AB4C}"/>
              </a:ext>
            </a:extLst>
          </p:cNvPr>
          <p:cNvSpPr/>
          <p:nvPr/>
        </p:nvSpPr>
        <p:spPr bwMode="auto">
          <a:xfrm>
            <a:off x="1510388" y="3237348"/>
            <a:ext cx="8120456" cy="1252330"/>
          </a:xfrm>
          <a:prstGeom prst="rect">
            <a:avLst/>
          </a:prstGeom>
          <a:noFill/>
          <a:ln w="25400" cap="flat" cmpd="sng" algn="ctr">
            <a:solidFill>
              <a:srgbClr val="FF0000"/>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400">
              <a:solidFill>
                <a:srgbClr val="210CC0"/>
              </a:solidFill>
              <a:latin typeface="Arial" pitchFamily="34" charset="0"/>
            </a:endParaRPr>
          </a:p>
        </p:txBody>
      </p:sp>
    </p:spTree>
    <p:extLst>
      <p:ext uri="{BB962C8B-B14F-4D97-AF65-F5344CB8AC3E}">
        <p14:creationId xmlns:p14="http://schemas.microsoft.com/office/powerpoint/2010/main" val="2500239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A79BDD9-AD37-44A8-9455-1747A063F203}"/>
              </a:ext>
            </a:extLst>
          </p:cNvPr>
          <p:cNvSpPr>
            <a:spLocks noGrp="1"/>
          </p:cNvSpPr>
          <p:nvPr/>
        </p:nvSpPr>
        <p:spPr>
          <a:xfrm>
            <a:off x="1341957" y="1368592"/>
            <a:ext cx="4695428" cy="533400"/>
          </a:xfrm>
          <a:prstGeom prst="rect">
            <a:avLst/>
          </a:prstGeom>
        </p:spPr>
        <p:txBody>
          <a:bodyPr tIns="0">
            <a:noAutofit/>
          </a:bodyPr>
          <a:lstStyle>
            <a:lvl1pPr marL="0" indent="0" algn="l" defTabSz="914400" rtl="0" eaLnBrk="1" latinLnBrk="0" hangingPunct="1">
              <a:spcBef>
                <a:spcPts val="900"/>
              </a:spcBef>
              <a:spcAft>
                <a:spcPts val="800"/>
              </a:spcAft>
              <a:buClr>
                <a:srgbClr val="005696"/>
              </a:buClr>
              <a:buSzPts val="2400"/>
              <a:buFont typeface="Wingdings" pitchFamily="2" charset="2"/>
              <a:buNone/>
              <a:defRPr lang="en-US" sz="2200" b="1" kern="1200" dirty="0" smtClean="0">
                <a:solidFill>
                  <a:schemeClr val="tx1"/>
                </a:solidFill>
                <a:latin typeface="Myriad Pro" pitchFamily="34" charset="0"/>
                <a:ea typeface="+mn-ea"/>
                <a:cs typeface="+mn-cs"/>
              </a:defRPr>
            </a:lvl1pPr>
            <a:lvl2pPr marL="342900" indent="-303213" algn="l" defTabSz="914400" rtl="0" eaLnBrk="1" latinLnBrk="0" hangingPunct="1">
              <a:spcBef>
                <a:spcPts val="0"/>
              </a:spcBef>
              <a:spcAft>
                <a:spcPts val="800"/>
              </a:spcAft>
              <a:buClr>
                <a:srgbClr val="005696"/>
              </a:buClr>
              <a:buSzPct val="100000"/>
              <a:buFont typeface="Wingdings" panose="05000000000000000000" pitchFamily="2" charset="2"/>
              <a:buChar char="§"/>
              <a:defRPr sz="2000" kern="1200" baseline="0">
                <a:solidFill>
                  <a:schemeClr val="tx1"/>
                </a:solidFill>
                <a:latin typeface="Myriad Pro" pitchFamily="34" charset="0"/>
                <a:ea typeface="+mn-ea"/>
                <a:cs typeface="+mn-cs"/>
              </a:defRPr>
            </a:lvl2pPr>
            <a:lvl3pPr marL="685800" indent="-228600" algn="l" defTabSz="914400" rtl="0" eaLnBrk="1" latinLnBrk="0" hangingPunct="1">
              <a:spcBef>
                <a:spcPts val="0"/>
              </a:spcBef>
              <a:spcAft>
                <a:spcPts val="600"/>
              </a:spcAft>
              <a:buClr>
                <a:srgbClr val="20538C"/>
              </a:buClr>
              <a:buSzPct val="100000"/>
              <a:buFont typeface="Arial" panose="020B0604020202020204" pitchFamily="34" charset="0"/>
              <a:buChar char="•"/>
              <a:defRPr sz="1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spcAft>
                <a:spcPts val="400"/>
              </a:spcAft>
              <a:buSzPct val="100000"/>
              <a:buFont typeface="Arial" pitchFamily="34" charset="0"/>
              <a:buChar char="•"/>
              <a:defRPr sz="18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spcAft>
                <a:spcPts val="400"/>
              </a:spcAft>
              <a:buClr>
                <a:srgbClr val="20538C"/>
              </a:buClr>
              <a:buFont typeface="Courier New" pitchFamily="49" charset="0"/>
              <a:buChar char="o"/>
              <a:defRPr sz="18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9687" lvl="1" indent="0">
              <a:buNone/>
            </a:pPr>
            <a:r>
              <a:rPr lang="en-US" sz="2800" b="1" dirty="0"/>
              <a:t>Typical control sequence:</a:t>
            </a:r>
          </a:p>
          <a:p>
            <a:pPr marL="39687" lvl="1" indent="0">
              <a:buNone/>
            </a:pPr>
            <a:endParaRPr lang="en-US" sz="2800" dirty="0"/>
          </a:p>
          <a:p>
            <a:endParaRPr lang="en-US" sz="2800" dirty="0"/>
          </a:p>
        </p:txBody>
      </p:sp>
      <p:sp>
        <p:nvSpPr>
          <p:cNvPr id="6" name="Content Placeholder 2">
            <a:extLst>
              <a:ext uri="{FF2B5EF4-FFF2-40B4-BE49-F238E27FC236}">
                <a16:creationId xmlns:a16="http://schemas.microsoft.com/office/drawing/2014/main" id="{EDEEADA2-CCDA-451D-9110-98D2C49D0881}"/>
              </a:ext>
            </a:extLst>
          </p:cNvPr>
          <p:cNvSpPr txBox="1">
            <a:spLocks/>
          </p:cNvSpPr>
          <p:nvPr/>
        </p:nvSpPr>
        <p:spPr>
          <a:xfrm>
            <a:off x="2358887" y="2429605"/>
            <a:ext cx="7583557" cy="2819400"/>
          </a:xfrm>
          <a:prstGeom prst="rect">
            <a:avLst/>
          </a:prstGeom>
        </p:spPr>
        <p:txBody>
          <a:bodyPr t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dirty="0"/>
              <a:t>“Controls shall automatically reset setpoint to optimize energy use while maintaining comfort.”</a:t>
            </a:r>
          </a:p>
        </p:txBody>
      </p:sp>
      <p:sp>
        <p:nvSpPr>
          <p:cNvPr id="7" name="Rectangle 4">
            <a:extLst>
              <a:ext uri="{FF2B5EF4-FFF2-40B4-BE49-F238E27FC236}">
                <a16:creationId xmlns:a16="http://schemas.microsoft.com/office/drawing/2014/main" id="{CBDA2D81-A976-3648-A739-25E9CC041F26}"/>
              </a:ext>
            </a:extLst>
          </p:cNvPr>
          <p:cNvSpPr txBox="1">
            <a:spLocks noChangeArrowheads="1"/>
          </p:cNvSpPr>
          <p:nvPr/>
        </p:nvSpPr>
        <p:spPr>
          <a:xfrm>
            <a:off x="790937" y="114869"/>
            <a:ext cx="10515600" cy="1136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a:lstStyle>
          <a:p>
            <a:pPr>
              <a:defRPr/>
            </a:pPr>
            <a:r>
              <a:rPr lang="en-US" dirty="0"/>
              <a:t>Fix Building Control Systems</a:t>
            </a:r>
          </a:p>
        </p:txBody>
      </p:sp>
    </p:spTree>
    <p:extLst>
      <p:ext uri="{BB962C8B-B14F-4D97-AF65-F5344CB8AC3E}">
        <p14:creationId xmlns:p14="http://schemas.microsoft.com/office/powerpoint/2010/main" val="2440178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0F5A50-A638-44A9-862D-44B44D40ADEF}"/>
              </a:ext>
            </a:extLst>
          </p:cNvPr>
          <p:cNvSpPr/>
          <p:nvPr/>
        </p:nvSpPr>
        <p:spPr>
          <a:xfrm>
            <a:off x="590752" y="1280577"/>
            <a:ext cx="5563873" cy="138499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t>“Controls shall automatically reset setpoint to optimize energy use while maintaining comfort.”</a:t>
            </a:r>
          </a:p>
        </p:txBody>
      </p:sp>
      <p:sp>
        <p:nvSpPr>
          <p:cNvPr id="8" name="Bent Arrow 7">
            <a:extLst>
              <a:ext uri="{FF2B5EF4-FFF2-40B4-BE49-F238E27FC236}">
                <a16:creationId xmlns:a16="http://schemas.microsoft.com/office/drawing/2014/main" id="{5E0F27BD-19A1-434D-9D2D-B9C0AB9B24DA}"/>
              </a:ext>
            </a:extLst>
          </p:cNvPr>
          <p:cNvSpPr/>
          <p:nvPr/>
        </p:nvSpPr>
        <p:spPr>
          <a:xfrm rot="10800000" flipH="1">
            <a:off x="2605490" y="2915001"/>
            <a:ext cx="772640" cy="894739"/>
          </a:xfrm>
          <a:prstGeom prst="bentArrow">
            <a:avLst>
              <a:gd name="adj1" fmla="val 24168"/>
              <a:gd name="adj2" fmla="val 24168"/>
              <a:gd name="adj3" fmla="val 38315"/>
              <a:gd name="adj4" fmla="val 61685"/>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9" name="Bent Arrow 9">
            <a:extLst>
              <a:ext uri="{FF2B5EF4-FFF2-40B4-BE49-F238E27FC236}">
                <a16:creationId xmlns:a16="http://schemas.microsoft.com/office/drawing/2014/main" id="{61ED7D32-D7F6-42C3-A6DD-0A4969A306D6}"/>
              </a:ext>
            </a:extLst>
          </p:cNvPr>
          <p:cNvSpPr/>
          <p:nvPr/>
        </p:nvSpPr>
        <p:spPr>
          <a:xfrm rot="10800000" flipH="1">
            <a:off x="5029767" y="5040759"/>
            <a:ext cx="772640" cy="840418"/>
          </a:xfrm>
          <a:prstGeom prst="bentArrow">
            <a:avLst>
              <a:gd name="adj1" fmla="val 24168"/>
              <a:gd name="adj2" fmla="val 24168"/>
              <a:gd name="adj3" fmla="val 38315"/>
              <a:gd name="adj4" fmla="val 61685"/>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pic>
        <p:nvPicPr>
          <p:cNvPr id="10" name="Picture 9">
            <a:extLst>
              <a:ext uri="{FF2B5EF4-FFF2-40B4-BE49-F238E27FC236}">
                <a16:creationId xmlns:a16="http://schemas.microsoft.com/office/drawing/2014/main" id="{4B10A302-F8DE-4D39-8021-3FFBAE4DE927}"/>
              </a:ext>
            </a:extLst>
          </p:cNvPr>
          <p:cNvPicPr>
            <a:picLocks noChangeAspect="1"/>
          </p:cNvPicPr>
          <p:nvPr/>
        </p:nvPicPr>
        <p:blipFill rotWithShape="1">
          <a:blip r:embed="rId3"/>
          <a:srcRect b="30265"/>
          <a:stretch/>
        </p:blipFill>
        <p:spPr>
          <a:xfrm>
            <a:off x="3493772" y="3018935"/>
            <a:ext cx="3844628" cy="1745205"/>
          </a:xfrm>
          <a:prstGeom prst="rect">
            <a:avLst/>
          </a:prstGeom>
          <a:ln>
            <a:solidFill>
              <a:schemeClr val="tx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098B06CB-F09C-4EE3-BC5C-D2346923B3BD}"/>
              </a:ext>
            </a:extLst>
          </p:cNvPr>
          <p:cNvPicPr>
            <a:picLocks noChangeAspect="1"/>
          </p:cNvPicPr>
          <p:nvPr/>
        </p:nvPicPr>
        <p:blipFill>
          <a:blip r:embed="rId4"/>
          <a:stretch>
            <a:fillRect/>
          </a:stretch>
        </p:blipFill>
        <p:spPr>
          <a:xfrm>
            <a:off x="5947654" y="3740166"/>
            <a:ext cx="3844628" cy="2694579"/>
          </a:xfrm>
          <a:prstGeom prst="rect">
            <a:avLst/>
          </a:prstGeom>
        </p:spPr>
      </p:pic>
      <p:sp>
        <p:nvSpPr>
          <p:cNvPr id="12" name="Rectangle 4">
            <a:extLst>
              <a:ext uri="{FF2B5EF4-FFF2-40B4-BE49-F238E27FC236}">
                <a16:creationId xmlns:a16="http://schemas.microsoft.com/office/drawing/2014/main" id="{BA940038-219C-7745-A69D-42E5A5468BE2}"/>
              </a:ext>
            </a:extLst>
          </p:cNvPr>
          <p:cNvSpPr txBox="1">
            <a:spLocks noChangeArrowheads="1"/>
          </p:cNvSpPr>
          <p:nvPr/>
        </p:nvSpPr>
        <p:spPr>
          <a:xfrm>
            <a:off x="790937" y="114869"/>
            <a:ext cx="10515600" cy="1136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a:lstStyle>
          <a:p>
            <a:pPr>
              <a:defRPr/>
            </a:pPr>
            <a:r>
              <a:rPr lang="en-US" dirty="0"/>
              <a:t>Fix Building Control Systems</a:t>
            </a:r>
          </a:p>
        </p:txBody>
      </p:sp>
    </p:spTree>
    <p:extLst>
      <p:ext uri="{BB962C8B-B14F-4D97-AF65-F5344CB8AC3E}">
        <p14:creationId xmlns:p14="http://schemas.microsoft.com/office/powerpoint/2010/main" val="339436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F7F4162-A3BD-41EC-9998-3DFE9A484C7F}"/>
              </a:ext>
            </a:extLst>
          </p:cNvPr>
          <p:cNvSpPr>
            <a:spLocks noGrp="1"/>
          </p:cNvSpPr>
          <p:nvPr/>
        </p:nvSpPr>
        <p:spPr>
          <a:xfrm>
            <a:off x="790937" y="1802421"/>
            <a:ext cx="5762263" cy="3505200"/>
          </a:xfrm>
          <a:prstGeom prst="rect">
            <a:avLst/>
          </a:prstGeom>
        </p:spPr>
        <p:txBody>
          <a:bodyPr tIns="0">
            <a:normAutofit/>
          </a:bodyPr>
          <a:lstStyle>
            <a:lvl1pPr marL="0" indent="0" algn="l" defTabSz="914400" rtl="0" eaLnBrk="1" latinLnBrk="0" hangingPunct="1">
              <a:spcBef>
                <a:spcPts val="900"/>
              </a:spcBef>
              <a:spcAft>
                <a:spcPts val="800"/>
              </a:spcAft>
              <a:buClr>
                <a:srgbClr val="005696"/>
              </a:buClr>
              <a:buSzPts val="2400"/>
              <a:buFont typeface="Wingdings" pitchFamily="2" charset="2"/>
              <a:buNone/>
              <a:defRPr lang="en-US" sz="2200" b="1" kern="1200" dirty="0" smtClean="0">
                <a:solidFill>
                  <a:schemeClr val="tx1"/>
                </a:solidFill>
                <a:latin typeface="Myriad Pro" pitchFamily="34" charset="0"/>
                <a:ea typeface="+mn-ea"/>
                <a:cs typeface="+mn-cs"/>
              </a:defRPr>
            </a:lvl1pPr>
            <a:lvl2pPr marL="342900" indent="-303213" algn="l" defTabSz="914400" rtl="0" eaLnBrk="1" latinLnBrk="0" hangingPunct="1">
              <a:spcBef>
                <a:spcPts val="0"/>
              </a:spcBef>
              <a:spcAft>
                <a:spcPts val="800"/>
              </a:spcAft>
              <a:buClr>
                <a:srgbClr val="005696"/>
              </a:buClr>
              <a:buSzPct val="100000"/>
              <a:buFont typeface="Wingdings" panose="05000000000000000000" pitchFamily="2" charset="2"/>
              <a:buChar char="§"/>
              <a:defRPr sz="2000" kern="1200" baseline="0">
                <a:solidFill>
                  <a:schemeClr val="tx1"/>
                </a:solidFill>
                <a:latin typeface="Myriad Pro" pitchFamily="34" charset="0"/>
                <a:ea typeface="+mn-ea"/>
                <a:cs typeface="+mn-cs"/>
              </a:defRPr>
            </a:lvl2pPr>
            <a:lvl3pPr marL="685800" indent="-228600" algn="l" defTabSz="914400" rtl="0" eaLnBrk="1" latinLnBrk="0" hangingPunct="1">
              <a:spcBef>
                <a:spcPts val="0"/>
              </a:spcBef>
              <a:spcAft>
                <a:spcPts val="600"/>
              </a:spcAft>
              <a:buClr>
                <a:srgbClr val="20538C"/>
              </a:buClr>
              <a:buSzPct val="100000"/>
              <a:buFont typeface="Arial" panose="020B0604020202020204" pitchFamily="34" charset="0"/>
              <a:buChar char="•"/>
              <a:defRPr sz="1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spcAft>
                <a:spcPts val="400"/>
              </a:spcAft>
              <a:buSzPct val="100000"/>
              <a:buFont typeface="Arial" pitchFamily="34" charset="0"/>
              <a:buChar char="•"/>
              <a:defRPr sz="18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spcAft>
                <a:spcPts val="400"/>
              </a:spcAft>
              <a:buClr>
                <a:srgbClr val="20538C"/>
              </a:buClr>
              <a:buFont typeface="Courier New" pitchFamily="49" charset="0"/>
              <a:buChar char="o"/>
              <a:defRPr sz="18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28600" lvl="1" indent="-228600" defTabSz="301752">
              <a:lnSpc>
                <a:spcPct val="110000"/>
              </a:lnSpc>
              <a:spcAft>
                <a:spcPts val="0"/>
              </a:spcAft>
              <a:buNone/>
            </a:pPr>
            <a:r>
              <a:rPr lang="en-US" sz="2800" b="1" dirty="0">
                <a:latin typeface="+mn-lt"/>
              </a:rPr>
              <a:t>Problem:</a:t>
            </a:r>
          </a:p>
          <a:p>
            <a:pPr marL="228600" lvl="1" indent="-228600" defTabSz="301752">
              <a:lnSpc>
                <a:spcPct val="110000"/>
              </a:lnSpc>
              <a:spcAft>
                <a:spcPts val="0"/>
              </a:spcAft>
              <a:buClr>
                <a:schemeClr val="tx1"/>
              </a:buClr>
              <a:buFont typeface="Arial" panose="020B0604020202020204" pitchFamily="34" charset="0"/>
              <a:buChar char="•"/>
            </a:pPr>
            <a:r>
              <a:rPr lang="en-US" sz="2800" dirty="0">
                <a:latin typeface="+mn-lt"/>
              </a:rPr>
              <a:t>HVAC controls are poorly understood</a:t>
            </a:r>
          </a:p>
          <a:p>
            <a:pPr marL="228600" lvl="1" indent="-228600" defTabSz="301752">
              <a:lnSpc>
                <a:spcPct val="110000"/>
              </a:lnSpc>
              <a:spcAft>
                <a:spcPts val="0"/>
              </a:spcAft>
              <a:buClr>
                <a:schemeClr val="tx1"/>
              </a:buClr>
              <a:buFont typeface="Arial" panose="020B0604020202020204" pitchFamily="34" charset="0"/>
              <a:buChar char="•"/>
            </a:pPr>
            <a:r>
              <a:rPr lang="en-US" sz="2800" dirty="0">
                <a:latin typeface="+mn-lt"/>
              </a:rPr>
              <a:t>Last trade on construction jobs</a:t>
            </a:r>
          </a:p>
          <a:p>
            <a:pPr marL="228600" lvl="1" indent="-228600" defTabSz="301752">
              <a:lnSpc>
                <a:spcPct val="110000"/>
              </a:lnSpc>
              <a:spcAft>
                <a:spcPts val="0"/>
              </a:spcAft>
              <a:buClr>
                <a:schemeClr val="tx1"/>
              </a:buClr>
              <a:buFont typeface="Arial" panose="020B0604020202020204" pitchFamily="34" charset="0"/>
              <a:buChar char="•"/>
            </a:pPr>
            <a:r>
              <a:rPr lang="en-US" sz="2800" dirty="0">
                <a:latin typeface="+mn-lt"/>
              </a:rPr>
              <a:t>Tight cost competition</a:t>
            </a:r>
          </a:p>
          <a:p>
            <a:pPr marL="228600" lvl="1" indent="-228600" defTabSz="301752">
              <a:lnSpc>
                <a:spcPct val="110000"/>
              </a:lnSpc>
              <a:spcAft>
                <a:spcPts val="0"/>
              </a:spcAft>
              <a:buClr>
                <a:schemeClr val="tx1"/>
              </a:buClr>
              <a:buFont typeface="Arial" panose="020B0604020202020204" pitchFamily="34" charset="0"/>
              <a:buChar char="•"/>
            </a:pPr>
            <a:r>
              <a:rPr lang="en-US" sz="2800" dirty="0">
                <a:latin typeface="+mn-lt"/>
              </a:rPr>
              <a:t>Re-inventing the wheel</a:t>
            </a:r>
          </a:p>
          <a:p>
            <a:pPr marL="228600" lvl="1" indent="-228600" defTabSz="301752">
              <a:lnSpc>
                <a:spcPct val="110000"/>
              </a:lnSpc>
              <a:spcAft>
                <a:spcPts val="0"/>
              </a:spcAft>
              <a:buNone/>
            </a:pPr>
            <a:endParaRPr lang="en-US" sz="1800" dirty="0"/>
          </a:p>
          <a:p>
            <a:endParaRPr lang="en-US" sz="1800" dirty="0"/>
          </a:p>
        </p:txBody>
      </p:sp>
      <p:sp>
        <p:nvSpPr>
          <p:cNvPr id="8" name="Content Placeholder 2">
            <a:extLst>
              <a:ext uri="{FF2B5EF4-FFF2-40B4-BE49-F238E27FC236}">
                <a16:creationId xmlns:a16="http://schemas.microsoft.com/office/drawing/2014/main" id="{4E4F3B1C-71CF-4EDF-9978-27331541090E}"/>
              </a:ext>
            </a:extLst>
          </p:cNvPr>
          <p:cNvSpPr txBox="1">
            <a:spLocks/>
          </p:cNvSpPr>
          <p:nvPr/>
        </p:nvSpPr>
        <p:spPr>
          <a:xfrm>
            <a:off x="7058319" y="1802421"/>
            <a:ext cx="4547527" cy="2819400"/>
          </a:xfrm>
          <a:prstGeom prst="rect">
            <a:avLst/>
          </a:prstGeom>
        </p:spPr>
        <p:txBody>
          <a:bodyPr tIns="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lvl="1" indent="-228600" defTabSz="301752">
              <a:lnSpc>
                <a:spcPct val="110000"/>
              </a:lnSpc>
            </a:pPr>
            <a:r>
              <a:rPr lang="en-US" sz="2800" b="1" dirty="0"/>
              <a:t>Typical Result:</a:t>
            </a:r>
          </a:p>
          <a:p>
            <a:pPr marL="228600" lvl="1" indent="-228600" defTabSz="301752">
              <a:lnSpc>
                <a:spcPct val="110000"/>
              </a:lnSpc>
              <a:buFont typeface="Arial" panose="020B0604020202020204" pitchFamily="34" charset="0"/>
              <a:buChar char="•"/>
            </a:pPr>
            <a:r>
              <a:rPr lang="en-US" sz="2800" dirty="0"/>
              <a:t>Design intent not achieved</a:t>
            </a:r>
          </a:p>
          <a:p>
            <a:pPr marL="228600" lvl="1" indent="-228600" defTabSz="301752">
              <a:lnSpc>
                <a:spcPct val="110000"/>
              </a:lnSpc>
              <a:buFont typeface="Arial" panose="020B0604020202020204" pitchFamily="34" charset="0"/>
              <a:buChar char="•"/>
            </a:pPr>
            <a:r>
              <a:rPr lang="en-US" sz="2800" dirty="0"/>
              <a:t>Poor temperature control</a:t>
            </a:r>
          </a:p>
          <a:p>
            <a:pPr marL="228600" lvl="1" indent="-228600" defTabSz="301752">
              <a:lnSpc>
                <a:spcPct val="110000"/>
              </a:lnSpc>
              <a:buFont typeface="Arial" panose="020B0604020202020204" pitchFamily="34" charset="0"/>
              <a:buChar char="•"/>
            </a:pPr>
            <a:r>
              <a:rPr lang="en-US" sz="2800" dirty="0"/>
              <a:t>Increased energy use</a:t>
            </a:r>
          </a:p>
          <a:p>
            <a:pPr marL="39687" lvl="1"/>
            <a:endParaRPr lang="en-US" sz="2800" dirty="0"/>
          </a:p>
          <a:p>
            <a:endParaRPr lang="en-US" sz="2800" dirty="0"/>
          </a:p>
        </p:txBody>
      </p:sp>
      <p:sp>
        <p:nvSpPr>
          <p:cNvPr id="9" name="Rectangle 4">
            <a:extLst>
              <a:ext uri="{FF2B5EF4-FFF2-40B4-BE49-F238E27FC236}">
                <a16:creationId xmlns:a16="http://schemas.microsoft.com/office/drawing/2014/main" id="{C8DF4F7D-7AB1-B549-9FA0-194D4ABBF574}"/>
              </a:ext>
            </a:extLst>
          </p:cNvPr>
          <p:cNvSpPr txBox="1">
            <a:spLocks noChangeArrowheads="1"/>
          </p:cNvSpPr>
          <p:nvPr/>
        </p:nvSpPr>
        <p:spPr>
          <a:xfrm>
            <a:off x="790937" y="114869"/>
            <a:ext cx="10515600" cy="1136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a:lstStyle>
          <a:p>
            <a:pPr>
              <a:defRPr/>
            </a:pPr>
            <a:r>
              <a:rPr lang="en-US" dirty="0"/>
              <a:t>Fix Building Control Systems</a:t>
            </a:r>
          </a:p>
        </p:txBody>
      </p:sp>
    </p:spTree>
    <p:extLst>
      <p:ext uri="{BB962C8B-B14F-4D97-AF65-F5344CB8AC3E}">
        <p14:creationId xmlns:p14="http://schemas.microsoft.com/office/powerpoint/2010/main" val="2012804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0CEB1DE-DF0F-4471-99A7-AF56E125FEB6}"/>
              </a:ext>
            </a:extLst>
          </p:cNvPr>
          <p:cNvSpPr>
            <a:spLocks noGrp="1"/>
          </p:cNvSpPr>
          <p:nvPr/>
        </p:nvSpPr>
        <p:spPr>
          <a:xfrm>
            <a:off x="790937" y="1251285"/>
            <a:ext cx="5035432" cy="5135566"/>
          </a:xfrm>
          <a:prstGeom prst="rect">
            <a:avLst/>
          </a:prstGeom>
        </p:spPr>
        <p:txBody>
          <a:bodyPr tIns="0">
            <a:normAutofit/>
          </a:bodyPr>
          <a:lstStyle>
            <a:lvl1pPr marL="0" indent="0" algn="l" defTabSz="914400" rtl="0" eaLnBrk="1" latinLnBrk="0" hangingPunct="1">
              <a:spcBef>
                <a:spcPts val="900"/>
              </a:spcBef>
              <a:spcAft>
                <a:spcPts val="800"/>
              </a:spcAft>
              <a:buClr>
                <a:srgbClr val="005696"/>
              </a:buClr>
              <a:buSzPts val="2400"/>
              <a:buFont typeface="Wingdings" pitchFamily="2" charset="2"/>
              <a:buNone/>
              <a:defRPr lang="en-US" sz="2200" b="1" kern="1200" dirty="0" smtClean="0">
                <a:solidFill>
                  <a:schemeClr val="tx1"/>
                </a:solidFill>
                <a:latin typeface="Myriad Pro" pitchFamily="34" charset="0"/>
                <a:ea typeface="+mn-ea"/>
                <a:cs typeface="+mn-cs"/>
              </a:defRPr>
            </a:lvl1pPr>
            <a:lvl2pPr marL="342900" indent="-303213" algn="l" defTabSz="914400" rtl="0" eaLnBrk="1" latinLnBrk="0" hangingPunct="1">
              <a:spcBef>
                <a:spcPts val="0"/>
              </a:spcBef>
              <a:spcAft>
                <a:spcPts val="800"/>
              </a:spcAft>
              <a:buClr>
                <a:srgbClr val="005696"/>
              </a:buClr>
              <a:buSzPct val="100000"/>
              <a:buFont typeface="Wingdings" panose="05000000000000000000" pitchFamily="2" charset="2"/>
              <a:buChar char="§"/>
              <a:defRPr sz="2000" kern="1200" baseline="0">
                <a:solidFill>
                  <a:schemeClr val="tx1"/>
                </a:solidFill>
                <a:latin typeface="Myriad Pro" pitchFamily="34" charset="0"/>
                <a:ea typeface="+mn-ea"/>
                <a:cs typeface="+mn-cs"/>
              </a:defRPr>
            </a:lvl2pPr>
            <a:lvl3pPr marL="685800" indent="-228600" algn="l" defTabSz="914400" rtl="0" eaLnBrk="1" latinLnBrk="0" hangingPunct="1">
              <a:spcBef>
                <a:spcPts val="0"/>
              </a:spcBef>
              <a:spcAft>
                <a:spcPts val="600"/>
              </a:spcAft>
              <a:buClr>
                <a:srgbClr val="20538C"/>
              </a:buClr>
              <a:buSzPct val="100000"/>
              <a:buFont typeface="Arial" panose="020B0604020202020204" pitchFamily="34" charset="0"/>
              <a:buChar char="•"/>
              <a:defRPr sz="1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spcAft>
                <a:spcPts val="400"/>
              </a:spcAft>
              <a:buSzPct val="100000"/>
              <a:buFont typeface="Arial" pitchFamily="34" charset="0"/>
              <a:buChar char="•"/>
              <a:defRPr sz="18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spcAft>
                <a:spcPts val="400"/>
              </a:spcAft>
              <a:buClr>
                <a:srgbClr val="20538C"/>
              </a:buClr>
              <a:buFont typeface="Courier New" pitchFamily="49" charset="0"/>
              <a:buChar char="o"/>
              <a:defRPr sz="18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buClr>
                <a:schemeClr val="tx1"/>
              </a:buClr>
              <a:buFont typeface="Arial" panose="020B0604020202020204" pitchFamily="34" charset="0"/>
              <a:buChar char="•"/>
            </a:pPr>
            <a:endParaRPr lang="en-US" sz="2200" dirty="0"/>
          </a:p>
          <a:p>
            <a:pPr lvl="1">
              <a:buClr>
                <a:schemeClr val="tx1"/>
              </a:buClr>
              <a:buFont typeface="Arial" panose="020B0604020202020204" pitchFamily="34" charset="0"/>
              <a:buChar char="•"/>
            </a:pPr>
            <a:r>
              <a:rPr lang="en-US" sz="2400" dirty="0">
                <a:latin typeface="+mn-lt"/>
              </a:rPr>
              <a:t>Collection</a:t>
            </a:r>
            <a:r>
              <a:rPr lang="en-US" sz="2400" dirty="0"/>
              <a:t> of best practice HVAC control sequences</a:t>
            </a:r>
          </a:p>
          <a:p>
            <a:pPr lvl="1">
              <a:buClr>
                <a:schemeClr val="tx1"/>
              </a:buClr>
              <a:buFont typeface="Arial" panose="020B0604020202020204" pitchFamily="34" charset="0"/>
              <a:buChar char="•"/>
            </a:pPr>
            <a:r>
              <a:rPr lang="en-US" sz="2400" dirty="0"/>
              <a:t>Published June 2018</a:t>
            </a:r>
          </a:p>
          <a:p>
            <a:pPr lvl="1">
              <a:buClr>
                <a:schemeClr val="tx1"/>
              </a:buClr>
              <a:buFont typeface="Arial" panose="020B0604020202020204" pitchFamily="34" charset="0"/>
              <a:buChar char="•"/>
            </a:pPr>
            <a:endParaRPr lang="en-US" sz="2200" dirty="0"/>
          </a:p>
          <a:p>
            <a:pPr marL="39687" lvl="1" indent="0">
              <a:buClr>
                <a:schemeClr val="tx1"/>
              </a:buClr>
              <a:buNone/>
            </a:pPr>
            <a:r>
              <a:rPr lang="en-US" sz="2400" b="1" dirty="0"/>
              <a:t>Benefits:</a:t>
            </a:r>
            <a:endParaRPr lang="en-US" sz="2200" b="1" dirty="0"/>
          </a:p>
          <a:p>
            <a:pPr lvl="1">
              <a:buClr>
                <a:schemeClr val="tx1"/>
              </a:buClr>
              <a:buFont typeface="Arial" panose="020B0604020202020204" pitchFamily="34" charset="0"/>
              <a:buChar char="•"/>
            </a:pPr>
            <a:r>
              <a:rPr lang="en-US" sz="2400" dirty="0"/>
              <a:t>Improved energy efficiency</a:t>
            </a:r>
          </a:p>
          <a:p>
            <a:pPr lvl="1">
              <a:buClr>
                <a:schemeClr val="tx1"/>
              </a:buClr>
              <a:buFont typeface="Arial" panose="020B0604020202020204" pitchFamily="34" charset="0"/>
              <a:buChar char="•"/>
            </a:pPr>
            <a:r>
              <a:rPr lang="en-US" sz="2400" dirty="0"/>
              <a:t>Improved thermal comfort</a:t>
            </a:r>
          </a:p>
          <a:p>
            <a:pPr lvl="1">
              <a:buClr>
                <a:schemeClr val="tx1"/>
              </a:buClr>
              <a:buFont typeface="Arial" panose="020B0604020202020204" pitchFamily="34" charset="0"/>
              <a:buChar char="•"/>
            </a:pPr>
            <a:r>
              <a:rPr lang="en-US" sz="2400" dirty="0"/>
              <a:t>Improved code compliance</a:t>
            </a:r>
          </a:p>
          <a:p>
            <a:pPr lvl="1">
              <a:buClr>
                <a:schemeClr val="tx1"/>
              </a:buClr>
              <a:buFont typeface="Arial" panose="020B0604020202020204" pitchFamily="34" charset="0"/>
              <a:buChar char="•"/>
            </a:pPr>
            <a:r>
              <a:rPr lang="en-US" sz="2400" dirty="0"/>
              <a:t>Streamlined product development</a:t>
            </a:r>
          </a:p>
          <a:p>
            <a:pPr lvl="1">
              <a:buClr>
                <a:schemeClr val="tx1"/>
              </a:buClr>
              <a:buFont typeface="Arial" panose="020B0604020202020204" pitchFamily="34" charset="0"/>
              <a:buChar char="•"/>
            </a:pPr>
            <a:endParaRPr lang="en-US" sz="2400" dirty="0"/>
          </a:p>
        </p:txBody>
      </p:sp>
      <p:pic>
        <p:nvPicPr>
          <p:cNvPr id="6" name="Picture 5">
            <a:extLst>
              <a:ext uri="{FF2B5EF4-FFF2-40B4-BE49-F238E27FC236}">
                <a16:creationId xmlns:a16="http://schemas.microsoft.com/office/drawing/2014/main" id="{15039E52-E7D5-4D95-8B27-FECFFE9A24D1}"/>
              </a:ext>
            </a:extLst>
          </p:cNvPr>
          <p:cNvPicPr>
            <a:picLocks noChangeAspect="1"/>
          </p:cNvPicPr>
          <p:nvPr/>
        </p:nvPicPr>
        <p:blipFill>
          <a:blip r:embed="rId3"/>
          <a:stretch>
            <a:fillRect/>
          </a:stretch>
        </p:blipFill>
        <p:spPr>
          <a:xfrm rot="457380">
            <a:off x="6269186" y="1544942"/>
            <a:ext cx="3573323" cy="4620676"/>
          </a:xfrm>
          <a:prstGeom prst="rect">
            <a:avLst/>
          </a:prstGeom>
          <a:ln>
            <a:solidFill>
              <a:schemeClr val="bg1">
                <a:lumMod val="75000"/>
              </a:schemeClr>
            </a:solidFill>
          </a:ln>
          <a:effectLst>
            <a:outerShdw blurRad="50800" dist="101600" dir="2700000" algn="tl" rotWithShape="0">
              <a:schemeClr val="tx1">
                <a:alpha val="40000"/>
              </a:schemeClr>
            </a:outerShdw>
          </a:effectLst>
        </p:spPr>
      </p:pic>
      <p:sp>
        <p:nvSpPr>
          <p:cNvPr id="7" name="Rectangle 4">
            <a:extLst>
              <a:ext uri="{FF2B5EF4-FFF2-40B4-BE49-F238E27FC236}">
                <a16:creationId xmlns:a16="http://schemas.microsoft.com/office/drawing/2014/main" id="{0BFE5AEE-458F-604A-8ACD-27597CF4E6F0}"/>
              </a:ext>
            </a:extLst>
          </p:cNvPr>
          <p:cNvSpPr txBox="1">
            <a:spLocks noChangeArrowheads="1"/>
          </p:cNvSpPr>
          <p:nvPr/>
        </p:nvSpPr>
        <p:spPr>
          <a:xfrm>
            <a:off x="790937" y="114869"/>
            <a:ext cx="10515600" cy="1136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a:lstStyle>
          <a:p>
            <a:pPr>
              <a:defRPr/>
            </a:pPr>
            <a:r>
              <a:rPr lang="en-US" dirty="0"/>
              <a:t>ASHRAE Guideline 36</a:t>
            </a:r>
          </a:p>
        </p:txBody>
      </p:sp>
    </p:spTree>
    <p:extLst>
      <p:ext uri="{BB962C8B-B14F-4D97-AF65-F5344CB8AC3E}">
        <p14:creationId xmlns:p14="http://schemas.microsoft.com/office/powerpoint/2010/main" val="23593581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005C88-102F-4548-A9D2-7B578ED5BD4C}"/>
              </a:ext>
            </a:extLst>
          </p:cNvPr>
          <p:cNvPicPr>
            <a:picLocks noChangeAspect="1"/>
          </p:cNvPicPr>
          <p:nvPr/>
        </p:nvPicPr>
        <p:blipFill rotWithShape="1">
          <a:blip r:embed="rId3"/>
          <a:srcRect b="1865"/>
          <a:stretch/>
        </p:blipFill>
        <p:spPr bwMode="auto">
          <a:xfrm>
            <a:off x="861448" y="1221963"/>
            <a:ext cx="10542631" cy="5167114"/>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B158B09B-061D-8D49-B4EF-FDABE1700A29}"/>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b="20054"/>
          <a:stretch/>
        </p:blipFill>
        <p:spPr>
          <a:xfrm>
            <a:off x="10033978" y="5641591"/>
            <a:ext cx="1722774" cy="640080"/>
          </a:xfrm>
          <a:prstGeom prst="rect">
            <a:avLst/>
          </a:prstGeom>
          <a:effectLst>
            <a:outerShdw blurRad="50800" dist="50800" dir="5400000" algn="ctr" rotWithShape="0">
              <a:srgbClr val="000000">
                <a:alpha val="0"/>
              </a:srgbClr>
            </a:outerShdw>
          </a:effectLst>
        </p:spPr>
      </p:pic>
      <p:sp>
        <p:nvSpPr>
          <p:cNvPr id="9" name="Rectangle 4">
            <a:extLst>
              <a:ext uri="{FF2B5EF4-FFF2-40B4-BE49-F238E27FC236}">
                <a16:creationId xmlns:a16="http://schemas.microsoft.com/office/drawing/2014/main" id="{1A2DAAF7-82CE-DF44-82A4-D8AF93B06E2D}"/>
              </a:ext>
            </a:extLst>
          </p:cNvPr>
          <p:cNvSpPr txBox="1">
            <a:spLocks noChangeArrowheads="1"/>
          </p:cNvSpPr>
          <p:nvPr/>
        </p:nvSpPr>
        <p:spPr>
          <a:xfrm>
            <a:off x="790937" y="114869"/>
            <a:ext cx="10515600" cy="1136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a:lstStyle>
          <a:p>
            <a:pPr>
              <a:defRPr/>
            </a:pPr>
            <a:r>
              <a:rPr lang="en-US" dirty="0"/>
              <a:t>ASHRAE Guideline 36 – Value Proposition</a:t>
            </a:r>
          </a:p>
        </p:txBody>
      </p:sp>
    </p:spTree>
    <p:extLst>
      <p:ext uri="{BB962C8B-B14F-4D97-AF65-F5344CB8AC3E}">
        <p14:creationId xmlns:p14="http://schemas.microsoft.com/office/powerpoint/2010/main" val="2957303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268" y="-284404"/>
            <a:ext cx="9144000" cy="2387600"/>
          </a:xfrm>
        </p:spPr>
        <p:txBody>
          <a:bodyPr/>
          <a:lstStyle/>
          <a:p>
            <a:r>
              <a:rPr lang="en-US" dirty="0"/>
              <a:t>ASHRAE Tech Hour</a:t>
            </a:r>
          </a:p>
        </p:txBody>
      </p:sp>
      <p:sp>
        <p:nvSpPr>
          <p:cNvPr id="3" name="Text Placeholder 2"/>
          <p:cNvSpPr>
            <a:spLocks noGrp="1"/>
          </p:cNvSpPr>
          <p:nvPr>
            <p:ph type="subTitle" idx="1"/>
          </p:nvPr>
        </p:nvSpPr>
        <p:spPr>
          <a:xfrm>
            <a:off x="2168765" y="1374664"/>
            <a:ext cx="9144000" cy="2576014"/>
          </a:xfrm>
        </p:spPr>
        <p:txBody>
          <a:bodyPr anchor="t" anchorCtr="0">
            <a:normAutofit lnSpcReduction="10000"/>
          </a:bodyPr>
          <a:lstStyle/>
          <a:p>
            <a:pPr algn="l"/>
            <a:r>
              <a:rPr lang="en-US" sz="4800" dirty="0"/>
              <a:t>ASHRAE Tech Hour</a:t>
            </a:r>
          </a:p>
          <a:p>
            <a:pPr algn="l"/>
            <a:endParaRPr lang="en-US" sz="6000" dirty="0"/>
          </a:p>
          <a:p>
            <a:pPr algn="l"/>
            <a:r>
              <a:rPr lang="en-US" sz="6000" b="1" dirty="0"/>
              <a:t>Commissioning (</a:t>
            </a:r>
            <a:r>
              <a:rPr lang="en-US" sz="6000" b="1" dirty="0" err="1"/>
              <a:t>Cx</a:t>
            </a:r>
            <a:r>
              <a:rPr lang="en-US" sz="6000" b="1" dirty="0"/>
              <a:t>)</a:t>
            </a:r>
          </a:p>
          <a:p>
            <a:endParaRPr lang="en-US" dirty="0"/>
          </a:p>
          <a:p>
            <a:endParaRPr lang="en-US" dirty="0"/>
          </a:p>
          <a:p>
            <a:endParaRPr lang="en-US" dirty="0"/>
          </a:p>
          <a:p>
            <a:endParaRPr lang="en-US" dirty="0"/>
          </a:p>
          <a:p>
            <a:endParaRPr lang="en-US" dirty="0"/>
          </a:p>
          <a:p>
            <a:endParaRPr lang="en-US" dirty="0"/>
          </a:p>
        </p:txBody>
      </p:sp>
      <p:pic>
        <p:nvPicPr>
          <p:cNvPr id="4" name="Picture 3" descr="TE logo-dh"/>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799" y="5375189"/>
            <a:ext cx="2977931" cy="1010369"/>
          </a:xfrm>
          <a:prstGeom prst="rect">
            <a:avLst/>
          </a:prstGeom>
          <a:noFill/>
          <a:ln>
            <a:noFill/>
          </a:ln>
        </p:spPr>
      </p:pic>
      <p:cxnSp>
        <p:nvCxnSpPr>
          <p:cNvPr id="6" name="Straight Connector 5"/>
          <p:cNvCxnSpPr/>
          <p:nvPr/>
        </p:nvCxnSpPr>
        <p:spPr bwMode="auto">
          <a:xfrm>
            <a:off x="2209800" y="2019155"/>
            <a:ext cx="7663380" cy="0"/>
          </a:xfrm>
          <a:prstGeom prst="line">
            <a:avLst/>
          </a:prstGeom>
          <a:noFill/>
          <a:ln w="38100" cap="flat" cmpd="sng" algn="ctr">
            <a:solidFill>
              <a:schemeClr val="accent1"/>
            </a:solidFill>
            <a:prstDash val="solid"/>
            <a:round/>
            <a:headEnd type="none" w="med" len="med"/>
            <a:tailEnd type="none" w="med" len="med"/>
          </a:ln>
          <a:effectLst/>
        </p:spPr>
      </p:cxnSp>
      <p:pic>
        <p:nvPicPr>
          <p:cNvPr id="7" name="Picture 6">
            <a:extLst>
              <a:ext uri="{FF2B5EF4-FFF2-40B4-BE49-F238E27FC236}">
                <a16:creationId xmlns:a16="http://schemas.microsoft.com/office/drawing/2014/main" id="{01D3AD0A-4BB6-4AE0-92AA-D7E36D7A7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6152" y="5375189"/>
            <a:ext cx="2513187" cy="1010369"/>
          </a:xfrm>
          <a:prstGeom prst="rect">
            <a:avLst/>
          </a:prstGeom>
        </p:spPr>
      </p:pic>
    </p:spTree>
    <p:extLst>
      <p:ext uri="{BB962C8B-B14F-4D97-AF65-F5344CB8AC3E}">
        <p14:creationId xmlns:p14="http://schemas.microsoft.com/office/powerpoint/2010/main" val="2801708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85F2AD-2A10-49C3-9FD8-EDCC13DDDB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0937" y="1251285"/>
            <a:ext cx="3980355" cy="5088909"/>
          </a:xfrm>
          <a:prstGeom prst="rect">
            <a:avLst/>
          </a:prstGeom>
          <a:noFill/>
          <a:ln w="28575">
            <a:noFill/>
          </a:ln>
          <a:effectLst>
            <a:outerShdw blurRad="50800" dist="38100" dir="2700000" algn="tl" rotWithShape="0">
              <a:prstClr val="black">
                <a:alpha val="40000"/>
              </a:prstClr>
            </a:outerShdw>
          </a:effectLst>
        </p:spPr>
      </p:pic>
      <p:sp>
        <p:nvSpPr>
          <p:cNvPr id="5" name="Content Placeholder 2">
            <a:extLst>
              <a:ext uri="{FF2B5EF4-FFF2-40B4-BE49-F238E27FC236}">
                <a16:creationId xmlns:a16="http://schemas.microsoft.com/office/drawing/2014/main" id="{1BC969DE-2CB1-45E5-AB5A-AC62D3897B66}"/>
              </a:ext>
            </a:extLst>
          </p:cNvPr>
          <p:cNvSpPr>
            <a:spLocks noGrp="1"/>
          </p:cNvSpPr>
          <p:nvPr/>
        </p:nvSpPr>
        <p:spPr>
          <a:xfrm>
            <a:off x="5135241" y="1255177"/>
            <a:ext cx="6611281" cy="4735302"/>
          </a:xfrm>
          <a:prstGeom prst="rect">
            <a:avLst/>
          </a:prstGeom>
        </p:spPr>
        <p:txBody>
          <a:bodyPr tIns="0">
            <a:normAutofit/>
          </a:bodyPr>
          <a:lstStyle>
            <a:lvl1pPr marL="0" indent="0" algn="l" defTabSz="914400" rtl="0" eaLnBrk="1" latinLnBrk="0" hangingPunct="1">
              <a:spcBef>
                <a:spcPts val="900"/>
              </a:spcBef>
              <a:spcAft>
                <a:spcPts val="800"/>
              </a:spcAft>
              <a:buClr>
                <a:srgbClr val="005696"/>
              </a:buClr>
              <a:buSzPts val="2400"/>
              <a:buFont typeface="Wingdings" pitchFamily="2" charset="2"/>
              <a:buNone/>
              <a:defRPr lang="en-US" sz="2200" b="1" kern="1200" dirty="0" smtClean="0">
                <a:solidFill>
                  <a:schemeClr val="tx1"/>
                </a:solidFill>
                <a:latin typeface="Myriad Pro" pitchFamily="34" charset="0"/>
                <a:ea typeface="+mn-ea"/>
                <a:cs typeface="+mn-cs"/>
              </a:defRPr>
            </a:lvl1pPr>
            <a:lvl2pPr marL="342900" indent="-303213" algn="l" defTabSz="914400" rtl="0" eaLnBrk="1" latinLnBrk="0" hangingPunct="1">
              <a:spcBef>
                <a:spcPts val="0"/>
              </a:spcBef>
              <a:spcAft>
                <a:spcPts val="800"/>
              </a:spcAft>
              <a:buClr>
                <a:srgbClr val="005696"/>
              </a:buClr>
              <a:buSzPct val="100000"/>
              <a:buFont typeface="Wingdings" panose="05000000000000000000" pitchFamily="2" charset="2"/>
              <a:buChar char="§"/>
              <a:defRPr sz="2000" kern="1200" baseline="0">
                <a:solidFill>
                  <a:schemeClr val="tx1"/>
                </a:solidFill>
                <a:latin typeface="Myriad Pro" pitchFamily="34" charset="0"/>
                <a:ea typeface="+mn-ea"/>
                <a:cs typeface="+mn-cs"/>
              </a:defRPr>
            </a:lvl2pPr>
            <a:lvl3pPr marL="685800" indent="-228600" algn="l" defTabSz="914400" rtl="0" eaLnBrk="1" latinLnBrk="0" hangingPunct="1">
              <a:spcBef>
                <a:spcPts val="0"/>
              </a:spcBef>
              <a:spcAft>
                <a:spcPts val="600"/>
              </a:spcAft>
              <a:buClr>
                <a:srgbClr val="20538C"/>
              </a:buClr>
              <a:buSzPct val="100000"/>
              <a:buFont typeface="Arial" panose="020B0604020202020204" pitchFamily="34" charset="0"/>
              <a:buChar char="•"/>
              <a:defRPr sz="1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spcAft>
                <a:spcPts val="400"/>
              </a:spcAft>
              <a:buSzPct val="100000"/>
              <a:buFont typeface="Arial" pitchFamily="34" charset="0"/>
              <a:buChar char="•"/>
              <a:defRPr sz="18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spcAft>
                <a:spcPts val="400"/>
              </a:spcAft>
              <a:buClr>
                <a:srgbClr val="20538C"/>
              </a:buClr>
              <a:buFont typeface="Courier New" pitchFamily="49" charset="0"/>
              <a:buChar char="o"/>
              <a:defRPr sz="18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9687" lvl="1" indent="0">
              <a:buClr>
                <a:schemeClr val="tx1"/>
              </a:buClr>
              <a:buNone/>
            </a:pPr>
            <a:r>
              <a:rPr lang="en-US" sz="2400" b="1" dirty="0">
                <a:latin typeface="+mn-lt"/>
              </a:rPr>
              <a:t>Retrofit of obsolete HVAC control system (2015)</a:t>
            </a:r>
          </a:p>
          <a:p>
            <a:pPr lvl="2">
              <a:buClr>
                <a:schemeClr val="tx1"/>
              </a:buClr>
            </a:pPr>
            <a:r>
              <a:rPr lang="en-US" sz="2000" dirty="0">
                <a:latin typeface="+mn-lt"/>
              </a:rPr>
              <a:t>5-story office building</a:t>
            </a:r>
          </a:p>
          <a:p>
            <a:pPr lvl="2">
              <a:buClr>
                <a:schemeClr val="tx1"/>
              </a:buClr>
            </a:pPr>
            <a:r>
              <a:rPr lang="en-US" sz="2000" dirty="0">
                <a:latin typeface="+mn-lt"/>
              </a:rPr>
              <a:t>140,000 ft</a:t>
            </a:r>
            <a:r>
              <a:rPr lang="en-US" sz="2000" baseline="30000" dirty="0">
                <a:latin typeface="+mn-lt"/>
              </a:rPr>
              <a:t>2</a:t>
            </a:r>
            <a:r>
              <a:rPr lang="en-US" sz="2000" dirty="0">
                <a:latin typeface="+mn-lt"/>
              </a:rPr>
              <a:t>, 1999 construction</a:t>
            </a:r>
            <a:endParaRPr lang="en-US" sz="2000" baseline="30000" dirty="0">
              <a:latin typeface="+mn-lt"/>
            </a:endParaRPr>
          </a:p>
          <a:p>
            <a:pPr lvl="2">
              <a:buClr>
                <a:schemeClr val="tx1"/>
              </a:buClr>
            </a:pPr>
            <a:r>
              <a:rPr lang="en-US" sz="2000" dirty="0">
                <a:latin typeface="+mn-lt"/>
              </a:rPr>
              <a:t>Redwood City, CA</a:t>
            </a:r>
          </a:p>
          <a:p>
            <a:pPr lvl="2">
              <a:buClr>
                <a:schemeClr val="tx1"/>
              </a:buClr>
            </a:pPr>
            <a:r>
              <a:rPr lang="en-US" sz="2000" dirty="0">
                <a:latin typeface="+mn-lt"/>
              </a:rPr>
              <a:t>Pre-existing digital controls</a:t>
            </a:r>
          </a:p>
          <a:p>
            <a:pPr lvl="2">
              <a:buClr>
                <a:schemeClr val="tx1"/>
              </a:buClr>
            </a:pPr>
            <a:r>
              <a:rPr lang="en-US" sz="2000" dirty="0">
                <a:latin typeface="+mn-lt"/>
              </a:rPr>
              <a:t>Scope limited to controls</a:t>
            </a:r>
          </a:p>
          <a:p>
            <a:pPr lvl="1">
              <a:buClr>
                <a:schemeClr val="tx1"/>
              </a:buClr>
              <a:buFont typeface="Arial" panose="020B0604020202020204" pitchFamily="34" charset="0"/>
              <a:buChar char="•"/>
            </a:pPr>
            <a:endParaRPr lang="en-US" dirty="0">
              <a:latin typeface="+mn-lt"/>
            </a:endParaRPr>
          </a:p>
          <a:p>
            <a:pPr marL="39687" lvl="1" indent="0">
              <a:buClr>
                <a:schemeClr val="tx1"/>
              </a:buClr>
              <a:buNone/>
            </a:pPr>
            <a:r>
              <a:rPr lang="en-US" sz="2400" b="1" dirty="0">
                <a:latin typeface="+mn-lt"/>
              </a:rPr>
              <a:t>Energy Efficiency Measures</a:t>
            </a:r>
          </a:p>
          <a:p>
            <a:pPr lvl="2">
              <a:buClr>
                <a:schemeClr val="tx1"/>
              </a:buClr>
            </a:pPr>
            <a:r>
              <a:rPr lang="en-US" sz="2000" dirty="0">
                <a:latin typeface="+mn-lt"/>
              </a:rPr>
              <a:t>Replaced economizer actuators and reheat valves </a:t>
            </a:r>
          </a:p>
          <a:p>
            <a:pPr lvl="2">
              <a:buClr>
                <a:schemeClr val="tx1"/>
              </a:buClr>
            </a:pPr>
            <a:r>
              <a:rPr lang="en-US" sz="2000" dirty="0">
                <a:latin typeface="+mn-lt"/>
              </a:rPr>
              <a:t>Guideline 36 sequences (pre-publication)</a:t>
            </a:r>
          </a:p>
          <a:p>
            <a:pPr lvl="1">
              <a:buClr>
                <a:schemeClr val="tx1"/>
              </a:buClr>
              <a:buFont typeface="Arial" panose="020B0604020202020204" pitchFamily="34" charset="0"/>
              <a:buChar char="•"/>
            </a:pPr>
            <a:endParaRPr lang="en-US" dirty="0">
              <a:latin typeface="+mn-lt"/>
            </a:endParaRPr>
          </a:p>
          <a:p>
            <a:pPr lvl="1">
              <a:buClr>
                <a:schemeClr val="tx1"/>
              </a:buClr>
              <a:buFont typeface="Arial" panose="020B0604020202020204" pitchFamily="34" charset="0"/>
              <a:buChar char="•"/>
            </a:pPr>
            <a:endParaRPr lang="en-US" dirty="0">
              <a:latin typeface="+mn-lt"/>
            </a:endParaRPr>
          </a:p>
          <a:p>
            <a:pPr lvl="1">
              <a:buClr>
                <a:schemeClr val="tx1"/>
              </a:buClr>
              <a:buFont typeface="Arial" panose="020B0604020202020204" pitchFamily="34" charset="0"/>
              <a:buChar char="•"/>
            </a:pPr>
            <a:endParaRPr lang="en-US" dirty="0">
              <a:latin typeface="+mn-lt"/>
            </a:endParaRPr>
          </a:p>
        </p:txBody>
      </p:sp>
      <p:sp>
        <p:nvSpPr>
          <p:cNvPr id="6" name="Rectangle 4">
            <a:extLst>
              <a:ext uri="{FF2B5EF4-FFF2-40B4-BE49-F238E27FC236}">
                <a16:creationId xmlns:a16="http://schemas.microsoft.com/office/drawing/2014/main" id="{2ABBBF17-7385-584F-80D9-744D83CD7727}"/>
              </a:ext>
            </a:extLst>
          </p:cNvPr>
          <p:cNvSpPr txBox="1">
            <a:spLocks noChangeArrowheads="1"/>
          </p:cNvSpPr>
          <p:nvPr/>
        </p:nvSpPr>
        <p:spPr>
          <a:xfrm>
            <a:off x="790937" y="114869"/>
            <a:ext cx="10515600" cy="1136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a:lstStyle>
          <a:p>
            <a:pPr>
              <a:defRPr/>
            </a:pPr>
            <a:r>
              <a:rPr lang="en-US" dirty="0"/>
              <a:t>ASHRAE Guideline 36 – Case Study</a:t>
            </a:r>
          </a:p>
        </p:txBody>
      </p:sp>
    </p:spTree>
    <p:extLst>
      <p:ext uri="{BB962C8B-B14F-4D97-AF65-F5344CB8AC3E}">
        <p14:creationId xmlns:p14="http://schemas.microsoft.com/office/powerpoint/2010/main" val="4099023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C4D3D39-0468-4CAC-9793-CA6B69F60688}"/>
              </a:ext>
            </a:extLst>
          </p:cNvPr>
          <p:cNvSpPr txBox="1"/>
          <p:nvPr/>
        </p:nvSpPr>
        <p:spPr>
          <a:xfrm>
            <a:off x="157757" y="6383120"/>
            <a:ext cx="3972504" cy="184666"/>
          </a:xfrm>
          <a:prstGeom prst="rect">
            <a:avLst/>
          </a:prstGeom>
          <a:solidFill>
            <a:schemeClr val="bg1"/>
          </a:solidFill>
        </p:spPr>
        <p:txBody>
          <a:bodyPr wrap="square" lIns="0" tIns="0" bIns="0" rtlCol="0">
            <a:spAutoFit/>
          </a:bodyPr>
          <a:lstStyle/>
          <a:p>
            <a:r>
              <a:rPr lang="en-US" sz="1200" dirty="0"/>
              <a:t>2018 ASHRAE Technology Award Winner</a:t>
            </a:r>
          </a:p>
        </p:txBody>
      </p:sp>
      <p:sp>
        <p:nvSpPr>
          <p:cNvPr id="6" name="Content Placeholder 2">
            <a:extLst>
              <a:ext uri="{FF2B5EF4-FFF2-40B4-BE49-F238E27FC236}">
                <a16:creationId xmlns:a16="http://schemas.microsoft.com/office/drawing/2014/main" id="{D5FD34A1-85EC-4544-8143-7D47C6097889}"/>
              </a:ext>
            </a:extLst>
          </p:cNvPr>
          <p:cNvSpPr>
            <a:spLocks noGrp="1"/>
          </p:cNvSpPr>
          <p:nvPr/>
        </p:nvSpPr>
        <p:spPr>
          <a:xfrm>
            <a:off x="2976195" y="1224755"/>
            <a:ext cx="6143305" cy="487366"/>
          </a:xfrm>
          <a:prstGeom prst="rect">
            <a:avLst/>
          </a:prstGeom>
        </p:spPr>
        <p:txBody>
          <a:bodyPr tIns="0">
            <a:noAutofit/>
          </a:bodyPr>
          <a:lstStyle>
            <a:lvl1pPr marL="0" indent="0" algn="l" defTabSz="914400" rtl="0" eaLnBrk="1" latinLnBrk="0" hangingPunct="1">
              <a:spcBef>
                <a:spcPts val="900"/>
              </a:spcBef>
              <a:spcAft>
                <a:spcPts val="800"/>
              </a:spcAft>
              <a:buClr>
                <a:srgbClr val="005696"/>
              </a:buClr>
              <a:buSzPts val="2400"/>
              <a:buFont typeface="Wingdings" pitchFamily="2" charset="2"/>
              <a:buNone/>
              <a:defRPr lang="en-US" sz="2200" b="1" kern="1200" dirty="0" smtClean="0">
                <a:solidFill>
                  <a:schemeClr val="tx1"/>
                </a:solidFill>
                <a:latin typeface="Myriad Pro" pitchFamily="34" charset="0"/>
                <a:ea typeface="+mn-ea"/>
                <a:cs typeface="+mn-cs"/>
              </a:defRPr>
            </a:lvl1pPr>
            <a:lvl2pPr marL="342900" indent="-303213" algn="l" defTabSz="914400" rtl="0" eaLnBrk="1" latinLnBrk="0" hangingPunct="1">
              <a:spcBef>
                <a:spcPts val="0"/>
              </a:spcBef>
              <a:spcAft>
                <a:spcPts val="800"/>
              </a:spcAft>
              <a:buClr>
                <a:srgbClr val="005696"/>
              </a:buClr>
              <a:buSzPct val="100000"/>
              <a:buFont typeface="Wingdings" panose="05000000000000000000" pitchFamily="2" charset="2"/>
              <a:buChar char="§"/>
              <a:defRPr sz="2000" kern="1200" baseline="0">
                <a:solidFill>
                  <a:schemeClr val="tx1"/>
                </a:solidFill>
                <a:latin typeface="Myriad Pro" pitchFamily="34" charset="0"/>
                <a:ea typeface="+mn-ea"/>
                <a:cs typeface="+mn-cs"/>
              </a:defRPr>
            </a:lvl2pPr>
            <a:lvl3pPr marL="685800" indent="-228600" algn="l" defTabSz="914400" rtl="0" eaLnBrk="1" latinLnBrk="0" hangingPunct="1">
              <a:spcBef>
                <a:spcPts val="0"/>
              </a:spcBef>
              <a:spcAft>
                <a:spcPts val="600"/>
              </a:spcAft>
              <a:buClr>
                <a:srgbClr val="20538C"/>
              </a:buClr>
              <a:buSzPct val="100000"/>
              <a:buFont typeface="Arial" panose="020B0604020202020204" pitchFamily="34" charset="0"/>
              <a:buChar char="•"/>
              <a:defRPr sz="1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spcAft>
                <a:spcPts val="400"/>
              </a:spcAft>
              <a:buSzPct val="100000"/>
              <a:buFont typeface="Arial" pitchFamily="34" charset="0"/>
              <a:buChar char="•"/>
              <a:defRPr sz="18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spcAft>
                <a:spcPts val="400"/>
              </a:spcAft>
              <a:buClr>
                <a:srgbClr val="20538C"/>
              </a:buClr>
              <a:buFont typeface="Courier New" pitchFamily="49" charset="0"/>
              <a:buChar char="o"/>
              <a:defRPr sz="18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9687" lvl="1" indent="0" algn="ctr">
              <a:buNone/>
            </a:pPr>
            <a:r>
              <a:rPr lang="en-US" sz="2800" b="1" dirty="0">
                <a:latin typeface="+mn-lt"/>
              </a:rPr>
              <a:t>15% </a:t>
            </a:r>
            <a:r>
              <a:rPr lang="en-US" sz="2800" b="1" u="sng" dirty="0">
                <a:latin typeface="+mn-lt"/>
              </a:rPr>
              <a:t>whole building</a:t>
            </a:r>
            <a:r>
              <a:rPr lang="en-US" sz="2800" b="1" dirty="0">
                <a:latin typeface="+mn-lt"/>
              </a:rPr>
              <a:t> electricity savings</a:t>
            </a:r>
          </a:p>
        </p:txBody>
      </p:sp>
      <p:pic>
        <p:nvPicPr>
          <p:cNvPr id="7" name="Picture 6">
            <a:extLst>
              <a:ext uri="{FF2B5EF4-FFF2-40B4-BE49-F238E27FC236}">
                <a16:creationId xmlns:a16="http://schemas.microsoft.com/office/drawing/2014/main" id="{536A758A-AADB-483E-8E08-77F9B8738E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2892" y="1820882"/>
            <a:ext cx="7429913" cy="4495399"/>
          </a:xfrm>
          <a:prstGeom prst="rect">
            <a:avLst/>
          </a:prstGeom>
          <a:ln w="28575">
            <a:no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474AE466-8422-DA45-B885-1D0BC6F416F7}"/>
              </a:ext>
            </a:extLst>
          </p:cNvPr>
          <p:cNvSpPr txBox="1">
            <a:spLocks noChangeArrowheads="1"/>
          </p:cNvSpPr>
          <p:nvPr/>
        </p:nvSpPr>
        <p:spPr>
          <a:xfrm>
            <a:off x="790937" y="114869"/>
            <a:ext cx="10515600" cy="1136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a:lstStyle>
          <a:p>
            <a:pPr>
              <a:defRPr/>
            </a:pPr>
            <a:r>
              <a:rPr lang="en-US" dirty="0"/>
              <a:t>ASHRAE Guideline 36 – 555 County Center</a:t>
            </a:r>
          </a:p>
        </p:txBody>
      </p:sp>
    </p:spTree>
    <p:extLst>
      <p:ext uri="{BB962C8B-B14F-4D97-AF65-F5344CB8AC3E}">
        <p14:creationId xmlns:p14="http://schemas.microsoft.com/office/powerpoint/2010/main" val="2629843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04E509C-FFA2-45A9-B364-2369383190B7}"/>
              </a:ext>
            </a:extLst>
          </p:cNvPr>
          <p:cNvSpPr txBox="1">
            <a:spLocks/>
          </p:cNvSpPr>
          <p:nvPr/>
        </p:nvSpPr>
        <p:spPr>
          <a:xfrm>
            <a:off x="3848100" y="1216116"/>
            <a:ext cx="4495800" cy="487366"/>
          </a:xfrm>
          <a:prstGeom prst="rect">
            <a:avLst/>
          </a:prstGeom>
        </p:spPr>
        <p:txBody>
          <a:bodyPr tIns="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9687" lvl="1" algn="ctr"/>
            <a:r>
              <a:rPr lang="en-US" sz="2800" b="1" dirty="0"/>
              <a:t>56% natural gas savings</a:t>
            </a:r>
          </a:p>
        </p:txBody>
      </p:sp>
      <p:sp>
        <p:nvSpPr>
          <p:cNvPr id="8" name="Content Placeholder 2">
            <a:extLst>
              <a:ext uri="{FF2B5EF4-FFF2-40B4-BE49-F238E27FC236}">
                <a16:creationId xmlns:a16="http://schemas.microsoft.com/office/drawing/2014/main" id="{F7B39B14-B27C-472C-BE85-0F7FDB8FEF27}"/>
              </a:ext>
            </a:extLst>
          </p:cNvPr>
          <p:cNvSpPr txBox="1">
            <a:spLocks/>
          </p:cNvSpPr>
          <p:nvPr/>
        </p:nvSpPr>
        <p:spPr>
          <a:xfrm>
            <a:off x="3793881" y="6054550"/>
            <a:ext cx="4495800" cy="487366"/>
          </a:xfrm>
          <a:prstGeom prst="rect">
            <a:avLst/>
          </a:prstGeom>
        </p:spPr>
        <p:txBody>
          <a:bodyPr tIns="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9687" lvl="1" algn="ctr"/>
            <a:r>
              <a:rPr lang="en-US" sz="2800" b="1" dirty="0"/>
              <a:t>7-year simple payback</a:t>
            </a:r>
          </a:p>
        </p:txBody>
      </p:sp>
      <p:pic>
        <p:nvPicPr>
          <p:cNvPr id="9" name="Picture 8">
            <a:extLst>
              <a:ext uri="{FF2B5EF4-FFF2-40B4-BE49-F238E27FC236}">
                <a16:creationId xmlns:a16="http://schemas.microsoft.com/office/drawing/2014/main" id="{C73169E2-F1D8-4F89-A676-6E854A361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631" y="1738651"/>
            <a:ext cx="6972300" cy="4233838"/>
          </a:xfrm>
          <a:prstGeom prst="rect">
            <a:avLst/>
          </a:prstGeom>
          <a:ln w="28575">
            <a:noFill/>
          </a:ln>
          <a:effectLst>
            <a:outerShdw blurRad="50800" dist="38100" dir="2700000" algn="tl" rotWithShape="0">
              <a:prstClr val="black">
                <a:alpha val="40000"/>
              </a:prstClr>
            </a:outerShdw>
          </a:effectLst>
        </p:spPr>
      </p:pic>
      <p:sp>
        <p:nvSpPr>
          <p:cNvPr id="10" name="Rectangle 4">
            <a:extLst>
              <a:ext uri="{FF2B5EF4-FFF2-40B4-BE49-F238E27FC236}">
                <a16:creationId xmlns:a16="http://schemas.microsoft.com/office/drawing/2014/main" id="{F8C0161C-FB66-504A-9C43-EBE24357FA9F}"/>
              </a:ext>
            </a:extLst>
          </p:cNvPr>
          <p:cNvSpPr txBox="1">
            <a:spLocks noChangeArrowheads="1"/>
          </p:cNvSpPr>
          <p:nvPr/>
        </p:nvSpPr>
        <p:spPr>
          <a:xfrm>
            <a:off x="790937" y="114869"/>
            <a:ext cx="10515600" cy="1136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a:lstStyle>
          <a:p>
            <a:pPr>
              <a:defRPr/>
            </a:pPr>
            <a:r>
              <a:rPr lang="en-US" dirty="0"/>
              <a:t>ASHRAE Guideline 36 – 555 County Center</a:t>
            </a:r>
          </a:p>
        </p:txBody>
      </p:sp>
    </p:spTree>
    <p:extLst>
      <p:ext uri="{BB962C8B-B14F-4D97-AF65-F5344CB8AC3E}">
        <p14:creationId xmlns:p14="http://schemas.microsoft.com/office/powerpoint/2010/main" val="2912125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4D3DD43-030D-403F-9A08-E0D31B5B702F}"/>
              </a:ext>
            </a:extLst>
          </p:cNvPr>
          <p:cNvSpPr txBox="1">
            <a:spLocks/>
          </p:cNvSpPr>
          <p:nvPr/>
        </p:nvSpPr>
        <p:spPr>
          <a:xfrm>
            <a:off x="1083880" y="1492351"/>
            <a:ext cx="4179782" cy="3911988"/>
          </a:xfrm>
          <a:prstGeom prst="rect">
            <a:avLst/>
          </a:prstGeom>
        </p:spPr>
        <p:txBody>
          <a:bodyPr tIns="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9687" lvl="1"/>
            <a:r>
              <a:rPr lang="en-US" sz="2400" b="1" dirty="0"/>
              <a:t>Retrofit of obsolete HVAC control system</a:t>
            </a:r>
          </a:p>
          <a:p>
            <a:pPr marL="685800" lvl="2" indent="-228600" defTabSz="301752">
              <a:buFont typeface="Arial" panose="020B0604020202020204" pitchFamily="34" charset="0"/>
              <a:buChar char="•"/>
            </a:pPr>
            <a:r>
              <a:rPr lang="en-US" sz="2000" dirty="0"/>
              <a:t>2-story medical office building</a:t>
            </a:r>
          </a:p>
          <a:p>
            <a:pPr marL="685800" lvl="2" indent="-228600" defTabSz="301752">
              <a:buFont typeface="Arial" panose="020B0604020202020204" pitchFamily="34" charset="0"/>
              <a:buChar char="•"/>
            </a:pPr>
            <a:r>
              <a:rPr lang="en-US" sz="2000" dirty="0"/>
              <a:t>200,000 ft</a:t>
            </a:r>
            <a:r>
              <a:rPr lang="en-US" sz="2000" baseline="30000" dirty="0"/>
              <a:t>2</a:t>
            </a:r>
            <a:r>
              <a:rPr lang="en-US" sz="2000" dirty="0"/>
              <a:t>, 1990/1992 construction</a:t>
            </a:r>
            <a:endParaRPr lang="en-US" sz="2000" baseline="30000" dirty="0"/>
          </a:p>
          <a:p>
            <a:pPr marL="685800" lvl="2" indent="-228600" defTabSz="301752">
              <a:buFont typeface="Arial" panose="020B0604020202020204" pitchFamily="34" charset="0"/>
              <a:buChar char="•"/>
            </a:pPr>
            <a:r>
              <a:rPr lang="en-US" sz="2000" dirty="0"/>
              <a:t>Pneumatic zone controls</a:t>
            </a:r>
          </a:p>
          <a:p>
            <a:pPr marL="39687" lvl="1"/>
            <a:endParaRPr lang="en-US" dirty="0"/>
          </a:p>
          <a:p>
            <a:pPr marL="39687" lvl="1"/>
            <a:r>
              <a:rPr lang="en-US" sz="2400" b="1" dirty="0"/>
              <a:t>Energy Efficiency Measures</a:t>
            </a:r>
          </a:p>
          <a:p>
            <a:pPr marL="758952" lvl="2" indent="-228600" defTabSz="301752">
              <a:buFont typeface="Arial" panose="020B0604020202020204" pitchFamily="34" charset="0"/>
              <a:buChar char="•"/>
            </a:pPr>
            <a:r>
              <a:rPr lang="en-US" sz="2000" dirty="0"/>
              <a:t>Replaced air handling units</a:t>
            </a:r>
          </a:p>
          <a:p>
            <a:pPr marL="758952" lvl="2" indent="-228600" defTabSz="301752">
              <a:buFont typeface="Arial" panose="020B0604020202020204" pitchFamily="34" charset="0"/>
              <a:buChar char="•"/>
            </a:pPr>
            <a:r>
              <a:rPr lang="en-US" sz="2000" dirty="0"/>
              <a:t>Digital controls at zones</a:t>
            </a:r>
          </a:p>
          <a:p>
            <a:pPr marL="758952" lvl="2" indent="-228600" defTabSz="301752">
              <a:buFont typeface="Arial" panose="020B0604020202020204" pitchFamily="34" charset="0"/>
              <a:buChar char="•"/>
            </a:pPr>
            <a:r>
              <a:rPr lang="en-US" sz="2000" dirty="0"/>
              <a:t>Guideline 36 sequences</a:t>
            </a:r>
          </a:p>
          <a:p>
            <a:pPr lvl="1"/>
            <a:endParaRPr lang="en-US" dirty="0"/>
          </a:p>
          <a:p>
            <a:pPr lvl="1"/>
            <a:endParaRPr lang="en-US" dirty="0"/>
          </a:p>
          <a:p>
            <a:pPr marL="39687" lvl="1"/>
            <a:endParaRPr lang="en-US" dirty="0"/>
          </a:p>
          <a:p>
            <a:pPr lvl="1"/>
            <a:endParaRPr lang="en-US" dirty="0"/>
          </a:p>
        </p:txBody>
      </p:sp>
      <p:pic>
        <p:nvPicPr>
          <p:cNvPr id="7" name="Picture 6">
            <a:extLst>
              <a:ext uri="{FF2B5EF4-FFF2-40B4-BE49-F238E27FC236}">
                <a16:creationId xmlns:a16="http://schemas.microsoft.com/office/drawing/2014/main" id="{22CDA062-AD33-498C-81DD-C216CBC96C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08" r="2121"/>
          <a:stretch/>
        </p:blipFill>
        <p:spPr>
          <a:xfrm>
            <a:off x="5439354" y="1492350"/>
            <a:ext cx="6407152" cy="3314111"/>
          </a:xfrm>
          <a:prstGeom prst="rect">
            <a:avLst/>
          </a:prstGeom>
          <a:ln w="9525">
            <a:solidFill>
              <a:schemeClr val="tx1">
                <a:lumMod val="65000"/>
                <a:lumOff val="35000"/>
              </a:schemeClr>
            </a:solid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E6016688-F80F-6842-8D7F-EE1B5B1FD12D}"/>
              </a:ext>
            </a:extLst>
          </p:cNvPr>
          <p:cNvSpPr txBox="1">
            <a:spLocks noChangeArrowheads="1"/>
          </p:cNvSpPr>
          <p:nvPr/>
        </p:nvSpPr>
        <p:spPr>
          <a:xfrm>
            <a:off x="790937" y="114869"/>
            <a:ext cx="10515600" cy="1136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a:lstStyle>
          <a:p>
            <a:pPr>
              <a:defRPr/>
            </a:pPr>
            <a:r>
              <a:rPr lang="en-US" dirty="0"/>
              <a:t>ASHRAE Guideline 36 – Case Study</a:t>
            </a:r>
          </a:p>
        </p:txBody>
      </p:sp>
      <p:sp>
        <p:nvSpPr>
          <p:cNvPr id="8" name="TextBox 7">
            <a:extLst>
              <a:ext uri="{FF2B5EF4-FFF2-40B4-BE49-F238E27FC236}">
                <a16:creationId xmlns:a16="http://schemas.microsoft.com/office/drawing/2014/main" id="{44F886D7-3103-AF4E-9367-4EC5D0750785}"/>
              </a:ext>
            </a:extLst>
          </p:cNvPr>
          <p:cNvSpPr txBox="1"/>
          <p:nvPr/>
        </p:nvSpPr>
        <p:spPr>
          <a:xfrm>
            <a:off x="157757" y="6304002"/>
            <a:ext cx="1570623" cy="553998"/>
          </a:xfrm>
          <a:prstGeom prst="rect">
            <a:avLst/>
          </a:prstGeom>
          <a:noFill/>
        </p:spPr>
        <p:txBody>
          <a:bodyPr wrap="none" lIns="91440" tIns="45720" rIns="91440" bIns="45720" rtlCol="0" anchor="t">
            <a:spAutoFit/>
          </a:bodyPr>
          <a:lstStyle/>
          <a:p>
            <a:r>
              <a:rPr lang="en-US" sz="1200" dirty="0"/>
              <a:t>CBE Occupant Surveys</a:t>
            </a:r>
            <a:endParaRPr lang="en-US"/>
          </a:p>
          <a:p>
            <a:endParaRPr lang="en-US" dirty="0"/>
          </a:p>
        </p:txBody>
      </p:sp>
      <p:sp>
        <p:nvSpPr>
          <p:cNvPr id="2" name="TextBox 1">
            <a:extLst>
              <a:ext uri="{FF2B5EF4-FFF2-40B4-BE49-F238E27FC236}">
                <a16:creationId xmlns:a16="http://schemas.microsoft.com/office/drawing/2014/main" id="{301D232A-C5CD-48F5-A78E-CF36F7A81B52}"/>
              </a:ext>
            </a:extLst>
          </p:cNvPr>
          <p:cNvSpPr txBox="1"/>
          <p:nvPr/>
        </p:nvSpPr>
        <p:spPr>
          <a:xfrm>
            <a:off x="157757" y="6268278"/>
            <a:ext cx="3972504" cy="276999"/>
          </a:xfrm>
          <a:prstGeom prst="rect">
            <a:avLst/>
          </a:prstGeom>
          <a:solidFill>
            <a:schemeClr val="bg1"/>
          </a:solidFill>
        </p:spPr>
        <p:txBody>
          <a:bodyPr wrap="square" rtlCol="0">
            <a:spAutoFit/>
          </a:bodyPr>
          <a:lstStyle/>
          <a:p>
            <a:r>
              <a:rPr lang="en-US" sz="1200" dirty="0"/>
              <a:t>2021 ASHRAE Technology Award Winner</a:t>
            </a:r>
          </a:p>
        </p:txBody>
      </p:sp>
    </p:spTree>
    <p:extLst>
      <p:ext uri="{BB962C8B-B14F-4D97-AF65-F5344CB8AC3E}">
        <p14:creationId xmlns:p14="http://schemas.microsoft.com/office/powerpoint/2010/main" val="1131653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57A095-F027-430F-990B-0492AFA51DC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595253" y="1665368"/>
            <a:ext cx="8736279" cy="4734296"/>
          </a:xfrm>
          <a:prstGeom prst="rect">
            <a:avLst/>
          </a:prstGeom>
        </p:spPr>
      </p:pic>
      <p:sp>
        <p:nvSpPr>
          <p:cNvPr id="8" name="TextBox 4">
            <a:extLst>
              <a:ext uri="{FF2B5EF4-FFF2-40B4-BE49-F238E27FC236}">
                <a16:creationId xmlns:a16="http://schemas.microsoft.com/office/drawing/2014/main" id="{B26D9D45-425F-4F24-8DB5-A2E25F055AC8}"/>
              </a:ext>
            </a:extLst>
          </p:cNvPr>
          <p:cNvSpPr txBox="1"/>
          <p:nvPr/>
        </p:nvSpPr>
        <p:spPr>
          <a:xfrm>
            <a:off x="2042556" y="1203703"/>
            <a:ext cx="792480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Segoe UI" panose="020B0502040204020203" pitchFamily="34" charset="0"/>
                <a:cs typeface="Segoe UI" panose="020B0502040204020203" pitchFamily="34" charset="0"/>
              </a:rPr>
              <a:t>Overall Building EUI reduction of 38%</a:t>
            </a:r>
          </a:p>
        </p:txBody>
      </p:sp>
      <p:sp>
        <p:nvSpPr>
          <p:cNvPr id="6" name="Rectangle 4">
            <a:extLst>
              <a:ext uri="{FF2B5EF4-FFF2-40B4-BE49-F238E27FC236}">
                <a16:creationId xmlns:a16="http://schemas.microsoft.com/office/drawing/2014/main" id="{BA4D4DE2-BD27-6F49-8A02-AC269E0C548D}"/>
              </a:ext>
            </a:extLst>
          </p:cNvPr>
          <p:cNvSpPr txBox="1">
            <a:spLocks noChangeArrowheads="1"/>
          </p:cNvSpPr>
          <p:nvPr/>
        </p:nvSpPr>
        <p:spPr>
          <a:xfrm>
            <a:off x="790937" y="114869"/>
            <a:ext cx="10515600" cy="1136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a:lstStyle>
          <a:p>
            <a:pPr>
              <a:defRPr/>
            </a:pPr>
            <a:r>
              <a:rPr lang="en-US" dirty="0"/>
              <a:t>ASHRAE Guideline </a:t>
            </a:r>
            <a:r>
              <a:rPr lang="en-US"/>
              <a:t>36 – Results</a:t>
            </a:r>
            <a:endParaRPr lang="en-US" dirty="0"/>
          </a:p>
        </p:txBody>
      </p:sp>
      <p:pic>
        <p:nvPicPr>
          <p:cNvPr id="9" name="Picture 8">
            <a:extLst>
              <a:ext uri="{FF2B5EF4-FFF2-40B4-BE49-F238E27FC236}">
                <a16:creationId xmlns:a16="http://schemas.microsoft.com/office/drawing/2014/main" id="{F4D710B5-CA76-9D4B-973C-EBF07BE97AB6}"/>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b="20054"/>
          <a:stretch/>
        </p:blipFill>
        <p:spPr>
          <a:xfrm>
            <a:off x="10033978" y="5641591"/>
            <a:ext cx="1722774" cy="640080"/>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3822896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504B03-1E12-4480-9CAC-1467BBA74A9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621183" y="1665368"/>
            <a:ext cx="8613912" cy="4757531"/>
          </a:xfrm>
          <a:prstGeom prst="rect">
            <a:avLst/>
          </a:prstGeom>
        </p:spPr>
      </p:pic>
      <p:sp>
        <p:nvSpPr>
          <p:cNvPr id="8" name="TextBox 4">
            <a:extLst>
              <a:ext uri="{FF2B5EF4-FFF2-40B4-BE49-F238E27FC236}">
                <a16:creationId xmlns:a16="http://schemas.microsoft.com/office/drawing/2014/main" id="{B26D9D45-425F-4F24-8DB5-A2E25F055AC8}"/>
              </a:ext>
            </a:extLst>
          </p:cNvPr>
          <p:cNvSpPr txBox="1"/>
          <p:nvPr/>
        </p:nvSpPr>
        <p:spPr>
          <a:xfrm>
            <a:off x="2345636" y="1203703"/>
            <a:ext cx="762883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Segoe UI" panose="020B0502040204020203" pitchFamily="34" charset="0"/>
                <a:cs typeface="Segoe UI" panose="020B0502040204020203" pitchFamily="34" charset="0"/>
              </a:rPr>
              <a:t>38.5% CHW Energy Reduction</a:t>
            </a:r>
          </a:p>
        </p:txBody>
      </p:sp>
      <p:sp>
        <p:nvSpPr>
          <p:cNvPr id="6" name="Rectangle 4">
            <a:extLst>
              <a:ext uri="{FF2B5EF4-FFF2-40B4-BE49-F238E27FC236}">
                <a16:creationId xmlns:a16="http://schemas.microsoft.com/office/drawing/2014/main" id="{BA4D4DE2-BD27-6F49-8A02-AC269E0C548D}"/>
              </a:ext>
            </a:extLst>
          </p:cNvPr>
          <p:cNvSpPr txBox="1">
            <a:spLocks noChangeArrowheads="1"/>
          </p:cNvSpPr>
          <p:nvPr/>
        </p:nvSpPr>
        <p:spPr>
          <a:xfrm>
            <a:off x="790937" y="114869"/>
            <a:ext cx="10515600" cy="1136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a:lstStyle>
          <a:p>
            <a:pPr>
              <a:defRPr/>
            </a:pPr>
            <a:r>
              <a:rPr lang="en-US" dirty="0"/>
              <a:t>ASHRAE Guideline </a:t>
            </a:r>
            <a:r>
              <a:rPr lang="en-US"/>
              <a:t>36 – Results</a:t>
            </a:r>
            <a:endParaRPr lang="en-US" dirty="0"/>
          </a:p>
        </p:txBody>
      </p:sp>
      <p:pic>
        <p:nvPicPr>
          <p:cNvPr id="9" name="Picture 8">
            <a:extLst>
              <a:ext uri="{FF2B5EF4-FFF2-40B4-BE49-F238E27FC236}">
                <a16:creationId xmlns:a16="http://schemas.microsoft.com/office/drawing/2014/main" id="{F4D710B5-CA76-9D4B-973C-EBF07BE97AB6}"/>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b="20054"/>
          <a:stretch/>
        </p:blipFill>
        <p:spPr>
          <a:xfrm>
            <a:off x="10033978" y="5641591"/>
            <a:ext cx="1722774" cy="640080"/>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640309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064F67B-FE40-4C51-9D57-8399A4F8AEE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8580" y="1660230"/>
            <a:ext cx="9020313" cy="4917266"/>
          </a:xfrm>
          <a:prstGeom prst="rect">
            <a:avLst/>
          </a:prstGeom>
          <a:noFill/>
          <a:ln>
            <a:noFill/>
          </a:ln>
        </p:spPr>
      </p:pic>
      <p:sp>
        <p:nvSpPr>
          <p:cNvPr id="7" name="TextBox 5">
            <a:extLst>
              <a:ext uri="{FF2B5EF4-FFF2-40B4-BE49-F238E27FC236}">
                <a16:creationId xmlns:a16="http://schemas.microsoft.com/office/drawing/2014/main" id="{DE8AB220-4EE1-4C68-9CE3-9C6F394EE317}"/>
              </a:ext>
            </a:extLst>
          </p:cNvPr>
          <p:cNvSpPr txBox="1"/>
          <p:nvPr/>
        </p:nvSpPr>
        <p:spPr>
          <a:xfrm>
            <a:off x="3463593" y="1198565"/>
            <a:ext cx="533400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Segoe UI" panose="020B0502040204020203" pitchFamily="34" charset="0"/>
                <a:cs typeface="Segoe UI" panose="020B0502040204020203" pitchFamily="34" charset="0"/>
              </a:rPr>
              <a:t>56% Hot Water Energy Savings</a:t>
            </a:r>
          </a:p>
        </p:txBody>
      </p:sp>
      <p:pic>
        <p:nvPicPr>
          <p:cNvPr id="5" name="Picture 4">
            <a:extLst>
              <a:ext uri="{FF2B5EF4-FFF2-40B4-BE49-F238E27FC236}">
                <a16:creationId xmlns:a16="http://schemas.microsoft.com/office/drawing/2014/main" id="{7FF77C7C-F294-5447-882F-DF60A7E2E540}"/>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b="20054"/>
          <a:stretch/>
        </p:blipFill>
        <p:spPr>
          <a:xfrm>
            <a:off x="10033978" y="5641591"/>
            <a:ext cx="1722774" cy="640080"/>
          </a:xfrm>
          <a:prstGeom prst="rect">
            <a:avLst/>
          </a:prstGeom>
          <a:effectLst>
            <a:outerShdw blurRad="50800" dist="50800" dir="5400000" algn="ctr" rotWithShape="0">
              <a:srgbClr val="000000">
                <a:alpha val="0"/>
              </a:srgbClr>
            </a:outerShdw>
          </a:effectLst>
        </p:spPr>
      </p:pic>
      <p:sp>
        <p:nvSpPr>
          <p:cNvPr id="8" name="Rectangle 4">
            <a:extLst>
              <a:ext uri="{FF2B5EF4-FFF2-40B4-BE49-F238E27FC236}">
                <a16:creationId xmlns:a16="http://schemas.microsoft.com/office/drawing/2014/main" id="{C6F591FA-7ABB-8B40-9429-6F8A8FE85975}"/>
              </a:ext>
            </a:extLst>
          </p:cNvPr>
          <p:cNvSpPr txBox="1">
            <a:spLocks noChangeArrowheads="1"/>
          </p:cNvSpPr>
          <p:nvPr/>
        </p:nvSpPr>
        <p:spPr>
          <a:xfrm>
            <a:off x="790937" y="114869"/>
            <a:ext cx="10515600" cy="1136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a:lstStyle>
          <a:p>
            <a:pPr>
              <a:defRPr/>
            </a:pPr>
            <a:r>
              <a:rPr lang="en-US" dirty="0"/>
              <a:t>ASHRAE Guideline </a:t>
            </a:r>
            <a:r>
              <a:rPr lang="en-US"/>
              <a:t>36 – Results</a:t>
            </a:r>
            <a:endParaRPr lang="en-US" dirty="0"/>
          </a:p>
        </p:txBody>
      </p:sp>
    </p:spTree>
    <p:extLst>
      <p:ext uri="{BB962C8B-B14F-4D97-AF65-F5344CB8AC3E}">
        <p14:creationId xmlns:p14="http://schemas.microsoft.com/office/powerpoint/2010/main" val="4222506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BE2A04-B402-41FA-A81B-EF54ADFC9E2C}"/>
              </a:ext>
            </a:extLst>
          </p:cNvPr>
          <p:cNvPicPr>
            <a:picLocks noChangeAspect="1"/>
          </p:cNvPicPr>
          <p:nvPr/>
        </p:nvPicPr>
        <p:blipFill>
          <a:blip r:embed="rId3"/>
          <a:stretch>
            <a:fillRect/>
          </a:stretch>
        </p:blipFill>
        <p:spPr>
          <a:xfrm>
            <a:off x="1524000" y="1170280"/>
            <a:ext cx="9144000" cy="1715623"/>
          </a:xfrm>
          <a:prstGeom prst="rect">
            <a:avLst/>
          </a:prstGeom>
        </p:spPr>
      </p:pic>
      <p:sp>
        <p:nvSpPr>
          <p:cNvPr id="6" name="Content Placeholder 2">
            <a:extLst>
              <a:ext uri="{FF2B5EF4-FFF2-40B4-BE49-F238E27FC236}">
                <a16:creationId xmlns:a16="http://schemas.microsoft.com/office/drawing/2014/main" id="{0DAEE13E-76D2-473F-8557-6E42727F3AA9}"/>
              </a:ext>
            </a:extLst>
          </p:cNvPr>
          <p:cNvSpPr>
            <a:spLocks noGrp="1"/>
          </p:cNvSpPr>
          <p:nvPr>
            <p:ph idx="1"/>
          </p:nvPr>
        </p:nvSpPr>
        <p:spPr>
          <a:xfrm>
            <a:off x="1441940" y="2911145"/>
            <a:ext cx="4651514" cy="3332270"/>
          </a:xfrm>
        </p:spPr>
        <p:txBody>
          <a:bodyPr>
            <a:normAutofit fontScale="92500" lnSpcReduction="10000"/>
          </a:bodyPr>
          <a:lstStyle/>
          <a:p>
            <a:pPr marL="0" indent="0">
              <a:buNone/>
            </a:pPr>
            <a:r>
              <a:rPr lang="en-US" b="1" dirty="0"/>
              <a:t>Under continuous maintenance</a:t>
            </a:r>
          </a:p>
          <a:p>
            <a:pPr lvl="1"/>
            <a:r>
              <a:rPr lang="en-US" sz="2600" dirty="0"/>
              <a:t>This is ASHRAE’s way of saying the Guideline will be updated every few years</a:t>
            </a:r>
          </a:p>
          <a:p>
            <a:pPr lvl="1"/>
            <a:r>
              <a:rPr lang="en-US" sz="2600" dirty="0"/>
              <a:t>Sequences for more complex systems</a:t>
            </a:r>
          </a:p>
          <a:p>
            <a:pPr lvl="1"/>
            <a:r>
              <a:rPr lang="en-US" sz="2600" dirty="0"/>
              <a:t>Clarifications and Adaptations</a:t>
            </a:r>
          </a:p>
          <a:p>
            <a:pPr lvl="2"/>
            <a:r>
              <a:rPr lang="en-US" sz="2200" dirty="0"/>
              <a:t>For particular areas in the country</a:t>
            </a:r>
          </a:p>
          <a:p>
            <a:pPr lvl="2"/>
            <a:r>
              <a:rPr lang="en-US" sz="2200" dirty="0"/>
              <a:t>Addenda </a:t>
            </a:r>
          </a:p>
          <a:p>
            <a:pPr lvl="2"/>
            <a:endParaRPr lang="en-US" dirty="0"/>
          </a:p>
          <a:p>
            <a:pPr lvl="2"/>
            <a:endParaRPr lang="en-US" dirty="0"/>
          </a:p>
          <a:p>
            <a:pPr lvl="1"/>
            <a:endParaRPr lang="en-US" dirty="0"/>
          </a:p>
        </p:txBody>
      </p:sp>
      <p:pic>
        <p:nvPicPr>
          <p:cNvPr id="4" name="Picture 3">
            <a:extLst>
              <a:ext uri="{FF2B5EF4-FFF2-40B4-BE49-F238E27FC236}">
                <a16:creationId xmlns:a16="http://schemas.microsoft.com/office/drawing/2014/main" id="{F565DA97-185B-4215-AF84-BD9D35E85909}"/>
              </a:ext>
            </a:extLst>
          </p:cNvPr>
          <p:cNvPicPr>
            <a:picLocks noChangeAspect="1"/>
          </p:cNvPicPr>
          <p:nvPr/>
        </p:nvPicPr>
        <p:blipFill>
          <a:blip r:embed="rId4"/>
          <a:stretch>
            <a:fillRect/>
          </a:stretch>
        </p:blipFill>
        <p:spPr>
          <a:xfrm>
            <a:off x="6669410" y="2921072"/>
            <a:ext cx="1963853" cy="3121256"/>
          </a:xfrm>
          <a:prstGeom prst="rect">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B015B90C-5BF8-4C73-95CE-3B3677744B57}"/>
              </a:ext>
            </a:extLst>
          </p:cNvPr>
          <p:cNvSpPr/>
          <p:nvPr/>
        </p:nvSpPr>
        <p:spPr>
          <a:xfrm>
            <a:off x="2037187" y="6184800"/>
            <a:ext cx="7726353" cy="400110"/>
          </a:xfrm>
          <a:prstGeom prst="rect">
            <a:avLst/>
          </a:prstGeom>
        </p:spPr>
        <p:txBody>
          <a:bodyPr wrap="square">
            <a:spAutoFit/>
          </a:bodyPr>
          <a:lstStyle/>
          <a:p>
            <a:r>
              <a:rPr lang="en-US" sz="1000">
                <a:hlinkClick r:id="rId5"/>
              </a:rPr>
              <a:t>https://www.ashrae.org/technical-resources/standards-and-guidelines/standards-addenda/addenda-to-guideline-36-2018</a:t>
            </a:r>
            <a:endParaRPr lang="en-US" sz="1000"/>
          </a:p>
          <a:p>
            <a:r>
              <a:rPr lang="en-US" sz="1000">
                <a:hlinkClick r:id="rId6"/>
              </a:rPr>
              <a:t>http://gpc36.ashraepcs.org/</a:t>
            </a:r>
            <a:endParaRPr lang="en-US" sz="1000"/>
          </a:p>
        </p:txBody>
      </p:sp>
      <p:pic>
        <p:nvPicPr>
          <p:cNvPr id="4098" name="Picture 1">
            <a:extLst>
              <a:ext uri="{FF2B5EF4-FFF2-40B4-BE49-F238E27FC236}">
                <a16:creationId xmlns:a16="http://schemas.microsoft.com/office/drawing/2014/main" id="{8D175C1F-079C-4351-BD4D-2E33B8A487B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926" t="6883"/>
          <a:stretch/>
        </p:blipFill>
        <p:spPr bwMode="auto">
          <a:xfrm>
            <a:off x="8820831" y="2928333"/>
            <a:ext cx="1888435" cy="311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a:extLst>
              <a:ext uri="{FF2B5EF4-FFF2-40B4-BE49-F238E27FC236}">
                <a16:creationId xmlns:a16="http://schemas.microsoft.com/office/drawing/2014/main" id="{91073147-6CAD-D946-AF51-13DC9ABF5FC5}"/>
              </a:ext>
            </a:extLst>
          </p:cNvPr>
          <p:cNvSpPr txBox="1">
            <a:spLocks noChangeArrowheads="1"/>
          </p:cNvSpPr>
          <p:nvPr/>
        </p:nvSpPr>
        <p:spPr>
          <a:xfrm>
            <a:off x="790937" y="114869"/>
            <a:ext cx="10515600" cy="1136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a:lstStyle>
          <a:p>
            <a:pPr>
              <a:defRPr/>
            </a:pPr>
            <a:r>
              <a:rPr lang="en-US" dirty="0"/>
              <a:t>ASHRAE Guideline 36</a:t>
            </a:r>
          </a:p>
        </p:txBody>
      </p:sp>
      <p:pic>
        <p:nvPicPr>
          <p:cNvPr id="11" name="Picture 10">
            <a:extLst>
              <a:ext uri="{FF2B5EF4-FFF2-40B4-BE49-F238E27FC236}">
                <a16:creationId xmlns:a16="http://schemas.microsoft.com/office/drawing/2014/main" id="{A5BEC800-6649-F142-9C86-461B2771C023}"/>
              </a:ext>
            </a:extLst>
          </p:cNvPr>
          <p:cNvPicPr>
            <a:picLocks noChangeAspect="1"/>
          </p:cNvPicPr>
          <p:nvPr/>
        </p:nvPicPr>
        <p:blipFill rotWithShape="1">
          <a:blip r:embed="rId8">
            <a:alphaModFix/>
            <a:extLst>
              <a:ext uri="{28A0092B-C50C-407E-A947-70E740481C1C}">
                <a14:useLocalDpi xmlns:a14="http://schemas.microsoft.com/office/drawing/2010/main" val="0"/>
              </a:ext>
            </a:extLst>
          </a:blip>
          <a:srcRect b="20054"/>
          <a:stretch/>
        </p:blipFill>
        <p:spPr>
          <a:xfrm>
            <a:off x="10033978" y="5641591"/>
            <a:ext cx="1722774" cy="640080"/>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3511631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301A3-CE46-45A5-A328-F32665F27E96}"/>
              </a:ext>
            </a:extLst>
          </p:cNvPr>
          <p:cNvSpPr>
            <a:spLocks noGrp="1"/>
          </p:cNvSpPr>
          <p:nvPr>
            <p:ph type="title"/>
          </p:nvPr>
        </p:nvSpPr>
        <p:spPr/>
        <p:txBody>
          <a:bodyPr/>
          <a:lstStyle/>
          <a:p>
            <a:r>
              <a:rPr lang="en-US" dirty="0"/>
              <a:t>Performance Issues Facing Owners</a:t>
            </a:r>
          </a:p>
        </p:txBody>
      </p:sp>
      <p:sp>
        <p:nvSpPr>
          <p:cNvPr id="3" name="Content Placeholder 2">
            <a:extLst>
              <a:ext uri="{FF2B5EF4-FFF2-40B4-BE49-F238E27FC236}">
                <a16:creationId xmlns:a16="http://schemas.microsoft.com/office/drawing/2014/main" id="{7FC1CC07-BDA4-4A13-A976-54AFF51D1779}"/>
              </a:ext>
            </a:extLst>
          </p:cNvPr>
          <p:cNvSpPr>
            <a:spLocks noGrp="1"/>
          </p:cNvSpPr>
          <p:nvPr>
            <p:ph idx="1"/>
          </p:nvPr>
        </p:nvSpPr>
        <p:spPr>
          <a:xfrm>
            <a:off x="1987951" y="1180416"/>
            <a:ext cx="8004342" cy="5462463"/>
          </a:xfrm>
        </p:spPr>
        <p:txBody>
          <a:bodyPr>
            <a:noAutofit/>
          </a:bodyPr>
          <a:lstStyle/>
          <a:p>
            <a:pPr marL="0" indent="0" defTabSz="301752">
              <a:lnSpc>
                <a:spcPct val="100000"/>
              </a:lnSpc>
              <a:buNone/>
            </a:pPr>
            <a:r>
              <a:rPr lang="en-US" b="1" dirty="0"/>
              <a:t>No feed back loop on building performance</a:t>
            </a:r>
          </a:p>
          <a:p>
            <a:pPr marL="457200" lvl="2" indent="0" defTabSz="301752">
              <a:lnSpc>
                <a:spcPct val="100000"/>
              </a:lnSpc>
              <a:buNone/>
            </a:pPr>
            <a:r>
              <a:rPr lang="en-US" sz="2400" dirty="0"/>
              <a:t>Operational issues affecting building performance</a:t>
            </a:r>
          </a:p>
          <a:p>
            <a:pPr marL="1143000" lvl="5" defTabSz="301752">
              <a:lnSpc>
                <a:spcPct val="100000"/>
              </a:lnSpc>
              <a:spcBef>
                <a:spcPts val="0"/>
              </a:spcBef>
            </a:pPr>
            <a:r>
              <a:rPr lang="en-US" sz="2000" dirty="0"/>
              <a:t>Behavioral occupants + operators</a:t>
            </a:r>
          </a:p>
          <a:p>
            <a:pPr marL="1143000" lvl="5" defTabSz="301752">
              <a:lnSpc>
                <a:spcPct val="100000"/>
              </a:lnSpc>
              <a:spcBef>
                <a:spcPts val="0"/>
              </a:spcBef>
            </a:pPr>
            <a:r>
              <a:rPr lang="en-US" sz="2000" dirty="0"/>
              <a:t>Control Issues</a:t>
            </a:r>
          </a:p>
          <a:p>
            <a:pPr marL="1143000" lvl="5" defTabSz="301752">
              <a:lnSpc>
                <a:spcPct val="100000"/>
              </a:lnSpc>
              <a:spcBef>
                <a:spcPts val="0"/>
              </a:spcBef>
            </a:pPr>
            <a:r>
              <a:rPr lang="en-US" sz="2000" dirty="0"/>
              <a:t>Equipment performance deterioration</a:t>
            </a:r>
          </a:p>
          <a:p>
            <a:pPr marL="0" indent="0" defTabSz="301752">
              <a:lnSpc>
                <a:spcPct val="100000"/>
              </a:lnSpc>
              <a:buNone/>
            </a:pPr>
            <a:r>
              <a:rPr lang="en-US" b="1" dirty="0"/>
              <a:t>Fire Fighting Mode</a:t>
            </a:r>
          </a:p>
          <a:p>
            <a:pPr marL="457200" lvl="2" indent="0" defTabSz="301752">
              <a:lnSpc>
                <a:spcPct val="100000"/>
              </a:lnSpc>
              <a:buNone/>
            </a:pPr>
            <a:r>
              <a:rPr lang="en-US" sz="2400" dirty="0"/>
              <a:t>Occupant Complaint Focused</a:t>
            </a:r>
          </a:p>
          <a:p>
            <a:pPr marL="1143000" lvl="5" defTabSz="301752">
              <a:lnSpc>
                <a:spcPct val="100000"/>
              </a:lnSpc>
              <a:spcBef>
                <a:spcPts val="0"/>
              </a:spcBef>
            </a:pPr>
            <a:r>
              <a:rPr lang="en-US" sz="2000" dirty="0"/>
              <a:t>Controls overridden</a:t>
            </a:r>
          </a:p>
          <a:p>
            <a:pPr marL="1143000" lvl="5" defTabSz="301752">
              <a:lnSpc>
                <a:spcPct val="100000"/>
              </a:lnSpc>
              <a:spcBef>
                <a:spcPts val="0"/>
              </a:spcBef>
            </a:pPr>
            <a:r>
              <a:rPr lang="en-US" sz="2000" dirty="0"/>
              <a:t>Incorrect set points implemented</a:t>
            </a:r>
          </a:p>
          <a:p>
            <a:pPr marL="1143000" lvl="5" defTabSz="301752">
              <a:lnSpc>
                <a:spcPct val="100000"/>
              </a:lnSpc>
              <a:spcBef>
                <a:spcPts val="0"/>
              </a:spcBef>
            </a:pPr>
            <a:r>
              <a:rPr lang="en-US" sz="2000" dirty="0"/>
              <a:t>Equipment malfunction</a:t>
            </a:r>
          </a:p>
          <a:p>
            <a:pPr marL="457200" lvl="2" indent="0" defTabSz="301752">
              <a:lnSpc>
                <a:spcPct val="100000"/>
              </a:lnSpc>
              <a:buNone/>
            </a:pPr>
            <a:r>
              <a:rPr lang="en-US" sz="2400" dirty="0"/>
              <a:t>Increased Cost + Carbon Emissions</a:t>
            </a:r>
          </a:p>
          <a:p>
            <a:pPr marL="1143000" lvl="5" defTabSz="301752">
              <a:lnSpc>
                <a:spcPct val="100000"/>
              </a:lnSpc>
              <a:spcBef>
                <a:spcPts val="0"/>
              </a:spcBef>
            </a:pPr>
            <a:r>
              <a:rPr lang="en-US" sz="2000" dirty="0"/>
              <a:t>Increased utilities</a:t>
            </a:r>
          </a:p>
          <a:p>
            <a:pPr marL="1143000" lvl="5" defTabSz="301752">
              <a:lnSpc>
                <a:spcPct val="100000"/>
              </a:lnSpc>
              <a:spcBef>
                <a:spcPts val="0"/>
              </a:spcBef>
            </a:pPr>
            <a:r>
              <a:rPr lang="en-US" sz="2000" dirty="0"/>
              <a:t>O&amp;M trouble shooting</a:t>
            </a:r>
          </a:p>
          <a:p>
            <a:pPr marL="1143000" lvl="5" defTabSz="301752">
              <a:lnSpc>
                <a:spcPct val="100000"/>
              </a:lnSpc>
              <a:spcBef>
                <a:spcPts val="0"/>
              </a:spcBef>
            </a:pPr>
            <a:r>
              <a:rPr lang="en-US" sz="2000" dirty="0"/>
              <a:t>Additional wear &amp; tear </a:t>
            </a:r>
          </a:p>
        </p:txBody>
      </p:sp>
      <p:sp>
        <p:nvSpPr>
          <p:cNvPr id="4" name="TextBox 3">
            <a:extLst>
              <a:ext uri="{FF2B5EF4-FFF2-40B4-BE49-F238E27FC236}">
                <a16:creationId xmlns:a16="http://schemas.microsoft.com/office/drawing/2014/main" id="{660394BA-D260-437A-A1D8-CFE8885F5B62}"/>
              </a:ext>
            </a:extLst>
          </p:cNvPr>
          <p:cNvSpPr txBox="1"/>
          <p:nvPr/>
        </p:nvSpPr>
        <p:spPr>
          <a:xfrm>
            <a:off x="2613652" y="6322654"/>
            <a:ext cx="6752939" cy="261610"/>
          </a:xfrm>
          <a:prstGeom prst="rect">
            <a:avLst/>
          </a:prstGeom>
          <a:noFill/>
        </p:spPr>
        <p:txBody>
          <a:bodyPr wrap="square" rtlCol="0">
            <a:spAutoFit/>
          </a:bodyPr>
          <a:lstStyle/>
          <a:p>
            <a:r>
              <a:rPr lang="en-US" sz="1100" dirty="0"/>
              <a:t>*Reference LBNL “Building analytics and monitoring-based commissioning: industry practice, costs, and savings”</a:t>
            </a:r>
          </a:p>
        </p:txBody>
      </p:sp>
    </p:spTree>
    <p:extLst>
      <p:ext uri="{BB962C8B-B14F-4D97-AF65-F5344CB8AC3E}">
        <p14:creationId xmlns:p14="http://schemas.microsoft.com/office/powerpoint/2010/main" val="2731359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D88C46-F21A-46A2-8A30-0D7FE1E155B6}"/>
              </a:ext>
            </a:extLst>
          </p:cNvPr>
          <p:cNvSpPr>
            <a:spLocks noGrp="1"/>
          </p:cNvSpPr>
          <p:nvPr>
            <p:ph idx="1"/>
          </p:nvPr>
        </p:nvSpPr>
        <p:spPr>
          <a:xfrm>
            <a:off x="1989917" y="1211222"/>
            <a:ext cx="8004342" cy="4973579"/>
          </a:xfrm>
        </p:spPr>
        <p:txBody>
          <a:bodyPr/>
          <a:lstStyle/>
          <a:p>
            <a:pPr marL="0" indent="0">
              <a:buNone/>
            </a:pPr>
            <a:r>
              <a:rPr lang="en-US" b="1" dirty="0"/>
              <a:t>Metrics to Manage to Evaluate Cost/Benefit</a:t>
            </a:r>
          </a:p>
          <a:p>
            <a:pPr marL="457200" lvl="1" indent="0">
              <a:buNone/>
            </a:pPr>
            <a:r>
              <a:rPr lang="en-US" dirty="0"/>
              <a:t>Costs</a:t>
            </a:r>
          </a:p>
          <a:p>
            <a:pPr marL="1143000" lvl="4" defTabSz="301752">
              <a:lnSpc>
                <a:spcPct val="100000"/>
              </a:lnSpc>
              <a:spcBef>
                <a:spcPts val="0"/>
              </a:spcBef>
            </a:pPr>
            <a:r>
              <a:rPr lang="en-US" sz="2000" dirty="0"/>
              <a:t>Utilities</a:t>
            </a:r>
          </a:p>
          <a:p>
            <a:pPr marL="1143000" lvl="4" defTabSz="301752">
              <a:lnSpc>
                <a:spcPct val="100000"/>
              </a:lnSpc>
              <a:spcBef>
                <a:spcPts val="0"/>
              </a:spcBef>
            </a:pPr>
            <a:r>
              <a:rPr lang="en-US" sz="2000" dirty="0"/>
              <a:t>Operation &amp; maintenance</a:t>
            </a:r>
          </a:p>
          <a:p>
            <a:pPr marL="1143000" lvl="4" defTabSz="301752">
              <a:lnSpc>
                <a:spcPct val="100000"/>
              </a:lnSpc>
              <a:spcBef>
                <a:spcPts val="0"/>
              </a:spcBef>
            </a:pPr>
            <a:r>
              <a:rPr lang="en-US" sz="2000" dirty="0"/>
              <a:t>Labor to execute mission </a:t>
            </a:r>
          </a:p>
          <a:p>
            <a:pPr marL="457200" lvl="1" indent="0">
              <a:buNone/>
            </a:pPr>
            <a:endParaRPr lang="en-US" dirty="0"/>
          </a:p>
          <a:p>
            <a:pPr marL="457200" lvl="1" indent="0">
              <a:buNone/>
            </a:pPr>
            <a:r>
              <a:rPr lang="en-US" dirty="0"/>
              <a:t>Benefits add to bottom-line</a:t>
            </a:r>
          </a:p>
          <a:p>
            <a:pPr marL="1143000" lvl="4" defTabSz="301752">
              <a:lnSpc>
                <a:spcPct val="100000"/>
              </a:lnSpc>
              <a:spcBef>
                <a:spcPts val="0"/>
              </a:spcBef>
            </a:pPr>
            <a:r>
              <a:rPr lang="en-US" sz="2000" dirty="0"/>
              <a:t>Reduced expenses</a:t>
            </a:r>
          </a:p>
          <a:p>
            <a:pPr marL="1143000" lvl="4" defTabSz="301752">
              <a:lnSpc>
                <a:spcPct val="100000"/>
              </a:lnSpc>
              <a:spcBef>
                <a:spcPts val="0"/>
              </a:spcBef>
            </a:pPr>
            <a:r>
              <a:rPr lang="en-US" sz="2000" dirty="0"/>
              <a:t>Improve operation &amp; maintenance efficiency</a:t>
            </a:r>
          </a:p>
          <a:p>
            <a:pPr marL="1143000" lvl="4" defTabSz="301752">
              <a:lnSpc>
                <a:spcPct val="100000"/>
              </a:lnSpc>
              <a:spcBef>
                <a:spcPts val="0"/>
              </a:spcBef>
            </a:pPr>
            <a:r>
              <a:rPr lang="en-US" sz="2000" dirty="0"/>
              <a:t>Increased productivity of occupants</a:t>
            </a:r>
          </a:p>
          <a:p>
            <a:pPr marL="1143000" lvl="4" defTabSz="301752">
              <a:lnSpc>
                <a:spcPct val="100000"/>
              </a:lnSpc>
              <a:spcBef>
                <a:spcPts val="0"/>
              </a:spcBef>
            </a:pPr>
            <a:r>
              <a:rPr lang="en-US" sz="2000" dirty="0"/>
              <a:t>The right data and tools yield better management opportunities </a:t>
            </a:r>
          </a:p>
          <a:p>
            <a:pPr lvl="1"/>
            <a:endParaRPr lang="en-US" dirty="0"/>
          </a:p>
        </p:txBody>
      </p:sp>
      <p:sp>
        <p:nvSpPr>
          <p:cNvPr id="4" name="Title 1">
            <a:extLst>
              <a:ext uri="{FF2B5EF4-FFF2-40B4-BE49-F238E27FC236}">
                <a16:creationId xmlns:a16="http://schemas.microsoft.com/office/drawing/2014/main" id="{FCD238B4-D59B-7F4C-803D-64B971DD4CBA}"/>
              </a:ext>
            </a:extLst>
          </p:cNvPr>
          <p:cNvSpPr txBox="1">
            <a:spLocks/>
          </p:cNvSpPr>
          <p:nvPr/>
        </p:nvSpPr>
        <p:spPr>
          <a:xfrm>
            <a:off x="732322" y="114869"/>
            <a:ext cx="10515600" cy="1136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a:lstStyle>
          <a:p>
            <a:r>
              <a:rPr lang="en-US" dirty="0"/>
              <a:t>Ongoing Commissioning</a:t>
            </a:r>
          </a:p>
        </p:txBody>
      </p:sp>
    </p:spTree>
    <p:extLst>
      <p:ext uri="{BB962C8B-B14F-4D97-AF65-F5344CB8AC3E}">
        <p14:creationId xmlns:p14="http://schemas.microsoft.com/office/powerpoint/2010/main" val="2070591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bg1"/>
                </a:solidFill>
                <a:latin typeface="+mn-lt"/>
              </a:rPr>
              <a:t>Jay </a:t>
            </a:r>
            <a:r>
              <a:rPr lang="en-US" b="1" dirty="0" err="1">
                <a:solidFill>
                  <a:schemeClr val="bg1"/>
                </a:solidFill>
                <a:latin typeface="+mn-lt"/>
              </a:rPr>
              <a:t>Enck</a:t>
            </a:r>
            <a:r>
              <a:rPr lang="en-US" b="1" dirty="0">
                <a:solidFill>
                  <a:schemeClr val="bg1"/>
                </a:solidFill>
                <a:latin typeface="+mn-lt"/>
              </a:rPr>
              <a:t> - Speaker</a:t>
            </a:r>
          </a:p>
        </p:txBody>
      </p:sp>
      <p:sp>
        <p:nvSpPr>
          <p:cNvPr id="3" name="Content Placeholder 2"/>
          <p:cNvSpPr>
            <a:spLocks noGrp="1"/>
          </p:cNvSpPr>
          <p:nvPr>
            <p:ph idx="1"/>
          </p:nvPr>
        </p:nvSpPr>
        <p:spPr>
          <a:xfrm>
            <a:off x="732322" y="1189017"/>
            <a:ext cx="9649982" cy="4899523"/>
          </a:xfrm>
        </p:spPr>
        <p:txBody>
          <a:bodyPr>
            <a:normAutofit/>
          </a:bodyPr>
          <a:lstStyle/>
          <a:p>
            <a:pPr lvl="1"/>
            <a:r>
              <a:rPr lang="en-US" sz="2800" b="0" dirty="0"/>
              <a:t>Co-Founder and Chief Technical Officer of Commissioning &amp; Green Building Solutions, Inc.</a:t>
            </a:r>
          </a:p>
          <a:p>
            <a:pPr lvl="1"/>
            <a:r>
              <a:rPr lang="en-US" sz="2800" b="0" dirty="0"/>
              <a:t>Mechanical Engineer, credited for the creation of the Holistic Commissioning® process</a:t>
            </a:r>
            <a:endParaRPr lang="en-US" sz="2800" dirty="0"/>
          </a:p>
          <a:p>
            <a:pPr lvl="1"/>
            <a:r>
              <a:rPr lang="en-US" sz="2800" b="0" dirty="0"/>
              <a:t>Well-established, innovative leader in commissioning, operational efficiencies, building enclosure forensics, green design, and sustainable development</a:t>
            </a:r>
            <a:r>
              <a:rPr lang="en-US" sz="2800" dirty="0"/>
              <a:t>, w</a:t>
            </a:r>
            <a:r>
              <a:rPr lang="en-US" sz="2800" b="0" dirty="0"/>
              <a:t>ith over 40 years of experience in engineering, construction, building operations and whole building commissioning in multiple market sectors.</a:t>
            </a:r>
          </a:p>
          <a:p>
            <a:pPr marL="0" lvl="0" indent="0">
              <a:buNone/>
            </a:pPr>
            <a:endParaRPr lang="en-US" b="0" dirty="0"/>
          </a:p>
        </p:txBody>
      </p:sp>
    </p:spTree>
    <p:extLst>
      <p:ext uri="{BB962C8B-B14F-4D97-AF65-F5344CB8AC3E}">
        <p14:creationId xmlns:p14="http://schemas.microsoft.com/office/powerpoint/2010/main" val="675911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Content Placeholder 2">
            <a:extLst>
              <a:ext uri="{FF2B5EF4-FFF2-40B4-BE49-F238E27FC236}">
                <a16:creationId xmlns:a16="http://schemas.microsoft.com/office/drawing/2014/main" id="{6D031465-22ED-44FE-A7BC-6E8A4687C09F}"/>
              </a:ext>
            </a:extLst>
          </p:cNvPr>
          <p:cNvSpPr>
            <a:spLocks noGrp="1"/>
          </p:cNvSpPr>
          <p:nvPr>
            <p:ph sz="quarter" idx="1"/>
          </p:nvPr>
        </p:nvSpPr>
        <p:spPr>
          <a:xfrm>
            <a:off x="2013683" y="1221946"/>
            <a:ext cx="7865131" cy="2111258"/>
          </a:xfrm>
        </p:spPr>
        <p:txBody>
          <a:bodyPr/>
          <a:lstStyle/>
          <a:p>
            <a:pPr marL="0" indent="0">
              <a:buNone/>
            </a:pPr>
            <a:r>
              <a:rPr lang="en-US" b="1" dirty="0"/>
              <a:t>33K GSF office building</a:t>
            </a:r>
          </a:p>
          <a:p>
            <a:pPr marL="685800" lvl="2" defTabSz="301752">
              <a:lnSpc>
                <a:spcPct val="100000"/>
              </a:lnSpc>
              <a:spcBef>
                <a:spcPts val="0"/>
              </a:spcBef>
            </a:pPr>
            <a:r>
              <a:rPr lang="en-US" sz="2400" dirty="0"/>
              <a:t>Vampire plug loads</a:t>
            </a:r>
          </a:p>
          <a:p>
            <a:pPr marL="685800" lvl="2" defTabSz="301752">
              <a:lnSpc>
                <a:spcPct val="100000"/>
              </a:lnSpc>
              <a:spcBef>
                <a:spcPts val="0"/>
              </a:spcBef>
            </a:pPr>
            <a:r>
              <a:rPr lang="en-US" sz="2400" dirty="0"/>
              <a:t>High data center consumption</a:t>
            </a:r>
          </a:p>
        </p:txBody>
      </p:sp>
      <p:pic>
        <p:nvPicPr>
          <p:cNvPr id="17412" name="Picture 2">
            <a:extLst>
              <a:ext uri="{FF2B5EF4-FFF2-40B4-BE49-F238E27FC236}">
                <a16:creationId xmlns:a16="http://schemas.microsoft.com/office/drawing/2014/main" id="{2CC99945-042E-4CFB-9890-A8CBC26FBE6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83175" y="2687516"/>
            <a:ext cx="7759808" cy="382170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a:extLst>
              <a:ext uri="{FF2B5EF4-FFF2-40B4-BE49-F238E27FC236}">
                <a16:creationId xmlns:a16="http://schemas.microsoft.com/office/drawing/2014/main" id="{C2A26885-20FA-744A-89E0-7EC46C076B32}"/>
              </a:ext>
            </a:extLst>
          </p:cNvPr>
          <p:cNvSpPr txBox="1">
            <a:spLocks/>
          </p:cNvSpPr>
          <p:nvPr/>
        </p:nvSpPr>
        <p:spPr>
          <a:xfrm>
            <a:off x="732322" y="114869"/>
            <a:ext cx="11107986" cy="1136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a:lstStyle>
          <a:p>
            <a:r>
              <a:rPr lang="en-US" dirty="0"/>
              <a:t>Ongoing </a:t>
            </a:r>
            <a:r>
              <a:rPr lang="en-US" dirty="0" err="1"/>
              <a:t>Cx</a:t>
            </a:r>
            <a:r>
              <a:rPr lang="en-GB" altLang="en-US" dirty="0"/>
              <a:t> - Better Management Tool </a:t>
            </a:r>
            <a:endParaRPr lang="en-US" dirty="0"/>
          </a:p>
        </p:txBody>
      </p:sp>
    </p:spTree>
    <p:extLst>
      <p:ext uri="{BB962C8B-B14F-4D97-AF65-F5344CB8AC3E}">
        <p14:creationId xmlns:p14="http://schemas.microsoft.com/office/powerpoint/2010/main" val="716962832"/>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Content Placeholder 2">
            <a:extLst>
              <a:ext uri="{FF2B5EF4-FFF2-40B4-BE49-F238E27FC236}">
                <a16:creationId xmlns:a16="http://schemas.microsoft.com/office/drawing/2014/main" id="{6D031465-22ED-44FE-A7BC-6E8A4687C09F}"/>
              </a:ext>
            </a:extLst>
          </p:cNvPr>
          <p:cNvSpPr>
            <a:spLocks noGrp="1"/>
          </p:cNvSpPr>
          <p:nvPr>
            <p:ph sz="quarter" idx="1"/>
          </p:nvPr>
        </p:nvSpPr>
        <p:spPr>
          <a:xfrm>
            <a:off x="2032092" y="1214104"/>
            <a:ext cx="7865131" cy="1134173"/>
          </a:xfrm>
        </p:spPr>
        <p:txBody>
          <a:bodyPr/>
          <a:lstStyle/>
          <a:p>
            <a:pPr marL="0" indent="0">
              <a:buNone/>
            </a:pPr>
            <a:r>
              <a:rPr lang="en-US" b="1" dirty="0"/>
              <a:t>VRF System</a:t>
            </a:r>
          </a:p>
          <a:p>
            <a:pPr lvl="1"/>
            <a:r>
              <a:rPr lang="en-US" dirty="0"/>
              <a:t>Isolated areas of simultaneous heating &amp; cooling </a:t>
            </a:r>
          </a:p>
        </p:txBody>
      </p:sp>
      <p:sp>
        <p:nvSpPr>
          <p:cNvPr id="17411" name="Rectangle 3">
            <a:extLst>
              <a:ext uri="{FF2B5EF4-FFF2-40B4-BE49-F238E27FC236}">
                <a16:creationId xmlns:a16="http://schemas.microsoft.com/office/drawing/2014/main" id="{F9AE6BFA-2A58-4C94-A8BD-261609E6EA92}"/>
              </a:ext>
            </a:extLst>
          </p:cNvPr>
          <p:cNvSpPr>
            <a:spLocks noGrp="1" noChangeArrowheads="1"/>
          </p:cNvSpPr>
          <p:nvPr>
            <p:ph type="body" sz="half" idx="3"/>
          </p:nvPr>
        </p:nvSpPr>
        <p:spPr>
          <a:xfrm>
            <a:off x="6088022" y="2253676"/>
            <a:ext cx="3776663" cy="4114800"/>
          </a:xfrm>
        </p:spPr>
        <p:txBody>
          <a:bodyPr wrap="square" anchor="t">
            <a:normAutofit/>
          </a:bodyPr>
          <a:lstStyle/>
          <a:p>
            <a:pPr marL="231775" indent="-231775"/>
            <a:endParaRPr lang="en-US" altLang="en-US"/>
          </a:p>
          <a:p>
            <a:pPr marL="0" lvl="1" indent="0">
              <a:buNone/>
            </a:pPr>
            <a:r>
              <a:rPr lang="en-US" altLang="en-US" sz="3200"/>
              <a:t>			</a:t>
            </a:r>
          </a:p>
          <a:p>
            <a:pPr marL="0" lvl="1" indent="0">
              <a:buNone/>
            </a:pPr>
            <a:endParaRPr lang="en-US" altLang="en-US" sz="3200"/>
          </a:p>
          <a:p>
            <a:pPr marL="0" lvl="1" indent="0">
              <a:buNone/>
            </a:pPr>
            <a:endParaRPr lang="en-US" altLang="en-US" sz="3200"/>
          </a:p>
          <a:p>
            <a:pPr marL="0" lvl="1" indent="0">
              <a:buNone/>
            </a:pPr>
            <a:endParaRPr lang="en-US" altLang="en-US" sz="3200"/>
          </a:p>
          <a:p>
            <a:pPr marL="0" lvl="1" indent="0">
              <a:buNone/>
            </a:pPr>
            <a:endParaRPr lang="en-US" altLang="en-US" sz="3200"/>
          </a:p>
        </p:txBody>
      </p:sp>
      <p:pic>
        <p:nvPicPr>
          <p:cNvPr id="2" name="Picture 1">
            <a:extLst>
              <a:ext uri="{FF2B5EF4-FFF2-40B4-BE49-F238E27FC236}">
                <a16:creationId xmlns:a16="http://schemas.microsoft.com/office/drawing/2014/main" id="{4315BA4D-4832-44BC-8724-79F07C0DEB71}"/>
              </a:ext>
            </a:extLst>
          </p:cNvPr>
          <p:cNvPicPr>
            <a:picLocks noChangeAspect="1"/>
          </p:cNvPicPr>
          <p:nvPr/>
        </p:nvPicPr>
        <p:blipFill>
          <a:blip r:embed="rId3"/>
          <a:stretch>
            <a:fillRect/>
          </a:stretch>
        </p:blipFill>
        <p:spPr>
          <a:xfrm>
            <a:off x="2312243" y="2092083"/>
            <a:ext cx="7584980" cy="4394426"/>
          </a:xfrm>
          <a:prstGeom prst="rect">
            <a:avLst/>
          </a:prstGeom>
        </p:spPr>
      </p:pic>
      <p:sp>
        <p:nvSpPr>
          <p:cNvPr id="3" name="Rectangle 2">
            <a:extLst>
              <a:ext uri="{FF2B5EF4-FFF2-40B4-BE49-F238E27FC236}">
                <a16:creationId xmlns:a16="http://schemas.microsoft.com/office/drawing/2014/main" id="{B21E1029-9106-4657-B16C-84E071E0E178}"/>
              </a:ext>
            </a:extLst>
          </p:cNvPr>
          <p:cNvSpPr/>
          <p:nvPr/>
        </p:nvSpPr>
        <p:spPr bwMode="auto">
          <a:xfrm>
            <a:off x="2215784" y="2043479"/>
            <a:ext cx="3102258" cy="4443031"/>
          </a:xfrm>
          <a:prstGeom prst="rect">
            <a:avLst/>
          </a:prstGeom>
          <a:noFill/>
          <a:ln w="19050" cap="flat" cmpd="sng" algn="ctr">
            <a:solidFill>
              <a:srgbClr val="007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400">
              <a:solidFill>
                <a:srgbClr val="210CC0"/>
              </a:solidFill>
              <a:latin typeface="Arial" pitchFamily="34" charset="0"/>
            </a:endParaRPr>
          </a:p>
        </p:txBody>
      </p:sp>
      <p:sp>
        <p:nvSpPr>
          <p:cNvPr id="4" name="TextBox 3">
            <a:extLst>
              <a:ext uri="{FF2B5EF4-FFF2-40B4-BE49-F238E27FC236}">
                <a16:creationId xmlns:a16="http://schemas.microsoft.com/office/drawing/2014/main" id="{C50B05A5-B754-428E-BAAE-0B9E766A51A8}"/>
              </a:ext>
            </a:extLst>
          </p:cNvPr>
          <p:cNvSpPr txBox="1"/>
          <p:nvPr/>
        </p:nvSpPr>
        <p:spPr>
          <a:xfrm>
            <a:off x="5614864" y="2371710"/>
            <a:ext cx="1330907" cy="646331"/>
          </a:xfrm>
          <a:prstGeom prst="rect">
            <a:avLst/>
          </a:prstGeom>
          <a:noFill/>
          <a:ln>
            <a:solidFill>
              <a:schemeClr val="tx1"/>
            </a:solidFill>
          </a:ln>
        </p:spPr>
        <p:txBody>
          <a:bodyPr wrap="square" rtlCol="0">
            <a:spAutoFit/>
          </a:bodyPr>
          <a:lstStyle/>
          <a:p>
            <a:r>
              <a:rPr lang="en-US" dirty="0"/>
              <a:t>Occupied period</a:t>
            </a:r>
          </a:p>
        </p:txBody>
      </p:sp>
      <p:sp>
        <p:nvSpPr>
          <p:cNvPr id="8" name="Rectangle 7">
            <a:extLst>
              <a:ext uri="{FF2B5EF4-FFF2-40B4-BE49-F238E27FC236}">
                <a16:creationId xmlns:a16="http://schemas.microsoft.com/office/drawing/2014/main" id="{5452918D-A27B-479F-B02C-EC040B8228DC}"/>
              </a:ext>
            </a:extLst>
          </p:cNvPr>
          <p:cNvSpPr/>
          <p:nvPr/>
        </p:nvSpPr>
        <p:spPr bwMode="auto">
          <a:xfrm>
            <a:off x="7462014" y="2089562"/>
            <a:ext cx="967860" cy="4443031"/>
          </a:xfrm>
          <a:prstGeom prst="rect">
            <a:avLst/>
          </a:prstGeom>
          <a:noFill/>
          <a:ln w="19050" cap="flat" cmpd="sng" algn="ctr">
            <a:solidFill>
              <a:srgbClr val="007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400">
              <a:solidFill>
                <a:srgbClr val="210CC0"/>
              </a:solidFill>
              <a:latin typeface="Arial" pitchFamily="34" charset="0"/>
            </a:endParaRPr>
          </a:p>
        </p:txBody>
      </p:sp>
      <p:cxnSp>
        <p:nvCxnSpPr>
          <p:cNvPr id="6" name="Straight Arrow Connector 5">
            <a:extLst>
              <a:ext uri="{FF2B5EF4-FFF2-40B4-BE49-F238E27FC236}">
                <a16:creationId xmlns:a16="http://schemas.microsoft.com/office/drawing/2014/main" id="{9182131D-78E0-4C99-ADA9-3DA1B1DC612A}"/>
              </a:ext>
            </a:extLst>
          </p:cNvPr>
          <p:cNvCxnSpPr>
            <a:cxnSpLocks/>
          </p:cNvCxnSpPr>
          <p:nvPr/>
        </p:nvCxnSpPr>
        <p:spPr bwMode="auto">
          <a:xfrm flipH="1">
            <a:off x="5222293" y="2728081"/>
            <a:ext cx="392570" cy="335120"/>
          </a:xfrm>
          <a:prstGeom prst="straightConnector1">
            <a:avLst/>
          </a:prstGeom>
          <a:noFill/>
          <a:ln w="38100" cap="flat" cmpd="sng" algn="ctr">
            <a:solidFill>
              <a:schemeClr val="tx1"/>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EBBC6FE7-D507-4FDC-83A7-ADD2C1ABF66A}"/>
              </a:ext>
            </a:extLst>
          </p:cNvPr>
          <p:cNvCxnSpPr>
            <a:cxnSpLocks/>
            <a:stCxn id="4" idx="3"/>
          </p:cNvCxnSpPr>
          <p:nvPr/>
        </p:nvCxnSpPr>
        <p:spPr bwMode="auto">
          <a:xfrm>
            <a:off x="6945771" y="2694875"/>
            <a:ext cx="574491" cy="200766"/>
          </a:xfrm>
          <a:prstGeom prst="straightConnector1">
            <a:avLst/>
          </a:prstGeom>
          <a:noFill/>
          <a:ln w="38100" cap="flat" cmpd="sng" algn="ctr">
            <a:solidFill>
              <a:schemeClr val="tx1"/>
            </a:solidFill>
            <a:prstDash val="solid"/>
            <a:round/>
            <a:headEnd type="none" w="med" len="med"/>
            <a:tailEnd type="triangle"/>
          </a:ln>
          <a:effectLst/>
        </p:spPr>
      </p:cxnSp>
      <p:sp>
        <p:nvSpPr>
          <p:cNvPr id="13" name="Title 1">
            <a:extLst>
              <a:ext uri="{FF2B5EF4-FFF2-40B4-BE49-F238E27FC236}">
                <a16:creationId xmlns:a16="http://schemas.microsoft.com/office/drawing/2014/main" id="{0EE01BDE-89EC-534C-9F46-01FA00D5B2E4}"/>
              </a:ext>
            </a:extLst>
          </p:cNvPr>
          <p:cNvSpPr txBox="1">
            <a:spLocks/>
          </p:cNvSpPr>
          <p:nvPr/>
        </p:nvSpPr>
        <p:spPr>
          <a:xfrm>
            <a:off x="732322" y="114869"/>
            <a:ext cx="11107986" cy="1136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a:lstStyle>
          <a:p>
            <a:r>
              <a:rPr lang="en-US" dirty="0"/>
              <a:t>Ongoing </a:t>
            </a:r>
            <a:r>
              <a:rPr lang="en-US" dirty="0" err="1"/>
              <a:t>Cx</a:t>
            </a:r>
            <a:r>
              <a:rPr lang="en-GB" altLang="en-US" dirty="0"/>
              <a:t> - Better Management Tool </a:t>
            </a:r>
            <a:endParaRPr lang="en-US" dirty="0"/>
          </a:p>
        </p:txBody>
      </p:sp>
    </p:spTree>
    <p:extLst>
      <p:ext uri="{BB962C8B-B14F-4D97-AF65-F5344CB8AC3E}">
        <p14:creationId xmlns:p14="http://schemas.microsoft.com/office/powerpoint/2010/main" val="2562348896"/>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Content Placeholder 2">
            <a:extLst>
              <a:ext uri="{FF2B5EF4-FFF2-40B4-BE49-F238E27FC236}">
                <a16:creationId xmlns:a16="http://schemas.microsoft.com/office/drawing/2014/main" id="{6D031465-22ED-44FE-A7BC-6E8A4687C09F}"/>
              </a:ext>
            </a:extLst>
          </p:cNvPr>
          <p:cNvSpPr>
            <a:spLocks noGrp="1"/>
          </p:cNvSpPr>
          <p:nvPr>
            <p:ph sz="quarter" idx="1"/>
          </p:nvPr>
        </p:nvSpPr>
        <p:spPr>
          <a:xfrm>
            <a:off x="2032092" y="1202381"/>
            <a:ext cx="7865131" cy="1134173"/>
          </a:xfrm>
        </p:spPr>
        <p:txBody>
          <a:bodyPr/>
          <a:lstStyle/>
          <a:p>
            <a:pPr marL="0" indent="0">
              <a:buNone/>
            </a:pPr>
            <a:r>
              <a:rPr lang="en-US" b="1" dirty="0"/>
              <a:t>DOAS with 5 stages of </a:t>
            </a:r>
            <a:r>
              <a:rPr lang="en-US" b="1" dirty="0" err="1"/>
              <a:t>Dx</a:t>
            </a:r>
            <a:r>
              <a:rPr lang="en-US" b="1" dirty="0"/>
              <a:t> Cooling</a:t>
            </a:r>
          </a:p>
          <a:p>
            <a:pPr lvl="1"/>
            <a:r>
              <a:rPr lang="en-US" dirty="0"/>
              <a:t>New equipment not performing as intended </a:t>
            </a:r>
          </a:p>
        </p:txBody>
      </p:sp>
      <p:sp>
        <p:nvSpPr>
          <p:cNvPr id="17411" name="Rectangle 3">
            <a:extLst>
              <a:ext uri="{FF2B5EF4-FFF2-40B4-BE49-F238E27FC236}">
                <a16:creationId xmlns:a16="http://schemas.microsoft.com/office/drawing/2014/main" id="{F9AE6BFA-2A58-4C94-A8BD-261609E6EA92}"/>
              </a:ext>
            </a:extLst>
          </p:cNvPr>
          <p:cNvSpPr>
            <a:spLocks noGrp="1" noChangeArrowheads="1"/>
          </p:cNvSpPr>
          <p:nvPr>
            <p:ph type="body" sz="half" idx="3"/>
          </p:nvPr>
        </p:nvSpPr>
        <p:spPr>
          <a:xfrm>
            <a:off x="6248401" y="1914525"/>
            <a:ext cx="3776663" cy="4114800"/>
          </a:xfrm>
        </p:spPr>
        <p:txBody>
          <a:bodyPr wrap="square" anchor="t">
            <a:normAutofit/>
          </a:bodyPr>
          <a:lstStyle/>
          <a:p>
            <a:pPr marL="231775" indent="-231775"/>
            <a:endParaRPr lang="en-US" altLang="en-US"/>
          </a:p>
          <a:p>
            <a:pPr marL="0" lvl="1" indent="0">
              <a:buNone/>
            </a:pPr>
            <a:r>
              <a:rPr lang="en-US" altLang="en-US" sz="3200"/>
              <a:t>			</a:t>
            </a:r>
          </a:p>
          <a:p>
            <a:pPr marL="0" lvl="1" indent="0">
              <a:buNone/>
            </a:pPr>
            <a:endParaRPr lang="en-US" altLang="en-US" sz="3200"/>
          </a:p>
          <a:p>
            <a:pPr marL="0" lvl="1" indent="0">
              <a:buNone/>
            </a:pPr>
            <a:endParaRPr lang="en-US" altLang="en-US" sz="3200"/>
          </a:p>
          <a:p>
            <a:pPr marL="0" lvl="1" indent="0">
              <a:buNone/>
            </a:pPr>
            <a:endParaRPr lang="en-US" altLang="en-US" sz="3200"/>
          </a:p>
          <a:p>
            <a:pPr marL="0" lvl="1" indent="0">
              <a:buNone/>
            </a:pPr>
            <a:endParaRPr lang="en-US" altLang="en-US" sz="3200"/>
          </a:p>
        </p:txBody>
      </p:sp>
      <p:pic>
        <p:nvPicPr>
          <p:cNvPr id="3" name="Picture 2">
            <a:extLst>
              <a:ext uri="{FF2B5EF4-FFF2-40B4-BE49-F238E27FC236}">
                <a16:creationId xmlns:a16="http://schemas.microsoft.com/office/drawing/2014/main" id="{73B114E6-BD8A-479B-8FA6-D2A842492815}"/>
              </a:ext>
            </a:extLst>
          </p:cNvPr>
          <p:cNvPicPr>
            <a:picLocks noChangeAspect="1"/>
          </p:cNvPicPr>
          <p:nvPr/>
        </p:nvPicPr>
        <p:blipFill>
          <a:blip r:embed="rId3"/>
          <a:stretch>
            <a:fillRect/>
          </a:stretch>
        </p:blipFill>
        <p:spPr>
          <a:xfrm>
            <a:off x="1758052" y="2170289"/>
            <a:ext cx="8413209" cy="4304149"/>
          </a:xfrm>
          <a:prstGeom prst="rect">
            <a:avLst/>
          </a:prstGeom>
        </p:spPr>
      </p:pic>
      <p:sp>
        <p:nvSpPr>
          <p:cNvPr id="8" name="Title 1">
            <a:extLst>
              <a:ext uri="{FF2B5EF4-FFF2-40B4-BE49-F238E27FC236}">
                <a16:creationId xmlns:a16="http://schemas.microsoft.com/office/drawing/2014/main" id="{CD188B51-9DC0-5B43-B9D8-FFC9C3935396}"/>
              </a:ext>
            </a:extLst>
          </p:cNvPr>
          <p:cNvSpPr txBox="1">
            <a:spLocks/>
          </p:cNvSpPr>
          <p:nvPr/>
        </p:nvSpPr>
        <p:spPr>
          <a:xfrm>
            <a:off x="732322" y="114869"/>
            <a:ext cx="11107986" cy="1136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a:lstStyle>
          <a:p>
            <a:r>
              <a:rPr lang="en-US" dirty="0"/>
              <a:t>Ongoing </a:t>
            </a:r>
            <a:r>
              <a:rPr lang="en-US" dirty="0" err="1"/>
              <a:t>Cx</a:t>
            </a:r>
            <a:r>
              <a:rPr lang="en-GB" altLang="en-US" dirty="0"/>
              <a:t> - Better Management Tool </a:t>
            </a:r>
            <a:endParaRPr lang="en-US" dirty="0"/>
          </a:p>
        </p:txBody>
      </p:sp>
      <p:pic>
        <p:nvPicPr>
          <p:cNvPr id="2" name="Picture 1">
            <a:extLst>
              <a:ext uri="{FF2B5EF4-FFF2-40B4-BE49-F238E27FC236}">
                <a16:creationId xmlns:a16="http://schemas.microsoft.com/office/drawing/2014/main" id="{C411DCEA-8C8E-405D-BFA4-F69B52534984}"/>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b="20054"/>
          <a:stretch/>
        </p:blipFill>
        <p:spPr>
          <a:xfrm>
            <a:off x="10033978" y="5641591"/>
            <a:ext cx="1722774" cy="640080"/>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2473831769"/>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8E9BE18-635B-4190-BB39-ED2D9A8CFBB1}"/>
              </a:ext>
            </a:extLst>
          </p:cNvPr>
          <p:cNvSpPr txBox="1">
            <a:spLocks/>
          </p:cNvSpPr>
          <p:nvPr/>
        </p:nvSpPr>
        <p:spPr bwMode="auto">
          <a:xfrm>
            <a:off x="2284384" y="1360888"/>
            <a:ext cx="7623231" cy="2734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275" tIns="47139" rIns="94275" bIns="47139" numCol="1" anchor="t" anchorCtr="0" compatLnSpc="1">
            <a:prstTxWarp prst="textNoShape">
              <a:avLst/>
            </a:prstTxWarp>
            <a:normAutofit/>
          </a:bodyPr>
          <a:lstStyle>
            <a:lvl1pPr marL="351008" indent="-351008" algn="l" defTabSz="936574" rtl="0" eaLnBrk="1" fontAlgn="base" hangingPunct="1">
              <a:spcBef>
                <a:spcPct val="20000"/>
              </a:spcBef>
              <a:spcAft>
                <a:spcPct val="0"/>
              </a:spcAft>
              <a:buClr>
                <a:schemeClr val="tx1"/>
              </a:buClr>
              <a:buSzPct val="90000"/>
              <a:buFont typeface="Wingdings" pitchFamily="2" charset="2"/>
              <a:buChar char="§"/>
              <a:defRPr sz="2400" b="1">
                <a:solidFill>
                  <a:schemeClr val="accent4">
                    <a:lumMod val="50000"/>
                  </a:schemeClr>
                </a:solidFill>
                <a:latin typeface="+mn-lt"/>
                <a:ea typeface="+mn-ea"/>
                <a:cs typeface="+mn-cs"/>
              </a:defRPr>
            </a:lvl1pPr>
            <a:lvl2pPr marL="760239" indent="-292783" algn="l" defTabSz="936574" rtl="0" eaLnBrk="1" fontAlgn="base" hangingPunct="1">
              <a:spcBef>
                <a:spcPct val="20000"/>
              </a:spcBef>
              <a:spcAft>
                <a:spcPct val="0"/>
              </a:spcAft>
              <a:buClrTx/>
              <a:buSzPct val="80000"/>
              <a:buFont typeface="Wingdings" panose="05000000000000000000" pitchFamily="2" charset="2"/>
              <a:buChar char="§"/>
              <a:defRPr sz="2200">
                <a:solidFill>
                  <a:schemeClr val="accent4">
                    <a:lumMod val="50000"/>
                  </a:schemeClr>
                </a:solidFill>
                <a:latin typeface="+mn-lt"/>
              </a:defRPr>
            </a:lvl2pPr>
            <a:lvl3pPr marL="1171133" indent="-234560" algn="l" defTabSz="936574" rtl="0" eaLnBrk="1" fontAlgn="base" hangingPunct="1">
              <a:spcBef>
                <a:spcPct val="20000"/>
              </a:spcBef>
              <a:spcAft>
                <a:spcPct val="0"/>
              </a:spcAft>
              <a:buClrTx/>
              <a:buFont typeface="Wingdings" panose="05000000000000000000" pitchFamily="2" charset="2"/>
              <a:buChar char="§"/>
              <a:defRPr sz="1800">
                <a:solidFill>
                  <a:schemeClr val="accent4">
                    <a:lumMod val="50000"/>
                  </a:schemeClr>
                </a:solidFill>
                <a:latin typeface="+mn-lt"/>
              </a:defRPr>
            </a:lvl3pPr>
            <a:lvl4pPr marL="1638589" indent="-234560" algn="l" defTabSz="936574" rtl="0" eaLnBrk="1" fontAlgn="base" hangingPunct="1">
              <a:spcBef>
                <a:spcPct val="20000"/>
              </a:spcBef>
              <a:spcAft>
                <a:spcPct val="0"/>
              </a:spcAft>
              <a:buClrTx/>
              <a:buFont typeface="Wingdings" panose="05000000000000000000" pitchFamily="2" charset="2"/>
              <a:buChar char="§"/>
              <a:defRPr sz="1600">
                <a:solidFill>
                  <a:schemeClr val="accent4">
                    <a:lumMod val="50000"/>
                  </a:schemeClr>
                </a:solidFill>
                <a:latin typeface="+mn-lt"/>
              </a:defRPr>
            </a:lvl4pPr>
            <a:lvl5pPr marL="2106043" indent="-232896" algn="l" defTabSz="936574" rtl="0" eaLnBrk="1" fontAlgn="base" hangingPunct="1">
              <a:spcBef>
                <a:spcPct val="20000"/>
              </a:spcBef>
              <a:spcAft>
                <a:spcPct val="0"/>
              </a:spcAft>
              <a:buClrTx/>
              <a:buFont typeface="Wingdings" panose="05000000000000000000" pitchFamily="2" charset="2"/>
              <a:buChar char="§"/>
              <a:defRPr sz="1400" i="1">
                <a:solidFill>
                  <a:schemeClr val="accent4">
                    <a:lumMod val="50000"/>
                  </a:schemeClr>
                </a:solidFill>
                <a:latin typeface="+mn-lt"/>
              </a:defRPr>
            </a:lvl5pPr>
            <a:lvl6pPr marL="2585143" indent="-232896" algn="l" defTabSz="936574" rtl="0" eaLnBrk="1" fontAlgn="base" hangingPunct="1">
              <a:spcBef>
                <a:spcPct val="20000"/>
              </a:spcBef>
              <a:spcAft>
                <a:spcPct val="0"/>
              </a:spcAft>
              <a:buClr>
                <a:srgbClr val="000099"/>
              </a:buClr>
              <a:buFont typeface="Wingdings" pitchFamily="2" charset="2"/>
              <a:buChar char="Ø"/>
              <a:defRPr sz="2100" i="1">
                <a:solidFill>
                  <a:srgbClr val="000099"/>
                </a:solidFill>
                <a:latin typeface="+mn-lt"/>
              </a:defRPr>
            </a:lvl6pPr>
            <a:lvl7pPr marL="3064243" indent="-232896" algn="l" defTabSz="936574" rtl="0" eaLnBrk="1" fontAlgn="base" hangingPunct="1">
              <a:spcBef>
                <a:spcPct val="20000"/>
              </a:spcBef>
              <a:spcAft>
                <a:spcPct val="0"/>
              </a:spcAft>
              <a:buClr>
                <a:srgbClr val="000099"/>
              </a:buClr>
              <a:buFont typeface="Wingdings" pitchFamily="2" charset="2"/>
              <a:buChar char="Ø"/>
              <a:defRPr sz="2100" i="1">
                <a:solidFill>
                  <a:srgbClr val="000099"/>
                </a:solidFill>
                <a:latin typeface="+mn-lt"/>
              </a:defRPr>
            </a:lvl7pPr>
            <a:lvl8pPr marL="3543343" indent="-232896" algn="l" defTabSz="936574" rtl="0" eaLnBrk="1" fontAlgn="base" hangingPunct="1">
              <a:spcBef>
                <a:spcPct val="20000"/>
              </a:spcBef>
              <a:spcAft>
                <a:spcPct val="0"/>
              </a:spcAft>
              <a:buClr>
                <a:srgbClr val="000099"/>
              </a:buClr>
              <a:buFont typeface="Wingdings" pitchFamily="2" charset="2"/>
              <a:buChar char="Ø"/>
              <a:defRPr sz="2100" i="1">
                <a:solidFill>
                  <a:srgbClr val="000099"/>
                </a:solidFill>
                <a:latin typeface="+mn-lt"/>
              </a:defRPr>
            </a:lvl8pPr>
            <a:lvl9pPr marL="4022443" indent="-232896" algn="l" defTabSz="936574" rtl="0" eaLnBrk="1" fontAlgn="base" hangingPunct="1">
              <a:spcBef>
                <a:spcPct val="20000"/>
              </a:spcBef>
              <a:spcAft>
                <a:spcPct val="0"/>
              </a:spcAft>
              <a:buClr>
                <a:srgbClr val="000099"/>
              </a:buClr>
              <a:buFont typeface="Wingdings" pitchFamily="2" charset="2"/>
              <a:buChar char="Ø"/>
              <a:defRPr sz="2100" i="1">
                <a:solidFill>
                  <a:srgbClr val="000099"/>
                </a:solidFill>
                <a:latin typeface="+mn-lt"/>
              </a:defRPr>
            </a:lvl9pPr>
          </a:lstStyle>
          <a:p>
            <a:pPr marL="0" indent="0">
              <a:buNone/>
            </a:pPr>
            <a:r>
              <a:rPr lang="en-US" sz="2000" dirty="0">
                <a:solidFill>
                  <a:schemeClr val="tx1"/>
                </a:solidFill>
              </a:rPr>
              <a:t>Cut up to 30 percent off your energy bill – The LBNL study examined 643 US buildings and found that commissioning resulted in a median of </a:t>
            </a:r>
            <a:r>
              <a:rPr lang="en-US" sz="2000" dirty="0">
                <a:solidFill>
                  <a:schemeClr val="tx1"/>
                </a:solidFill>
                <a:hlinkClick r:id="rId3">
                  <a:extLst>
                    <a:ext uri="{A12FA001-AC4F-418D-AE19-62706E023703}">
                      <ahyp:hlinkClr xmlns:ahyp="http://schemas.microsoft.com/office/drawing/2018/hyperlinkcolor" val="tx"/>
                    </a:ext>
                  </a:extLst>
                </a:hlinkClick>
              </a:rPr>
              <a:t>16 percent whole-building energy savings for existing buildings and 13 percent for new buildings</a:t>
            </a:r>
            <a:r>
              <a:rPr lang="en-US" sz="2000" dirty="0">
                <a:solidFill>
                  <a:schemeClr val="tx1"/>
                </a:solidFill>
              </a:rPr>
              <a:t>. What’s more, over a quarter of the buildings surveyed in a Lawrence Berkeley National Laboratory study realized a dramatic 30 percent energy savings from commissioning</a:t>
            </a:r>
            <a:r>
              <a:rPr lang="en-US" dirty="0">
                <a:solidFill>
                  <a:schemeClr val="tx1"/>
                </a:solidFill>
              </a:rPr>
              <a:t>.</a:t>
            </a:r>
            <a:endParaRPr lang="en-US" b="0" kern="0" dirty="0">
              <a:solidFill>
                <a:schemeClr val="tx1"/>
              </a:solidFill>
            </a:endParaRPr>
          </a:p>
        </p:txBody>
      </p:sp>
      <p:pic>
        <p:nvPicPr>
          <p:cNvPr id="4" name="Picture 3" descr="A screenshot of a cell phone&#10;&#10;Description automatically generated">
            <a:extLst>
              <a:ext uri="{FF2B5EF4-FFF2-40B4-BE49-F238E27FC236}">
                <a16:creationId xmlns:a16="http://schemas.microsoft.com/office/drawing/2014/main" id="{AA4E7059-B1C9-4CC0-90B0-7E027941A7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999" y="3734961"/>
            <a:ext cx="9144000" cy="1946313"/>
          </a:xfrm>
          <a:prstGeom prst="rect">
            <a:avLst/>
          </a:prstGeom>
        </p:spPr>
      </p:pic>
      <p:sp>
        <p:nvSpPr>
          <p:cNvPr id="5" name="Title 1">
            <a:extLst>
              <a:ext uri="{FF2B5EF4-FFF2-40B4-BE49-F238E27FC236}">
                <a16:creationId xmlns:a16="http://schemas.microsoft.com/office/drawing/2014/main" id="{F8AFD2D7-5874-9149-AD50-7F53ECD2B095}"/>
              </a:ext>
            </a:extLst>
          </p:cNvPr>
          <p:cNvSpPr txBox="1">
            <a:spLocks/>
          </p:cNvSpPr>
          <p:nvPr/>
        </p:nvSpPr>
        <p:spPr>
          <a:xfrm>
            <a:off x="732322" y="114869"/>
            <a:ext cx="11107986" cy="1136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a:lstStyle>
          <a:p>
            <a:r>
              <a:rPr lang="en-US" dirty="0"/>
              <a:t>Efficiency Increases using </a:t>
            </a:r>
            <a:r>
              <a:rPr lang="en-US" dirty="0" err="1"/>
              <a:t>Cx</a:t>
            </a:r>
            <a:endParaRPr lang="en-US" dirty="0"/>
          </a:p>
        </p:txBody>
      </p:sp>
    </p:spTree>
    <p:extLst>
      <p:ext uri="{BB962C8B-B14F-4D97-AF65-F5344CB8AC3E}">
        <p14:creationId xmlns:p14="http://schemas.microsoft.com/office/powerpoint/2010/main" val="9380999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8">
            <a:extLst>
              <a:ext uri="{FF2B5EF4-FFF2-40B4-BE49-F238E27FC236}">
                <a16:creationId xmlns:a16="http://schemas.microsoft.com/office/drawing/2014/main" id="{2BBE3A44-9858-4F43-B97F-70A8DCA2ACD5}"/>
              </a:ext>
            </a:extLst>
          </p:cNvPr>
          <p:cNvPicPr>
            <a:picLocks noGrp="1" noChangeAspect="1"/>
          </p:cNvPicPr>
          <p:nvPr>
            <p:ph sz="quarter" idx="1"/>
          </p:nvPr>
        </p:nvPicPr>
        <p:blipFill rotWithShape="1">
          <a:blip r:embed="rId3"/>
          <a:srcRect t="15639" r="4" b="11756"/>
          <a:stretch/>
        </p:blipFill>
        <p:spPr>
          <a:xfrm>
            <a:off x="511985" y="1360844"/>
            <a:ext cx="5280144" cy="2765679"/>
          </a:xfrm>
          <a:prstGeom prst="rect">
            <a:avLst/>
          </a:prstGeom>
          <a:noFill/>
        </p:spPr>
      </p:pic>
      <p:pic>
        <p:nvPicPr>
          <p:cNvPr id="8" name="Picture 7">
            <a:extLst>
              <a:ext uri="{FF2B5EF4-FFF2-40B4-BE49-F238E27FC236}">
                <a16:creationId xmlns:a16="http://schemas.microsoft.com/office/drawing/2014/main" id="{8B6D43FE-78E9-44D5-8093-26DBE6D6FD5E}"/>
              </a:ext>
            </a:extLst>
          </p:cNvPr>
          <p:cNvPicPr>
            <a:picLocks noChangeAspect="1"/>
          </p:cNvPicPr>
          <p:nvPr/>
        </p:nvPicPr>
        <p:blipFill>
          <a:blip r:embed="rId4"/>
          <a:stretch>
            <a:fillRect/>
          </a:stretch>
        </p:blipFill>
        <p:spPr>
          <a:xfrm>
            <a:off x="511985" y="4321002"/>
            <a:ext cx="5280144" cy="1140772"/>
          </a:xfrm>
          <a:prstGeom prst="rect">
            <a:avLst/>
          </a:prstGeom>
        </p:spPr>
      </p:pic>
      <p:pic>
        <p:nvPicPr>
          <p:cNvPr id="10" name="Picture 9">
            <a:extLst>
              <a:ext uri="{FF2B5EF4-FFF2-40B4-BE49-F238E27FC236}">
                <a16:creationId xmlns:a16="http://schemas.microsoft.com/office/drawing/2014/main" id="{80ED423D-B553-4628-A48A-A85F207145AE}"/>
              </a:ext>
            </a:extLst>
          </p:cNvPr>
          <p:cNvPicPr>
            <a:picLocks noChangeAspect="1"/>
          </p:cNvPicPr>
          <p:nvPr/>
        </p:nvPicPr>
        <p:blipFill>
          <a:blip r:embed="rId5"/>
          <a:stretch>
            <a:fillRect/>
          </a:stretch>
        </p:blipFill>
        <p:spPr>
          <a:xfrm>
            <a:off x="6118344" y="1360844"/>
            <a:ext cx="5684190" cy="4266394"/>
          </a:xfrm>
          <a:prstGeom prst="rect">
            <a:avLst/>
          </a:prstGeom>
        </p:spPr>
      </p:pic>
      <p:sp>
        <p:nvSpPr>
          <p:cNvPr id="6" name="Title 1">
            <a:extLst>
              <a:ext uri="{FF2B5EF4-FFF2-40B4-BE49-F238E27FC236}">
                <a16:creationId xmlns:a16="http://schemas.microsoft.com/office/drawing/2014/main" id="{922B593B-7BBD-8E43-B1DC-892957E68D87}"/>
              </a:ext>
            </a:extLst>
          </p:cNvPr>
          <p:cNvSpPr txBox="1">
            <a:spLocks/>
          </p:cNvSpPr>
          <p:nvPr/>
        </p:nvSpPr>
        <p:spPr>
          <a:xfrm>
            <a:off x="732322" y="114869"/>
            <a:ext cx="11107986" cy="1136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a:lstStyle>
          <a:p>
            <a:r>
              <a:rPr lang="en-US" dirty="0"/>
              <a:t>Marshall Spaceflight Center</a:t>
            </a:r>
          </a:p>
        </p:txBody>
      </p:sp>
    </p:spTree>
    <p:extLst>
      <p:ext uri="{BB962C8B-B14F-4D97-AF65-F5344CB8AC3E}">
        <p14:creationId xmlns:p14="http://schemas.microsoft.com/office/powerpoint/2010/main" val="10105927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DA0FD426-1DBC-4A62-8F21-62A4AA487C8A}"/>
              </a:ext>
            </a:extLst>
          </p:cNvPr>
          <p:cNvSpPr>
            <a:spLocks noGrp="1"/>
          </p:cNvSpPr>
          <p:nvPr>
            <p:ph sz="quarter" idx="1"/>
          </p:nvPr>
        </p:nvSpPr>
        <p:spPr>
          <a:xfrm>
            <a:off x="2684082" y="1252939"/>
            <a:ext cx="7204465" cy="675477"/>
          </a:xfrm>
        </p:spPr>
        <p:txBody>
          <a:bodyPr>
            <a:normAutofit/>
          </a:bodyPr>
          <a:lstStyle/>
          <a:p>
            <a:pPr marL="0" indent="0" algn="ctr">
              <a:buNone/>
            </a:pPr>
            <a:r>
              <a:rPr lang="en-US" b="1" dirty="0"/>
              <a:t>26% reduction ($40K) in HVAC work orders</a:t>
            </a:r>
          </a:p>
        </p:txBody>
      </p:sp>
      <p:pic>
        <p:nvPicPr>
          <p:cNvPr id="15" name="Content Placeholder 14">
            <a:extLst>
              <a:ext uri="{FF2B5EF4-FFF2-40B4-BE49-F238E27FC236}">
                <a16:creationId xmlns:a16="http://schemas.microsoft.com/office/drawing/2014/main" id="{6CA67B32-011E-4B25-A1C2-B036BF68EAC5}"/>
              </a:ext>
            </a:extLst>
          </p:cNvPr>
          <p:cNvPicPr>
            <a:picLocks noGrp="1" noChangeAspect="1"/>
          </p:cNvPicPr>
          <p:nvPr>
            <p:ph sz="quarter" idx="2"/>
          </p:nvPr>
        </p:nvPicPr>
        <p:blipFill>
          <a:blip r:embed="rId3"/>
          <a:stretch>
            <a:fillRect/>
          </a:stretch>
        </p:blipFill>
        <p:spPr>
          <a:xfrm>
            <a:off x="2892704" y="1928416"/>
            <a:ext cx="6287527" cy="4532636"/>
          </a:xfrm>
          <a:prstGeom prst="rect">
            <a:avLst/>
          </a:prstGeom>
        </p:spPr>
      </p:pic>
      <p:sp>
        <p:nvSpPr>
          <p:cNvPr id="7" name="Title 1">
            <a:extLst>
              <a:ext uri="{FF2B5EF4-FFF2-40B4-BE49-F238E27FC236}">
                <a16:creationId xmlns:a16="http://schemas.microsoft.com/office/drawing/2014/main" id="{B28598BF-F6E1-1C45-A4CD-BA3C27DC16FC}"/>
              </a:ext>
            </a:extLst>
          </p:cNvPr>
          <p:cNvSpPr txBox="1">
            <a:spLocks/>
          </p:cNvSpPr>
          <p:nvPr/>
        </p:nvSpPr>
        <p:spPr>
          <a:xfrm>
            <a:off x="732322" y="114869"/>
            <a:ext cx="11107986" cy="1136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a:lstStyle>
          <a:p>
            <a:r>
              <a:rPr lang="en-US" dirty="0"/>
              <a:t>Marshall Spaceflight Center</a:t>
            </a:r>
          </a:p>
        </p:txBody>
      </p:sp>
    </p:spTree>
    <p:extLst>
      <p:ext uri="{BB962C8B-B14F-4D97-AF65-F5344CB8AC3E}">
        <p14:creationId xmlns:p14="http://schemas.microsoft.com/office/powerpoint/2010/main" val="979759606"/>
      </p:ext>
    </p:extLst>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DA0FD426-1DBC-4A62-8F21-62A4AA487C8A}"/>
              </a:ext>
            </a:extLst>
          </p:cNvPr>
          <p:cNvSpPr>
            <a:spLocks noGrp="1"/>
          </p:cNvSpPr>
          <p:nvPr>
            <p:ph sz="quarter" idx="1"/>
          </p:nvPr>
        </p:nvSpPr>
        <p:spPr>
          <a:xfrm>
            <a:off x="1837485" y="5433329"/>
            <a:ext cx="3566639" cy="675477"/>
          </a:xfrm>
        </p:spPr>
        <p:txBody>
          <a:bodyPr/>
          <a:lstStyle/>
          <a:p>
            <a:pPr marL="0" indent="0" algn="ctr">
              <a:buNone/>
            </a:pPr>
            <a:r>
              <a:rPr lang="en-US" sz="2400" b="1" dirty="0"/>
              <a:t>Initial Occupant Survey</a:t>
            </a:r>
          </a:p>
        </p:txBody>
      </p:sp>
      <p:sp>
        <p:nvSpPr>
          <p:cNvPr id="6" name="Content Placeholder 11">
            <a:extLst>
              <a:ext uri="{FF2B5EF4-FFF2-40B4-BE49-F238E27FC236}">
                <a16:creationId xmlns:a16="http://schemas.microsoft.com/office/drawing/2014/main" id="{D321BE33-DFC1-4BDA-9D06-9E89D932FC8B}"/>
              </a:ext>
            </a:extLst>
          </p:cNvPr>
          <p:cNvSpPr txBox="1">
            <a:spLocks/>
          </p:cNvSpPr>
          <p:nvPr/>
        </p:nvSpPr>
        <p:spPr bwMode="auto">
          <a:xfrm>
            <a:off x="6924103" y="5433329"/>
            <a:ext cx="3384716" cy="675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275" tIns="47139" rIns="94275" bIns="47139" numCol="1" anchor="t" anchorCtr="0" compatLnSpc="1">
            <a:prstTxWarp prst="textNoShape">
              <a:avLst/>
            </a:prstTxWarp>
          </a:bodyPr>
          <a:lstStyle>
            <a:lvl1pPr marL="351008" indent="-351008" algn="l" defTabSz="936574" rtl="0" eaLnBrk="1" fontAlgn="base" hangingPunct="1">
              <a:spcBef>
                <a:spcPct val="20000"/>
              </a:spcBef>
              <a:spcAft>
                <a:spcPct val="0"/>
              </a:spcAft>
              <a:buClr>
                <a:schemeClr val="tx1"/>
              </a:buClr>
              <a:buSzPct val="90000"/>
              <a:buFont typeface="Wingdings" pitchFamily="2" charset="2"/>
              <a:buChar char="§"/>
              <a:defRPr sz="3200" b="1">
                <a:solidFill>
                  <a:schemeClr val="accent4">
                    <a:lumMod val="50000"/>
                  </a:schemeClr>
                </a:solidFill>
                <a:latin typeface="+mn-lt"/>
                <a:ea typeface="+mn-ea"/>
                <a:cs typeface="+mn-cs"/>
              </a:defRPr>
            </a:lvl1pPr>
            <a:lvl2pPr marL="760239" indent="-292783" algn="l" defTabSz="936574" rtl="0" eaLnBrk="1" fontAlgn="base" hangingPunct="1">
              <a:spcBef>
                <a:spcPct val="20000"/>
              </a:spcBef>
              <a:spcAft>
                <a:spcPct val="0"/>
              </a:spcAft>
              <a:buClrTx/>
              <a:buSzPct val="80000"/>
              <a:buFont typeface="Wingdings" panose="05000000000000000000" pitchFamily="2" charset="2"/>
              <a:buChar char="§"/>
              <a:defRPr sz="2800">
                <a:solidFill>
                  <a:schemeClr val="accent4">
                    <a:lumMod val="50000"/>
                  </a:schemeClr>
                </a:solidFill>
                <a:latin typeface="+mn-lt"/>
              </a:defRPr>
            </a:lvl2pPr>
            <a:lvl3pPr marL="1171133" indent="-234560" algn="l" defTabSz="936574" rtl="0" eaLnBrk="1" fontAlgn="base" hangingPunct="1">
              <a:spcBef>
                <a:spcPct val="20000"/>
              </a:spcBef>
              <a:spcAft>
                <a:spcPct val="0"/>
              </a:spcAft>
              <a:buClrTx/>
              <a:buFont typeface="Wingdings" panose="05000000000000000000" pitchFamily="2" charset="2"/>
              <a:buChar char="§"/>
              <a:defRPr sz="2400">
                <a:solidFill>
                  <a:schemeClr val="accent4">
                    <a:lumMod val="50000"/>
                  </a:schemeClr>
                </a:solidFill>
                <a:latin typeface="+mn-lt"/>
              </a:defRPr>
            </a:lvl3pPr>
            <a:lvl4pPr marL="1638589" indent="-234560" algn="l" defTabSz="936574" rtl="0" eaLnBrk="1" fontAlgn="base" hangingPunct="1">
              <a:spcBef>
                <a:spcPct val="20000"/>
              </a:spcBef>
              <a:spcAft>
                <a:spcPct val="0"/>
              </a:spcAft>
              <a:buClrTx/>
              <a:buFont typeface="Wingdings" panose="05000000000000000000" pitchFamily="2" charset="2"/>
              <a:buChar char="§"/>
              <a:defRPr sz="2100">
                <a:solidFill>
                  <a:schemeClr val="accent4">
                    <a:lumMod val="50000"/>
                  </a:schemeClr>
                </a:solidFill>
                <a:latin typeface="+mn-lt"/>
              </a:defRPr>
            </a:lvl4pPr>
            <a:lvl5pPr marL="2106043" indent="-232896" algn="l" defTabSz="936574" rtl="0" eaLnBrk="1" fontAlgn="base" hangingPunct="1">
              <a:spcBef>
                <a:spcPct val="20000"/>
              </a:spcBef>
              <a:spcAft>
                <a:spcPct val="0"/>
              </a:spcAft>
              <a:buClrTx/>
              <a:buFont typeface="Wingdings" panose="05000000000000000000" pitchFamily="2" charset="2"/>
              <a:buChar char="§"/>
              <a:defRPr sz="2100" i="1">
                <a:solidFill>
                  <a:schemeClr val="accent4">
                    <a:lumMod val="50000"/>
                  </a:schemeClr>
                </a:solidFill>
                <a:latin typeface="+mn-lt"/>
              </a:defRPr>
            </a:lvl5pPr>
            <a:lvl6pPr marL="2585143" indent="-232896" algn="l" defTabSz="936574" rtl="0" eaLnBrk="1" fontAlgn="base" hangingPunct="1">
              <a:spcBef>
                <a:spcPct val="20000"/>
              </a:spcBef>
              <a:spcAft>
                <a:spcPct val="0"/>
              </a:spcAft>
              <a:buClr>
                <a:srgbClr val="000099"/>
              </a:buClr>
              <a:buFont typeface="Wingdings" pitchFamily="2" charset="2"/>
              <a:buChar char="Ø"/>
              <a:defRPr sz="2100" i="1">
                <a:solidFill>
                  <a:srgbClr val="000099"/>
                </a:solidFill>
                <a:latin typeface="+mn-lt"/>
              </a:defRPr>
            </a:lvl6pPr>
            <a:lvl7pPr marL="3064243" indent="-232896" algn="l" defTabSz="936574" rtl="0" eaLnBrk="1" fontAlgn="base" hangingPunct="1">
              <a:spcBef>
                <a:spcPct val="20000"/>
              </a:spcBef>
              <a:spcAft>
                <a:spcPct val="0"/>
              </a:spcAft>
              <a:buClr>
                <a:srgbClr val="000099"/>
              </a:buClr>
              <a:buFont typeface="Wingdings" pitchFamily="2" charset="2"/>
              <a:buChar char="Ø"/>
              <a:defRPr sz="2100" i="1">
                <a:solidFill>
                  <a:srgbClr val="000099"/>
                </a:solidFill>
                <a:latin typeface="+mn-lt"/>
              </a:defRPr>
            </a:lvl7pPr>
            <a:lvl8pPr marL="3543343" indent="-232896" algn="l" defTabSz="936574" rtl="0" eaLnBrk="1" fontAlgn="base" hangingPunct="1">
              <a:spcBef>
                <a:spcPct val="20000"/>
              </a:spcBef>
              <a:spcAft>
                <a:spcPct val="0"/>
              </a:spcAft>
              <a:buClr>
                <a:srgbClr val="000099"/>
              </a:buClr>
              <a:buFont typeface="Wingdings" pitchFamily="2" charset="2"/>
              <a:buChar char="Ø"/>
              <a:defRPr sz="2100" i="1">
                <a:solidFill>
                  <a:srgbClr val="000099"/>
                </a:solidFill>
                <a:latin typeface="+mn-lt"/>
              </a:defRPr>
            </a:lvl8pPr>
            <a:lvl9pPr marL="4022443" indent="-232896" algn="l" defTabSz="936574" rtl="0" eaLnBrk="1" fontAlgn="base" hangingPunct="1">
              <a:spcBef>
                <a:spcPct val="20000"/>
              </a:spcBef>
              <a:spcAft>
                <a:spcPct val="0"/>
              </a:spcAft>
              <a:buClr>
                <a:srgbClr val="000099"/>
              </a:buClr>
              <a:buFont typeface="Wingdings" pitchFamily="2" charset="2"/>
              <a:buChar char="Ø"/>
              <a:defRPr sz="2100" i="1">
                <a:solidFill>
                  <a:srgbClr val="000099"/>
                </a:solidFill>
                <a:latin typeface="+mn-lt"/>
              </a:defRPr>
            </a:lvl9pPr>
          </a:lstStyle>
          <a:p>
            <a:pPr marL="0" indent="0" algn="ctr">
              <a:buNone/>
            </a:pPr>
            <a:r>
              <a:rPr lang="en-US" sz="2400" kern="0" dirty="0">
                <a:solidFill>
                  <a:schemeClr val="tx1"/>
                </a:solidFill>
              </a:rPr>
              <a:t>Post Occupant Survey</a:t>
            </a:r>
          </a:p>
        </p:txBody>
      </p:sp>
      <p:pic>
        <p:nvPicPr>
          <p:cNvPr id="3" name="Picture 2">
            <a:extLst>
              <a:ext uri="{FF2B5EF4-FFF2-40B4-BE49-F238E27FC236}">
                <a16:creationId xmlns:a16="http://schemas.microsoft.com/office/drawing/2014/main" id="{6CF206E9-0A05-42EE-B81B-426E636B3389}"/>
              </a:ext>
            </a:extLst>
          </p:cNvPr>
          <p:cNvPicPr>
            <a:picLocks noChangeAspect="1"/>
          </p:cNvPicPr>
          <p:nvPr/>
        </p:nvPicPr>
        <p:blipFill>
          <a:blip r:embed="rId3"/>
          <a:stretch>
            <a:fillRect/>
          </a:stretch>
        </p:blipFill>
        <p:spPr>
          <a:xfrm>
            <a:off x="1254370" y="1781740"/>
            <a:ext cx="4732870" cy="3458234"/>
          </a:xfrm>
          <a:prstGeom prst="rect">
            <a:avLst/>
          </a:prstGeom>
        </p:spPr>
      </p:pic>
      <p:pic>
        <p:nvPicPr>
          <p:cNvPr id="4" name="Picture 3">
            <a:extLst>
              <a:ext uri="{FF2B5EF4-FFF2-40B4-BE49-F238E27FC236}">
                <a16:creationId xmlns:a16="http://schemas.microsoft.com/office/drawing/2014/main" id="{43607D13-AB32-4D9F-90EB-FEAE6B619038}"/>
              </a:ext>
            </a:extLst>
          </p:cNvPr>
          <p:cNvPicPr>
            <a:picLocks noChangeAspect="1"/>
          </p:cNvPicPr>
          <p:nvPr/>
        </p:nvPicPr>
        <p:blipFill>
          <a:blip r:embed="rId4"/>
          <a:stretch>
            <a:fillRect/>
          </a:stretch>
        </p:blipFill>
        <p:spPr>
          <a:xfrm>
            <a:off x="6096000" y="1781740"/>
            <a:ext cx="5042668" cy="3651587"/>
          </a:xfrm>
          <a:prstGeom prst="rect">
            <a:avLst/>
          </a:prstGeom>
        </p:spPr>
      </p:pic>
      <p:sp>
        <p:nvSpPr>
          <p:cNvPr id="9" name="Title 1">
            <a:extLst>
              <a:ext uri="{FF2B5EF4-FFF2-40B4-BE49-F238E27FC236}">
                <a16:creationId xmlns:a16="http://schemas.microsoft.com/office/drawing/2014/main" id="{94C4D6F2-1A61-4B42-9876-0E4FC702A00B}"/>
              </a:ext>
            </a:extLst>
          </p:cNvPr>
          <p:cNvSpPr txBox="1">
            <a:spLocks/>
          </p:cNvSpPr>
          <p:nvPr/>
        </p:nvSpPr>
        <p:spPr>
          <a:xfrm>
            <a:off x="732322" y="114869"/>
            <a:ext cx="11107986" cy="1136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a:lstStyle>
          <a:p>
            <a:r>
              <a:rPr lang="en-US" dirty="0"/>
              <a:t>Marshall Spaceflight Center</a:t>
            </a:r>
          </a:p>
        </p:txBody>
      </p:sp>
    </p:spTree>
    <p:extLst>
      <p:ext uri="{BB962C8B-B14F-4D97-AF65-F5344CB8AC3E}">
        <p14:creationId xmlns:p14="http://schemas.microsoft.com/office/powerpoint/2010/main" val="2514521248"/>
      </p:ext>
    </p:extLst>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Business Case</a:t>
            </a:r>
          </a:p>
        </p:txBody>
      </p:sp>
      <p:sp>
        <p:nvSpPr>
          <p:cNvPr id="3" name="Content Placeholder 2"/>
          <p:cNvSpPr>
            <a:spLocks noGrp="1"/>
          </p:cNvSpPr>
          <p:nvPr>
            <p:ph idx="1"/>
          </p:nvPr>
        </p:nvSpPr>
        <p:spPr>
          <a:xfrm>
            <a:off x="1492224" y="1309900"/>
            <a:ext cx="10515600" cy="4351338"/>
          </a:xfrm>
        </p:spPr>
        <p:txBody>
          <a:bodyPr/>
          <a:lstStyle/>
          <a:p>
            <a:pPr marL="0" indent="0">
              <a:buNone/>
            </a:pPr>
            <a:r>
              <a:rPr lang="en-US" b="1" dirty="0"/>
              <a:t>Financial Performance</a:t>
            </a:r>
          </a:p>
          <a:p>
            <a:pPr lvl="1"/>
            <a:r>
              <a:rPr lang="en-US" dirty="0"/>
              <a:t>Lower operating costs increase asset value</a:t>
            </a:r>
          </a:p>
          <a:p>
            <a:pPr lvl="2"/>
            <a:r>
              <a:rPr lang="en-US" dirty="0"/>
              <a:t>Directly to bottom line</a:t>
            </a:r>
          </a:p>
          <a:p>
            <a:pPr lvl="1"/>
            <a:r>
              <a:rPr lang="en-US" dirty="0"/>
              <a:t>Owner occupied</a:t>
            </a:r>
          </a:p>
          <a:p>
            <a:pPr lvl="2"/>
            <a:r>
              <a:rPr lang="en-US" dirty="0"/>
              <a:t>Increased productivity/operational efficiency + lower utility/maintenance expenses </a:t>
            </a:r>
          </a:p>
          <a:p>
            <a:pPr lvl="2"/>
            <a:r>
              <a:rPr lang="en-US" dirty="0"/>
              <a:t>Higher employee workplace satisfaction</a:t>
            </a:r>
          </a:p>
          <a:p>
            <a:pPr lvl="1"/>
            <a:r>
              <a:rPr lang="en-US" dirty="0"/>
              <a:t>Landlord leased</a:t>
            </a:r>
          </a:p>
          <a:p>
            <a:pPr lvl="2"/>
            <a:r>
              <a:rPr lang="en-US" dirty="0"/>
              <a:t>Can be more competitive: lower CAM/marketing/administrative costs</a:t>
            </a:r>
          </a:p>
          <a:p>
            <a:pPr lvl="2"/>
            <a:r>
              <a:rPr lang="en-US" dirty="0"/>
              <a:t>More efficient utilization of O&amp;M staff + lower utility/maintenance expense</a:t>
            </a:r>
          </a:p>
        </p:txBody>
      </p:sp>
    </p:spTree>
    <p:extLst>
      <p:ext uri="{BB962C8B-B14F-4D97-AF65-F5344CB8AC3E}">
        <p14:creationId xmlns:p14="http://schemas.microsoft.com/office/powerpoint/2010/main" val="18351962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C242C9F-6017-45B9-BEE1-83544D1C51C4}"/>
              </a:ext>
            </a:extLst>
          </p:cNvPr>
          <p:cNvPicPr>
            <a:picLocks noGrp="1" noChangeAspect="1"/>
          </p:cNvPicPr>
          <p:nvPr>
            <p:ph idx="1"/>
          </p:nvPr>
        </p:nvPicPr>
        <p:blipFill rotWithShape="1">
          <a:blip r:embed="rId3"/>
          <a:srcRect b="22441"/>
          <a:stretch/>
        </p:blipFill>
        <p:spPr>
          <a:xfrm>
            <a:off x="1833511" y="1342201"/>
            <a:ext cx="8313222" cy="5093830"/>
          </a:xfrm>
          <a:prstGeom prst="rect">
            <a:avLst/>
          </a:prstGeom>
        </p:spPr>
      </p:pic>
      <p:sp>
        <p:nvSpPr>
          <p:cNvPr id="5" name="Title 1">
            <a:extLst>
              <a:ext uri="{FF2B5EF4-FFF2-40B4-BE49-F238E27FC236}">
                <a16:creationId xmlns:a16="http://schemas.microsoft.com/office/drawing/2014/main" id="{15E9552A-480E-7747-80B3-FA1C4D0171A3}"/>
              </a:ext>
            </a:extLst>
          </p:cNvPr>
          <p:cNvSpPr txBox="1">
            <a:spLocks/>
          </p:cNvSpPr>
          <p:nvPr/>
        </p:nvSpPr>
        <p:spPr>
          <a:xfrm>
            <a:off x="732322" y="114869"/>
            <a:ext cx="10515600" cy="1136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a:lstStyle>
          <a:p>
            <a:r>
              <a:rPr lang="en-US" dirty="0"/>
              <a:t>Van Leer Innovative Design Center</a:t>
            </a:r>
          </a:p>
        </p:txBody>
      </p:sp>
      <p:pic>
        <p:nvPicPr>
          <p:cNvPr id="2" name="Picture 1" descr="Icon&#10;&#10;Description automatically generated">
            <a:extLst>
              <a:ext uri="{FF2B5EF4-FFF2-40B4-BE49-F238E27FC236}">
                <a16:creationId xmlns:a16="http://schemas.microsoft.com/office/drawing/2014/main" id="{1268C1A2-4C02-4EF3-99DC-686A131711CB}"/>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b="20054"/>
          <a:stretch/>
        </p:blipFill>
        <p:spPr>
          <a:xfrm>
            <a:off x="10033978" y="5641591"/>
            <a:ext cx="1722774" cy="640080"/>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7639152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CCDB5-1FFD-4520-ACB7-02041FCA3F14}"/>
              </a:ext>
            </a:extLst>
          </p:cNvPr>
          <p:cNvSpPr>
            <a:spLocks noGrp="1"/>
          </p:cNvSpPr>
          <p:nvPr>
            <p:ph type="title"/>
          </p:nvPr>
        </p:nvSpPr>
        <p:spPr/>
        <p:txBody>
          <a:bodyPr/>
          <a:lstStyle/>
          <a:p>
            <a:pPr>
              <a:defRPr/>
            </a:pPr>
            <a:r>
              <a:rPr lang="en-US" dirty="0"/>
              <a:t>Example Use of Data</a:t>
            </a:r>
          </a:p>
        </p:txBody>
      </p:sp>
      <p:graphicFrame>
        <p:nvGraphicFramePr>
          <p:cNvPr id="22531" name="Object 6">
            <a:extLst>
              <a:ext uri="{FF2B5EF4-FFF2-40B4-BE49-F238E27FC236}">
                <a16:creationId xmlns:a16="http://schemas.microsoft.com/office/drawing/2014/main" id="{93709E55-3E30-421A-8E95-4C64569DCCF2}"/>
              </a:ext>
            </a:extLst>
          </p:cNvPr>
          <p:cNvGraphicFramePr>
            <a:graphicFrameLocks noChangeAspect="1"/>
          </p:cNvGraphicFramePr>
          <p:nvPr>
            <p:extLst>
              <p:ext uri="{D42A27DB-BD31-4B8C-83A1-F6EECF244321}">
                <p14:modId xmlns:p14="http://schemas.microsoft.com/office/powerpoint/2010/main" val="4050200749"/>
              </p:ext>
            </p:extLst>
          </p:nvPr>
        </p:nvGraphicFramePr>
        <p:xfrm>
          <a:off x="1918484" y="1451818"/>
          <a:ext cx="8143276" cy="4550397"/>
        </p:xfrm>
        <a:graphic>
          <a:graphicData uri="http://schemas.openxmlformats.org/presentationml/2006/ole">
            <mc:AlternateContent xmlns:mc="http://schemas.openxmlformats.org/markup-compatibility/2006">
              <mc:Choice xmlns:v="urn:schemas-microsoft-com:vml" Requires="v">
                <p:oleObj name="Worksheet" r:id="rId3" imgW="19069116" imgH="10658597" progId="Excel.Sheet.12">
                  <p:embed/>
                </p:oleObj>
              </mc:Choice>
              <mc:Fallback>
                <p:oleObj name="Worksheet" r:id="rId3" imgW="19069116" imgH="10658597" progId="Excel.Sheet.12">
                  <p:embed/>
                  <p:pic>
                    <p:nvPicPr>
                      <p:cNvPr id="22531" name="Object 6">
                        <a:extLst>
                          <a:ext uri="{FF2B5EF4-FFF2-40B4-BE49-F238E27FC236}">
                            <a16:creationId xmlns:a16="http://schemas.microsoft.com/office/drawing/2014/main" id="{93709E55-3E30-421A-8E95-4C64569DCC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8484" y="1451818"/>
                        <a:ext cx="8143276" cy="4550397"/>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943405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bg1"/>
                </a:solidFill>
                <a:latin typeface="+mn-lt"/>
              </a:rPr>
              <a:t>Reinhard </a:t>
            </a:r>
            <a:r>
              <a:rPr lang="en-US" b="1" dirty="0" err="1">
                <a:solidFill>
                  <a:schemeClr val="bg1"/>
                </a:solidFill>
                <a:latin typeface="+mn-lt"/>
              </a:rPr>
              <a:t>Seidl</a:t>
            </a:r>
            <a:r>
              <a:rPr lang="en-US" b="1" dirty="0">
                <a:solidFill>
                  <a:schemeClr val="bg1"/>
                </a:solidFill>
                <a:latin typeface="+mn-lt"/>
              </a:rPr>
              <a:t> - Speaker</a:t>
            </a:r>
          </a:p>
        </p:txBody>
      </p:sp>
      <p:sp>
        <p:nvSpPr>
          <p:cNvPr id="3" name="Content Placeholder 2"/>
          <p:cNvSpPr>
            <a:spLocks noGrp="1"/>
          </p:cNvSpPr>
          <p:nvPr>
            <p:ph idx="1"/>
          </p:nvPr>
        </p:nvSpPr>
        <p:spPr>
          <a:xfrm>
            <a:off x="732322" y="1189017"/>
            <a:ext cx="9649982" cy="4899523"/>
          </a:xfrm>
        </p:spPr>
        <p:txBody>
          <a:bodyPr vert="horz" lIns="91440" tIns="45720" rIns="91440" bIns="45720" rtlCol="0" anchor="t">
            <a:normAutofit lnSpcReduction="10000"/>
          </a:bodyPr>
          <a:lstStyle/>
          <a:p>
            <a:pPr lvl="1"/>
            <a:r>
              <a:rPr lang="en-US" sz="2800" dirty="0"/>
              <a:t>Principal at Taylor Engineering LLP in Alameda, CA</a:t>
            </a:r>
            <a:endParaRPr lang="en-US"/>
          </a:p>
          <a:p>
            <a:pPr lvl="1"/>
            <a:r>
              <a:rPr lang="en-US" sz="2800" dirty="0"/>
              <a:t>Registered Mechanical Engineer with an MS in Mechanical Engineering from the Delft University of Technology in the Netherlands. </a:t>
            </a:r>
            <a:endParaRPr lang="en-US"/>
          </a:p>
          <a:p>
            <a:pPr lvl="1"/>
            <a:r>
              <a:rPr lang="en-US" sz="2800" dirty="0"/>
              <a:t>Over 25 years of experience in the construction and commissioning sector, both as a project engineer and project manager for a Design/Build contractor, and as a consulting engineer. </a:t>
            </a:r>
          </a:p>
          <a:p>
            <a:pPr lvl="1"/>
            <a:r>
              <a:rPr lang="en-US" sz="2800" dirty="0"/>
              <a:t>Focused on commissioning projects for the last 10 years and worked extensively with PG&amp;E and other industry partners to help develop and bring a free trend analysis tool to the engineering community, along with training classes for its use.</a:t>
            </a:r>
          </a:p>
          <a:p>
            <a:pPr marL="0" lvl="0" indent="0">
              <a:buNone/>
            </a:pPr>
            <a:endParaRPr lang="en-US" b="0" dirty="0"/>
          </a:p>
        </p:txBody>
      </p:sp>
    </p:spTree>
    <p:extLst>
      <p:ext uri="{BB962C8B-B14F-4D97-AF65-F5344CB8AC3E}">
        <p14:creationId xmlns:p14="http://schemas.microsoft.com/office/powerpoint/2010/main" val="9600841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4">
            <a:extLst>
              <a:ext uri="{FF2B5EF4-FFF2-40B4-BE49-F238E27FC236}">
                <a16:creationId xmlns:a16="http://schemas.microsoft.com/office/drawing/2014/main" id="{68107CB4-BCA1-4881-A3D7-789CAB014DDD}"/>
              </a:ext>
            </a:extLst>
          </p:cNvPr>
          <p:cNvSpPr>
            <a:spLocks noGrp="1"/>
          </p:cNvSpPr>
          <p:nvPr>
            <p:ph idx="1"/>
          </p:nvPr>
        </p:nvSpPr>
        <p:spPr>
          <a:xfrm>
            <a:off x="1664675" y="1371600"/>
            <a:ext cx="8077200" cy="4876800"/>
          </a:xfrm>
        </p:spPr>
        <p:txBody>
          <a:bodyPr/>
          <a:lstStyle/>
          <a:p>
            <a:pPr marL="0" indent="0">
              <a:buNone/>
            </a:pPr>
            <a:r>
              <a:rPr lang="en-US" altLang="en-US" b="1" dirty="0"/>
              <a:t>Continuous Feed Back</a:t>
            </a:r>
          </a:p>
          <a:p>
            <a:pPr lvl="1"/>
            <a:r>
              <a:rPr lang="en-US" altLang="en-US" dirty="0"/>
              <a:t>CEO/CFO</a:t>
            </a:r>
          </a:p>
          <a:p>
            <a:pPr lvl="2"/>
            <a:r>
              <a:rPr lang="en-US" altLang="en-US" dirty="0"/>
              <a:t>Financial</a:t>
            </a:r>
          </a:p>
          <a:p>
            <a:pPr lvl="1"/>
            <a:r>
              <a:rPr lang="en-US" altLang="en-US" dirty="0"/>
              <a:t>Facility Manager</a:t>
            </a:r>
          </a:p>
          <a:p>
            <a:pPr lvl="2"/>
            <a:r>
              <a:rPr lang="en-US" altLang="en-US" dirty="0"/>
              <a:t>General and More Specific Information</a:t>
            </a:r>
          </a:p>
          <a:p>
            <a:pPr lvl="1"/>
            <a:r>
              <a:rPr lang="en-US" altLang="en-US" dirty="0"/>
              <a:t>Resource Manager</a:t>
            </a:r>
          </a:p>
          <a:p>
            <a:pPr lvl="2"/>
            <a:r>
              <a:rPr lang="en-US" altLang="en-US" dirty="0"/>
              <a:t>Specific Types/Category of Issues</a:t>
            </a:r>
          </a:p>
          <a:p>
            <a:pPr lvl="1"/>
            <a:r>
              <a:rPr lang="en-US" altLang="en-US" dirty="0"/>
              <a:t>Technician</a:t>
            </a:r>
          </a:p>
          <a:p>
            <a:pPr lvl="2"/>
            <a:r>
              <a:rPr lang="en-US" altLang="en-US" dirty="0"/>
              <a:t>Specific Information About the Issue</a:t>
            </a:r>
          </a:p>
          <a:p>
            <a:pPr lvl="2"/>
            <a:r>
              <a:rPr lang="en-US" altLang="en-US" dirty="0"/>
              <a:t>Suggested Corrective Actions </a:t>
            </a:r>
          </a:p>
        </p:txBody>
      </p:sp>
      <p:sp>
        <p:nvSpPr>
          <p:cNvPr id="4" name="Title 1">
            <a:extLst>
              <a:ext uri="{FF2B5EF4-FFF2-40B4-BE49-F238E27FC236}">
                <a16:creationId xmlns:a16="http://schemas.microsoft.com/office/drawing/2014/main" id="{CA8F6F04-A2ED-E64C-82BF-3A850AF7D1E5}"/>
              </a:ext>
            </a:extLst>
          </p:cNvPr>
          <p:cNvSpPr txBox="1">
            <a:spLocks/>
          </p:cNvSpPr>
          <p:nvPr/>
        </p:nvSpPr>
        <p:spPr>
          <a:xfrm>
            <a:off x="732322" y="114869"/>
            <a:ext cx="10515600" cy="1136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a:lstStyle>
          <a:p>
            <a:pPr>
              <a:defRPr/>
            </a:pPr>
            <a:r>
              <a:rPr lang="en-US" dirty="0"/>
              <a:t>Information Available for Decisions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a:extLst>
              <a:ext uri="{FF2B5EF4-FFF2-40B4-BE49-F238E27FC236}">
                <a16:creationId xmlns:a16="http://schemas.microsoft.com/office/drawing/2014/main" id="{57BE2A23-FD9F-4146-AD39-6FED080C1E72}"/>
              </a:ext>
            </a:extLst>
          </p:cNvPr>
          <p:cNvSpPr>
            <a:spLocks noGrp="1" noChangeArrowheads="1"/>
          </p:cNvSpPr>
          <p:nvPr>
            <p:ph type="body" sz="half" idx="1"/>
          </p:nvPr>
        </p:nvSpPr>
        <p:spPr>
          <a:xfrm>
            <a:off x="1672004" y="1389551"/>
            <a:ext cx="8972550" cy="4260972"/>
          </a:xfrm>
          <a:solidFill>
            <a:schemeClr val="bg1">
              <a:alpha val="78822"/>
            </a:schemeClr>
          </a:solidFill>
        </p:spPr>
        <p:txBody>
          <a:bodyPr/>
          <a:lstStyle/>
          <a:p>
            <a:pPr marL="0" lvl="1" indent="0">
              <a:buNone/>
              <a:defRPr/>
            </a:pPr>
            <a:r>
              <a:rPr lang="en-US" sz="2800" b="1" dirty="0"/>
              <a:t>Case Study: </a:t>
            </a:r>
            <a:r>
              <a:rPr lang="en-US" sz="2800" b="1" dirty="0">
                <a:solidFill>
                  <a:srgbClr val="000000"/>
                </a:solidFill>
              </a:rPr>
              <a:t>Mississippi University: Making Changes</a:t>
            </a:r>
          </a:p>
          <a:p>
            <a:pPr marL="0" lvl="1" indent="0">
              <a:buNone/>
              <a:defRPr/>
            </a:pPr>
            <a:endParaRPr lang="en-US" sz="2800" dirty="0">
              <a:solidFill>
                <a:srgbClr val="000000"/>
              </a:solidFill>
            </a:endParaRPr>
          </a:p>
          <a:p>
            <a:pPr marL="800100" lvl="2" indent="-342900">
              <a:defRPr/>
            </a:pPr>
            <a:r>
              <a:rPr lang="en-US" sz="2400" dirty="0">
                <a:solidFill>
                  <a:srgbClr val="000000"/>
                </a:solidFill>
              </a:rPr>
              <a:t>Identification of key issues affecting performance</a:t>
            </a:r>
          </a:p>
          <a:p>
            <a:pPr marL="1200150" lvl="3" indent="-342900">
              <a:defRPr/>
            </a:pPr>
            <a:r>
              <a:rPr lang="en-US" sz="2200" dirty="0">
                <a:solidFill>
                  <a:srgbClr val="000000"/>
                </a:solidFill>
              </a:rPr>
              <a:t>Combine institutional knowledge with a powerful computing tool</a:t>
            </a:r>
          </a:p>
          <a:p>
            <a:pPr marL="1200150" lvl="3" indent="-342900">
              <a:defRPr/>
            </a:pPr>
            <a:r>
              <a:rPr lang="en-US" sz="2200" dirty="0">
                <a:solidFill>
                  <a:srgbClr val="000000"/>
                </a:solidFill>
              </a:rPr>
              <a:t>Management by exception</a:t>
            </a:r>
          </a:p>
          <a:p>
            <a:pPr marL="0" lvl="1" indent="0">
              <a:buNone/>
              <a:defRPr/>
            </a:pPr>
            <a:endParaRPr lang="en-US" sz="2000" dirty="0">
              <a:solidFill>
                <a:srgbClr val="000000"/>
              </a:solidFill>
            </a:endParaRPr>
          </a:p>
        </p:txBody>
      </p:sp>
      <p:sp>
        <p:nvSpPr>
          <p:cNvPr id="4" name="Title 1">
            <a:extLst>
              <a:ext uri="{FF2B5EF4-FFF2-40B4-BE49-F238E27FC236}">
                <a16:creationId xmlns:a16="http://schemas.microsoft.com/office/drawing/2014/main" id="{A4D1D5ED-3054-C046-992F-D8717BB9FFF9}"/>
              </a:ext>
            </a:extLst>
          </p:cNvPr>
          <p:cNvSpPr txBox="1">
            <a:spLocks/>
          </p:cNvSpPr>
          <p:nvPr/>
        </p:nvSpPr>
        <p:spPr>
          <a:xfrm>
            <a:off x="732322" y="114869"/>
            <a:ext cx="11459678" cy="11364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a:lstStyle>
          <a:p>
            <a:pPr>
              <a:defRPr/>
            </a:pPr>
            <a:r>
              <a:rPr lang="en-GB" altLang="en-US" dirty="0" err="1"/>
              <a:t>MBCx</a:t>
            </a:r>
            <a:r>
              <a:rPr lang="en-GB" altLang="en-US" dirty="0"/>
              <a:t>: Tool for Better Stewardship of Resources</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a:extLst>
              <a:ext uri="{FF2B5EF4-FFF2-40B4-BE49-F238E27FC236}">
                <a16:creationId xmlns:a16="http://schemas.microsoft.com/office/drawing/2014/main" id="{57BE2A23-FD9F-4146-AD39-6FED080C1E72}"/>
              </a:ext>
            </a:extLst>
          </p:cNvPr>
          <p:cNvSpPr>
            <a:spLocks noGrp="1" noChangeArrowheads="1"/>
          </p:cNvSpPr>
          <p:nvPr>
            <p:ph type="body" sz="half" idx="1"/>
          </p:nvPr>
        </p:nvSpPr>
        <p:spPr>
          <a:xfrm>
            <a:off x="1672004" y="1389551"/>
            <a:ext cx="8972550" cy="3827218"/>
          </a:xfrm>
          <a:solidFill>
            <a:schemeClr val="bg1">
              <a:alpha val="78822"/>
            </a:schemeClr>
          </a:solidFill>
        </p:spPr>
        <p:txBody>
          <a:bodyPr/>
          <a:lstStyle/>
          <a:p>
            <a:pPr marL="0" lvl="1" indent="0">
              <a:buNone/>
              <a:defRPr/>
            </a:pPr>
            <a:r>
              <a:rPr lang="en-US" sz="2800" b="1" dirty="0"/>
              <a:t>Case Study: </a:t>
            </a:r>
            <a:r>
              <a:rPr lang="en-US" sz="2800" b="1" dirty="0">
                <a:solidFill>
                  <a:srgbClr val="000000"/>
                </a:solidFill>
              </a:rPr>
              <a:t>Mississippi University: Making Changes</a:t>
            </a:r>
          </a:p>
          <a:p>
            <a:pPr marL="0" lvl="1" indent="0">
              <a:buNone/>
              <a:defRPr/>
            </a:pPr>
            <a:endParaRPr lang="en-US" sz="2800" dirty="0">
              <a:solidFill>
                <a:srgbClr val="000000"/>
              </a:solidFill>
            </a:endParaRPr>
          </a:p>
          <a:p>
            <a:pPr marL="342900" lvl="1" indent="-342900">
              <a:defRPr/>
            </a:pPr>
            <a:r>
              <a:rPr lang="en-US" dirty="0">
                <a:solidFill>
                  <a:srgbClr val="000000"/>
                </a:solidFill>
              </a:rPr>
              <a:t>Review 39,700 points covering 70 buildings at 15 minute intervals &amp; analyze 3,811,200 pieces of data daily</a:t>
            </a:r>
          </a:p>
          <a:p>
            <a:pPr marL="857250" lvl="3" indent="0">
              <a:buNone/>
              <a:defRPr/>
            </a:pPr>
            <a:r>
              <a:rPr lang="en-US" sz="2400" dirty="0">
                <a:solidFill>
                  <a:srgbClr val="000000"/>
                </a:solidFill>
              </a:rPr>
              <a:t>Example</a:t>
            </a:r>
          </a:p>
          <a:p>
            <a:pPr marL="1200150" lvl="3" indent="-342900">
              <a:defRPr/>
            </a:pPr>
            <a:r>
              <a:rPr lang="en-US" sz="2200" dirty="0">
                <a:solidFill>
                  <a:srgbClr val="000000"/>
                </a:solidFill>
              </a:rPr>
              <a:t>Review of 1,100 VAV boxes identified 30 that are responsible for consuming $22,256/month in additional electricity ($267,072/</a:t>
            </a:r>
            <a:r>
              <a:rPr lang="en-US" sz="2200" dirty="0" err="1">
                <a:solidFill>
                  <a:srgbClr val="000000"/>
                </a:solidFill>
              </a:rPr>
              <a:t>yr</a:t>
            </a:r>
            <a:r>
              <a:rPr lang="en-US" sz="2200" dirty="0">
                <a:solidFill>
                  <a:srgbClr val="000000"/>
                </a:solidFill>
              </a:rPr>
              <a:t>)</a:t>
            </a:r>
            <a:endParaRPr lang="en-US" sz="2000" dirty="0">
              <a:solidFill>
                <a:srgbClr val="000000"/>
              </a:solidFill>
            </a:endParaRPr>
          </a:p>
          <a:p>
            <a:pPr marL="0" lvl="1" indent="0">
              <a:buNone/>
              <a:defRPr/>
            </a:pPr>
            <a:endParaRPr lang="en-US" sz="2000" dirty="0">
              <a:solidFill>
                <a:srgbClr val="000000"/>
              </a:solidFill>
            </a:endParaRPr>
          </a:p>
          <a:p>
            <a:pPr marL="0" lvl="1" indent="0">
              <a:buNone/>
              <a:defRPr/>
            </a:pPr>
            <a:endParaRPr lang="en-US" sz="2000" dirty="0">
              <a:solidFill>
                <a:srgbClr val="000000"/>
              </a:solidFill>
            </a:endParaRPr>
          </a:p>
        </p:txBody>
      </p:sp>
      <p:sp>
        <p:nvSpPr>
          <p:cNvPr id="4" name="Title 1">
            <a:extLst>
              <a:ext uri="{FF2B5EF4-FFF2-40B4-BE49-F238E27FC236}">
                <a16:creationId xmlns:a16="http://schemas.microsoft.com/office/drawing/2014/main" id="{A4D1D5ED-3054-C046-992F-D8717BB9FFF9}"/>
              </a:ext>
            </a:extLst>
          </p:cNvPr>
          <p:cNvSpPr txBox="1">
            <a:spLocks/>
          </p:cNvSpPr>
          <p:nvPr/>
        </p:nvSpPr>
        <p:spPr>
          <a:xfrm>
            <a:off x="732322" y="114869"/>
            <a:ext cx="11459678" cy="11364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a:lstStyle>
          <a:p>
            <a:pPr>
              <a:defRPr/>
            </a:pPr>
            <a:r>
              <a:rPr lang="en-GB" altLang="en-US" dirty="0" err="1"/>
              <a:t>MBCx</a:t>
            </a:r>
            <a:r>
              <a:rPr lang="en-GB" altLang="en-US" dirty="0"/>
              <a:t>: Tool for Better Stewardship of Resources</a:t>
            </a:r>
            <a:endParaRPr lang="en-US" dirty="0"/>
          </a:p>
        </p:txBody>
      </p:sp>
    </p:spTree>
    <p:extLst>
      <p:ext uri="{BB962C8B-B14F-4D97-AF65-F5344CB8AC3E}">
        <p14:creationId xmlns:p14="http://schemas.microsoft.com/office/powerpoint/2010/main" val="22739398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a:extLst>
              <a:ext uri="{FF2B5EF4-FFF2-40B4-BE49-F238E27FC236}">
                <a16:creationId xmlns:a16="http://schemas.microsoft.com/office/drawing/2014/main" id="{A8711AF7-ACEE-4815-A742-09E97200C10F}"/>
              </a:ext>
            </a:extLst>
          </p:cNvPr>
          <p:cNvSpPr>
            <a:spLocks noGrp="1"/>
          </p:cNvSpPr>
          <p:nvPr>
            <p:ph idx="1"/>
          </p:nvPr>
        </p:nvSpPr>
        <p:spPr>
          <a:xfrm>
            <a:off x="1617784" y="1391961"/>
            <a:ext cx="8229600" cy="5410200"/>
          </a:xfrm>
        </p:spPr>
        <p:txBody>
          <a:bodyPr/>
          <a:lstStyle/>
          <a:p>
            <a:pPr eaLnBrk="1" hangingPunct="1"/>
            <a:r>
              <a:rPr lang="en-US" altLang="en-US" b="1" dirty="0" err="1"/>
              <a:t>MBCx</a:t>
            </a:r>
            <a:r>
              <a:rPr lang="en-US" altLang="en-US" b="1" dirty="0"/>
              <a:t> is cost effective to implement</a:t>
            </a:r>
          </a:p>
          <a:p>
            <a:pPr eaLnBrk="1" hangingPunct="1"/>
            <a:r>
              <a:rPr lang="en-US" altLang="en-US" b="1" dirty="0"/>
              <a:t>Facilitates Persistent Performance</a:t>
            </a:r>
          </a:p>
          <a:p>
            <a:pPr lvl="1" eaLnBrk="1" hangingPunct="1"/>
            <a:r>
              <a:rPr lang="en-US" altLang="en-US" dirty="0"/>
              <a:t>People</a:t>
            </a:r>
          </a:p>
          <a:p>
            <a:pPr lvl="2" eaLnBrk="1" hangingPunct="1"/>
            <a:r>
              <a:rPr lang="en-US" altLang="en-US" dirty="0"/>
              <a:t>Better occupant productivity</a:t>
            </a:r>
          </a:p>
          <a:p>
            <a:pPr lvl="2" eaLnBrk="1" hangingPunct="1"/>
            <a:r>
              <a:rPr lang="en-US" altLang="en-US" dirty="0"/>
              <a:t>More efficient operational staff</a:t>
            </a:r>
          </a:p>
          <a:p>
            <a:pPr lvl="1" eaLnBrk="1" hangingPunct="1"/>
            <a:r>
              <a:rPr lang="en-US" altLang="en-US" dirty="0"/>
              <a:t>Planet</a:t>
            </a:r>
          </a:p>
          <a:p>
            <a:pPr lvl="2" eaLnBrk="1" hangingPunct="1"/>
            <a:r>
              <a:rPr lang="en-US" altLang="en-US" dirty="0"/>
              <a:t>Reduces utility consumption green house gas emissions</a:t>
            </a:r>
          </a:p>
          <a:p>
            <a:pPr lvl="1" eaLnBrk="1" hangingPunct="1"/>
            <a:r>
              <a:rPr lang="en-US" altLang="en-US" dirty="0"/>
              <a:t>Financially</a:t>
            </a:r>
          </a:p>
          <a:p>
            <a:pPr lvl="2" eaLnBrk="1" hangingPunct="1"/>
            <a:r>
              <a:rPr lang="en-US" altLang="en-US" dirty="0"/>
              <a:t>Increases value of the building asset</a:t>
            </a:r>
          </a:p>
          <a:p>
            <a:pPr lvl="2" eaLnBrk="1" hangingPunct="1"/>
            <a:r>
              <a:rPr lang="en-US" altLang="en-US" dirty="0"/>
              <a:t>Lowers the total cost of ownership</a:t>
            </a:r>
          </a:p>
        </p:txBody>
      </p:sp>
      <p:sp>
        <p:nvSpPr>
          <p:cNvPr id="2" name="TextBox 1">
            <a:extLst>
              <a:ext uri="{FF2B5EF4-FFF2-40B4-BE49-F238E27FC236}">
                <a16:creationId xmlns:a16="http://schemas.microsoft.com/office/drawing/2014/main" id="{B4B794A5-03F4-4E18-B80F-0A868C1210C8}"/>
              </a:ext>
            </a:extLst>
          </p:cNvPr>
          <p:cNvSpPr txBox="1"/>
          <p:nvPr/>
        </p:nvSpPr>
        <p:spPr>
          <a:xfrm>
            <a:off x="200628" y="5791200"/>
            <a:ext cx="8183301" cy="769441"/>
          </a:xfrm>
          <a:prstGeom prst="rect">
            <a:avLst/>
          </a:prstGeom>
          <a:noFill/>
        </p:spPr>
        <p:txBody>
          <a:bodyPr wrap="square" rtlCol="0">
            <a:spAutoFit/>
          </a:bodyPr>
          <a:lstStyle/>
          <a:p>
            <a:r>
              <a:rPr lang="en-US" sz="1100" dirty="0"/>
              <a:t>References: </a:t>
            </a:r>
          </a:p>
          <a:p>
            <a:r>
              <a:rPr lang="en-US" sz="1100" dirty="0"/>
              <a:t>LBNL “Monitoring-Based HVAC Commissioning of an Existing Office Building for Energy Efficiency”</a:t>
            </a:r>
          </a:p>
          <a:p>
            <a:r>
              <a:rPr lang="en-US" sz="1100" dirty="0"/>
              <a:t>LBNL “Improving Energy Efficiency through Commissioning: Getting Started with Commissioning, Monitoring, and Maintaining Performance”</a:t>
            </a:r>
          </a:p>
          <a:p>
            <a:r>
              <a:rPr lang="en-US" sz="1100" dirty="0"/>
              <a:t>LBNL “Building Commissioning Costs and Savings Across Three Decades and 1,500 North American Buildings” </a:t>
            </a:r>
          </a:p>
        </p:txBody>
      </p:sp>
      <p:sp>
        <p:nvSpPr>
          <p:cNvPr id="6" name="Title 1">
            <a:extLst>
              <a:ext uri="{FF2B5EF4-FFF2-40B4-BE49-F238E27FC236}">
                <a16:creationId xmlns:a16="http://schemas.microsoft.com/office/drawing/2014/main" id="{C09E431E-327D-BE49-BF54-51D6F9E50288}"/>
              </a:ext>
            </a:extLst>
          </p:cNvPr>
          <p:cNvSpPr txBox="1">
            <a:spLocks/>
          </p:cNvSpPr>
          <p:nvPr/>
        </p:nvSpPr>
        <p:spPr>
          <a:xfrm>
            <a:off x="732322" y="114869"/>
            <a:ext cx="10515600" cy="1136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a:lstStyle>
          <a:p>
            <a:pPr>
              <a:defRPr/>
            </a:pPr>
            <a:r>
              <a:rPr lang="en-US" dirty="0"/>
              <a:t>Conclusions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8E9BE18-635B-4190-BB39-ED2D9A8CFBB1}"/>
              </a:ext>
            </a:extLst>
          </p:cNvPr>
          <p:cNvSpPr txBox="1">
            <a:spLocks/>
          </p:cNvSpPr>
          <p:nvPr/>
        </p:nvSpPr>
        <p:spPr bwMode="auto">
          <a:xfrm>
            <a:off x="1604174" y="1401270"/>
            <a:ext cx="7975928" cy="4955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275" tIns="47139" rIns="94275" bIns="47139" numCol="1" anchor="t" anchorCtr="0" compatLnSpc="1">
            <a:prstTxWarp prst="textNoShape">
              <a:avLst/>
            </a:prstTxWarp>
            <a:normAutofit/>
          </a:bodyPr>
          <a:lstStyle>
            <a:lvl1pPr marL="351008" indent="-351008" algn="l" defTabSz="936574" rtl="0" eaLnBrk="1" fontAlgn="base" hangingPunct="1">
              <a:spcBef>
                <a:spcPct val="20000"/>
              </a:spcBef>
              <a:spcAft>
                <a:spcPct val="0"/>
              </a:spcAft>
              <a:buClr>
                <a:schemeClr val="tx1"/>
              </a:buClr>
              <a:buSzPct val="90000"/>
              <a:buFont typeface="Wingdings" pitchFamily="2" charset="2"/>
              <a:buChar char="§"/>
              <a:defRPr sz="2400" b="1">
                <a:solidFill>
                  <a:schemeClr val="accent4">
                    <a:lumMod val="50000"/>
                  </a:schemeClr>
                </a:solidFill>
                <a:latin typeface="+mn-lt"/>
                <a:ea typeface="+mn-ea"/>
                <a:cs typeface="+mn-cs"/>
              </a:defRPr>
            </a:lvl1pPr>
            <a:lvl2pPr marL="760239" indent="-292783" algn="l" defTabSz="936574" rtl="0" eaLnBrk="1" fontAlgn="base" hangingPunct="1">
              <a:spcBef>
                <a:spcPct val="20000"/>
              </a:spcBef>
              <a:spcAft>
                <a:spcPct val="0"/>
              </a:spcAft>
              <a:buClrTx/>
              <a:buSzPct val="80000"/>
              <a:buFont typeface="Wingdings" panose="05000000000000000000" pitchFamily="2" charset="2"/>
              <a:buChar char="§"/>
              <a:defRPr sz="2200">
                <a:solidFill>
                  <a:schemeClr val="accent4">
                    <a:lumMod val="50000"/>
                  </a:schemeClr>
                </a:solidFill>
                <a:latin typeface="+mn-lt"/>
              </a:defRPr>
            </a:lvl2pPr>
            <a:lvl3pPr marL="1171133" indent="-234560" algn="l" defTabSz="936574" rtl="0" eaLnBrk="1" fontAlgn="base" hangingPunct="1">
              <a:spcBef>
                <a:spcPct val="20000"/>
              </a:spcBef>
              <a:spcAft>
                <a:spcPct val="0"/>
              </a:spcAft>
              <a:buClrTx/>
              <a:buFont typeface="Wingdings" panose="05000000000000000000" pitchFamily="2" charset="2"/>
              <a:buChar char="§"/>
              <a:defRPr sz="1800">
                <a:solidFill>
                  <a:schemeClr val="accent4">
                    <a:lumMod val="50000"/>
                  </a:schemeClr>
                </a:solidFill>
                <a:latin typeface="+mn-lt"/>
              </a:defRPr>
            </a:lvl3pPr>
            <a:lvl4pPr marL="1638589" indent="-234560" algn="l" defTabSz="936574" rtl="0" eaLnBrk="1" fontAlgn="base" hangingPunct="1">
              <a:spcBef>
                <a:spcPct val="20000"/>
              </a:spcBef>
              <a:spcAft>
                <a:spcPct val="0"/>
              </a:spcAft>
              <a:buClrTx/>
              <a:buFont typeface="Wingdings" panose="05000000000000000000" pitchFamily="2" charset="2"/>
              <a:buChar char="§"/>
              <a:defRPr sz="1600">
                <a:solidFill>
                  <a:schemeClr val="accent4">
                    <a:lumMod val="50000"/>
                  </a:schemeClr>
                </a:solidFill>
                <a:latin typeface="+mn-lt"/>
              </a:defRPr>
            </a:lvl4pPr>
            <a:lvl5pPr marL="2106043" indent="-232896" algn="l" defTabSz="936574" rtl="0" eaLnBrk="1" fontAlgn="base" hangingPunct="1">
              <a:spcBef>
                <a:spcPct val="20000"/>
              </a:spcBef>
              <a:spcAft>
                <a:spcPct val="0"/>
              </a:spcAft>
              <a:buClrTx/>
              <a:buFont typeface="Wingdings" panose="05000000000000000000" pitchFamily="2" charset="2"/>
              <a:buChar char="§"/>
              <a:defRPr sz="1400" i="1">
                <a:solidFill>
                  <a:schemeClr val="accent4">
                    <a:lumMod val="50000"/>
                  </a:schemeClr>
                </a:solidFill>
                <a:latin typeface="+mn-lt"/>
              </a:defRPr>
            </a:lvl5pPr>
            <a:lvl6pPr marL="2585143" indent="-232896" algn="l" defTabSz="936574" rtl="0" eaLnBrk="1" fontAlgn="base" hangingPunct="1">
              <a:spcBef>
                <a:spcPct val="20000"/>
              </a:spcBef>
              <a:spcAft>
                <a:spcPct val="0"/>
              </a:spcAft>
              <a:buClr>
                <a:srgbClr val="000099"/>
              </a:buClr>
              <a:buFont typeface="Wingdings" pitchFamily="2" charset="2"/>
              <a:buChar char="Ø"/>
              <a:defRPr sz="2100" i="1">
                <a:solidFill>
                  <a:srgbClr val="000099"/>
                </a:solidFill>
                <a:latin typeface="+mn-lt"/>
              </a:defRPr>
            </a:lvl6pPr>
            <a:lvl7pPr marL="3064243" indent="-232896" algn="l" defTabSz="936574" rtl="0" eaLnBrk="1" fontAlgn="base" hangingPunct="1">
              <a:spcBef>
                <a:spcPct val="20000"/>
              </a:spcBef>
              <a:spcAft>
                <a:spcPct val="0"/>
              </a:spcAft>
              <a:buClr>
                <a:srgbClr val="000099"/>
              </a:buClr>
              <a:buFont typeface="Wingdings" pitchFamily="2" charset="2"/>
              <a:buChar char="Ø"/>
              <a:defRPr sz="2100" i="1">
                <a:solidFill>
                  <a:srgbClr val="000099"/>
                </a:solidFill>
                <a:latin typeface="+mn-lt"/>
              </a:defRPr>
            </a:lvl7pPr>
            <a:lvl8pPr marL="3543343" indent="-232896" algn="l" defTabSz="936574" rtl="0" eaLnBrk="1" fontAlgn="base" hangingPunct="1">
              <a:spcBef>
                <a:spcPct val="20000"/>
              </a:spcBef>
              <a:spcAft>
                <a:spcPct val="0"/>
              </a:spcAft>
              <a:buClr>
                <a:srgbClr val="000099"/>
              </a:buClr>
              <a:buFont typeface="Wingdings" pitchFamily="2" charset="2"/>
              <a:buChar char="Ø"/>
              <a:defRPr sz="2100" i="1">
                <a:solidFill>
                  <a:srgbClr val="000099"/>
                </a:solidFill>
                <a:latin typeface="+mn-lt"/>
              </a:defRPr>
            </a:lvl8pPr>
            <a:lvl9pPr marL="4022443" indent="-232896" algn="l" defTabSz="936574" rtl="0" eaLnBrk="1" fontAlgn="base" hangingPunct="1">
              <a:spcBef>
                <a:spcPct val="20000"/>
              </a:spcBef>
              <a:spcAft>
                <a:spcPct val="0"/>
              </a:spcAft>
              <a:buClr>
                <a:srgbClr val="000099"/>
              </a:buClr>
              <a:buFont typeface="Wingdings" pitchFamily="2" charset="2"/>
              <a:buChar char="Ø"/>
              <a:defRPr sz="2100" i="1">
                <a:solidFill>
                  <a:srgbClr val="000099"/>
                </a:solidFill>
                <a:latin typeface="+mn-lt"/>
              </a:defRPr>
            </a:lvl9pPr>
          </a:lstStyle>
          <a:p>
            <a:pPr>
              <a:buFont typeface="Arial" panose="020B0604020202020204" pitchFamily="34" charset="0"/>
              <a:buChar char="•"/>
            </a:pPr>
            <a:r>
              <a:rPr lang="en-US" b="0" kern="0" dirty="0">
                <a:solidFill>
                  <a:schemeClr val="tx1"/>
                </a:solidFill>
              </a:rPr>
              <a:t>Understanding what changes to make requires an understanding of the building</a:t>
            </a:r>
          </a:p>
          <a:p>
            <a:pPr>
              <a:buFont typeface="Arial" panose="020B0604020202020204" pitchFamily="34" charset="0"/>
              <a:buChar char="•"/>
            </a:pPr>
            <a:r>
              <a:rPr lang="en-US" b="0" kern="0" dirty="0">
                <a:solidFill>
                  <a:schemeClr val="tx1"/>
                </a:solidFill>
              </a:rPr>
              <a:t>Systems Assessment, Energy Baseline creation, development of ECM’s (Energy Conservations Measures) typically takes months</a:t>
            </a:r>
          </a:p>
          <a:p>
            <a:pPr>
              <a:buFont typeface="Arial" panose="020B0604020202020204" pitchFamily="34" charset="0"/>
              <a:buChar char="•"/>
            </a:pPr>
            <a:r>
              <a:rPr lang="en-US" b="0" kern="0" dirty="0">
                <a:solidFill>
                  <a:schemeClr val="tx1"/>
                </a:solidFill>
              </a:rPr>
              <a:t>Smaller buildings typically have no BAS</a:t>
            </a:r>
          </a:p>
          <a:p>
            <a:pPr>
              <a:buFont typeface="Arial" panose="020B0604020202020204" pitchFamily="34" charset="0"/>
              <a:buChar char="•"/>
            </a:pPr>
            <a:r>
              <a:rPr lang="en-US" b="0" kern="0" dirty="0">
                <a:solidFill>
                  <a:schemeClr val="tx1"/>
                </a:solidFill>
              </a:rPr>
              <a:t>Larger buildings often have Legacy BAS systems which still require a lot of conversion</a:t>
            </a:r>
          </a:p>
          <a:p>
            <a:pPr>
              <a:buFont typeface="Arial" panose="020B0604020202020204" pitchFamily="34" charset="0"/>
              <a:buChar char="•"/>
            </a:pPr>
            <a:r>
              <a:rPr lang="en-US" b="0" kern="0" dirty="0">
                <a:solidFill>
                  <a:schemeClr val="tx1"/>
                </a:solidFill>
              </a:rPr>
              <a:t>More technology allows better asset valuation</a:t>
            </a:r>
          </a:p>
          <a:p>
            <a:pPr>
              <a:buFont typeface="Arial" panose="020B0604020202020204" pitchFamily="34" charset="0"/>
              <a:buChar char="•"/>
            </a:pPr>
            <a:r>
              <a:rPr lang="en-US" b="0" kern="0" dirty="0">
                <a:solidFill>
                  <a:schemeClr val="tx1"/>
                </a:solidFill>
              </a:rPr>
              <a:t>O&amp;M staff has difficulty conveying this value to ownership</a:t>
            </a:r>
          </a:p>
        </p:txBody>
      </p:sp>
      <p:sp>
        <p:nvSpPr>
          <p:cNvPr id="4" name="Title 1">
            <a:extLst>
              <a:ext uri="{FF2B5EF4-FFF2-40B4-BE49-F238E27FC236}">
                <a16:creationId xmlns:a16="http://schemas.microsoft.com/office/drawing/2014/main" id="{E145A51C-ACD6-4249-92B7-06C2A3A5EA2A}"/>
              </a:ext>
            </a:extLst>
          </p:cNvPr>
          <p:cNvSpPr txBox="1">
            <a:spLocks/>
          </p:cNvSpPr>
          <p:nvPr/>
        </p:nvSpPr>
        <p:spPr>
          <a:xfrm>
            <a:off x="732322" y="114869"/>
            <a:ext cx="10515600" cy="1136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a:lstStyle>
          <a:p>
            <a:pPr>
              <a:defRPr/>
            </a:pPr>
            <a:r>
              <a:rPr lang="en-US" dirty="0"/>
              <a:t>Limits of Ongoing Commissioning</a:t>
            </a:r>
          </a:p>
        </p:txBody>
      </p:sp>
    </p:spTree>
    <p:extLst>
      <p:ext uri="{BB962C8B-B14F-4D97-AF65-F5344CB8AC3E}">
        <p14:creationId xmlns:p14="http://schemas.microsoft.com/office/powerpoint/2010/main" val="40283391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4C8F92-C373-499B-9A56-AD45A3DE52BF}"/>
              </a:ext>
            </a:extLst>
          </p:cNvPr>
          <p:cNvPicPr>
            <a:picLocks noChangeAspect="1"/>
          </p:cNvPicPr>
          <p:nvPr/>
        </p:nvPicPr>
        <p:blipFill>
          <a:blip r:embed="rId3"/>
          <a:stretch>
            <a:fillRect/>
          </a:stretch>
        </p:blipFill>
        <p:spPr>
          <a:xfrm>
            <a:off x="6900992" y="4356384"/>
            <a:ext cx="2626605" cy="1868565"/>
          </a:xfrm>
          <a:prstGeom prst="rect">
            <a:avLst/>
          </a:prstGeom>
          <a:effectLst>
            <a:outerShdw blurRad="50800" dist="38100" dir="2700000" algn="tl" rotWithShape="0">
              <a:prstClr val="black">
                <a:alpha val="40000"/>
              </a:prstClr>
            </a:outerShdw>
          </a:effectLst>
        </p:spPr>
      </p:pic>
      <p:sp>
        <p:nvSpPr>
          <p:cNvPr id="6" name="Content Placeholder 2">
            <a:extLst>
              <a:ext uri="{FF2B5EF4-FFF2-40B4-BE49-F238E27FC236}">
                <a16:creationId xmlns:a16="http://schemas.microsoft.com/office/drawing/2014/main" id="{A8E9BE18-635B-4190-BB39-ED2D9A8CFBB1}"/>
              </a:ext>
            </a:extLst>
          </p:cNvPr>
          <p:cNvSpPr txBox="1">
            <a:spLocks/>
          </p:cNvSpPr>
          <p:nvPr/>
        </p:nvSpPr>
        <p:spPr bwMode="auto">
          <a:xfrm>
            <a:off x="1627621" y="1411983"/>
            <a:ext cx="7623231" cy="4955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275" tIns="47139" rIns="94275" bIns="47139" numCol="1" anchor="t" anchorCtr="0" compatLnSpc="1">
            <a:prstTxWarp prst="textNoShape">
              <a:avLst/>
            </a:prstTxWarp>
            <a:normAutofit/>
          </a:bodyPr>
          <a:lstStyle>
            <a:lvl1pPr marL="351008" indent="-351008" algn="l" defTabSz="936574" rtl="0" eaLnBrk="1" fontAlgn="base" hangingPunct="1">
              <a:spcBef>
                <a:spcPct val="20000"/>
              </a:spcBef>
              <a:spcAft>
                <a:spcPct val="0"/>
              </a:spcAft>
              <a:buClr>
                <a:schemeClr val="tx1"/>
              </a:buClr>
              <a:buSzPct val="90000"/>
              <a:buFont typeface="Wingdings" pitchFamily="2" charset="2"/>
              <a:buChar char="§"/>
              <a:defRPr sz="2400" b="1">
                <a:solidFill>
                  <a:schemeClr val="accent4">
                    <a:lumMod val="50000"/>
                  </a:schemeClr>
                </a:solidFill>
                <a:latin typeface="+mn-lt"/>
                <a:ea typeface="+mn-ea"/>
                <a:cs typeface="+mn-cs"/>
              </a:defRPr>
            </a:lvl1pPr>
            <a:lvl2pPr marL="760239" indent="-292783" algn="l" defTabSz="936574" rtl="0" eaLnBrk="1" fontAlgn="base" hangingPunct="1">
              <a:spcBef>
                <a:spcPct val="20000"/>
              </a:spcBef>
              <a:spcAft>
                <a:spcPct val="0"/>
              </a:spcAft>
              <a:buClrTx/>
              <a:buSzPct val="80000"/>
              <a:buFont typeface="Wingdings" panose="05000000000000000000" pitchFamily="2" charset="2"/>
              <a:buChar char="§"/>
              <a:defRPr sz="2200">
                <a:solidFill>
                  <a:schemeClr val="accent4">
                    <a:lumMod val="50000"/>
                  </a:schemeClr>
                </a:solidFill>
                <a:latin typeface="+mn-lt"/>
              </a:defRPr>
            </a:lvl2pPr>
            <a:lvl3pPr marL="1171133" indent="-234560" algn="l" defTabSz="936574" rtl="0" eaLnBrk="1" fontAlgn="base" hangingPunct="1">
              <a:spcBef>
                <a:spcPct val="20000"/>
              </a:spcBef>
              <a:spcAft>
                <a:spcPct val="0"/>
              </a:spcAft>
              <a:buClrTx/>
              <a:buFont typeface="Wingdings" panose="05000000000000000000" pitchFamily="2" charset="2"/>
              <a:buChar char="§"/>
              <a:defRPr sz="1800">
                <a:solidFill>
                  <a:schemeClr val="accent4">
                    <a:lumMod val="50000"/>
                  </a:schemeClr>
                </a:solidFill>
                <a:latin typeface="+mn-lt"/>
              </a:defRPr>
            </a:lvl3pPr>
            <a:lvl4pPr marL="1638589" indent="-234560" algn="l" defTabSz="936574" rtl="0" eaLnBrk="1" fontAlgn="base" hangingPunct="1">
              <a:spcBef>
                <a:spcPct val="20000"/>
              </a:spcBef>
              <a:spcAft>
                <a:spcPct val="0"/>
              </a:spcAft>
              <a:buClrTx/>
              <a:buFont typeface="Wingdings" panose="05000000000000000000" pitchFamily="2" charset="2"/>
              <a:buChar char="§"/>
              <a:defRPr sz="1600">
                <a:solidFill>
                  <a:schemeClr val="accent4">
                    <a:lumMod val="50000"/>
                  </a:schemeClr>
                </a:solidFill>
                <a:latin typeface="+mn-lt"/>
              </a:defRPr>
            </a:lvl4pPr>
            <a:lvl5pPr marL="2106043" indent="-232896" algn="l" defTabSz="936574" rtl="0" eaLnBrk="1" fontAlgn="base" hangingPunct="1">
              <a:spcBef>
                <a:spcPct val="20000"/>
              </a:spcBef>
              <a:spcAft>
                <a:spcPct val="0"/>
              </a:spcAft>
              <a:buClrTx/>
              <a:buFont typeface="Wingdings" panose="05000000000000000000" pitchFamily="2" charset="2"/>
              <a:buChar char="§"/>
              <a:defRPr sz="1400" i="1">
                <a:solidFill>
                  <a:schemeClr val="accent4">
                    <a:lumMod val="50000"/>
                  </a:schemeClr>
                </a:solidFill>
                <a:latin typeface="+mn-lt"/>
              </a:defRPr>
            </a:lvl5pPr>
            <a:lvl6pPr marL="2585143" indent="-232896" algn="l" defTabSz="936574" rtl="0" eaLnBrk="1" fontAlgn="base" hangingPunct="1">
              <a:spcBef>
                <a:spcPct val="20000"/>
              </a:spcBef>
              <a:spcAft>
                <a:spcPct val="0"/>
              </a:spcAft>
              <a:buClr>
                <a:srgbClr val="000099"/>
              </a:buClr>
              <a:buFont typeface="Wingdings" pitchFamily="2" charset="2"/>
              <a:buChar char="Ø"/>
              <a:defRPr sz="2100" i="1">
                <a:solidFill>
                  <a:srgbClr val="000099"/>
                </a:solidFill>
                <a:latin typeface="+mn-lt"/>
              </a:defRPr>
            </a:lvl6pPr>
            <a:lvl7pPr marL="3064243" indent="-232896" algn="l" defTabSz="936574" rtl="0" eaLnBrk="1" fontAlgn="base" hangingPunct="1">
              <a:spcBef>
                <a:spcPct val="20000"/>
              </a:spcBef>
              <a:spcAft>
                <a:spcPct val="0"/>
              </a:spcAft>
              <a:buClr>
                <a:srgbClr val="000099"/>
              </a:buClr>
              <a:buFont typeface="Wingdings" pitchFamily="2" charset="2"/>
              <a:buChar char="Ø"/>
              <a:defRPr sz="2100" i="1">
                <a:solidFill>
                  <a:srgbClr val="000099"/>
                </a:solidFill>
                <a:latin typeface="+mn-lt"/>
              </a:defRPr>
            </a:lvl7pPr>
            <a:lvl8pPr marL="3543343" indent="-232896" algn="l" defTabSz="936574" rtl="0" eaLnBrk="1" fontAlgn="base" hangingPunct="1">
              <a:spcBef>
                <a:spcPct val="20000"/>
              </a:spcBef>
              <a:spcAft>
                <a:spcPct val="0"/>
              </a:spcAft>
              <a:buClr>
                <a:srgbClr val="000099"/>
              </a:buClr>
              <a:buFont typeface="Wingdings" pitchFamily="2" charset="2"/>
              <a:buChar char="Ø"/>
              <a:defRPr sz="2100" i="1">
                <a:solidFill>
                  <a:srgbClr val="000099"/>
                </a:solidFill>
                <a:latin typeface="+mn-lt"/>
              </a:defRPr>
            </a:lvl8pPr>
            <a:lvl9pPr marL="4022443" indent="-232896" algn="l" defTabSz="936574" rtl="0" eaLnBrk="1" fontAlgn="base" hangingPunct="1">
              <a:spcBef>
                <a:spcPct val="20000"/>
              </a:spcBef>
              <a:spcAft>
                <a:spcPct val="0"/>
              </a:spcAft>
              <a:buClr>
                <a:srgbClr val="000099"/>
              </a:buClr>
              <a:buFont typeface="Wingdings" pitchFamily="2" charset="2"/>
              <a:buChar char="Ø"/>
              <a:defRPr sz="2100" i="1">
                <a:solidFill>
                  <a:srgbClr val="000099"/>
                </a:solidFill>
                <a:latin typeface="+mn-lt"/>
              </a:defRPr>
            </a:lvl9pPr>
          </a:lstStyle>
          <a:p>
            <a:pPr>
              <a:buFont typeface="Arial" panose="020B0604020202020204" pitchFamily="34" charset="0"/>
              <a:buChar char="•"/>
            </a:pPr>
            <a:r>
              <a:rPr lang="en-US" b="0" kern="0" dirty="0">
                <a:solidFill>
                  <a:schemeClr val="tx1"/>
                </a:solidFill>
              </a:rPr>
              <a:t>Energy systems data should be managed. It represents value when future projects have to show performance improvements (for rebates) or to guide operations staff by showing consumption baselines.</a:t>
            </a:r>
          </a:p>
          <a:p>
            <a:pPr>
              <a:spcBef>
                <a:spcPts val="3024"/>
              </a:spcBef>
              <a:buFont typeface="Arial" panose="020B0604020202020204" pitchFamily="34" charset="0"/>
              <a:buChar char="•"/>
            </a:pPr>
            <a:r>
              <a:rPr lang="en-US" b="0" kern="0" dirty="0">
                <a:solidFill>
                  <a:schemeClr val="tx1"/>
                </a:solidFill>
              </a:rPr>
              <a:t>Building Automation System (BAS) data can be used for troubleshooting when energy data indicates problems.</a:t>
            </a:r>
          </a:p>
        </p:txBody>
      </p:sp>
      <p:sp>
        <p:nvSpPr>
          <p:cNvPr id="8" name="Title 1">
            <a:extLst>
              <a:ext uri="{FF2B5EF4-FFF2-40B4-BE49-F238E27FC236}">
                <a16:creationId xmlns:a16="http://schemas.microsoft.com/office/drawing/2014/main" id="{583F65C4-4187-0E4E-85FF-967BCB6F43F0}"/>
              </a:ext>
            </a:extLst>
          </p:cNvPr>
          <p:cNvSpPr txBox="1">
            <a:spLocks/>
          </p:cNvSpPr>
          <p:nvPr/>
        </p:nvSpPr>
        <p:spPr>
          <a:xfrm>
            <a:off x="732322" y="114869"/>
            <a:ext cx="10515600" cy="1136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a:lstStyle>
          <a:p>
            <a:pPr>
              <a:defRPr/>
            </a:pPr>
            <a:r>
              <a:rPr lang="en-US" dirty="0"/>
              <a:t>Existing Building Assessment</a:t>
            </a:r>
          </a:p>
        </p:txBody>
      </p:sp>
      <p:sp>
        <p:nvSpPr>
          <p:cNvPr id="9" name="Content Placeholder 2">
            <a:extLst>
              <a:ext uri="{FF2B5EF4-FFF2-40B4-BE49-F238E27FC236}">
                <a16:creationId xmlns:a16="http://schemas.microsoft.com/office/drawing/2014/main" id="{42DB7DCC-B46A-D54C-80EB-FA49E62DD519}"/>
              </a:ext>
            </a:extLst>
          </p:cNvPr>
          <p:cNvSpPr txBox="1">
            <a:spLocks/>
          </p:cNvSpPr>
          <p:nvPr/>
        </p:nvSpPr>
        <p:spPr bwMode="auto">
          <a:xfrm>
            <a:off x="1627621" y="3899184"/>
            <a:ext cx="5206933" cy="4955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275" tIns="47139" rIns="94275" bIns="47139" numCol="1" anchor="t" anchorCtr="0" compatLnSpc="1">
            <a:prstTxWarp prst="textNoShape">
              <a:avLst/>
            </a:prstTxWarp>
            <a:normAutofit/>
          </a:bodyPr>
          <a:lstStyle>
            <a:lvl1pPr marL="351008" indent="-351008" algn="l" defTabSz="936574" rtl="0" eaLnBrk="1" fontAlgn="base" hangingPunct="1">
              <a:spcBef>
                <a:spcPct val="20000"/>
              </a:spcBef>
              <a:spcAft>
                <a:spcPct val="0"/>
              </a:spcAft>
              <a:buClr>
                <a:schemeClr val="tx1"/>
              </a:buClr>
              <a:buSzPct val="90000"/>
              <a:buFont typeface="Wingdings" pitchFamily="2" charset="2"/>
              <a:buChar char="§"/>
              <a:defRPr sz="2400" b="1">
                <a:solidFill>
                  <a:schemeClr val="accent4">
                    <a:lumMod val="50000"/>
                  </a:schemeClr>
                </a:solidFill>
                <a:latin typeface="+mn-lt"/>
                <a:ea typeface="+mn-ea"/>
                <a:cs typeface="+mn-cs"/>
              </a:defRPr>
            </a:lvl1pPr>
            <a:lvl2pPr marL="760239" indent="-292783" algn="l" defTabSz="936574" rtl="0" eaLnBrk="1" fontAlgn="base" hangingPunct="1">
              <a:spcBef>
                <a:spcPct val="20000"/>
              </a:spcBef>
              <a:spcAft>
                <a:spcPct val="0"/>
              </a:spcAft>
              <a:buClrTx/>
              <a:buSzPct val="80000"/>
              <a:buFont typeface="Wingdings" panose="05000000000000000000" pitchFamily="2" charset="2"/>
              <a:buChar char="§"/>
              <a:defRPr sz="2200">
                <a:solidFill>
                  <a:schemeClr val="accent4">
                    <a:lumMod val="50000"/>
                  </a:schemeClr>
                </a:solidFill>
                <a:latin typeface="+mn-lt"/>
              </a:defRPr>
            </a:lvl2pPr>
            <a:lvl3pPr marL="1171133" indent="-234560" algn="l" defTabSz="936574" rtl="0" eaLnBrk="1" fontAlgn="base" hangingPunct="1">
              <a:spcBef>
                <a:spcPct val="20000"/>
              </a:spcBef>
              <a:spcAft>
                <a:spcPct val="0"/>
              </a:spcAft>
              <a:buClrTx/>
              <a:buFont typeface="Wingdings" panose="05000000000000000000" pitchFamily="2" charset="2"/>
              <a:buChar char="§"/>
              <a:defRPr sz="1800">
                <a:solidFill>
                  <a:schemeClr val="accent4">
                    <a:lumMod val="50000"/>
                  </a:schemeClr>
                </a:solidFill>
                <a:latin typeface="+mn-lt"/>
              </a:defRPr>
            </a:lvl3pPr>
            <a:lvl4pPr marL="1638589" indent="-234560" algn="l" defTabSz="936574" rtl="0" eaLnBrk="1" fontAlgn="base" hangingPunct="1">
              <a:spcBef>
                <a:spcPct val="20000"/>
              </a:spcBef>
              <a:spcAft>
                <a:spcPct val="0"/>
              </a:spcAft>
              <a:buClrTx/>
              <a:buFont typeface="Wingdings" panose="05000000000000000000" pitchFamily="2" charset="2"/>
              <a:buChar char="§"/>
              <a:defRPr sz="1600">
                <a:solidFill>
                  <a:schemeClr val="accent4">
                    <a:lumMod val="50000"/>
                  </a:schemeClr>
                </a:solidFill>
                <a:latin typeface="+mn-lt"/>
              </a:defRPr>
            </a:lvl4pPr>
            <a:lvl5pPr marL="2106043" indent="-232896" algn="l" defTabSz="936574" rtl="0" eaLnBrk="1" fontAlgn="base" hangingPunct="1">
              <a:spcBef>
                <a:spcPct val="20000"/>
              </a:spcBef>
              <a:spcAft>
                <a:spcPct val="0"/>
              </a:spcAft>
              <a:buClrTx/>
              <a:buFont typeface="Wingdings" panose="05000000000000000000" pitchFamily="2" charset="2"/>
              <a:buChar char="§"/>
              <a:defRPr sz="1400" i="1">
                <a:solidFill>
                  <a:schemeClr val="accent4">
                    <a:lumMod val="50000"/>
                  </a:schemeClr>
                </a:solidFill>
                <a:latin typeface="+mn-lt"/>
              </a:defRPr>
            </a:lvl5pPr>
            <a:lvl6pPr marL="2585143" indent="-232896" algn="l" defTabSz="936574" rtl="0" eaLnBrk="1" fontAlgn="base" hangingPunct="1">
              <a:spcBef>
                <a:spcPct val="20000"/>
              </a:spcBef>
              <a:spcAft>
                <a:spcPct val="0"/>
              </a:spcAft>
              <a:buClr>
                <a:srgbClr val="000099"/>
              </a:buClr>
              <a:buFont typeface="Wingdings" pitchFamily="2" charset="2"/>
              <a:buChar char="Ø"/>
              <a:defRPr sz="2100" i="1">
                <a:solidFill>
                  <a:srgbClr val="000099"/>
                </a:solidFill>
                <a:latin typeface="+mn-lt"/>
              </a:defRPr>
            </a:lvl6pPr>
            <a:lvl7pPr marL="3064243" indent="-232896" algn="l" defTabSz="936574" rtl="0" eaLnBrk="1" fontAlgn="base" hangingPunct="1">
              <a:spcBef>
                <a:spcPct val="20000"/>
              </a:spcBef>
              <a:spcAft>
                <a:spcPct val="0"/>
              </a:spcAft>
              <a:buClr>
                <a:srgbClr val="000099"/>
              </a:buClr>
              <a:buFont typeface="Wingdings" pitchFamily="2" charset="2"/>
              <a:buChar char="Ø"/>
              <a:defRPr sz="2100" i="1">
                <a:solidFill>
                  <a:srgbClr val="000099"/>
                </a:solidFill>
                <a:latin typeface="+mn-lt"/>
              </a:defRPr>
            </a:lvl7pPr>
            <a:lvl8pPr marL="3543343" indent="-232896" algn="l" defTabSz="936574" rtl="0" eaLnBrk="1" fontAlgn="base" hangingPunct="1">
              <a:spcBef>
                <a:spcPct val="20000"/>
              </a:spcBef>
              <a:spcAft>
                <a:spcPct val="0"/>
              </a:spcAft>
              <a:buClr>
                <a:srgbClr val="000099"/>
              </a:buClr>
              <a:buFont typeface="Wingdings" pitchFamily="2" charset="2"/>
              <a:buChar char="Ø"/>
              <a:defRPr sz="2100" i="1">
                <a:solidFill>
                  <a:srgbClr val="000099"/>
                </a:solidFill>
                <a:latin typeface="+mn-lt"/>
              </a:defRPr>
            </a:lvl8pPr>
            <a:lvl9pPr marL="4022443" indent="-232896" algn="l" defTabSz="936574" rtl="0" eaLnBrk="1" fontAlgn="base" hangingPunct="1">
              <a:spcBef>
                <a:spcPct val="20000"/>
              </a:spcBef>
              <a:spcAft>
                <a:spcPct val="0"/>
              </a:spcAft>
              <a:buClr>
                <a:srgbClr val="000099"/>
              </a:buClr>
              <a:buFont typeface="Wingdings" pitchFamily="2" charset="2"/>
              <a:buChar char="Ø"/>
              <a:defRPr sz="2100" i="1">
                <a:solidFill>
                  <a:srgbClr val="000099"/>
                </a:solidFill>
                <a:latin typeface="+mn-lt"/>
              </a:defRPr>
            </a:lvl9pPr>
          </a:lstStyle>
          <a:p>
            <a:pPr>
              <a:buFont typeface="Arial" panose="020B0604020202020204" pitchFamily="34" charset="0"/>
              <a:buChar char="•"/>
            </a:pPr>
            <a:endParaRPr lang="en-US" b="0" kern="0" dirty="0">
              <a:solidFill>
                <a:schemeClr val="tx1"/>
              </a:solidFill>
            </a:endParaRPr>
          </a:p>
          <a:p>
            <a:pPr>
              <a:buFont typeface="Arial" panose="020B0604020202020204" pitchFamily="34" charset="0"/>
              <a:buChar char="•"/>
            </a:pPr>
            <a:r>
              <a:rPr lang="en-US" b="0" kern="0" dirty="0">
                <a:solidFill>
                  <a:schemeClr val="tx1"/>
                </a:solidFill>
              </a:rPr>
              <a:t>This may mean storing data in the cloud, perhaps with 3</a:t>
            </a:r>
            <a:r>
              <a:rPr lang="en-US" b="0" kern="0" baseline="30000" dirty="0">
                <a:solidFill>
                  <a:schemeClr val="tx1"/>
                </a:solidFill>
              </a:rPr>
              <a:t>rd</a:t>
            </a:r>
            <a:r>
              <a:rPr lang="en-US" b="0" kern="0" dirty="0">
                <a:solidFill>
                  <a:schemeClr val="tx1"/>
                </a:solidFill>
              </a:rPr>
              <a:t> party assistance. Local server data often “disappears” after machine crashes, replacement or software upgrades.</a:t>
            </a:r>
          </a:p>
        </p:txBody>
      </p:sp>
    </p:spTree>
    <p:extLst>
      <p:ext uri="{BB962C8B-B14F-4D97-AF65-F5344CB8AC3E}">
        <p14:creationId xmlns:p14="http://schemas.microsoft.com/office/powerpoint/2010/main" val="40642092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and Learning Objectives</a:t>
            </a:r>
          </a:p>
        </p:txBody>
      </p:sp>
      <p:sp>
        <p:nvSpPr>
          <p:cNvPr id="3" name="Content Placeholder 2"/>
          <p:cNvSpPr>
            <a:spLocks noGrp="1"/>
          </p:cNvSpPr>
          <p:nvPr>
            <p:ph idx="1"/>
          </p:nvPr>
        </p:nvSpPr>
        <p:spPr>
          <a:xfrm>
            <a:off x="1486941" y="1376585"/>
            <a:ext cx="8143903" cy="4899523"/>
          </a:xfrm>
        </p:spPr>
        <p:txBody>
          <a:bodyPr>
            <a:normAutofit fontScale="92500" lnSpcReduction="20000"/>
          </a:bodyPr>
          <a:lstStyle/>
          <a:p>
            <a:pPr marL="0" indent="0">
              <a:buNone/>
            </a:pPr>
            <a:r>
              <a:rPr lang="en-US" sz="3000" b="1" dirty="0"/>
              <a:t>You will learn the following:</a:t>
            </a:r>
          </a:p>
          <a:p>
            <a:pPr marL="0" indent="0">
              <a:buNone/>
            </a:pPr>
            <a:endParaRPr lang="en-US" sz="3000" b="0" dirty="0"/>
          </a:p>
          <a:p>
            <a:pPr lvl="0"/>
            <a:r>
              <a:rPr lang="en-US" sz="3000" b="0" dirty="0">
                <a:solidFill>
                  <a:schemeClr val="tx1"/>
                </a:solidFill>
              </a:rPr>
              <a:t>Why is Commissioning our existing building stock so important?</a:t>
            </a:r>
          </a:p>
          <a:p>
            <a:pPr lvl="0"/>
            <a:endParaRPr lang="en-US" sz="3000" b="0" dirty="0">
              <a:solidFill>
                <a:schemeClr val="bg1">
                  <a:lumMod val="85000"/>
                </a:schemeClr>
              </a:solidFill>
            </a:endParaRPr>
          </a:p>
          <a:p>
            <a:pPr lvl="0"/>
            <a:r>
              <a:rPr lang="en-US" sz="3000" b="0" dirty="0"/>
              <a:t>What are some of the most important steps to reducing energy consumption? Correct controls, then maintain. </a:t>
            </a:r>
          </a:p>
          <a:p>
            <a:pPr lvl="0"/>
            <a:endParaRPr lang="en-US" sz="3000" b="0" dirty="0"/>
          </a:p>
          <a:p>
            <a:pPr lvl="0"/>
            <a:r>
              <a:rPr lang="en-US" sz="3000" b="1" dirty="0">
                <a:solidFill>
                  <a:schemeClr val="tx1"/>
                </a:solidFill>
              </a:rPr>
              <a:t>How do new technologies help in implementing higher systems efficiency and ongoing </a:t>
            </a:r>
            <a:r>
              <a:rPr lang="en-US" sz="3000" b="1" dirty="0" err="1">
                <a:solidFill>
                  <a:schemeClr val="tx1"/>
                </a:solidFill>
              </a:rPr>
              <a:t>Cx</a:t>
            </a:r>
            <a:r>
              <a:rPr lang="en-US" sz="3000" b="1" dirty="0">
                <a:solidFill>
                  <a:schemeClr val="tx1"/>
                </a:solidFill>
              </a:rPr>
              <a:t> with cloud-based documentation methods and energy monitoring?</a:t>
            </a:r>
            <a:endParaRPr lang="en-US" sz="3000" b="1" dirty="0">
              <a:solidFill>
                <a:schemeClr val="bg1">
                  <a:lumMod val="85000"/>
                </a:schemeClr>
              </a:solidFill>
            </a:endParaRPr>
          </a:p>
          <a:p>
            <a:endParaRPr lang="en-US" b="0" dirty="0">
              <a:solidFill>
                <a:schemeClr val="bg1">
                  <a:lumMod val="85000"/>
                </a:schemeClr>
              </a:solidFill>
            </a:endParaRPr>
          </a:p>
        </p:txBody>
      </p:sp>
      <p:sp>
        <p:nvSpPr>
          <p:cNvPr id="4" name="Rectangle 3">
            <a:extLst>
              <a:ext uri="{FF2B5EF4-FFF2-40B4-BE49-F238E27FC236}">
                <a16:creationId xmlns:a16="http://schemas.microsoft.com/office/drawing/2014/main" id="{DB2A86DB-89DC-4340-8486-F3F722B5AB4C}"/>
              </a:ext>
            </a:extLst>
          </p:cNvPr>
          <p:cNvSpPr/>
          <p:nvPr/>
        </p:nvSpPr>
        <p:spPr bwMode="auto">
          <a:xfrm>
            <a:off x="1510388" y="4726177"/>
            <a:ext cx="8120456" cy="1463608"/>
          </a:xfrm>
          <a:prstGeom prst="rect">
            <a:avLst/>
          </a:prstGeom>
          <a:noFill/>
          <a:ln w="25400" cap="flat" cmpd="sng" algn="ctr">
            <a:solidFill>
              <a:srgbClr val="FF0000"/>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400">
              <a:solidFill>
                <a:srgbClr val="210CC0"/>
              </a:solidFill>
              <a:latin typeface="Arial" pitchFamily="34" charset="0"/>
            </a:endParaRPr>
          </a:p>
        </p:txBody>
      </p:sp>
    </p:spTree>
    <p:extLst>
      <p:ext uri="{BB962C8B-B14F-4D97-AF65-F5344CB8AC3E}">
        <p14:creationId xmlns:p14="http://schemas.microsoft.com/office/powerpoint/2010/main" val="15064678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Changes Building Systems, Controls</a:t>
            </a:r>
          </a:p>
        </p:txBody>
      </p:sp>
      <p:sp>
        <p:nvSpPr>
          <p:cNvPr id="3" name="Content Placeholder 2"/>
          <p:cNvSpPr>
            <a:spLocks noGrp="1"/>
          </p:cNvSpPr>
          <p:nvPr>
            <p:ph idx="1"/>
          </p:nvPr>
        </p:nvSpPr>
        <p:spPr>
          <a:xfrm>
            <a:off x="1604174" y="1446923"/>
            <a:ext cx="8143903" cy="4427717"/>
          </a:xfrm>
        </p:spPr>
        <p:txBody>
          <a:bodyPr>
            <a:normAutofit lnSpcReduction="10000"/>
          </a:bodyPr>
          <a:lstStyle/>
          <a:p>
            <a:r>
              <a:rPr lang="en-US" b="0" dirty="0"/>
              <a:t>Changing to all-electric system makes sense on some areas more than others, for example in Utah, swapping gas for electrical energy would make things worse from a carbon footprint perspective because coal is used to make electricity.</a:t>
            </a:r>
          </a:p>
          <a:p>
            <a:pPr marL="0" indent="0">
              <a:buNone/>
            </a:pPr>
            <a:endParaRPr lang="en-US" b="0" dirty="0"/>
          </a:p>
          <a:p>
            <a:r>
              <a:rPr lang="en-US" b="0" dirty="0"/>
              <a:t>Real-time calculation of the grid emissions (by location) allow devices to use cleaner energy with controls. There is new technology</a:t>
            </a:r>
            <a:r>
              <a:rPr lang="en-US" b="0" baseline="30000" dirty="0"/>
              <a:t>1</a:t>
            </a:r>
            <a:r>
              <a:rPr lang="en-US" b="0" dirty="0"/>
              <a:t> now being developed by the Rocky Mountain Institute, recently joined by the original developers WattTime</a:t>
            </a:r>
            <a:r>
              <a:rPr lang="en-US" b="0" baseline="30000" dirty="0"/>
              <a:t>2</a:t>
            </a:r>
            <a:r>
              <a:rPr lang="en-US" b="0" dirty="0"/>
              <a:t>.</a:t>
            </a:r>
          </a:p>
          <a:p>
            <a:pPr marL="0" indent="0">
              <a:buNone/>
            </a:pPr>
            <a:endParaRPr lang="en-US" b="0" dirty="0"/>
          </a:p>
        </p:txBody>
      </p:sp>
      <p:sp>
        <p:nvSpPr>
          <p:cNvPr id="4" name="TextBox 3">
            <a:extLst>
              <a:ext uri="{FF2B5EF4-FFF2-40B4-BE49-F238E27FC236}">
                <a16:creationId xmlns:a16="http://schemas.microsoft.com/office/drawing/2014/main" id="{8E6D78CA-2785-42AB-BB5B-8D65549A000F}"/>
              </a:ext>
            </a:extLst>
          </p:cNvPr>
          <p:cNvSpPr txBox="1"/>
          <p:nvPr/>
        </p:nvSpPr>
        <p:spPr>
          <a:xfrm>
            <a:off x="1558484" y="6022362"/>
            <a:ext cx="8498540" cy="461665"/>
          </a:xfrm>
          <a:prstGeom prst="rect">
            <a:avLst/>
          </a:prstGeom>
          <a:noFill/>
        </p:spPr>
        <p:txBody>
          <a:bodyPr wrap="square" rtlCol="0">
            <a:spAutoFit/>
          </a:bodyPr>
          <a:lstStyle/>
          <a:p>
            <a:r>
              <a:rPr lang="en-US" sz="1200" baseline="30000"/>
              <a:t>1</a:t>
            </a:r>
            <a:r>
              <a:rPr lang="en-US" sz="1200"/>
              <a:t> </a:t>
            </a:r>
            <a:r>
              <a:rPr lang="en-US" sz="1200">
                <a:hlinkClick r:id="rId3"/>
              </a:rPr>
              <a:t>https://rmi.org/wp-content/uploads/2017/06/Automated-Emissions-Reduction-Primer_RMI-Validation_June2017.pdf</a:t>
            </a:r>
            <a:r>
              <a:rPr lang="en-US" sz="1200"/>
              <a:t> </a:t>
            </a:r>
          </a:p>
          <a:p>
            <a:r>
              <a:rPr lang="en-US" sz="1200" baseline="30000"/>
              <a:t>2</a:t>
            </a:r>
            <a:r>
              <a:rPr lang="en-US" sz="1200"/>
              <a:t> </a:t>
            </a:r>
            <a:r>
              <a:rPr lang="en-US" sz="1200">
                <a:hlinkClick r:id="rId4"/>
              </a:rPr>
              <a:t>https://rmi.org/helping-consumers-reduce-carbon-emissions-watttime-joins-rmi-subsidiary-organization/</a:t>
            </a:r>
            <a:r>
              <a:rPr lang="en-US" sz="1200"/>
              <a:t> </a:t>
            </a:r>
            <a:endParaRPr lang="en-US"/>
          </a:p>
        </p:txBody>
      </p:sp>
    </p:spTree>
    <p:extLst>
      <p:ext uri="{BB962C8B-B14F-4D97-AF65-F5344CB8AC3E}">
        <p14:creationId xmlns:p14="http://schemas.microsoft.com/office/powerpoint/2010/main" val="37667296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Grid Carbon Emissions, CA</a:t>
            </a:r>
          </a:p>
        </p:txBody>
      </p:sp>
      <p:sp>
        <p:nvSpPr>
          <p:cNvPr id="3" name="Content Placeholder 2"/>
          <p:cNvSpPr>
            <a:spLocks noGrp="1"/>
          </p:cNvSpPr>
          <p:nvPr>
            <p:ph idx="1"/>
          </p:nvPr>
        </p:nvSpPr>
        <p:spPr>
          <a:xfrm>
            <a:off x="1991032" y="1333346"/>
            <a:ext cx="8143903" cy="1281105"/>
          </a:xfrm>
        </p:spPr>
        <p:txBody>
          <a:bodyPr>
            <a:normAutofit/>
          </a:bodyPr>
          <a:lstStyle/>
          <a:p>
            <a:pPr marL="0" indent="0" algn="ctr">
              <a:buNone/>
            </a:pPr>
            <a:r>
              <a:rPr lang="en-US" b="1" dirty="0"/>
              <a:t>In May of 2019, CO2 emissions for the CA grid were roughly half as much as in 2014</a:t>
            </a:r>
          </a:p>
        </p:txBody>
      </p:sp>
      <p:sp>
        <p:nvSpPr>
          <p:cNvPr id="4" name="Rectangle 3">
            <a:extLst>
              <a:ext uri="{FF2B5EF4-FFF2-40B4-BE49-F238E27FC236}">
                <a16:creationId xmlns:a16="http://schemas.microsoft.com/office/drawing/2014/main" id="{F9B867C5-CE50-4D04-8F5F-AE58A30FF741}"/>
              </a:ext>
            </a:extLst>
          </p:cNvPr>
          <p:cNvSpPr/>
          <p:nvPr/>
        </p:nvSpPr>
        <p:spPr>
          <a:xfrm>
            <a:off x="2130593" y="6319806"/>
            <a:ext cx="6096000" cy="261610"/>
          </a:xfrm>
          <a:prstGeom prst="rect">
            <a:avLst/>
          </a:prstGeom>
        </p:spPr>
        <p:txBody>
          <a:bodyPr>
            <a:spAutoFit/>
          </a:bodyPr>
          <a:lstStyle/>
          <a:p>
            <a:r>
              <a:rPr lang="en-US" sz="1100" dirty="0">
                <a:hlinkClick r:id="rId3"/>
              </a:rPr>
              <a:t>http://www.caiso.com/TodaysOutlook/Pages/emissions.aspx</a:t>
            </a:r>
            <a:endParaRPr lang="en-US" sz="1100" dirty="0"/>
          </a:p>
        </p:txBody>
      </p:sp>
      <p:pic>
        <p:nvPicPr>
          <p:cNvPr id="8" name="Picture 7">
            <a:extLst>
              <a:ext uri="{FF2B5EF4-FFF2-40B4-BE49-F238E27FC236}">
                <a16:creationId xmlns:a16="http://schemas.microsoft.com/office/drawing/2014/main" id="{F1B6E955-001A-4E61-96A1-61FD225B3949}"/>
              </a:ext>
            </a:extLst>
          </p:cNvPr>
          <p:cNvPicPr>
            <a:picLocks noChangeAspect="1"/>
          </p:cNvPicPr>
          <p:nvPr/>
        </p:nvPicPr>
        <p:blipFill>
          <a:blip r:embed="rId4"/>
          <a:stretch>
            <a:fillRect/>
          </a:stretch>
        </p:blipFill>
        <p:spPr>
          <a:xfrm>
            <a:off x="2231805" y="2266818"/>
            <a:ext cx="7662358" cy="396649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871049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4CC361-EEDE-4B2A-9891-7F3B3321580B}"/>
              </a:ext>
            </a:extLst>
          </p:cNvPr>
          <p:cNvPicPr>
            <a:picLocks noChangeAspect="1"/>
          </p:cNvPicPr>
          <p:nvPr/>
        </p:nvPicPr>
        <p:blipFill rotWithShape="1">
          <a:blip r:embed="rId3"/>
          <a:srcRect t="1045"/>
          <a:stretch/>
        </p:blipFill>
        <p:spPr>
          <a:xfrm>
            <a:off x="1318473" y="1847743"/>
            <a:ext cx="5574693" cy="4559339"/>
          </a:xfrm>
          <a:prstGeom prst="rect">
            <a:avLst/>
          </a:prstGeom>
          <a:effectLst>
            <a:outerShdw blurRad="50800" dist="38100" dir="2700000" algn="tl" rotWithShape="0">
              <a:prstClr val="black">
                <a:alpha val="40000"/>
              </a:prstClr>
            </a:outerShdw>
          </a:effectLst>
        </p:spPr>
      </p:pic>
      <p:sp>
        <p:nvSpPr>
          <p:cNvPr id="3" name="Content Placeholder 2"/>
          <p:cNvSpPr>
            <a:spLocks noGrp="1"/>
          </p:cNvSpPr>
          <p:nvPr>
            <p:ph idx="1"/>
          </p:nvPr>
        </p:nvSpPr>
        <p:spPr>
          <a:xfrm>
            <a:off x="1918170" y="1295230"/>
            <a:ext cx="8143903" cy="686297"/>
          </a:xfrm>
        </p:spPr>
        <p:txBody>
          <a:bodyPr>
            <a:normAutofit/>
          </a:bodyPr>
          <a:lstStyle/>
          <a:p>
            <a:pPr marL="0" indent="0" algn="ctr">
              <a:buNone/>
            </a:pPr>
            <a:r>
              <a:rPr lang="en-US" dirty="0">
                <a:hlinkClick r:id="rId4"/>
              </a:rPr>
              <a:t>https://www.eia.gov/beta/states/overview</a:t>
            </a:r>
            <a:endParaRPr lang="en-US" b="0" dirty="0"/>
          </a:p>
        </p:txBody>
      </p:sp>
      <p:pic>
        <p:nvPicPr>
          <p:cNvPr id="5" name="Picture 4">
            <a:extLst>
              <a:ext uri="{FF2B5EF4-FFF2-40B4-BE49-F238E27FC236}">
                <a16:creationId xmlns:a16="http://schemas.microsoft.com/office/drawing/2014/main" id="{11CB2AB1-BC0F-470E-A755-20CAF16A046A}"/>
              </a:ext>
            </a:extLst>
          </p:cNvPr>
          <p:cNvPicPr>
            <a:picLocks noChangeAspect="1"/>
          </p:cNvPicPr>
          <p:nvPr/>
        </p:nvPicPr>
        <p:blipFill>
          <a:blip r:embed="rId5"/>
          <a:stretch>
            <a:fillRect/>
          </a:stretch>
        </p:blipFill>
        <p:spPr>
          <a:xfrm>
            <a:off x="7055776" y="1883302"/>
            <a:ext cx="3617302" cy="2311054"/>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90E4400A-63D9-4830-A65F-DBB484671B8D}"/>
              </a:ext>
            </a:extLst>
          </p:cNvPr>
          <p:cNvPicPr>
            <a:picLocks noChangeAspect="1"/>
          </p:cNvPicPr>
          <p:nvPr/>
        </p:nvPicPr>
        <p:blipFill>
          <a:blip r:embed="rId6"/>
          <a:stretch>
            <a:fillRect/>
          </a:stretch>
        </p:blipFill>
        <p:spPr>
          <a:xfrm>
            <a:off x="7055776" y="4311795"/>
            <a:ext cx="3580954" cy="2095287"/>
          </a:xfrm>
          <a:prstGeom prst="rect">
            <a:avLst/>
          </a:prstGeom>
          <a:effectLst>
            <a:outerShdw blurRad="50800" dist="38100" dir="2700000" algn="tl" rotWithShape="0">
              <a:prstClr val="black">
                <a:alpha val="40000"/>
              </a:prstClr>
            </a:outerShdw>
          </a:effectLst>
        </p:spPr>
      </p:pic>
      <p:sp>
        <p:nvSpPr>
          <p:cNvPr id="8" name="Title 1">
            <a:extLst>
              <a:ext uri="{FF2B5EF4-FFF2-40B4-BE49-F238E27FC236}">
                <a16:creationId xmlns:a16="http://schemas.microsoft.com/office/drawing/2014/main" id="{87009B29-929A-FE4E-8F0C-14D332DB2145}"/>
              </a:ext>
            </a:extLst>
          </p:cNvPr>
          <p:cNvSpPr txBox="1">
            <a:spLocks/>
          </p:cNvSpPr>
          <p:nvPr/>
        </p:nvSpPr>
        <p:spPr>
          <a:xfrm>
            <a:off x="732322" y="114869"/>
            <a:ext cx="10515600" cy="1136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a:lstStyle>
          <a:p>
            <a:r>
              <a:rPr lang="en-US" dirty="0"/>
              <a:t>Advances in Dashboards</a:t>
            </a:r>
          </a:p>
        </p:txBody>
      </p:sp>
      <p:pic>
        <p:nvPicPr>
          <p:cNvPr id="10" name="Picture 9">
            <a:extLst>
              <a:ext uri="{FF2B5EF4-FFF2-40B4-BE49-F238E27FC236}">
                <a16:creationId xmlns:a16="http://schemas.microsoft.com/office/drawing/2014/main" id="{8CB6CA5F-6FEE-E841-9100-DB411D13CAFC}"/>
              </a:ext>
            </a:extLst>
          </p:cNvPr>
          <p:cNvPicPr>
            <a:picLocks noChangeAspect="1"/>
          </p:cNvPicPr>
          <p:nvPr/>
        </p:nvPicPr>
        <p:blipFill rotWithShape="1">
          <a:blip r:embed="rId7">
            <a:alphaModFix/>
            <a:extLst>
              <a:ext uri="{28A0092B-C50C-407E-A947-70E740481C1C}">
                <a14:useLocalDpi xmlns:a14="http://schemas.microsoft.com/office/drawing/2010/main" val="0"/>
              </a:ext>
            </a:extLst>
          </a:blip>
          <a:srcRect b="20054"/>
          <a:stretch/>
        </p:blipFill>
        <p:spPr>
          <a:xfrm>
            <a:off x="10033978" y="5641591"/>
            <a:ext cx="1722774" cy="640080"/>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631638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and Learning Objectives</a:t>
            </a:r>
          </a:p>
        </p:txBody>
      </p:sp>
      <p:sp>
        <p:nvSpPr>
          <p:cNvPr id="3" name="Content Placeholder 2"/>
          <p:cNvSpPr>
            <a:spLocks noGrp="1"/>
          </p:cNvSpPr>
          <p:nvPr>
            <p:ph idx="1"/>
          </p:nvPr>
        </p:nvSpPr>
        <p:spPr>
          <a:xfrm>
            <a:off x="1486941" y="1376585"/>
            <a:ext cx="8143903" cy="4899523"/>
          </a:xfrm>
        </p:spPr>
        <p:txBody>
          <a:bodyPr>
            <a:normAutofit fontScale="92500" lnSpcReduction="20000"/>
          </a:bodyPr>
          <a:lstStyle/>
          <a:p>
            <a:pPr marL="0" indent="0">
              <a:buNone/>
            </a:pPr>
            <a:r>
              <a:rPr lang="en-US" sz="3000" b="1" dirty="0"/>
              <a:t>You will learn the following:</a:t>
            </a:r>
          </a:p>
          <a:p>
            <a:pPr marL="0" indent="0">
              <a:buNone/>
            </a:pPr>
            <a:endParaRPr lang="en-US" sz="3000" b="0" dirty="0"/>
          </a:p>
          <a:p>
            <a:pPr lvl="0"/>
            <a:r>
              <a:rPr lang="en-US" sz="3000" b="1" dirty="0">
                <a:solidFill>
                  <a:schemeClr val="tx1"/>
                </a:solidFill>
              </a:rPr>
              <a:t>Why is Commissioning our existing building stock so important?</a:t>
            </a:r>
          </a:p>
          <a:p>
            <a:pPr lvl="0"/>
            <a:endParaRPr lang="en-US" sz="3000" b="0" dirty="0">
              <a:solidFill>
                <a:schemeClr val="bg1">
                  <a:lumMod val="85000"/>
                </a:schemeClr>
              </a:solidFill>
            </a:endParaRPr>
          </a:p>
          <a:p>
            <a:pPr lvl="0"/>
            <a:r>
              <a:rPr lang="en-US" sz="3000" b="0" dirty="0"/>
              <a:t>What are some of the most important steps to reducing energy consumption? Correct controls, then maintain. </a:t>
            </a:r>
          </a:p>
          <a:p>
            <a:pPr lvl="0"/>
            <a:endParaRPr lang="en-US" sz="3000" b="0" dirty="0"/>
          </a:p>
          <a:p>
            <a:pPr lvl="0"/>
            <a:r>
              <a:rPr lang="en-US" sz="3000" b="0" dirty="0">
                <a:solidFill>
                  <a:schemeClr val="tx1"/>
                </a:solidFill>
              </a:rPr>
              <a:t>How do new technologies help in implementing higher systems efficiency and ongoing </a:t>
            </a:r>
            <a:r>
              <a:rPr lang="en-US" sz="3000" b="0" dirty="0" err="1">
                <a:solidFill>
                  <a:schemeClr val="tx1"/>
                </a:solidFill>
              </a:rPr>
              <a:t>Cx</a:t>
            </a:r>
            <a:r>
              <a:rPr lang="en-US" sz="3000" b="0" dirty="0">
                <a:solidFill>
                  <a:schemeClr val="tx1"/>
                </a:solidFill>
              </a:rPr>
              <a:t> with cloud-based documentation methods and energy monitoring?</a:t>
            </a:r>
            <a:endParaRPr lang="en-US" sz="3000" b="0" dirty="0">
              <a:solidFill>
                <a:schemeClr val="bg1">
                  <a:lumMod val="85000"/>
                </a:schemeClr>
              </a:solidFill>
            </a:endParaRPr>
          </a:p>
          <a:p>
            <a:endParaRPr lang="en-US" b="0" dirty="0">
              <a:solidFill>
                <a:schemeClr val="bg1">
                  <a:lumMod val="85000"/>
                </a:schemeClr>
              </a:solidFill>
            </a:endParaRPr>
          </a:p>
        </p:txBody>
      </p:sp>
      <p:sp>
        <p:nvSpPr>
          <p:cNvPr id="4" name="Rectangle 3">
            <a:extLst>
              <a:ext uri="{FF2B5EF4-FFF2-40B4-BE49-F238E27FC236}">
                <a16:creationId xmlns:a16="http://schemas.microsoft.com/office/drawing/2014/main" id="{DB2A86DB-89DC-4340-8486-F3F722B5AB4C}"/>
              </a:ext>
            </a:extLst>
          </p:cNvPr>
          <p:cNvSpPr/>
          <p:nvPr/>
        </p:nvSpPr>
        <p:spPr bwMode="auto">
          <a:xfrm>
            <a:off x="1510388" y="1971260"/>
            <a:ext cx="7973582" cy="1252330"/>
          </a:xfrm>
          <a:prstGeom prst="rect">
            <a:avLst/>
          </a:prstGeom>
          <a:noFill/>
          <a:ln w="25400" cap="flat" cmpd="sng" algn="ctr">
            <a:solidFill>
              <a:srgbClr val="FF0000"/>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400">
              <a:solidFill>
                <a:srgbClr val="210CC0"/>
              </a:solidFill>
              <a:latin typeface="Arial" pitchFamily="34" charset="0"/>
            </a:endParaRPr>
          </a:p>
        </p:txBody>
      </p:sp>
    </p:spTree>
    <p:extLst>
      <p:ext uri="{BB962C8B-B14F-4D97-AF65-F5344CB8AC3E}">
        <p14:creationId xmlns:p14="http://schemas.microsoft.com/office/powerpoint/2010/main" val="20977405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New Technologies support Cx</a:t>
            </a:r>
          </a:p>
        </p:txBody>
      </p:sp>
      <p:sp>
        <p:nvSpPr>
          <p:cNvPr id="3" name="Content Placeholder 2"/>
          <p:cNvSpPr>
            <a:spLocks noGrp="1"/>
          </p:cNvSpPr>
          <p:nvPr>
            <p:ph idx="1"/>
          </p:nvPr>
        </p:nvSpPr>
        <p:spPr>
          <a:xfrm>
            <a:off x="1451774" y="1341418"/>
            <a:ext cx="8641797" cy="4899523"/>
          </a:xfrm>
        </p:spPr>
        <p:txBody>
          <a:bodyPr>
            <a:normAutofit/>
          </a:bodyPr>
          <a:lstStyle/>
          <a:p>
            <a:pPr marL="0" indent="0">
              <a:buNone/>
            </a:pPr>
            <a:r>
              <a:rPr lang="en-US" b="1" dirty="0"/>
              <a:t>Documentation that can be made available to Owners:</a:t>
            </a:r>
          </a:p>
          <a:p>
            <a:pPr marL="0" indent="0">
              <a:buNone/>
            </a:pPr>
            <a:r>
              <a:rPr lang="en-US" sz="1050" b="1" dirty="0"/>
              <a:t>   </a:t>
            </a:r>
          </a:p>
          <a:p>
            <a:pPr marL="0" lvl="0" indent="0">
              <a:buNone/>
            </a:pPr>
            <a:r>
              <a:rPr lang="en-US" b="1" dirty="0"/>
              <a:t>Electronic Systems manuals including training videos</a:t>
            </a:r>
          </a:p>
          <a:p>
            <a:pPr lvl="1"/>
            <a:r>
              <a:rPr lang="en-US" dirty="0"/>
              <a:t>Available for online or offline use (during power outages)</a:t>
            </a:r>
          </a:p>
          <a:p>
            <a:pPr lvl="1"/>
            <a:r>
              <a:rPr lang="en-US" dirty="0"/>
              <a:t>Complete with original drawing files (example Revit) to allow for retrofits without having to spend significant discovery or as-built creation effort by next construction team</a:t>
            </a:r>
          </a:p>
          <a:p>
            <a:pPr lvl="1"/>
            <a:r>
              <a:rPr lang="en-US" dirty="0"/>
              <a:t>Clear goals for original construction or most recent retrofit, spelled out in a way that allows for check back after a year to see if original goals were met. Objective “lessons learned” from this review, along with issues log</a:t>
            </a:r>
          </a:p>
        </p:txBody>
      </p:sp>
    </p:spTree>
    <p:extLst>
      <p:ext uri="{BB962C8B-B14F-4D97-AF65-F5344CB8AC3E}">
        <p14:creationId xmlns:p14="http://schemas.microsoft.com/office/powerpoint/2010/main" val="31516118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New Technologies support Cx</a:t>
            </a:r>
          </a:p>
        </p:txBody>
      </p:sp>
      <p:sp>
        <p:nvSpPr>
          <p:cNvPr id="3" name="Content Placeholder 2"/>
          <p:cNvSpPr>
            <a:spLocks noGrp="1"/>
          </p:cNvSpPr>
          <p:nvPr>
            <p:ph idx="1"/>
          </p:nvPr>
        </p:nvSpPr>
        <p:spPr>
          <a:xfrm>
            <a:off x="1451774" y="1341418"/>
            <a:ext cx="8641797" cy="4899523"/>
          </a:xfrm>
        </p:spPr>
        <p:txBody>
          <a:bodyPr>
            <a:normAutofit/>
          </a:bodyPr>
          <a:lstStyle/>
          <a:p>
            <a:pPr marL="0" indent="0">
              <a:buNone/>
            </a:pPr>
            <a:r>
              <a:rPr lang="en-US" b="1" dirty="0"/>
              <a:t>Documentation that can be made available to Owners:</a:t>
            </a:r>
          </a:p>
          <a:p>
            <a:pPr marL="0" indent="0">
              <a:buNone/>
            </a:pPr>
            <a:r>
              <a:rPr lang="en-US" sz="1050" b="1" dirty="0"/>
              <a:t>   </a:t>
            </a:r>
          </a:p>
          <a:p>
            <a:pPr marL="0" lvl="0" indent="0">
              <a:buNone/>
            </a:pPr>
            <a:r>
              <a:rPr lang="en-US" b="1" dirty="0"/>
              <a:t>Photographic records in Electronic Systems manuals </a:t>
            </a:r>
          </a:p>
          <a:p>
            <a:pPr lvl="1"/>
            <a:r>
              <a:rPr lang="en-US" dirty="0"/>
              <a:t>Ability to record construction as it progresses using 360 photography over time to record not just what completed systems look like, but also what hidden services look like before being covered up (location of radiant floor piping, electrical and piping in walls)</a:t>
            </a:r>
          </a:p>
          <a:p>
            <a:pPr lvl="1"/>
            <a:r>
              <a:rPr lang="en-US" dirty="0"/>
              <a:t>Ability to conduct virtual walk-throughs in both time and space, similar to Google Earth for satellite images, but within building</a:t>
            </a:r>
          </a:p>
          <a:p>
            <a:pPr lvl="1"/>
            <a:r>
              <a:rPr lang="en-US" dirty="0"/>
              <a:t>Ability to link O&amp;M and maintenance information to equipment in virtual walk-through environment</a:t>
            </a:r>
          </a:p>
          <a:p>
            <a:pPr lvl="1">
              <a:buFontTx/>
              <a:buChar char="-"/>
            </a:pPr>
            <a:endParaRPr lang="en-US" b="0" dirty="0"/>
          </a:p>
        </p:txBody>
      </p:sp>
    </p:spTree>
    <p:extLst>
      <p:ext uri="{BB962C8B-B14F-4D97-AF65-F5344CB8AC3E}">
        <p14:creationId xmlns:p14="http://schemas.microsoft.com/office/powerpoint/2010/main" val="23803036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Record Construction and Issues Log</a:t>
            </a:r>
          </a:p>
        </p:txBody>
      </p:sp>
      <p:sp>
        <p:nvSpPr>
          <p:cNvPr id="3" name="Content Placeholder 2"/>
          <p:cNvSpPr>
            <a:spLocks noGrp="1"/>
          </p:cNvSpPr>
          <p:nvPr>
            <p:ph idx="1"/>
          </p:nvPr>
        </p:nvSpPr>
        <p:spPr>
          <a:xfrm>
            <a:off x="1498667" y="1341417"/>
            <a:ext cx="7610164" cy="2115562"/>
          </a:xfrm>
        </p:spPr>
        <p:txBody>
          <a:bodyPr>
            <a:normAutofit/>
          </a:bodyPr>
          <a:lstStyle/>
          <a:p>
            <a:pPr marL="0" lvl="0" indent="0">
              <a:buNone/>
            </a:pPr>
            <a:r>
              <a:rPr lang="en-US" b="1" dirty="0"/>
              <a:t>Virtual walk-through in time and space </a:t>
            </a:r>
          </a:p>
          <a:p>
            <a:pPr lvl="1"/>
            <a:r>
              <a:rPr lang="en-US" b="0" dirty="0"/>
              <a:t>Record construction in progress, allow “walk through” type records, including for off-line use after project completion and for use in next retrofit</a:t>
            </a:r>
          </a:p>
          <a:p>
            <a:pPr lvl="1"/>
            <a:r>
              <a:rPr lang="en-US" dirty="0"/>
              <a:t>Show hidden utilities in walls and concealed spaces</a:t>
            </a:r>
          </a:p>
          <a:p>
            <a:pPr lvl="1">
              <a:buFontTx/>
              <a:buChar char="-"/>
            </a:pPr>
            <a:endParaRPr lang="en-US" b="0" dirty="0"/>
          </a:p>
        </p:txBody>
      </p:sp>
      <p:pic>
        <p:nvPicPr>
          <p:cNvPr id="5" name="Picture 4">
            <a:extLst>
              <a:ext uri="{FF2B5EF4-FFF2-40B4-BE49-F238E27FC236}">
                <a16:creationId xmlns:a16="http://schemas.microsoft.com/office/drawing/2014/main" id="{E35AB960-1FF6-4716-921A-AB022E2C362E}"/>
              </a:ext>
            </a:extLst>
          </p:cNvPr>
          <p:cNvPicPr>
            <a:picLocks noChangeAspect="1"/>
          </p:cNvPicPr>
          <p:nvPr/>
        </p:nvPicPr>
        <p:blipFill rotWithShape="1">
          <a:blip r:embed="rId3"/>
          <a:srcRect l="6753" r="15344"/>
          <a:stretch/>
        </p:blipFill>
        <p:spPr>
          <a:xfrm>
            <a:off x="3859779" y="3374917"/>
            <a:ext cx="1775012" cy="3143250"/>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8EA73646-80BA-4202-BCB0-C58C6C084151}"/>
              </a:ext>
            </a:extLst>
          </p:cNvPr>
          <p:cNvPicPr>
            <a:picLocks noChangeAspect="1"/>
          </p:cNvPicPr>
          <p:nvPr/>
        </p:nvPicPr>
        <p:blipFill rotWithShape="1">
          <a:blip r:embed="rId4"/>
          <a:srcRect l="8830" r="8059"/>
          <a:stretch/>
        </p:blipFill>
        <p:spPr>
          <a:xfrm>
            <a:off x="1897511" y="3374917"/>
            <a:ext cx="1775013" cy="3143250"/>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6EA976F0-8117-4B27-A10F-535009A44EA1}"/>
              </a:ext>
            </a:extLst>
          </p:cNvPr>
          <p:cNvPicPr>
            <a:picLocks noChangeAspect="1"/>
          </p:cNvPicPr>
          <p:nvPr/>
        </p:nvPicPr>
        <p:blipFill rotWithShape="1">
          <a:blip r:embed="rId5"/>
          <a:srcRect l="6342" r="14762"/>
          <a:stretch/>
        </p:blipFill>
        <p:spPr>
          <a:xfrm>
            <a:off x="5822047" y="3374917"/>
            <a:ext cx="1882588" cy="3143250"/>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E59483A9-61D4-4717-9296-EE6E403FA144}"/>
              </a:ext>
            </a:extLst>
          </p:cNvPr>
          <p:cNvPicPr>
            <a:picLocks noChangeAspect="1"/>
          </p:cNvPicPr>
          <p:nvPr/>
        </p:nvPicPr>
        <p:blipFill rotWithShape="1">
          <a:blip r:embed="rId6"/>
          <a:srcRect l="6021" r="7879"/>
          <a:stretch/>
        </p:blipFill>
        <p:spPr>
          <a:xfrm>
            <a:off x="7924801" y="3374918"/>
            <a:ext cx="1882588" cy="3147237"/>
          </a:xfrm>
          <a:prstGeom prst="rect">
            <a:avLst/>
          </a:prstGeom>
          <a:effectLst>
            <a:outerShdw blurRad="50800" dist="38100" dir="2700000" algn="tl" rotWithShape="0">
              <a:prstClr val="black">
                <a:alpha val="40000"/>
              </a:prstClr>
            </a:outerShdw>
          </a:effectLst>
        </p:spPr>
      </p:pic>
      <p:sp>
        <p:nvSpPr>
          <p:cNvPr id="9" name="Action Button: Video 8">
            <a:hlinkClick r:id="rId7" highlightClick="1"/>
            <a:extLst>
              <a:ext uri="{FF2B5EF4-FFF2-40B4-BE49-F238E27FC236}">
                <a16:creationId xmlns:a16="http://schemas.microsoft.com/office/drawing/2014/main" id="{7FB58D09-6B38-4D67-939D-9B578DBE9CA2}"/>
              </a:ext>
            </a:extLst>
          </p:cNvPr>
          <p:cNvSpPr/>
          <p:nvPr/>
        </p:nvSpPr>
        <p:spPr bwMode="auto">
          <a:xfrm>
            <a:off x="9322943" y="2600795"/>
            <a:ext cx="483418" cy="449250"/>
          </a:xfrm>
          <a:prstGeom prst="actionButtonMovie">
            <a:avLst/>
          </a:prstGeom>
          <a:solidFill>
            <a:srgbClr val="00B0F0"/>
          </a:solidFill>
          <a:ln w="19050" cap="flat" cmpd="sng" algn="ctr">
            <a:solidFill>
              <a:srgbClr val="0070C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400" dirty="0">
              <a:solidFill>
                <a:srgbClr val="210CC0"/>
              </a:solidFill>
              <a:latin typeface="Arial" pitchFamily="34" charset="0"/>
              <a:cs typeface="Arial"/>
            </a:endParaRPr>
          </a:p>
        </p:txBody>
      </p:sp>
    </p:spTree>
    <p:extLst>
      <p:ext uri="{BB962C8B-B14F-4D97-AF65-F5344CB8AC3E}">
        <p14:creationId xmlns:p14="http://schemas.microsoft.com/office/powerpoint/2010/main" val="27571103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Record Construction and Issues Log</a:t>
            </a:r>
          </a:p>
        </p:txBody>
      </p:sp>
      <p:pic>
        <p:nvPicPr>
          <p:cNvPr id="4" name="Picture 3">
            <a:extLst>
              <a:ext uri="{FF2B5EF4-FFF2-40B4-BE49-F238E27FC236}">
                <a16:creationId xmlns:a16="http://schemas.microsoft.com/office/drawing/2014/main" id="{D5D840D6-F0BF-4837-811D-248E31A5856D}"/>
              </a:ext>
            </a:extLst>
          </p:cNvPr>
          <p:cNvPicPr>
            <a:picLocks noChangeAspect="1"/>
          </p:cNvPicPr>
          <p:nvPr/>
        </p:nvPicPr>
        <p:blipFill>
          <a:blip r:embed="rId3"/>
          <a:stretch>
            <a:fillRect/>
          </a:stretch>
        </p:blipFill>
        <p:spPr>
          <a:xfrm>
            <a:off x="2756042" y="3429000"/>
            <a:ext cx="6078071" cy="2922570"/>
          </a:xfrm>
          <a:prstGeom prst="rect">
            <a:avLst/>
          </a:prstGeom>
          <a:effectLst>
            <a:outerShdw blurRad="50800" dist="38100" dir="2700000" algn="tl" rotWithShape="0">
              <a:prstClr val="black">
                <a:alpha val="40000"/>
              </a:prstClr>
            </a:outerShdw>
          </a:effectLst>
        </p:spPr>
      </p:pic>
      <p:sp>
        <p:nvSpPr>
          <p:cNvPr id="6" name="Content Placeholder 2">
            <a:extLst>
              <a:ext uri="{FF2B5EF4-FFF2-40B4-BE49-F238E27FC236}">
                <a16:creationId xmlns:a16="http://schemas.microsoft.com/office/drawing/2014/main" id="{C9CE21B4-CC45-B04E-A826-85C3A781108D}"/>
              </a:ext>
            </a:extLst>
          </p:cNvPr>
          <p:cNvSpPr txBox="1">
            <a:spLocks/>
          </p:cNvSpPr>
          <p:nvPr/>
        </p:nvSpPr>
        <p:spPr>
          <a:xfrm>
            <a:off x="1498667" y="1341417"/>
            <a:ext cx="7610164" cy="21155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Virtual walk-through in time and space </a:t>
            </a:r>
          </a:p>
          <a:p>
            <a:pPr lvl="1"/>
            <a:r>
              <a:rPr lang="en-US" dirty="0"/>
              <a:t>Record construction in progress, allow “walk through” type records, including for off-line use after project completion and for use in next retrofit</a:t>
            </a:r>
          </a:p>
          <a:p>
            <a:pPr lvl="1"/>
            <a:r>
              <a:rPr lang="en-US" dirty="0"/>
              <a:t>Show hidden utilities in walls and concealed spaces</a:t>
            </a:r>
          </a:p>
        </p:txBody>
      </p:sp>
      <p:sp>
        <p:nvSpPr>
          <p:cNvPr id="9" name="Action Button: Video 8">
            <a:hlinkClick r:id="rId4" highlightClick="1"/>
            <a:extLst>
              <a:ext uri="{FF2B5EF4-FFF2-40B4-BE49-F238E27FC236}">
                <a16:creationId xmlns:a16="http://schemas.microsoft.com/office/drawing/2014/main" id="{6FFEFF9D-F24B-CC44-8D14-26AF93CD63CA}"/>
              </a:ext>
            </a:extLst>
          </p:cNvPr>
          <p:cNvSpPr/>
          <p:nvPr/>
        </p:nvSpPr>
        <p:spPr bwMode="auto">
          <a:xfrm>
            <a:off x="9322943" y="2600795"/>
            <a:ext cx="483418" cy="449250"/>
          </a:xfrm>
          <a:prstGeom prst="actionButtonMovie">
            <a:avLst/>
          </a:prstGeom>
          <a:solidFill>
            <a:srgbClr val="00B0F0"/>
          </a:solidFill>
          <a:ln w="19050" cap="flat" cmpd="sng" algn="ctr">
            <a:solidFill>
              <a:srgbClr val="0070C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r>
              <a:rPr lang="en-US" sz="1400">
                <a:solidFill>
                  <a:srgbClr val="210CC0"/>
                </a:solidFill>
                <a:latin typeface="Arial"/>
                <a:cs typeface="Arial"/>
                <a:hlinkClick r:id="rId5"/>
              </a:rPr>
              <a:t> </a:t>
            </a:r>
            <a:endParaRPr lang="en-US" sz="1400" dirty="0">
              <a:solidFill>
                <a:srgbClr val="210CC0"/>
              </a:solidFill>
              <a:latin typeface="Arial" pitchFamily="34" charset="0"/>
              <a:cs typeface="Arial"/>
            </a:endParaRPr>
          </a:p>
        </p:txBody>
      </p:sp>
    </p:spTree>
    <p:extLst>
      <p:ext uri="{BB962C8B-B14F-4D97-AF65-F5344CB8AC3E}">
        <p14:creationId xmlns:p14="http://schemas.microsoft.com/office/powerpoint/2010/main" val="23411880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Walk-through for Progress, Training</a:t>
            </a:r>
          </a:p>
        </p:txBody>
      </p:sp>
      <p:pic>
        <p:nvPicPr>
          <p:cNvPr id="4" name="Picture 3">
            <a:extLst>
              <a:ext uri="{FF2B5EF4-FFF2-40B4-BE49-F238E27FC236}">
                <a16:creationId xmlns:a16="http://schemas.microsoft.com/office/drawing/2014/main" id="{999B39DE-5D83-4088-9E6A-4AAD747B06B7}"/>
              </a:ext>
            </a:extLst>
          </p:cNvPr>
          <p:cNvPicPr>
            <a:picLocks noChangeAspect="1"/>
          </p:cNvPicPr>
          <p:nvPr/>
        </p:nvPicPr>
        <p:blipFill>
          <a:blip r:embed="rId3"/>
          <a:stretch>
            <a:fillRect/>
          </a:stretch>
        </p:blipFill>
        <p:spPr>
          <a:xfrm>
            <a:off x="3218330" y="3378794"/>
            <a:ext cx="5414683" cy="2690152"/>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ED816B9B-9A39-4306-9751-801EE641D54E}"/>
              </a:ext>
            </a:extLst>
          </p:cNvPr>
          <p:cNvSpPr/>
          <p:nvPr/>
        </p:nvSpPr>
        <p:spPr>
          <a:xfrm>
            <a:off x="2130593" y="6211670"/>
            <a:ext cx="6982638" cy="307777"/>
          </a:xfrm>
          <a:prstGeom prst="rect">
            <a:avLst/>
          </a:prstGeom>
        </p:spPr>
        <p:txBody>
          <a:bodyPr wrap="square">
            <a:spAutoFit/>
          </a:bodyPr>
          <a:lstStyle/>
          <a:p>
            <a:r>
              <a:rPr lang="en-US" sz="1400">
                <a:hlinkClick r:id="rId4"/>
              </a:rPr>
              <a:t>https://als.lbl.gov/about/3d-models-virtual-reality/</a:t>
            </a:r>
            <a:endParaRPr lang="en-US" sz="1400"/>
          </a:p>
        </p:txBody>
      </p:sp>
      <p:sp>
        <p:nvSpPr>
          <p:cNvPr id="7" name="Content Placeholder 2">
            <a:extLst>
              <a:ext uri="{FF2B5EF4-FFF2-40B4-BE49-F238E27FC236}">
                <a16:creationId xmlns:a16="http://schemas.microsoft.com/office/drawing/2014/main" id="{6FE02E44-18D0-A64E-BB44-8B94A85F3CDA}"/>
              </a:ext>
            </a:extLst>
          </p:cNvPr>
          <p:cNvSpPr txBox="1">
            <a:spLocks/>
          </p:cNvSpPr>
          <p:nvPr/>
        </p:nvSpPr>
        <p:spPr>
          <a:xfrm>
            <a:off x="1498667" y="1341417"/>
            <a:ext cx="7610164" cy="21155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Virtual walk-through in time and space </a:t>
            </a:r>
          </a:p>
          <a:p>
            <a:pPr lvl="1">
              <a:buFontTx/>
              <a:buChar char="-"/>
            </a:pPr>
            <a:r>
              <a:rPr lang="en-US" dirty="0"/>
              <a:t>Record construction in progress, allow “walk through” type records, including for off-line use after project completion and for use in next retrofit</a:t>
            </a:r>
          </a:p>
          <a:p>
            <a:pPr lvl="1">
              <a:buFontTx/>
              <a:buChar char="-"/>
            </a:pPr>
            <a:r>
              <a:rPr lang="en-US" dirty="0"/>
              <a:t>Show hidden utilities in walls and concealed spaces</a:t>
            </a:r>
          </a:p>
        </p:txBody>
      </p:sp>
      <p:sp>
        <p:nvSpPr>
          <p:cNvPr id="11" name="Action Button: Video 8">
            <a:hlinkClick r:id="rId4" highlightClick="1"/>
            <a:extLst>
              <a:ext uri="{FF2B5EF4-FFF2-40B4-BE49-F238E27FC236}">
                <a16:creationId xmlns:a16="http://schemas.microsoft.com/office/drawing/2014/main" id="{EDE607E2-83C1-FF48-B4E0-DF7E062B0313}"/>
              </a:ext>
            </a:extLst>
          </p:cNvPr>
          <p:cNvSpPr/>
          <p:nvPr/>
        </p:nvSpPr>
        <p:spPr bwMode="auto">
          <a:xfrm>
            <a:off x="9322943" y="2626922"/>
            <a:ext cx="483418" cy="449250"/>
          </a:xfrm>
          <a:prstGeom prst="actionButtonMovie">
            <a:avLst/>
          </a:prstGeom>
          <a:solidFill>
            <a:srgbClr val="00B0F0"/>
          </a:solidFill>
          <a:ln w="19050" cap="flat" cmpd="sng" algn="ctr">
            <a:solidFill>
              <a:srgbClr val="0070C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400" dirty="0">
              <a:solidFill>
                <a:srgbClr val="210CC0"/>
              </a:solidFill>
              <a:latin typeface="Arial" pitchFamily="34" charset="0"/>
              <a:cs typeface="Arial"/>
            </a:endParaRPr>
          </a:p>
        </p:txBody>
      </p:sp>
    </p:spTree>
    <p:extLst>
      <p:ext uri="{BB962C8B-B14F-4D97-AF65-F5344CB8AC3E}">
        <p14:creationId xmlns:p14="http://schemas.microsoft.com/office/powerpoint/2010/main" val="24437237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New Technologies support Cx</a:t>
            </a:r>
          </a:p>
        </p:txBody>
      </p:sp>
      <p:sp>
        <p:nvSpPr>
          <p:cNvPr id="3" name="Content Placeholder 2"/>
          <p:cNvSpPr>
            <a:spLocks noGrp="1"/>
          </p:cNvSpPr>
          <p:nvPr>
            <p:ph idx="1"/>
          </p:nvPr>
        </p:nvSpPr>
        <p:spPr>
          <a:xfrm>
            <a:off x="1498667" y="1282801"/>
            <a:ext cx="8143903" cy="4899523"/>
          </a:xfrm>
        </p:spPr>
        <p:txBody>
          <a:bodyPr>
            <a:normAutofit/>
          </a:bodyPr>
          <a:lstStyle/>
          <a:p>
            <a:pPr marL="0" lvl="0" indent="0">
              <a:buNone/>
            </a:pPr>
            <a:r>
              <a:rPr lang="en-US" b="1" dirty="0"/>
              <a:t>Building Performance Data</a:t>
            </a:r>
          </a:p>
          <a:p>
            <a:pPr lvl="1"/>
            <a:r>
              <a:rPr lang="en-US" b="0" dirty="0"/>
              <a:t>Free tool developed for public use with CA ratepayer funding: Universal Translator 3 (UT3)</a:t>
            </a:r>
          </a:p>
        </p:txBody>
      </p:sp>
      <p:sp>
        <p:nvSpPr>
          <p:cNvPr id="4" name="Rectangle 3">
            <a:extLst>
              <a:ext uri="{FF2B5EF4-FFF2-40B4-BE49-F238E27FC236}">
                <a16:creationId xmlns:a16="http://schemas.microsoft.com/office/drawing/2014/main" id="{33F66039-F88C-4642-81EA-7220F3AA7A25}"/>
              </a:ext>
            </a:extLst>
          </p:cNvPr>
          <p:cNvSpPr/>
          <p:nvPr/>
        </p:nvSpPr>
        <p:spPr>
          <a:xfrm>
            <a:off x="2212654" y="6117886"/>
            <a:ext cx="6878936" cy="461665"/>
          </a:xfrm>
          <a:prstGeom prst="rect">
            <a:avLst/>
          </a:prstGeom>
        </p:spPr>
        <p:txBody>
          <a:bodyPr wrap="square">
            <a:spAutoFit/>
          </a:bodyPr>
          <a:lstStyle/>
          <a:p>
            <a:r>
              <a:rPr lang="en-US" sz="1200" dirty="0">
                <a:hlinkClick r:id="rId3"/>
              </a:rPr>
              <a:t>http://www.utonline.org</a:t>
            </a:r>
            <a:endParaRPr lang="en-US" sz="1200" dirty="0"/>
          </a:p>
          <a:p>
            <a:r>
              <a:rPr lang="en-US" sz="1200" dirty="0">
                <a:hlinkClick r:id="rId4"/>
              </a:rPr>
              <a:t>https://www.youtube.com/channel/UCBoX0iMkfM7utPckbauKzQA</a:t>
            </a:r>
            <a:r>
              <a:rPr lang="en-US" sz="1200" dirty="0"/>
              <a:t> for training videos </a:t>
            </a:r>
          </a:p>
        </p:txBody>
      </p:sp>
      <p:pic>
        <p:nvPicPr>
          <p:cNvPr id="6" name="Picture 5">
            <a:extLst>
              <a:ext uri="{FF2B5EF4-FFF2-40B4-BE49-F238E27FC236}">
                <a16:creationId xmlns:a16="http://schemas.microsoft.com/office/drawing/2014/main" id="{AFC35CA4-EAC0-4039-9302-01D1D2518316}"/>
              </a:ext>
            </a:extLst>
          </p:cNvPr>
          <p:cNvPicPr>
            <a:picLocks noChangeAspect="1"/>
          </p:cNvPicPr>
          <p:nvPr/>
        </p:nvPicPr>
        <p:blipFill>
          <a:blip r:embed="rId5"/>
          <a:stretch>
            <a:fillRect/>
          </a:stretch>
        </p:blipFill>
        <p:spPr>
          <a:xfrm>
            <a:off x="2310682" y="2507106"/>
            <a:ext cx="7504603" cy="35945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826804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New Technologies support Cx</a:t>
            </a:r>
          </a:p>
        </p:txBody>
      </p:sp>
      <p:sp>
        <p:nvSpPr>
          <p:cNvPr id="4" name="Content Placeholder 2">
            <a:extLst>
              <a:ext uri="{FF2B5EF4-FFF2-40B4-BE49-F238E27FC236}">
                <a16:creationId xmlns:a16="http://schemas.microsoft.com/office/drawing/2014/main" id="{5CBA7AFC-6336-A648-9A00-21CF24E04CE7}"/>
              </a:ext>
            </a:extLst>
          </p:cNvPr>
          <p:cNvSpPr txBox="1">
            <a:spLocks/>
          </p:cNvSpPr>
          <p:nvPr/>
        </p:nvSpPr>
        <p:spPr>
          <a:xfrm>
            <a:off x="1451774" y="1341418"/>
            <a:ext cx="8641797" cy="48995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Documentation that can be made available to Owners:</a:t>
            </a:r>
          </a:p>
          <a:p>
            <a:pPr marL="0" indent="0">
              <a:buFont typeface="Arial" panose="020B0604020202020204" pitchFamily="34" charset="0"/>
              <a:buNone/>
            </a:pPr>
            <a:r>
              <a:rPr lang="en-US" sz="1050" b="1" dirty="0"/>
              <a:t>   </a:t>
            </a:r>
          </a:p>
          <a:p>
            <a:pPr marL="0" lvl="0" indent="0">
              <a:buNone/>
            </a:pPr>
            <a:r>
              <a:rPr lang="en-US" b="1" dirty="0"/>
              <a:t>Building Performance Data</a:t>
            </a:r>
          </a:p>
          <a:p>
            <a:pPr lvl="1"/>
            <a:r>
              <a:rPr lang="en-US" dirty="0"/>
              <a:t>Can be custom energy information system, Building Automation System (BAS) trend data, or even just utility meter data. </a:t>
            </a:r>
          </a:p>
          <a:p>
            <a:pPr lvl="1"/>
            <a:r>
              <a:rPr lang="en-US" dirty="0"/>
              <a:t>Clear goals for original construction or most recent retrofit, spelled out in a way that allows for check back after a year to see if original goals were met. </a:t>
            </a:r>
          </a:p>
          <a:p>
            <a:pPr lvl="1"/>
            <a:r>
              <a:rPr lang="en-US" dirty="0"/>
              <a:t>Objective comparison of original expectations and actual performance to judge level of satisfaction, and to guide further actions</a:t>
            </a:r>
          </a:p>
        </p:txBody>
      </p:sp>
    </p:spTree>
    <p:extLst>
      <p:ext uri="{BB962C8B-B14F-4D97-AF65-F5344CB8AC3E}">
        <p14:creationId xmlns:p14="http://schemas.microsoft.com/office/powerpoint/2010/main" val="38138002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New Technologies support Cx</a:t>
            </a:r>
          </a:p>
        </p:txBody>
      </p:sp>
      <p:sp>
        <p:nvSpPr>
          <p:cNvPr id="3" name="Content Placeholder 2"/>
          <p:cNvSpPr>
            <a:spLocks noGrp="1"/>
          </p:cNvSpPr>
          <p:nvPr>
            <p:ph idx="1"/>
          </p:nvPr>
        </p:nvSpPr>
        <p:spPr>
          <a:xfrm>
            <a:off x="1639343" y="1306248"/>
            <a:ext cx="8143903" cy="2039652"/>
          </a:xfrm>
        </p:spPr>
        <p:txBody>
          <a:bodyPr>
            <a:normAutofit/>
          </a:bodyPr>
          <a:lstStyle/>
          <a:p>
            <a:pPr marL="0" lvl="0" indent="0">
              <a:buNone/>
            </a:pPr>
            <a:r>
              <a:rPr lang="en-US" b="1" dirty="0"/>
              <a:t>Building Performance Data</a:t>
            </a:r>
          </a:p>
          <a:p>
            <a:pPr lvl="1"/>
            <a:r>
              <a:rPr lang="en-US" b="0" dirty="0"/>
              <a:t>Many</a:t>
            </a:r>
            <a:r>
              <a:rPr lang="en-US" dirty="0"/>
              <a:t> commercial tools and Energy Information Systems (EIS) to track and monitor building performance, automatically alert when actual performance is worse than anticipated performance</a:t>
            </a:r>
            <a:endParaRPr lang="en-US" b="0" dirty="0"/>
          </a:p>
        </p:txBody>
      </p:sp>
      <p:pic>
        <p:nvPicPr>
          <p:cNvPr id="5" name="Picture 4">
            <a:extLst>
              <a:ext uri="{FF2B5EF4-FFF2-40B4-BE49-F238E27FC236}">
                <a16:creationId xmlns:a16="http://schemas.microsoft.com/office/drawing/2014/main" id="{DCF0E785-11DC-4361-848E-07608E5AAD40}"/>
              </a:ext>
            </a:extLst>
          </p:cNvPr>
          <p:cNvPicPr>
            <a:picLocks noChangeAspect="1"/>
          </p:cNvPicPr>
          <p:nvPr/>
        </p:nvPicPr>
        <p:blipFill>
          <a:blip r:embed="rId3"/>
          <a:stretch>
            <a:fillRect/>
          </a:stretch>
        </p:blipFill>
        <p:spPr>
          <a:xfrm>
            <a:off x="5901375" y="3170054"/>
            <a:ext cx="4170640" cy="2463197"/>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6E4DF167-6E4E-4749-A3A1-160FA0815DFB}"/>
              </a:ext>
            </a:extLst>
          </p:cNvPr>
          <p:cNvPicPr>
            <a:picLocks noChangeAspect="1"/>
          </p:cNvPicPr>
          <p:nvPr/>
        </p:nvPicPr>
        <p:blipFill>
          <a:blip r:embed="rId4"/>
          <a:stretch>
            <a:fillRect/>
          </a:stretch>
        </p:blipFill>
        <p:spPr>
          <a:xfrm>
            <a:off x="1928112" y="3642095"/>
            <a:ext cx="4591050" cy="2324100"/>
          </a:xfrm>
          <a:prstGeom prst="rect">
            <a:avLst/>
          </a:prstGeom>
        </p:spPr>
      </p:pic>
      <p:pic>
        <p:nvPicPr>
          <p:cNvPr id="7" name="Picture 6">
            <a:extLst>
              <a:ext uri="{FF2B5EF4-FFF2-40B4-BE49-F238E27FC236}">
                <a16:creationId xmlns:a16="http://schemas.microsoft.com/office/drawing/2014/main" id="{C56411FA-8387-4719-B70B-0B00D9764ADE}"/>
              </a:ext>
            </a:extLst>
          </p:cNvPr>
          <p:cNvPicPr>
            <a:picLocks noChangeAspect="1"/>
          </p:cNvPicPr>
          <p:nvPr/>
        </p:nvPicPr>
        <p:blipFill>
          <a:blip r:embed="rId5"/>
          <a:stretch>
            <a:fillRect/>
          </a:stretch>
        </p:blipFill>
        <p:spPr>
          <a:xfrm>
            <a:off x="4784537" y="4149003"/>
            <a:ext cx="2365021" cy="235386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192088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New Technologies support Cx</a:t>
            </a:r>
          </a:p>
        </p:txBody>
      </p:sp>
      <p:sp>
        <p:nvSpPr>
          <p:cNvPr id="3" name="Content Placeholder 2"/>
          <p:cNvSpPr>
            <a:spLocks noGrp="1"/>
          </p:cNvSpPr>
          <p:nvPr>
            <p:ph idx="1"/>
          </p:nvPr>
        </p:nvSpPr>
        <p:spPr>
          <a:xfrm>
            <a:off x="1662789" y="1317970"/>
            <a:ext cx="8143903" cy="4899523"/>
          </a:xfrm>
        </p:spPr>
        <p:txBody>
          <a:bodyPr>
            <a:normAutofit/>
          </a:bodyPr>
          <a:lstStyle/>
          <a:p>
            <a:pPr marL="0" lvl="0" indent="0">
              <a:buNone/>
            </a:pPr>
            <a:r>
              <a:rPr lang="en-US" b="1" dirty="0"/>
              <a:t>Discuss EIS/FDD with Owner </a:t>
            </a:r>
          </a:p>
          <a:p>
            <a:pPr lvl="1"/>
            <a:r>
              <a:rPr lang="en-US" b="0" dirty="0"/>
              <a:t>Potentially hire a subcontractor for the implementation of initial product deployment</a:t>
            </a:r>
          </a:p>
          <a:p>
            <a:pPr lvl="1"/>
            <a:r>
              <a:rPr lang="en-US" dirty="0"/>
              <a:t>Discuss impact and expectations for ongoing </a:t>
            </a:r>
            <a:r>
              <a:rPr lang="en-US" dirty="0" err="1"/>
              <a:t>Cx</a:t>
            </a:r>
            <a:endParaRPr lang="en-US" dirty="0"/>
          </a:p>
          <a:p>
            <a:pPr lvl="1"/>
            <a:r>
              <a:rPr lang="en-US" b="0" dirty="0"/>
              <a:t>Discuss split between automated and human-dependent tasks in </a:t>
            </a:r>
            <a:r>
              <a:rPr lang="en-US" dirty="0"/>
              <a:t>new building and existing building environments</a:t>
            </a:r>
            <a:endParaRPr lang="en-US" b="0" dirty="0"/>
          </a:p>
        </p:txBody>
      </p:sp>
    </p:spTree>
    <p:extLst>
      <p:ext uri="{BB962C8B-B14F-4D97-AF65-F5344CB8AC3E}">
        <p14:creationId xmlns:p14="http://schemas.microsoft.com/office/powerpoint/2010/main" val="3252661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390" y="333677"/>
            <a:ext cx="8402647" cy="686297"/>
          </a:xfrm>
        </p:spPr>
        <p:txBody>
          <a:bodyPr>
            <a:noAutofit/>
          </a:bodyPr>
          <a:lstStyle/>
          <a:p>
            <a:r>
              <a:rPr lang="en-US" dirty="0"/>
              <a:t>Climate Change – it’s real</a:t>
            </a:r>
          </a:p>
        </p:txBody>
      </p:sp>
      <p:sp>
        <p:nvSpPr>
          <p:cNvPr id="3" name="Content Placeholder 2"/>
          <p:cNvSpPr>
            <a:spLocks noGrp="1"/>
          </p:cNvSpPr>
          <p:nvPr>
            <p:ph idx="1"/>
          </p:nvPr>
        </p:nvSpPr>
        <p:spPr>
          <a:xfrm>
            <a:off x="818733" y="1178193"/>
            <a:ext cx="6591442" cy="5382373"/>
          </a:xfrm>
        </p:spPr>
        <p:txBody>
          <a:bodyPr>
            <a:noAutofit/>
          </a:bodyPr>
          <a:lstStyle/>
          <a:p>
            <a:pPr marL="0" lvl="0" indent="0" defTabSz="301752">
              <a:spcBef>
                <a:spcPts val="0"/>
              </a:spcBef>
              <a:buNone/>
            </a:pPr>
            <a:r>
              <a:rPr lang="en-US" sz="2000" b="1" dirty="0"/>
              <a:t>Increased fires</a:t>
            </a:r>
          </a:p>
          <a:p>
            <a:pPr marL="228600" lvl="3" defTabSz="301752">
              <a:lnSpc>
                <a:spcPct val="100000"/>
              </a:lnSpc>
              <a:spcBef>
                <a:spcPts val="0"/>
              </a:spcBef>
            </a:pPr>
            <a:r>
              <a:rPr lang="en-US" sz="2000" dirty="0"/>
              <a:t>Australia’s fire released carbon exceeding twice their annual fossil fuel emissions. 14.7 million acres burned</a:t>
            </a:r>
          </a:p>
          <a:p>
            <a:pPr marL="228600" lvl="3" defTabSz="301752">
              <a:lnSpc>
                <a:spcPct val="100000"/>
              </a:lnSpc>
              <a:spcBef>
                <a:spcPts val="0"/>
              </a:spcBef>
            </a:pPr>
            <a:r>
              <a:rPr lang="en-US" sz="2000" dirty="0"/>
              <a:t>California 58,000 fires total, 8.8 million acres, $24 billion losses</a:t>
            </a:r>
          </a:p>
          <a:p>
            <a:pPr marL="0" lvl="3" indent="0" defTabSz="301752">
              <a:lnSpc>
                <a:spcPct val="100000"/>
              </a:lnSpc>
              <a:spcBef>
                <a:spcPts val="0"/>
              </a:spcBef>
              <a:buNone/>
            </a:pPr>
            <a:endParaRPr lang="en-US" sz="2000" dirty="0"/>
          </a:p>
          <a:p>
            <a:pPr marL="0" indent="0" defTabSz="301752">
              <a:spcBef>
                <a:spcPts val="0"/>
              </a:spcBef>
              <a:buNone/>
            </a:pPr>
            <a:r>
              <a:rPr lang="en-US" sz="2000" b="1" dirty="0"/>
              <a:t>Flooding + Sea Level rise</a:t>
            </a:r>
          </a:p>
          <a:p>
            <a:pPr defTabSz="301752">
              <a:lnSpc>
                <a:spcPct val="100000"/>
              </a:lnSpc>
              <a:spcBef>
                <a:spcPts val="0"/>
              </a:spcBef>
            </a:pPr>
            <a:r>
              <a:rPr lang="en-US" sz="2000" dirty="0"/>
              <a:t>NOAA shows cost of Hurricanes in 2017 as $306 billion flooding.</a:t>
            </a:r>
          </a:p>
          <a:p>
            <a:pPr marL="0" indent="0" defTabSz="301752">
              <a:spcBef>
                <a:spcPts val="0"/>
              </a:spcBef>
              <a:buNone/>
            </a:pPr>
            <a:endParaRPr lang="en-US" sz="2000" b="0" dirty="0"/>
          </a:p>
          <a:p>
            <a:pPr marL="0" indent="0" defTabSz="301752">
              <a:spcBef>
                <a:spcPts val="0"/>
              </a:spcBef>
              <a:buNone/>
            </a:pPr>
            <a:r>
              <a:rPr lang="en-US" sz="2000" b="1" dirty="0"/>
              <a:t>Tipping point mechanisms</a:t>
            </a:r>
          </a:p>
          <a:p>
            <a:pPr marL="228600" lvl="3" defTabSz="301752">
              <a:lnSpc>
                <a:spcPct val="100000"/>
              </a:lnSpc>
              <a:spcBef>
                <a:spcPts val="0"/>
              </a:spcBef>
            </a:pPr>
            <a:r>
              <a:rPr lang="en-US" sz="2000" dirty="0"/>
              <a:t>The Amazon rainforest is teetering on a tipping point that could turn it into savanna and release 140 billion tons of carbon. </a:t>
            </a:r>
          </a:p>
          <a:p>
            <a:pPr marL="228600" lvl="3" defTabSz="301752">
              <a:lnSpc>
                <a:spcPct val="100000"/>
              </a:lnSpc>
              <a:spcBef>
                <a:spcPts val="0"/>
              </a:spcBef>
            </a:pPr>
            <a:r>
              <a:rPr lang="en-US" sz="2000" b="0" dirty="0"/>
              <a:t>Arctic permafrost and Siberian bogs are melting and releasing about 5 times as much methane as predicted, further speeding up climate change. Methane’s GWP is 23x that of CO2.</a:t>
            </a:r>
          </a:p>
        </p:txBody>
      </p:sp>
      <p:pic>
        <p:nvPicPr>
          <p:cNvPr id="3074" name="Picture 2" descr="Image result for refugee">
            <a:extLst>
              <a:ext uri="{FF2B5EF4-FFF2-40B4-BE49-F238E27FC236}">
                <a16:creationId xmlns:a16="http://schemas.microsoft.com/office/drawing/2014/main" id="{500B70B8-0D64-42BE-B429-FA905111D4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649"/>
          <a:stretch/>
        </p:blipFill>
        <p:spPr bwMode="auto">
          <a:xfrm>
            <a:off x="7410175" y="2980250"/>
            <a:ext cx="2621301" cy="140161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2" descr="Image result for paradise fire">
            <a:extLst>
              <a:ext uri="{FF2B5EF4-FFF2-40B4-BE49-F238E27FC236}">
                <a16:creationId xmlns:a16="http://schemas.microsoft.com/office/drawing/2014/main" id="{BE4A5664-2448-4327-8F9C-65E967F457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0175" y="1236807"/>
            <a:ext cx="2621301" cy="14728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514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8E9BE18-635B-4190-BB39-ED2D9A8CFBB1}"/>
              </a:ext>
            </a:extLst>
          </p:cNvPr>
          <p:cNvSpPr txBox="1">
            <a:spLocks/>
          </p:cNvSpPr>
          <p:nvPr/>
        </p:nvSpPr>
        <p:spPr bwMode="auto">
          <a:xfrm>
            <a:off x="1486945" y="1230785"/>
            <a:ext cx="8143903" cy="489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275" tIns="47139" rIns="94275" bIns="47139" numCol="1" anchor="t" anchorCtr="0" compatLnSpc="1">
            <a:prstTxWarp prst="textNoShape">
              <a:avLst/>
            </a:prstTxWarp>
            <a:normAutofit/>
          </a:bodyPr>
          <a:lstStyle>
            <a:lvl1pPr marL="351008" indent="-351008" algn="l" defTabSz="936574" rtl="0" eaLnBrk="1" fontAlgn="base" hangingPunct="1">
              <a:spcBef>
                <a:spcPct val="20000"/>
              </a:spcBef>
              <a:spcAft>
                <a:spcPct val="0"/>
              </a:spcAft>
              <a:buClr>
                <a:schemeClr val="tx1"/>
              </a:buClr>
              <a:buSzPct val="90000"/>
              <a:buFont typeface="Wingdings" pitchFamily="2" charset="2"/>
              <a:buChar char="§"/>
              <a:defRPr sz="2400" b="1">
                <a:solidFill>
                  <a:schemeClr val="accent4">
                    <a:lumMod val="50000"/>
                  </a:schemeClr>
                </a:solidFill>
                <a:latin typeface="+mn-lt"/>
                <a:ea typeface="+mn-ea"/>
                <a:cs typeface="+mn-cs"/>
              </a:defRPr>
            </a:lvl1pPr>
            <a:lvl2pPr marL="760239" indent="-292783" algn="l" defTabSz="936574" rtl="0" eaLnBrk="1" fontAlgn="base" hangingPunct="1">
              <a:spcBef>
                <a:spcPct val="20000"/>
              </a:spcBef>
              <a:spcAft>
                <a:spcPct val="0"/>
              </a:spcAft>
              <a:buClrTx/>
              <a:buSzPct val="80000"/>
              <a:buFont typeface="Wingdings" panose="05000000000000000000" pitchFamily="2" charset="2"/>
              <a:buChar char="§"/>
              <a:defRPr sz="2200">
                <a:solidFill>
                  <a:schemeClr val="accent4">
                    <a:lumMod val="50000"/>
                  </a:schemeClr>
                </a:solidFill>
                <a:latin typeface="+mn-lt"/>
              </a:defRPr>
            </a:lvl2pPr>
            <a:lvl3pPr marL="1171133" indent="-234560" algn="l" defTabSz="936574" rtl="0" eaLnBrk="1" fontAlgn="base" hangingPunct="1">
              <a:spcBef>
                <a:spcPct val="20000"/>
              </a:spcBef>
              <a:spcAft>
                <a:spcPct val="0"/>
              </a:spcAft>
              <a:buClrTx/>
              <a:buFont typeface="Wingdings" panose="05000000000000000000" pitchFamily="2" charset="2"/>
              <a:buChar char="§"/>
              <a:defRPr sz="1800">
                <a:solidFill>
                  <a:schemeClr val="accent4">
                    <a:lumMod val="50000"/>
                  </a:schemeClr>
                </a:solidFill>
                <a:latin typeface="+mn-lt"/>
              </a:defRPr>
            </a:lvl3pPr>
            <a:lvl4pPr marL="1638589" indent="-234560" algn="l" defTabSz="936574" rtl="0" eaLnBrk="1" fontAlgn="base" hangingPunct="1">
              <a:spcBef>
                <a:spcPct val="20000"/>
              </a:spcBef>
              <a:spcAft>
                <a:spcPct val="0"/>
              </a:spcAft>
              <a:buClrTx/>
              <a:buFont typeface="Wingdings" panose="05000000000000000000" pitchFamily="2" charset="2"/>
              <a:buChar char="§"/>
              <a:defRPr sz="1600">
                <a:solidFill>
                  <a:schemeClr val="accent4">
                    <a:lumMod val="50000"/>
                  </a:schemeClr>
                </a:solidFill>
                <a:latin typeface="+mn-lt"/>
              </a:defRPr>
            </a:lvl4pPr>
            <a:lvl5pPr marL="2106043" indent="-232896" algn="l" defTabSz="936574" rtl="0" eaLnBrk="1" fontAlgn="base" hangingPunct="1">
              <a:spcBef>
                <a:spcPct val="20000"/>
              </a:spcBef>
              <a:spcAft>
                <a:spcPct val="0"/>
              </a:spcAft>
              <a:buClrTx/>
              <a:buFont typeface="Wingdings" panose="05000000000000000000" pitchFamily="2" charset="2"/>
              <a:buChar char="§"/>
              <a:defRPr sz="1400" i="1">
                <a:solidFill>
                  <a:schemeClr val="accent4">
                    <a:lumMod val="50000"/>
                  </a:schemeClr>
                </a:solidFill>
                <a:latin typeface="+mn-lt"/>
              </a:defRPr>
            </a:lvl5pPr>
            <a:lvl6pPr marL="2585143" indent="-232896" algn="l" defTabSz="936574" rtl="0" eaLnBrk="1" fontAlgn="base" hangingPunct="1">
              <a:spcBef>
                <a:spcPct val="20000"/>
              </a:spcBef>
              <a:spcAft>
                <a:spcPct val="0"/>
              </a:spcAft>
              <a:buClr>
                <a:srgbClr val="000099"/>
              </a:buClr>
              <a:buFont typeface="Wingdings" pitchFamily="2" charset="2"/>
              <a:buChar char="Ø"/>
              <a:defRPr sz="2100" i="1">
                <a:solidFill>
                  <a:srgbClr val="000099"/>
                </a:solidFill>
                <a:latin typeface="+mn-lt"/>
              </a:defRPr>
            </a:lvl6pPr>
            <a:lvl7pPr marL="3064243" indent="-232896" algn="l" defTabSz="936574" rtl="0" eaLnBrk="1" fontAlgn="base" hangingPunct="1">
              <a:spcBef>
                <a:spcPct val="20000"/>
              </a:spcBef>
              <a:spcAft>
                <a:spcPct val="0"/>
              </a:spcAft>
              <a:buClr>
                <a:srgbClr val="000099"/>
              </a:buClr>
              <a:buFont typeface="Wingdings" pitchFamily="2" charset="2"/>
              <a:buChar char="Ø"/>
              <a:defRPr sz="2100" i="1">
                <a:solidFill>
                  <a:srgbClr val="000099"/>
                </a:solidFill>
                <a:latin typeface="+mn-lt"/>
              </a:defRPr>
            </a:lvl7pPr>
            <a:lvl8pPr marL="3543343" indent="-232896" algn="l" defTabSz="936574" rtl="0" eaLnBrk="1" fontAlgn="base" hangingPunct="1">
              <a:spcBef>
                <a:spcPct val="20000"/>
              </a:spcBef>
              <a:spcAft>
                <a:spcPct val="0"/>
              </a:spcAft>
              <a:buClr>
                <a:srgbClr val="000099"/>
              </a:buClr>
              <a:buFont typeface="Wingdings" pitchFamily="2" charset="2"/>
              <a:buChar char="Ø"/>
              <a:defRPr sz="2100" i="1">
                <a:solidFill>
                  <a:srgbClr val="000099"/>
                </a:solidFill>
                <a:latin typeface="+mn-lt"/>
              </a:defRPr>
            </a:lvl8pPr>
            <a:lvl9pPr marL="4022443" indent="-232896" algn="l" defTabSz="936574" rtl="0" eaLnBrk="1" fontAlgn="base" hangingPunct="1">
              <a:spcBef>
                <a:spcPct val="20000"/>
              </a:spcBef>
              <a:spcAft>
                <a:spcPct val="0"/>
              </a:spcAft>
              <a:buClr>
                <a:srgbClr val="000099"/>
              </a:buClr>
              <a:buFont typeface="Wingdings" pitchFamily="2" charset="2"/>
              <a:buChar char="Ø"/>
              <a:defRPr sz="2100" i="1">
                <a:solidFill>
                  <a:srgbClr val="000099"/>
                </a:solidFill>
                <a:latin typeface="+mn-lt"/>
              </a:defRPr>
            </a:lvl9pPr>
          </a:lstStyle>
          <a:p>
            <a:pPr>
              <a:buFont typeface="Arial" panose="020B0604020202020204" pitchFamily="34" charset="0"/>
              <a:buChar char="•"/>
            </a:pPr>
            <a:r>
              <a:rPr lang="en-US" sz="2600" b="0" kern="0" dirty="0">
                <a:solidFill>
                  <a:schemeClr val="tx1"/>
                </a:solidFill>
              </a:rPr>
              <a:t>Our basic utility costs are not sustainable – the cost of dealing with the effects of our “energy appetite” are not part of the utility bill</a:t>
            </a:r>
          </a:p>
          <a:p>
            <a:pPr>
              <a:buFont typeface="Arial" panose="020B0604020202020204" pitchFamily="34" charset="0"/>
              <a:buChar char="•"/>
            </a:pPr>
            <a:r>
              <a:rPr lang="en-US" sz="2600" b="0" kern="0" dirty="0">
                <a:solidFill>
                  <a:schemeClr val="tx1"/>
                </a:solidFill>
              </a:rPr>
              <a:t>Current financial calculations are at the heart of all business transactions and fail to capture the impact of climate change. </a:t>
            </a:r>
          </a:p>
          <a:p>
            <a:pPr>
              <a:buFont typeface="Arial" panose="020B0604020202020204" pitchFamily="34" charset="0"/>
              <a:buChar char="•"/>
            </a:pPr>
            <a:r>
              <a:rPr lang="en-US" sz="2600" b="0" kern="0">
                <a:solidFill>
                  <a:schemeClr val="tx1"/>
                </a:solidFill>
              </a:rPr>
              <a:t>They currently fail to capture the impact of climate change on various state or federal budgets, because energy pricing does not even attempt to include these effects so far</a:t>
            </a:r>
          </a:p>
          <a:p>
            <a:pPr>
              <a:buFont typeface="Arial" panose="020B0604020202020204" pitchFamily="34" charset="0"/>
              <a:buChar char="•"/>
            </a:pPr>
            <a:r>
              <a:rPr lang="en-US" sz="2600" b="0" kern="0">
                <a:solidFill>
                  <a:schemeClr val="tx1"/>
                </a:solidFill>
              </a:rPr>
              <a:t>How </a:t>
            </a:r>
            <a:r>
              <a:rPr lang="en-US" sz="2600" b="0" kern="0" dirty="0">
                <a:solidFill>
                  <a:schemeClr val="tx1"/>
                </a:solidFill>
              </a:rPr>
              <a:t>can the built environment reduce its impact?</a:t>
            </a:r>
          </a:p>
        </p:txBody>
      </p:sp>
      <p:sp>
        <p:nvSpPr>
          <p:cNvPr id="2" name="Title 1"/>
          <p:cNvSpPr>
            <a:spLocks noGrp="1"/>
          </p:cNvSpPr>
          <p:nvPr>
            <p:ph type="title"/>
          </p:nvPr>
        </p:nvSpPr>
        <p:spPr>
          <a:xfrm>
            <a:off x="748390" y="333677"/>
            <a:ext cx="8402647" cy="686297"/>
          </a:xfrm>
        </p:spPr>
        <p:txBody>
          <a:bodyPr>
            <a:noAutofit/>
          </a:bodyPr>
          <a:lstStyle/>
          <a:p>
            <a:r>
              <a:rPr lang="en-US" dirty="0"/>
              <a:t>Cost of doing business</a:t>
            </a:r>
          </a:p>
        </p:txBody>
      </p:sp>
    </p:spTree>
    <p:extLst>
      <p:ext uri="{BB962C8B-B14F-4D97-AF65-F5344CB8AC3E}">
        <p14:creationId xmlns:p14="http://schemas.microsoft.com/office/powerpoint/2010/main" val="2137628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770140" y="96715"/>
            <a:ext cx="11290300" cy="1143000"/>
          </a:xfrm>
        </p:spPr>
        <p:txBody>
          <a:bodyPr/>
          <a:lstStyle/>
          <a:p>
            <a:pPr>
              <a:defRPr/>
            </a:pPr>
            <a:r>
              <a:rPr lang="en-US" dirty="0"/>
              <a:t>University Building</a:t>
            </a:r>
          </a:p>
        </p:txBody>
      </p:sp>
      <p:sp>
        <p:nvSpPr>
          <p:cNvPr id="27651" name="Rectangle 3"/>
          <p:cNvSpPr>
            <a:spLocks noGrp="1" noChangeArrowheads="1"/>
          </p:cNvSpPr>
          <p:nvPr>
            <p:ph type="body" sz="half" idx="3"/>
          </p:nvPr>
        </p:nvSpPr>
        <p:spPr>
          <a:xfrm>
            <a:off x="6053802" y="1393219"/>
            <a:ext cx="5227026" cy="4114800"/>
          </a:xfrm>
        </p:spPr>
        <p:txBody>
          <a:bodyPr>
            <a:normAutofit lnSpcReduction="10000"/>
          </a:bodyPr>
          <a:lstStyle/>
          <a:p>
            <a:pPr defTabSz="301752">
              <a:lnSpc>
                <a:spcPct val="110000"/>
              </a:lnSpc>
              <a:spcBef>
                <a:spcPts val="0"/>
              </a:spcBef>
            </a:pPr>
            <a:r>
              <a:rPr lang="en-US" sz="2400" dirty="0"/>
              <a:t>Completed in 1997</a:t>
            </a:r>
          </a:p>
          <a:p>
            <a:pPr defTabSz="301752">
              <a:lnSpc>
                <a:spcPct val="110000"/>
              </a:lnSpc>
              <a:spcBef>
                <a:spcPts val="0"/>
              </a:spcBef>
            </a:pPr>
            <a:r>
              <a:rPr lang="en-US" sz="2400" dirty="0"/>
              <a:t>123,053 </a:t>
            </a:r>
            <a:r>
              <a:rPr lang="en-US" sz="2400" dirty="0" err="1"/>
              <a:t>Sq</a:t>
            </a:r>
            <a:r>
              <a:rPr lang="en-US" sz="2400" dirty="0"/>
              <a:t> Ft</a:t>
            </a:r>
          </a:p>
          <a:p>
            <a:pPr defTabSz="301752">
              <a:lnSpc>
                <a:spcPct val="110000"/>
              </a:lnSpc>
              <a:spcBef>
                <a:spcPts val="0"/>
              </a:spcBef>
            </a:pPr>
            <a:r>
              <a:rPr lang="en-US" sz="2400" dirty="0"/>
              <a:t>Selected for LEED-EB</a:t>
            </a:r>
          </a:p>
          <a:p>
            <a:pPr marL="228600" lvl="1" defTabSz="301752">
              <a:lnSpc>
                <a:spcPct val="110000"/>
              </a:lnSpc>
              <a:spcBef>
                <a:spcPts val="0"/>
              </a:spcBef>
            </a:pPr>
            <a:r>
              <a:rPr lang="en-US" dirty="0"/>
              <a:t>“Good Building”</a:t>
            </a:r>
          </a:p>
          <a:p>
            <a:pPr marL="228600" lvl="1" defTabSz="301752">
              <a:lnSpc>
                <a:spcPct val="110000"/>
              </a:lnSpc>
              <a:spcBef>
                <a:spcPts val="0"/>
              </a:spcBef>
            </a:pPr>
            <a:r>
              <a:rPr lang="en-US" dirty="0"/>
              <a:t>“Has Many Green Features” </a:t>
            </a:r>
          </a:p>
          <a:p>
            <a:pPr defTabSz="301752">
              <a:lnSpc>
                <a:spcPct val="110000"/>
              </a:lnSpc>
              <a:spcBef>
                <a:spcPts val="0"/>
              </a:spcBef>
            </a:pPr>
            <a:r>
              <a:rPr lang="en-US" sz="2400" dirty="0"/>
              <a:t>Only 13 work orders recorded – no significant issues reported</a:t>
            </a:r>
          </a:p>
          <a:p>
            <a:pPr defTabSz="301752">
              <a:lnSpc>
                <a:spcPct val="110000"/>
              </a:lnSpc>
              <a:spcBef>
                <a:spcPts val="0"/>
              </a:spcBef>
            </a:pPr>
            <a:r>
              <a:rPr lang="en-US" sz="2400" dirty="0"/>
              <a:t>No known occupant complaints</a:t>
            </a:r>
          </a:p>
          <a:p>
            <a:pPr defTabSz="301752">
              <a:lnSpc>
                <a:spcPct val="110000"/>
              </a:lnSpc>
              <a:spcBef>
                <a:spcPts val="0"/>
              </a:spcBef>
            </a:pPr>
            <a:r>
              <a:rPr lang="en-US" sz="2400" dirty="0"/>
              <a:t>Energy usage monitored since completion</a:t>
            </a:r>
          </a:p>
          <a:p>
            <a:pPr defTabSz="301752">
              <a:lnSpc>
                <a:spcPct val="110000"/>
              </a:lnSpc>
              <a:spcBef>
                <a:spcPts val="0"/>
              </a:spcBef>
            </a:pPr>
            <a:r>
              <a:rPr lang="en-US" sz="2400" dirty="0"/>
              <a:t>Considered one of university’s “Best”</a:t>
            </a:r>
          </a:p>
          <a:p>
            <a:pPr>
              <a:lnSpc>
                <a:spcPct val="90000"/>
              </a:lnSpc>
            </a:pPr>
            <a:endParaRPr lang="en-US" sz="2200" dirty="0"/>
          </a:p>
          <a:p>
            <a:pPr>
              <a:lnSpc>
                <a:spcPct val="90000"/>
              </a:lnSpc>
            </a:pPr>
            <a:endParaRPr lang="en-US" sz="2200" dirty="0"/>
          </a:p>
        </p:txBody>
      </p:sp>
      <p:grpSp>
        <p:nvGrpSpPr>
          <p:cNvPr id="27652" name="Group 4"/>
          <p:cNvGrpSpPr>
            <a:grpSpLocks/>
          </p:cNvGrpSpPr>
          <p:nvPr/>
        </p:nvGrpSpPr>
        <p:grpSpPr bwMode="auto">
          <a:xfrm>
            <a:off x="885099" y="1393218"/>
            <a:ext cx="4875628" cy="4022843"/>
            <a:chOff x="144" y="1392"/>
            <a:chExt cx="2169" cy="1848"/>
          </a:xfrm>
        </p:grpSpPr>
        <p:pic>
          <p:nvPicPr>
            <p:cNvPr id="27653" name="Picture 5" descr="PA142010660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1392"/>
              <a:ext cx="1488" cy="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descr="group work ar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1392"/>
              <a:ext cx="643" cy="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7" descr="1st fl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 y="2448"/>
              <a:ext cx="1824"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8" descr="ha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4" y="2064"/>
              <a:ext cx="529" cy="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97844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8" name="Rectangle 4"/>
          <p:cNvSpPr>
            <a:spLocks noGrp="1" noChangeArrowheads="1"/>
          </p:cNvSpPr>
          <p:nvPr>
            <p:ph type="title"/>
          </p:nvPr>
        </p:nvSpPr>
        <p:spPr>
          <a:xfrm>
            <a:off x="790937" y="114869"/>
            <a:ext cx="10515600" cy="1136416"/>
          </a:xfrm>
        </p:spPr>
        <p:txBody>
          <a:bodyPr/>
          <a:lstStyle/>
          <a:p>
            <a:pPr>
              <a:defRPr/>
            </a:pPr>
            <a:r>
              <a:rPr lang="en-US" dirty="0"/>
              <a:t>Energy Star Benchmark</a:t>
            </a:r>
          </a:p>
        </p:txBody>
      </p:sp>
      <p:pic>
        <p:nvPicPr>
          <p:cNvPr id="4" name="Picture 3">
            <a:extLst>
              <a:ext uri="{FF2B5EF4-FFF2-40B4-BE49-F238E27FC236}">
                <a16:creationId xmlns:a16="http://schemas.microsoft.com/office/drawing/2014/main" id="{76795C7A-1E42-934E-86AB-F63D497289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3891" y="1199898"/>
            <a:ext cx="7092461" cy="5344676"/>
          </a:xfrm>
          <a:prstGeom prst="rect">
            <a:avLst/>
          </a:prstGeom>
        </p:spPr>
      </p:pic>
    </p:spTree>
    <p:extLst>
      <p:ext uri="{BB962C8B-B14F-4D97-AF65-F5344CB8AC3E}">
        <p14:creationId xmlns:p14="http://schemas.microsoft.com/office/powerpoint/2010/main" val="24216324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TotalTime>
  <Words>4137</Words>
  <Application>Microsoft Office PowerPoint</Application>
  <PresentationFormat>Widescreen</PresentationFormat>
  <Paragraphs>493</Paragraphs>
  <Slides>58</Slides>
  <Notes>51</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2</vt:i4>
      </vt:variant>
      <vt:variant>
        <vt:lpstr>Slide Titles</vt:lpstr>
      </vt:variant>
      <vt:variant>
        <vt:i4>58</vt:i4>
      </vt:variant>
    </vt:vector>
  </HeadingPairs>
  <TitlesOfParts>
    <vt:vector size="69" baseType="lpstr">
      <vt:lpstr>Arial</vt:lpstr>
      <vt:lpstr>Calibri</vt:lpstr>
      <vt:lpstr>Calibri Light</vt:lpstr>
      <vt:lpstr>Myriad Pro</vt:lpstr>
      <vt:lpstr>Segoe UI</vt:lpstr>
      <vt:lpstr>Wingdings</vt:lpstr>
      <vt:lpstr>Office Theme</vt:lpstr>
      <vt:lpstr>Custom Design</vt:lpstr>
      <vt:lpstr>1_Custom Design</vt:lpstr>
      <vt:lpstr>Chart</vt:lpstr>
      <vt:lpstr>Worksheet</vt:lpstr>
      <vt:lpstr>PowerPoint Presentation</vt:lpstr>
      <vt:lpstr>ASHRAE Tech Hour</vt:lpstr>
      <vt:lpstr>Jay Enck - Speaker</vt:lpstr>
      <vt:lpstr>Reinhard Seidl - Speaker</vt:lpstr>
      <vt:lpstr>Overview and Learning Objectives</vt:lpstr>
      <vt:lpstr>Climate Change – it’s real</vt:lpstr>
      <vt:lpstr>Cost of doing business</vt:lpstr>
      <vt:lpstr>University Building</vt:lpstr>
      <vt:lpstr>Energy Star Benchmark</vt:lpstr>
      <vt:lpstr>PowerPoint Presentation</vt:lpstr>
      <vt:lpstr>Energy Patterns</vt:lpstr>
      <vt:lpstr>PowerPoint Presentation</vt:lpstr>
      <vt:lpstr>PowerPoint Presentation</vt:lpstr>
      <vt:lpstr>Overview and 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Performance Issues Facing Owners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Business Case</vt:lpstr>
      <vt:lpstr>PowerPoint Presentation</vt:lpstr>
      <vt:lpstr>Example Use of Data</vt:lpstr>
      <vt:lpstr>PowerPoint Presentation</vt:lpstr>
      <vt:lpstr>PowerPoint Presentation</vt:lpstr>
      <vt:lpstr>PowerPoint Presentation</vt:lpstr>
      <vt:lpstr>PowerPoint Presentation</vt:lpstr>
      <vt:lpstr>PowerPoint Presentation</vt:lpstr>
      <vt:lpstr>PowerPoint Presentation</vt:lpstr>
      <vt:lpstr>Overview and Learning Objectives</vt:lpstr>
      <vt:lpstr>Changes Building Systems, Controls</vt:lpstr>
      <vt:lpstr>Grid Carbon Emissions, CA</vt:lpstr>
      <vt:lpstr>PowerPoint Presentation</vt:lpstr>
      <vt:lpstr>New Technologies support Cx</vt:lpstr>
      <vt:lpstr>New Technologies support Cx</vt:lpstr>
      <vt:lpstr>Record Construction and Issues Log</vt:lpstr>
      <vt:lpstr>Record Construction and Issues Log</vt:lpstr>
      <vt:lpstr>Walk-through for Progress, Training</vt:lpstr>
      <vt:lpstr>New Technologies support Cx</vt:lpstr>
      <vt:lpstr>New Technologies support Cx</vt:lpstr>
      <vt:lpstr>New Technologies support Cx</vt:lpstr>
      <vt:lpstr>New Technologies support Cx</vt:lpstr>
    </vt:vector>
  </TitlesOfParts>
  <Company>ASHRAE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Joyce, Megan</dc:creator>
  <cp:lastModifiedBy>Ratcliff, Joslyn</cp:lastModifiedBy>
  <cp:revision>57</cp:revision>
  <dcterms:created xsi:type="dcterms:W3CDTF">2017-02-06T18:00:44Z</dcterms:created>
  <dcterms:modified xsi:type="dcterms:W3CDTF">2021-09-14T21:59:36Z</dcterms:modified>
</cp:coreProperties>
</file>