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g"/>
  <Override PartName="/ppt/media/image4.jpg" ContentType="image/jpg"/>
  <Override PartName="/ppt/media/image6.jpg" ContentType="image/jpg"/>
  <Override PartName="/ppt/media/image12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9.jpg" ContentType="image/jpg"/>
  <Override PartName="/ppt/media/image20.jpg" ContentType="image/jpg"/>
  <Override PartName="/ppt/media/image24.jpg" ContentType="image/jpg"/>
  <Override PartName="/ppt/media/image30.jpg" ContentType="image/jpg"/>
  <Override PartName="/ppt/media/image31.jpg" ContentType="image/jpg"/>
  <Override PartName="/ppt/media/image33.jpg" ContentType="image/jpg"/>
  <Override PartName="/ppt/media/image34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2.jpg" ContentType="image/jpg"/>
  <Override PartName="/ppt/media/image53.jpg" ContentType="image/jpg"/>
  <Override PartName="/ppt/media/image56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91.jpg" ContentType="image/jpg"/>
  <Override PartName="/ppt/media/image94.jpg" ContentType="image/jpg"/>
  <Override PartName="/ppt/media/image100.jpg" ContentType="image/jpg"/>
  <Override PartName="/ppt/media/image101.jpg" ContentType="image/jpg"/>
  <Override PartName="/ppt/media/image107.jpg" ContentType="image/jpg"/>
  <Override PartName="/ppt/media/image109.jpg" ContentType="image/jpg"/>
  <Override PartName="/ppt/media/image110.jpg" ContentType="image/jpg"/>
  <Override PartName="/ppt/media/image112.jpg" ContentType="image/jpg"/>
  <Override PartName="/ppt/media/image11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44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62270" y="3231133"/>
            <a:ext cx="3494404" cy="478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5386" y="2424927"/>
            <a:ext cx="6233795" cy="235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11650" y="6510018"/>
            <a:ext cx="1437004" cy="19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a.org/guidesreports/202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" Type="http://schemas.openxmlformats.org/officeDocument/2006/relationships/image" Target="../media/image36.jp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5.png"/><Relationship Id="rId2" Type="http://schemas.openxmlformats.org/officeDocument/2006/relationships/image" Target="../media/image36.jp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53.jp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19" Type="http://schemas.openxmlformats.org/officeDocument/2006/relationships/image" Target="../media/image56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8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5.png"/><Relationship Id="rId2" Type="http://schemas.openxmlformats.org/officeDocument/2006/relationships/image" Target="../media/image36.jpg"/><Relationship Id="rId16" Type="http://schemas.openxmlformats.org/officeDocument/2006/relationships/image" Target="../media/image57.png"/><Relationship Id="rId20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53.jp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19" Type="http://schemas.openxmlformats.org/officeDocument/2006/relationships/image" Target="../media/image56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62.jpg"/><Relationship Id="rId3" Type="http://schemas.openxmlformats.org/officeDocument/2006/relationships/image" Target="../media/image37.jpg"/><Relationship Id="rId21" Type="http://schemas.openxmlformats.org/officeDocument/2006/relationships/image" Target="../media/image58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61.png"/><Relationship Id="rId2" Type="http://schemas.openxmlformats.org/officeDocument/2006/relationships/image" Target="../media/image36.jpg"/><Relationship Id="rId16" Type="http://schemas.openxmlformats.org/officeDocument/2006/relationships/image" Target="../media/image60.jp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53.jpg"/><Relationship Id="rId15" Type="http://schemas.openxmlformats.org/officeDocument/2006/relationships/image" Target="../media/image49.jpg"/><Relationship Id="rId23" Type="http://schemas.openxmlformats.org/officeDocument/2006/relationships/image" Target="../media/image59.jpg"/><Relationship Id="rId10" Type="http://schemas.openxmlformats.org/officeDocument/2006/relationships/image" Target="../media/image44.jpg"/><Relationship Id="rId19" Type="http://schemas.openxmlformats.org/officeDocument/2006/relationships/image" Target="../media/image57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63.jpg"/><Relationship Id="rId18" Type="http://schemas.openxmlformats.org/officeDocument/2006/relationships/image" Target="../media/image48.jpg"/><Relationship Id="rId26" Type="http://schemas.openxmlformats.org/officeDocument/2006/relationships/image" Target="../media/image67.jpg"/><Relationship Id="rId3" Type="http://schemas.openxmlformats.org/officeDocument/2006/relationships/image" Target="../media/image37.jpg"/><Relationship Id="rId21" Type="http://schemas.openxmlformats.org/officeDocument/2006/relationships/image" Target="../media/image61.pn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47.jpg"/><Relationship Id="rId25" Type="http://schemas.openxmlformats.org/officeDocument/2006/relationships/image" Target="../media/image58.jpg"/><Relationship Id="rId2" Type="http://schemas.openxmlformats.org/officeDocument/2006/relationships/image" Target="../media/image36.jpg"/><Relationship Id="rId16" Type="http://schemas.openxmlformats.org/officeDocument/2006/relationships/image" Target="../media/image66.jpg"/><Relationship Id="rId20" Type="http://schemas.openxmlformats.org/officeDocument/2006/relationships/image" Target="../media/image60.jpg"/><Relationship Id="rId29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55.png"/><Relationship Id="rId32" Type="http://schemas.openxmlformats.org/officeDocument/2006/relationships/image" Target="../media/image71.jpg"/><Relationship Id="rId5" Type="http://schemas.openxmlformats.org/officeDocument/2006/relationships/image" Target="../media/image53.jpg"/><Relationship Id="rId15" Type="http://schemas.openxmlformats.org/officeDocument/2006/relationships/image" Target="../media/image65.jpg"/><Relationship Id="rId23" Type="http://schemas.openxmlformats.org/officeDocument/2006/relationships/image" Target="../media/image57.png"/><Relationship Id="rId28" Type="http://schemas.openxmlformats.org/officeDocument/2006/relationships/image" Target="../media/image69.jpg"/><Relationship Id="rId10" Type="http://schemas.openxmlformats.org/officeDocument/2006/relationships/image" Target="../media/image44.jpg"/><Relationship Id="rId19" Type="http://schemas.openxmlformats.org/officeDocument/2006/relationships/image" Target="../media/image49.jpg"/><Relationship Id="rId31" Type="http://schemas.openxmlformats.org/officeDocument/2006/relationships/image" Target="../media/image5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64.jpg"/><Relationship Id="rId22" Type="http://schemas.openxmlformats.org/officeDocument/2006/relationships/image" Target="../media/image62.jpg"/><Relationship Id="rId27" Type="http://schemas.openxmlformats.org/officeDocument/2006/relationships/image" Target="../media/image68.jpg"/><Relationship Id="rId30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3.jpg"/><Relationship Id="rId18" Type="http://schemas.openxmlformats.org/officeDocument/2006/relationships/image" Target="../media/image88.jpg"/><Relationship Id="rId26" Type="http://schemas.openxmlformats.org/officeDocument/2006/relationships/image" Target="../media/image96.png"/><Relationship Id="rId3" Type="http://schemas.openxmlformats.org/officeDocument/2006/relationships/image" Target="../media/image73.jpg"/><Relationship Id="rId21" Type="http://schemas.openxmlformats.org/officeDocument/2006/relationships/image" Target="../media/image91.jpg"/><Relationship Id="rId7" Type="http://schemas.openxmlformats.org/officeDocument/2006/relationships/image" Target="../media/image77.jpg"/><Relationship Id="rId12" Type="http://schemas.openxmlformats.org/officeDocument/2006/relationships/image" Target="../media/image82.jpg"/><Relationship Id="rId17" Type="http://schemas.openxmlformats.org/officeDocument/2006/relationships/image" Target="../media/image87.jpg"/><Relationship Id="rId25" Type="http://schemas.openxmlformats.org/officeDocument/2006/relationships/image" Target="../media/image95.png"/><Relationship Id="rId2" Type="http://schemas.openxmlformats.org/officeDocument/2006/relationships/image" Target="../media/image72.jpg"/><Relationship Id="rId16" Type="http://schemas.openxmlformats.org/officeDocument/2006/relationships/image" Target="../media/image86.jp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81.jpg"/><Relationship Id="rId24" Type="http://schemas.openxmlformats.org/officeDocument/2006/relationships/image" Target="../media/image94.jpg"/><Relationship Id="rId5" Type="http://schemas.openxmlformats.org/officeDocument/2006/relationships/image" Target="../media/image75.jpg"/><Relationship Id="rId15" Type="http://schemas.openxmlformats.org/officeDocument/2006/relationships/image" Target="../media/image85.jp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jpg"/><Relationship Id="rId19" Type="http://schemas.openxmlformats.org/officeDocument/2006/relationships/image" Target="../media/image89.png"/><Relationship Id="rId31" Type="http://schemas.openxmlformats.org/officeDocument/2006/relationships/image" Target="../media/image101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Relationship Id="rId14" Type="http://schemas.openxmlformats.org/officeDocument/2006/relationships/image" Target="../media/image84.jp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29ABC03E-9171-3EEC-0D03-1815A1DCF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9100"/>
            <a:ext cx="6934200" cy="6934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38758"/>
            <a:ext cx="10037031" cy="1038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682619"/>
            <a:ext cx="10037031" cy="106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766" y="1305559"/>
            <a:ext cx="789876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i="0" spc="-20" dirty="0">
                <a:solidFill>
                  <a:srgbClr val="FFFFFF"/>
                </a:solidFill>
                <a:latin typeface="Calibri"/>
                <a:cs typeface="Calibri"/>
              </a:rPr>
              <a:t>Context for </a:t>
            </a:r>
            <a:r>
              <a:rPr sz="3300" b="1" i="0" dirty="0">
                <a:solidFill>
                  <a:srgbClr val="FFFFFF"/>
                </a:solidFill>
                <a:latin typeface="Calibri"/>
                <a:cs typeface="Calibri"/>
              </a:rPr>
              <a:t>Engineering in </a:t>
            </a:r>
            <a:r>
              <a:rPr sz="3300" b="1" i="0" spc="-10" dirty="0">
                <a:solidFill>
                  <a:srgbClr val="FFFFFF"/>
                </a:solidFill>
                <a:latin typeface="Calibri"/>
                <a:cs typeface="Calibri"/>
              </a:rPr>
              <a:t>Healthcare </a:t>
            </a:r>
            <a:r>
              <a:rPr sz="3300" b="1" i="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b="1" i="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i="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96355" y="4071556"/>
            <a:ext cx="397510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95"/>
              </a:lnSpc>
            </a:pPr>
            <a:r>
              <a:rPr sz="2300" spc="-5" dirty="0">
                <a:latin typeface="Calibri"/>
                <a:cs typeface="Calibri"/>
              </a:rPr>
              <a:t>on)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201930" algn="l"/>
              </a:tabLst>
            </a:pPr>
            <a:r>
              <a:rPr spc="-30" dirty="0"/>
              <a:t>Worst </a:t>
            </a:r>
            <a:r>
              <a:rPr dirty="0"/>
              <a:t>pandemic in 100</a:t>
            </a:r>
            <a:r>
              <a:rPr spc="60" dirty="0"/>
              <a:t> </a:t>
            </a:r>
            <a:r>
              <a:rPr spc="-15" dirty="0"/>
              <a:t>years</a:t>
            </a: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pc="-10" dirty="0"/>
              <a:t>Urgent, wicked </a:t>
            </a:r>
            <a:r>
              <a:rPr spc="-5" dirty="0"/>
              <a:t>problems </a:t>
            </a:r>
            <a:r>
              <a:rPr dirty="0"/>
              <a:t>of changing</a:t>
            </a:r>
            <a:r>
              <a:rPr spc="15" dirty="0"/>
              <a:t> </a:t>
            </a:r>
            <a:r>
              <a:rPr spc="-5" dirty="0"/>
              <a:t>climate</a:t>
            </a:r>
          </a:p>
          <a:p>
            <a:pPr marL="578485" lvl="1" indent="-18986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579120" algn="l"/>
              </a:tabLst>
            </a:pPr>
            <a:r>
              <a:rPr sz="1950" spc="5" dirty="0">
                <a:latin typeface="Calibri"/>
                <a:cs typeface="Calibri"/>
              </a:rPr>
              <a:t>Resilience</a:t>
            </a:r>
            <a:endParaRPr sz="1950">
              <a:latin typeface="Calibri"/>
              <a:cs typeface="Calibri"/>
            </a:endParaRPr>
          </a:p>
          <a:p>
            <a:pPr marL="578485" lvl="1" indent="-189865">
              <a:lnSpc>
                <a:spcPct val="100000"/>
              </a:lnSpc>
              <a:spcBef>
                <a:spcPts val="209"/>
              </a:spcBef>
              <a:buFont typeface="Arial"/>
              <a:buChar char="•"/>
              <a:tabLst>
                <a:tab pos="579120" algn="l"/>
              </a:tabLst>
            </a:pPr>
            <a:r>
              <a:rPr sz="1950" spc="5" dirty="0">
                <a:latin typeface="Calibri"/>
                <a:cs typeface="Calibri"/>
              </a:rPr>
              <a:t>Decarbonization</a:t>
            </a:r>
            <a:endParaRPr sz="195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201930" algn="l"/>
              </a:tabLst>
            </a:pPr>
            <a:r>
              <a:rPr spc="-5" dirty="0"/>
              <a:t>Intensely </a:t>
            </a:r>
            <a:r>
              <a:rPr spc="-35" dirty="0"/>
              <a:t>risk‐averse </a:t>
            </a:r>
            <a:r>
              <a:rPr spc="-5" dirty="0"/>
              <a:t>function </a:t>
            </a:r>
            <a:r>
              <a:rPr spc="-10" dirty="0"/>
              <a:t>(form follows?</a:t>
            </a:r>
            <a:r>
              <a:rPr spc="70" dirty="0"/>
              <a:t> </a:t>
            </a:r>
            <a:r>
              <a:rPr spc="-5" dirty="0"/>
              <a:t>functi</a:t>
            </a: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pc="-5" dirty="0"/>
              <a:t>Intensely </a:t>
            </a:r>
            <a:r>
              <a:rPr spc="-20" dirty="0"/>
              <a:t>broken </a:t>
            </a:r>
            <a:r>
              <a:rPr spc="-5" dirty="0"/>
              <a:t>industry (especially</a:t>
            </a:r>
            <a:r>
              <a:rPr spc="45" dirty="0"/>
              <a:t> </a:t>
            </a:r>
            <a:r>
              <a:rPr dirty="0"/>
              <a:t>economics)</a:t>
            </a:r>
          </a:p>
        </p:txBody>
      </p:sp>
      <p:sp>
        <p:nvSpPr>
          <p:cNvPr id="5" name="object 5"/>
          <p:cNvSpPr/>
          <p:nvPr/>
        </p:nvSpPr>
        <p:spPr>
          <a:xfrm>
            <a:off x="7086600" y="3069335"/>
            <a:ext cx="2427732" cy="2431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113" y="1187196"/>
            <a:ext cx="7630668" cy="4318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50350" y="6356094"/>
            <a:ext cx="15367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spc="20" dirty="0">
                <a:solidFill>
                  <a:srgbClr val="898989"/>
                </a:solidFill>
                <a:latin typeface="Calibri"/>
                <a:cs typeface="Calibri"/>
              </a:rPr>
              <a:t>11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97445" y="2774442"/>
            <a:ext cx="2722880" cy="28435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Times New Roman"/>
              <a:cs typeface="Times New Roman"/>
            </a:endParaRPr>
          </a:p>
          <a:p>
            <a:pPr marL="273685" marR="360680">
              <a:lnSpc>
                <a:spcPct val="101499"/>
              </a:lnSpc>
            </a:pPr>
            <a:r>
              <a:rPr sz="1950" spc="5" dirty="0">
                <a:latin typeface="Calibri"/>
                <a:cs typeface="Calibri"/>
              </a:rPr>
              <a:t>Detrimental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spc="10" dirty="0">
                <a:latin typeface="Calibri"/>
                <a:cs typeface="Calibri"/>
              </a:rPr>
              <a:t>impacts  due </a:t>
            </a:r>
            <a:r>
              <a:rPr sz="1950" dirty="0">
                <a:latin typeface="Calibri"/>
                <a:cs typeface="Calibri"/>
              </a:rPr>
              <a:t>to: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Calibri"/>
              <a:cs typeface="Calibri"/>
            </a:endParaRPr>
          </a:p>
          <a:p>
            <a:pPr marL="509270" indent="-235585">
              <a:lnSpc>
                <a:spcPct val="100000"/>
              </a:lnSpc>
              <a:buFont typeface="Arial"/>
              <a:buChar char="•"/>
              <a:tabLst>
                <a:tab pos="509270" algn="l"/>
                <a:tab pos="509905" algn="l"/>
              </a:tabLst>
            </a:pPr>
            <a:r>
              <a:rPr sz="1650" spc="-15" dirty="0">
                <a:latin typeface="Calibri"/>
                <a:cs typeface="Calibri"/>
              </a:rPr>
              <a:t>Sicker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patients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509270" indent="-2355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09270" algn="l"/>
                <a:tab pos="509905" algn="l"/>
              </a:tabLst>
            </a:pPr>
            <a:r>
              <a:rPr sz="1650" spc="-5" dirty="0">
                <a:latin typeface="Calibri"/>
                <a:cs typeface="Calibri"/>
              </a:rPr>
              <a:t>Higher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expenses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509270" indent="-236220">
              <a:lnSpc>
                <a:spcPct val="100000"/>
              </a:lnSpc>
              <a:buFont typeface="Arial"/>
              <a:buChar char="•"/>
              <a:tabLst>
                <a:tab pos="509270" algn="l"/>
                <a:tab pos="509905" algn="l"/>
              </a:tabLst>
            </a:pPr>
            <a:r>
              <a:rPr sz="1650" spc="-10" dirty="0">
                <a:latin typeface="Calibri"/>
                <a:cs typeface="Calibri"/>
              </a:rPr>
              <a:t>Fewer outpatient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visits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6701" y="5610098"/>
            <a:ext cx="647128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i="1" spc="-5" dirty="0">
                <a:solidFill>
                  <a:srgbClr val="7E7E7E"/>
                </a:solidFill>
                <a:latin typeface="Calibri"/>
                <a:cs typeface="Calibri"/>
              </a:rPr>
              <a:t>http</a:t>
            </a:r>
            <a:r>
              <a:rPr sz="1150" i="1" spc="-5" dirty="0">
                <a:solidFill>
                  <a:srgbClr val="7E7E7E"/>
                </a:solidFill>
                <a:latin typeface="Calibri"/>
                <a:cs typeface="Calibri"/>
                <a:hlinkClick r:id="rId3"/>
              </a:rPr>
              <a:t>s://www.aha.org/guidesreports/2021</a:t>
            </a:r>
            <a:r>
              <a:rPr sz="1150" i="1" spc="-5" dirty="0">
                <a:solidFill>
                  <a:srgbClr val="7E7E7E"/>
                </a:solidFill>
                <a:latin typeface="Calibri"/>
                <a:cs typeface="Calibri"/>
              </a:rPr>
              <a:t>‐09‐21‐financial‐effects‐covid‐19‐hospital‐outlook‐remainder‐2021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76259" y="1057655"/>
            <a:ext cx="1882139" cy="1257300"/>
          </a:xfrm>
          <a:custGeom>
            <a:avLst/>
            <a:gdLst/>
            <a:ahLst/>
            <a:cxnLst/>
            <a:rect l="l" t="t" r="r" b="b"/>
            <a:pathLst>
              <a:path w="1882140" h="1257300">
                <a:moveTo>
                  <a:pt x="0" y="1257300"/>
                </a:moveTo>
                <a:lnTo>
                  <a:pt x="1882139" y="1257300"/>
                </a:lnTo>
                <a:lnTo>
                  <a:pt x="1882139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0" y="1057655"/>
            <a:ext cx="194310" cy="1257300"/>
          </a:xfrm>
          <a:custGeom>
            <a:avLst/>
            <a:gdLst/>
            <a:ahLst/>
            <a:cxnLst/>
            <a:rect l="l" t="t" r="r" b="b"/>
            <a:pathLst>
              <a:path w="194310" h="1257300">
                <a:moveTo>
                  <a:pt x="0" y="1257300"/>
                </a:moveTo>
                <a:lnTo>
                  <a:pt x="193929" y="1257300"/>
                </a:lnTo>
                <a:lnTo>
                  <a:pt x="193929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8744" y="5252465"/>
            <a:ext cx="7442834" cy="0"/>
          </a:xfrm>
          <a:custGeom>
            <a:avLst/>
            <a:gdLst/>
            <a:ahLst/>
            <a:cxnLst/>
            <a:rect l="l" t="t" r="r" b="b"/>
            <a:pathLst>
              <a:path w="7442834">
                <a:moveTo>
                  <a:pt x="0" y="0"/>
                </a:moveTo>
                <a:lnTo>
                  <a:pt x="7442454" y="0"/>
                </a:lnTo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44" y="4436364"/>
            <a:ext cx="7442834" cy="0"/>
          </a:xfrm>
          <a:custGeom>
            <a:avLst/>
            <a:gdLst/>
            <a:ahLst/>
            <a:cxnLst/>
            <a:rect l="l" t="t" r="r" b="b"/>
            <a:pathLst>
              <a:path w="7442834">
                <a:moveTo>
                  <a:pt x="0" y="0"/>
                </a:moveTo>
                <a:lnTo>
                  <a:pt x="7442454" y="0"/>
                </a:lnTo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8744" y="3620261"/>
            <a:ext cx="7442834" cy="0"/>
          </a:xfrm>
          <a:custGeom>
            <a:avLst/>
            <a:gdLst/>
            <a:ahLst/>
            <a:cxnLst/>
            <a:rect l="l" t="t" r="r" b="b"/>
            <a:pathLst>
              <a:path w="7442834">
                <a:moveTo>
                  <a:pt x="0" y="0"/>
                </a:moveTo>
                <a:lnTo>
                  <a:pt x="7442454" y="0"/>
                </a:lnTo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8744" y="1988820"/>
            <a:ext cx="7442834" cy="0"/>
          </a:xfrm>
          <a:custGeom>
            <a:avLst/>
            <a:gdLst/>
            <a:ahLst/>
            <a:cxnLst/>
            <a:rect l="l" t="t" r="r" b="b"/>
            <a:pathLst>
              <a:path w="7442834">
                <a:moveTo>
                  <a:pt x="0" y="0"/>
                </a:moveTo>
                <a:lnTo>
                  <a:pt x="7442454" y="0"/>
                </a:lnTo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44" y="1173480"/>
            <a:ext cx="7442834" cy="0"/>
          </a:xfrm>
          <a:custGeom>
            <a:avLst/>
            <a:gdLst/>
            <a:ahLst/>
            <a:cxnLst/>
            <a:rect l="l" t="t" r="r" b="b"/>
            <a:pathLst>
              <a:path w="7442834">
                <a:moveTo>
                  <a:pt x="0" y="0"/>
                </a:moveTo>
                <a:lnTo>
                  <a:pt x="7442454" y="0"/>
                </a:lnTo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744" y="6067805"/>
            <a:ext cx="7442834" cy="0"/>
          </a:xfrm>
          <a:custGeom>
            <a:avLst/>
            <a:gdLst/>
            <a:ahLst/>
            <a:cxnLst/>
            <a:rect l="l" t="t" r="r" b="b"/>
            <a:pathLst>
              <a:path w="7442834">
                <a:moveTo>
                  <a:pt x="0" y="0"/>
                </a:moveTo>
                <a:lnTo>
                  <a:pt x="7442454" y="0"/>
                </a:lnTo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098548"/>
            <a:ext cx="1488440" cy="72390"/>
          </a:xfrm>
          <a:custGeom>
            <a:avLst/>
            <a:gdLst/>
            <a:ahLst/>
            <a:cxnLst/>
            <a:rect l="l" t="t" r="r" b="b"/>
            <a:pathLst>
              <a:path w="1488439" h="72389">
                <a:moveTo>
                  <a:pt x="0" y="72389"/>
                </a:moveTo>
                <a:lnTo>
                  <a:pt x="743712" y="60959"/>
                </a:lnTo>
                <a:lnTo>
                  <a:pt x="1488186" y="0"/>
                </a:lnTo>
              </a:path>
            </a:pathLst>
          </a:custGeom>
          <a:ln w="23571">
            <a:solidFill>
              <a:srgbClr val="BADF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0600" y="1820417"/>
            <a:ext cx="6697980" cy="350520"/>
          </a:xfrm>
          <a:custGeom>
            <a:avLst/>
            <a:gdLst/>
            <a:ahLst/>
            <a:cxnLst/>
            <a:rect l="l" t="t" r="r" b="b"/>
            <a:pathLst>
              <a:path w="6697980" h="350519">
                <a:moveTo>
                  <a:pt x="0" y="350520"/>
                </a:moveTo>
                <a:lnTo>
                  <a:pt x="743712" y="339090"/>
                </a:lnTo>
                <a:lnTo>
                  <a:pt x="1488948" y="278130"/>
                </a:lnTo>
                <a:lnTo>
                  <a:pt x="2232660" y="238506"/>
                </a:lnTo>
                <a:lnTo>
                  <a:pt x="2283640" y="235794"/>
                </a:lnTo>
                <a:lnTo>
                  <a:pt x="2334621" y="233081"/>
                </a:lnTo>
                <a:lnTo>
                  <a:pt x="2385602" y="230369"/>
                </a:lnTo>
                <a:lnTo>
                  <a:pt x="2436583" y="227657"/>
                </a:lnTo>
                <a:lnTo>
                  <a:pt x="2487564" y="224944"/>
                </a:lnTo>
                <a:lnTo>
                  <a:pt x="2538545" y="222231"/>
                </a:lnTo>
                <a:lnTo>
                  <a:pt x="2589526" y="219518"/>
                </a:lnTo>
                <a:lnTo>
                  <a:pt x="2640507" y="216805"/>
                </a:lnTo>
                <a:lnTo>
                  <a:pt x="2691488" y="214092"/>
                </a:lnTo>
                <a:lnTo>
                  <a:pt x="2742469" y="211379"/>
                </a:lnTo>
                <a:lnTo>
                  <a:pt x="2793450" y="208665"/>
                </a:lnTo>
                <a:lnTo>
                  <a:pt x="2844431" y="205952"/>
                </a:lnTo>
                <a:lnTo>
                  <a:pt x="2895412" y="203238"/>
                </a:lnTo>
                <a:lnTo>
                  <a:pt x="2946393" y="200524"/>
                </a:lnTo>
                <a:lnTo>
                  <a:pt x="2997373" y="197811"/>
                </a:lnTo>
                <a:lnTo>
                  <a:pt x="3048354" y="195097"/>
                </a:lnTo>
                <a:lnTo>
                  <a:pt x="3099335" y="192383"/>
                </a:lnTo>
                <a:lnTo>
                  <a:pt x="3150316" y="189668"/>
                </a:lnTo>
                <a:lnTo>
                  <a:pt x="3201297" y="186954"/>
                </a:lnTo>
                <a:lnTo>
                  <a:pt x="3252278" y="184240"/>
                </a:lnTo>
                <a:lnTo>
                  <a:pt x="3303259" y="181525"/>
                </a:lnTo>
                <a:lnTo>
                  <a:pt x="3354240" y="178811"/>
                </a:lnTo>
                <a:lnTo>
                  <a:pt x="3405221" y="176096"/>
                </a:lnTo>
                <a:lnTo>
                  <a:pt x="3456202" y="173382"/>
                </a:lnTo>
                <a:lnTo>
                  <a:pt x="3507183" y="170667"/>
                </a:lnTo>
                <a:lnTo>
                  <a:pt x="3558164" y="167952"/>
                </a:lnTo>
                <a:lnTo>
                  <a:pt x="3609145" y="165237"/>
                </a:lnTo>
                <a:lnTo>
                  <a:pt x="3660126" y="162523"/>
                </a:lnTo>
                <a:lnTo>
                  <a:pt x="3711107" y="159808"/>
                </a:lnTo>
                <a:lnTo>
                  <a:pt x="3762087" y="157093"/>
                </a:lnTo>
                <a:lnTo>
                  <a:pt x="3813068" y="154378"/>
                </a:lnTo>
                <a:lnTo>
                  <a:pt x="3864049" y="151663"/>
                </a:lnTo>
                <a:lnTo>
                  <a:pt x="3915030" y="148948"/>
                </a:lnTo>
                <a:lnTo>
                  <a:pt x="3966011" y="146233"/>
                </a:lnTo>
                <a:lnTo>
                  <a:pt x="4016992" y="143518"/>
                </a:lnTo>
                <a:lnTo>
                  <a:pt x="4067973" y="140803"/>
                </a:lnTo>
                <a:lnTo>
                  <a:pt x="4118954" y="138088"/>
                </a:lnTo>
                <a:lnTo>
                  <a:pt x="4169935" y="135373"/>
                </a:lnTo>
                <a:lnTo>
                  <a:pt x="4220916" y="132658"/>
                </a:lnTo>
                <a:lnTo>
                  <a:pt x="4271897" y="129943"/>
                </a:lnTo>
                <a:lnTo>
                  <a:pt x="4322878" y="127228"/>
                </a:lnTo>
                <a:lnTo>
                  <a:pt x="4373859" y="124513"/>
                </a:lnTo>
                <a:lnTo>
                  <a:pt x="4424840" y="121798"/>
                </a:lnTo>
                <a:lnTo>
                  <a:pt x="4475820" y="119083"/>
                </a:lnTo>
                <a:lnTo>
                  <a:pt x="4526801" y="116368"/>
                </a:lnTo>
                <a:lnTo>
                  <a:pt x="4577782" y="113654"/>
                </a:lnTo>
                <a:lnTo>
                  <a:pt x="4628763" y="110939"/>
                </a:lnTo>
                <a:lnTo>
                  <a:pt x="4679744" y="108224"/>
                </a:lnTo>
                <a:lnTo>
                  <a:pt x="4730725" y="105509"/>
                </a:lnTo>
                <a:lnTo>
                  <a:pt x="4781706" y="102795"/>
                </a:lnTo>
                <a:lnTo>
                  <a:pt x="4832687" y="100080"/>
                </a:lnTo>
                <a:lnTo>
                  <a:pt x="4883668" y="97366"/>
                </a:lnTo>
                <a:lnTo>
                  <a:pt x="4934649" y="94651"/>
                </a:lnTo>
                <a:lnTo>
                  <a:pt x="4985630" y="91937"/>
                </a:lnTo>
                <a:lnTo>
                  <a:pt x="5036611" y="89223"/>
                </a:lnTo>
                <a:lnTo>
                  <a:pt x="5087592" y="86508"/>
                </a:lnTo>
                <a:lnTo>
                  <a:pt x="5138573" y="83794"/>
                </a:lnTo>
                <a:lnTo>
                  <a:pt x="5189554" y="81080"/>
                </a:lnTo>
                <a:lnTo>
                  <a:pt x="5240534" y="78367"/>
                </a:lnTo>
                <a:lnTo>
                  <a:pt x="5291515" y="75653"/>
                </a:lnTo>
                <a:lnTo>
                  <a:pt x="5342496" y="72939"/>
                </a:lnTo>
                <a:lnTo>
                  <a:pt x="5393477" y="70226"/>
                </a:lnTo>
                <a:lnTo>
                  <a:pt x="5444458" y="67512"/>
                </a:lnTo>
                <a:lnTo>
                  <a:pt x="5495439" y="64799"/>
                </a:lnTo>
                <a:lnTo>
                  <a:pt x="5546420" y="62086"/>
                </a:lnTo>
                <a:lnTo>
                  <a:pt x="5597401" y="59373"/>
                </a:lnTo>
                <a:lnTo>
                  <a:pt x="5648382" y="56660"/>
                </a:lnTo>
                <a:lnTo>
                  <a:pt x="5699363" y="53947"/>
                </a:lnTo>
                <a:lnTo>
                  <a:pt x="5750344" y="51234"/>
                </a:lnTo>
                <a:lnTo>
                  <a:pt x="5801325" y="48522"/>
                </a:lnTo>
                <a:lnTo>
                  <a:pt x="5852306" y="45810"/>
                </a:lnTo>
                <a:lnTo>
                  <a:pt x="5903287" y="43097"/>
                </a:lnTo>
                <a:lnTo>
                  <a:pt x="5954268" y="40385"/>
                </a:lnTo>
                <a:lnTo>
                  <a:pt x="6697980" y="0"/>
                </a:lnTo>
              </a:path>
            </a:pathLst>
          </a:custGeom>
          <a:ln w="23571">
            <a:solidFill>
              <a:srgbClr val="3232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0600" y="2098548"/>
            <a:ext cx="6697980" cy="241300"/>
          </a:xfrm>
          <a:custGeom>
            <a:avLst/>
            <a:gdLst/>
            <a:ahLst/>
            <a:cxnLst/>
            <a:rect l="l" t="t" r="r" b="b"/>
            <a:pathLst>
              <a:path w="6697980" h="241300">
                <a:moveTo>
                  <a:pt x="0" y="72389"/>
                </a:moveTo>
                <a:lnTo>
                  <a:pt x="743712" y="60959"/>
                </a:lnTo>
                <a:lnTo>
                  <a:pt x="1488948" y="0"/>
                </a:lnTo>
                <a:lnTo>
                  <a:pt x="2232660" y="37337"/>
                </a:lnTo>
                <a:lnTo>
                  <a:pt x="2977134" y="105917"/>
                </a:lnTo>
                <a:lnTo>
                  <a:pt x="3721608" y="240791"/>
                </a:lnTo>
                <a:lnTo>
                  <a:pt x="4465320" y="230885"/>
                </a:lnTo>
                <a:lnTo>
                  <a:pt x="5209794" y="231647"/>
                </a:lnTo>
                <a:lnTo>
                  <a:pt x="5954268" y="227075"/>
                </a:lnTo>
                <a:lnTo>
                  <a:pt x="6697980" y="220217"/>
                </a:lnTo>
              </a:path>
            </a:pathLst>
          </a:custGeom>
          <a:ln w="23571">
            <a:solidFill>
              <a:srgbClr val="DCBD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0600" y="2098548"/>
            <a:ext cx="6697980" cy="797560"/>
          </a:xfrm>
          <a:custGeom>
            <a:avLst/>
            <a:gdLst/>
            <a:ahLst/>
            <a:cxnLst/>
            <a:rect l="l" t="t" r="r" b="b"/>
            <a:pathLst>
              <a:path w="6697980" h="797560">
                <a:moveTo>
                  <a:pt x="0" y="72389"/>
                </a:moveTo>
                <a:lnTo>
                  <a:pt x="743712" y="60959"/>
                </a:lnTo>
                <a:lnTo>
                  <a:pt x="1488948" y="0"/>
                </a:lnTo>
                <a:lnTo>
                  <a:pt x="2232660" y="58673"/>
                </a:lnTo>
                <a:lnTo>
                  <a:pt x="2977134" y="249935"/>
                </a:lnTo>
                <a:lnTo>
                  <a:pt x="3721608" y="525017"/>
                </a:lnTo>
                <a:lnTo>
                  <a:pt x="4465320" y="612647"/>
                </a:lnTo>
                <a:lnTo>
                  <a:pt x="5209794" y="693419"/>
                </a:lnTo>
                <a:lnTo>
                  <a:pt x="5954268" y="746759"/>
                </a:lnTo>
                <a:lnTo>
                  <a:pt x="6697980" y="797051"/>
                </a:lnTo>
              </a:path>
            </a:pathLst>
          </a:custGeom>
          <a:ln w="23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2098548"/>
            <a:ext cx="6697980" cy="1037590"/>
          </a:xfrm>
          <a:custGeom>
            <a:avLst/>
            <a:gdLst/>
            <a:ahLst/>
            <a:cxnLst/>
            <a:rect l="l" t="t" r="r" b="b"/>
            <a:pathLst>
              <a:path w="6697980" h="1037589">
                <a:moveTo>
                  <a:pt x="0" y="72389"/>
                </a:moveTo>
                <a:lnTo>
                  <a:pt x="743712" y="60959"/>
                </a:lnTo>
                <a:lnTo>
                  <a:pt x="1488948" y="0"/>
                </a:lnTo>
                <a:lnTo>
                  <a:pt x="2232660" y="71627"/>
                </a:lnTo>
                <a:lnTo>
                  <a:pt x="2977134" y="287273"/>
                </a:lnTo>
                <a:lnTo>
                  <a:pt x="3721608" y="633983"/>
                </a:lnTo>
                <a:lnTo>
                  <a:pt x="4465320" y="767333"/>
                </a:lnTo>
                <a:lnTo>
                  <a:pt x="5209794" y="877823"/>
                </a:lnTo>
                <a:lnTo>
                  <a:pt x="5954268" y="962405"/>
                </a:lnTo>
                <a:lnTo>
                  <a:pt x="6697980" y="1037081"/>
                </a:lnTo>
              </a:path>
            </a:pathLst>
          </a:custGeom>
          <a:ln w="23571">
            <a:solidFill>
              <a:srgbClr val="3B8B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5394" y="5990335"/>
            <a:ext cx="6540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2128" y="5174999"/>
            <a:ext cx="28829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+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128" y="4358896"/>
            <a:ext cx="28829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75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+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128" y="3543559"/>
            <a:ext cx="28829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3</a:t>
            </a:r>
            <a:r>
              <a:rPr sz="75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+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2128" y="1912120"/>
            <a:ext cx="28829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r>
              <a:rPr sz="75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+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2128" y="1096018"/>
            <a:ext cx="28829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r>
              <a:rPr sz="75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+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6202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30616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3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74265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18680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3094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06743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7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51157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95571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7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39220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83634" y="6103117"/>
            <a:ext cx="222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r>
              <a:rPr sz="750" spc="-1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750" spc="-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4310" y="1057655"/>
            <a:ext cx="7981950" cy="5240655"/>
          </a:xfrm>
          <a:custGeom>
            <a:avLst/>
            <a:gdLst/>
            <a:ahLst/>
            <a:cxnLst/>
            <a:rect l="l" t="t" r="r" b="b"/>
            <a:pathLst>
              <a:path w="7981950" h="5240655">
                <a:moveTo>
                  <a:pt x="0" y="5240274"/>
                </a:moveTo>
                <a:lnTo>
                  <a:pt x="0" y="0"/>
                </a:lnTo>
                <a:lnTo>
                  <a:pt x="7981950" y="0"/>
                </a:lnTo>
                <a:lnTo>
                  <a:pt x="7981950" y="5240273"/>
                </a:lnTo>
                <a:lnTo>
                  <a:pt x="0" y="5240274"/>
                </a:lnTo>
                <a:close/>
              </a:path>
            </a:pathLst>
          </a:custGeom>
          <a:ln w="786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36728" y="2331973"/>
            <a:ext cx="7862570" cy="9156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38125" algn="r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Arial"/>
                <a:cs typeface="Arial"/>
              </a:rPr>
              <a:t>Capital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projects.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tabLst>
                <a:tab pos="6918325" algn="l"/>
                <a:tab pos="7823834" algn="l"/>
              </a:tabLst>
            </a:pPr>
            <a:r>
              <a:rPr sz="1125" spc="-15" baseline="-22222" dirty="0">
                <a:solidFill>
                  <a:srgbClr val="585858"/>
                </a:solidFill>
                <a:latin typeface="Arial"/>
                <a:cs typeface="Arial"/>
              </a:rPr>
              <a:t>4E+09</a:t>
            </a:r>
            <a:r>
              <a:rPr sz="750" u="sng" spc="-10" dirty="0">
                <a:uFill>
                  <a:solidFill>
                    <a:srgbClr val="D8D8D8"/>
                  </a:solidFill>
                </a:uFill>
                <a:latin typeface="Arial"/>
                <a:cs typeface="Arial"/>
              </a:rPr>
              <a:t> 	</a:t>
            </a:r>
            <a:r>
              <a:rPr sz="900" u="sng" dirty="0">
                <a:uFill>
                  <a:solidFill>
                    <a:srgbClr val="D8D8D8"/>
                  </a:solidFill>
                </a:uFill>
                <a:latin typeface="Arial"/>
                <a:cs typeface="Arial"/>
              </a:rPr>
              <a:t>Operations	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Arial"/>
              <a:cs typeface="Arial"/>
            </a:endParaRPr>
          </a:p>
          <a:p>
            <a:pPr marR="470534" algn="r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Behavior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6045708" y="1564639"/>
            <a:ext cx="128968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50" b="1" spc="-5" dirty="0">
                <a:latin typeface="Arial"/>
                <a:cs typeface="Arial"/>
              </a:rPr>
              <a:t>Business </a:t>
            </a:r>
            <a:r>
              <a:rPr sz="1150" b="1" dirty="0">
                <a:latin typeface="Arial"/>
                <a:cs typeface="Arial"/>
              </a:rPr>
              <a:t>as</a:t>
            </a:r>
            <a:r>
              <a:rPr sz="1150" b="1" spc="-65" dirty="0">
                <a:latin typeface="Arial"/>
                <a:cs typeface="Arial"/>
              </a:rPr>
              <a:t> </a:t>
            </a:r>
            <a:r>
              <a:rPr sz="1150" b="1" spc="-5" dirty="0">
                <a:latin typeface="Arial"/>
                <a:cs typeface="Arial"/>
              </a:rPr>
              <a:t>usual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157" y="1082802"/>
            <a:ext cx="7772400" cy="5270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1350" y="1205737"/>
            <a:ext cx="11309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0" spc="-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200" b="1" i="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200" b="1" i="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b="1" i="0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200" b="1" i="0" dirty="0">
                <a:solidFill>
                  <a:srgbClr val="FFFFFF"/>
                </a:solidFill>
                <a:latin typeface="Calibri"/>
                <a:cs typeface="Calibri"/>
              </a:rPr>
              <a:t>INE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58" y="1246874"/>
            <a:ext cx="14998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SHARK</a:t>
            </a:r>
            <a:r>
              <a:rPr sz="2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TANK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6379" y="1265936"/>
            <a:ext cx="31115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vs.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2376" y="1204722"/>
            <a:ext cx="981710" cy="1008380"/>
          </a:xfrm>
          <a:custGeom>
            <a:avLst/>
            <a:gdLst/>
            <a:ahLst/>
            <a:cxnLst/>
            <a:rect l="l" t="t" r="r" b="b"/>
            <a:pathLst>
              <a:path w="981710" h="1008380">
                <a:moveTo>
                  <a:pt x="981456" y="503681"/>
                </a:moveTo>
                <a:lnTo>
                  <a:pt x="979212" y="455181"/>
                </a:lnTo>
                <a:lnTo>
                  <a:pt x="972616" y="407983"/>
                </a:lnTo>
                <a:lnTo>
                  <a:pt x="961874" y="362299"/>
                </a:lnTo>
                <a:lnTo>
                  <a:pt x="947190" y="318340"/>
                </a:lnTo>
                <a:lnTo>
                  <a:pt x="928768" y="276318"/>
                </a:lnTo>
                <a:lnTo>
                  <a:pt x="906815" y="236444"/>
                </a:lnTo>
                <a:lnTo>
                  <a:pt x="881533" y="198929"/>
                </a:lnTo>
                <a:lnTo>
                  <a:pt x="853128" y="163984"/>
                </a:lnTo>
                <a:lnTo>
                  <a:pt x="821805" y="131821"/>
                </a:lnTo>
                <a:lnTo>
                  <a:pt x="787768" y="102651"/>
                </a:lnTo>
                <a:lnTo>
                  <a:pt x="751223" y="76684"/>
                </a:lnTo>
                <a:lnTo>
                  <a:pt x="712373" y="54133"/>
                </a:lnTo>
                <a:lnTo>
                  <a:pt x="671424" y="35208"/>
                </a:lnTo>
                <a:lnTo>
                  <a:pt x="628580" y="20121"/>
                </a:lnTo>
                <a:lnTo>
                  <a:pt x="584046" y="9083"/>
                </a:lnTo>
                <a:lnTo>
                  <a:pt x="538027" y="2306"/>
                </a:lnTo>
                <a:lnTo>
                  <a:pt x="490728" y="0"/>
                </a:lnTo>
                <a:lnTo>
                  <a:pt x="443428" y="2306"/>
                </a:lnTo>
                <a:lnTo>
                  <a:pt x="397409" y="9083"/>
                </a:lnTo>
                <a:lnTo>
                  <a:pt x="352875" y="20121"/>
                </a:lnTo>
                <a:lnTo>
                  <a:pt x="310031" y="35208"/>
                </a:lnTo>
                <a:lnTo>
                  <a:pt x="269082" y="54133"/>
                </a:lnTo>
                <a:lnTo>
                  <a:pt x="230232" y="76684"/>
                </a:lnTo>
                <a:lnTo>
                  <a:pt x="193687" y="102651"/>
                </a:lnTo>
                <a:lnTo>
                  <a:pt x="159650" y="131821"/>
                </a:lnTo>
                <a:lnTo>
                  <a:pt x="128327" y="163984"/>
                </a:lnTo>
                <a:lnTo>
                  <a:pt x="99922" y="198929"/>
                </a:lnTo>
                <a:lnTo>
                  <a:pt x="74640" y="236444"/>
                </a:lnTo>
                <a:lnTo>
                  <a:pt x="52687" y="276318"/>
                </a:lnTo>
                <a:lnTo>
                  <a:pt x="34265" y="318340"/>
                </a:lnTo>
                <a:lnTo>
                  <a:pt x="19581" y="362299"/>
                </a:lnTo>
                <a:lnTo>
                  <a:pt x="8839" y="407983"/>
                </a:lnTo>
                <a:lnTo>
                  <a:pt x="2243" y="455181"/>
                </a:lnTo>
                <a:lnTo>
                  <a:pt x="0" y="503681"/>
                </a:lnTo>
                <a:lnTo>
                  <a:pt x="2243" y="552309"/>
                </a:lnTo>
                <a:lnTo>
                  <a:pt x="8839" y="599619"/>
                </a:lnTo>
                <a:lnTo>
                  <a:pt x="19581" y="645400"/>
                </a:lnTo>
                <a:lnTo>
                  <a:pt x="34265" y="689444"/>
                </a:lnTo>
                <a:lnTo>
                  <a:pt x="52687" y="731539"/>
                </a:lnTo>
                <a:lnTo>
                  <a:pt x="74640" y="771474"/>
                </a:lnTo>
                <a:lnTo>
                  <a:pt x="99922" y="809041"/>
                </a:lnTo>
                <a:lnTo>
                  <a:pt x="128327" y="844028"/>
                </a:lnTo>
                <a:lnTo>
                  <a:pt x="159650" y="876225"/>
                </a:lnTo>
                <a:lnTo>
                  <a:pt x="193687" y="905421"/>
                </a:lnTo>
                <a:lnTo>
                  <a:pt x="230232" y="931407"/>
                </a:lnTo>
                <a:lnTo>
                  <a:pt x="269082" y="953973"/>
                </a:lnTo>
                <a:lnTo>
                  <a:pt x="310031" y="972907"/>
                </a:lnTo>
                <a:lnTo>
                  <a:pt x="352875" y="988000"/>
                </a:lnTo>
                <a:lnTo>
                  <a:pt x="397409" y="999040"/>
                </a:lnTo>
                <a:lnTo>
                  <a:pt x="443428" y="1005819"/>
                </a:lnTo>
                <a:lnTo>
                  <a:pt x="490728" y="1008125"/>
                </a:lnTo>
                <a:lnTo>
                  <a:pt x="538027" y="1005819"/>
                </a:lnTo>
                <a:lnTo>
                  <a:pt x="584046" y="999040"/>
                </a:lnTo>
                <a:lnTo>
                  <a:pt x="628580" y="988000"/>
                </a:lnTo>
                <a:lnTo>
                  <a:pt x="671424" y="972907"/>
                </a:lnTo>
                <a:lnTo>
                  <a:pt x="712373" y="953973"/>
                </a:lnTo>
                <a:lnTo>
                  <a:pt x="751223" y="931407"/>
                </a:lnTo>
                <a:lnTo>
                  <a:pt x="787768" y="905421"/>
                </a:lnTo>
                <a:lnTo>
                  <a:pt x="821805" y="876225"/>
                </a:lnTo>
                <a:lnTo>
                  <a:pt x="853128" y="844028"/>
                </a:lnTo>
                <a:lnTo>
                  <a:pt x="881533" y="809041"/>
                </a:lnTo>
                <a:lnTo>
                  <a:pt x="906815" y="771474"/>
                </a:lnTo>
                <a:lnTo>
                  <a:pt x="928768" y="731539"/>
                </a:lnTo>
                <a:lnTo>
                  <a:pt x="947190" y="689444"/>
                </a:lnTo>
                <a:lnTo>
                  <a:pt x="961874" y="645400"/>
                </a:lnTo>
                <a:lnTo>
                  <a:pt x="972616" y="599619"/>
                </a:lnTo>
                <a:lnTo>
                  <a:pt x="979212" y="552309"/>
                </a:lnTo>
                <a:lnTo>
                  <a:pt x="981456" y="5036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65708" y="1382522"/>
            <a:ext cx="450850" cy="661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8260">
              <a:lnSpc>
                <a:spcPts val="2335"/>
              </a:lnSpc>
              <a:spcBef>
                <a:spcPts val="130"/>
              </a:spcBef>
            </a:pPr>
            <a:r>
              <a:rPr sz="1950" b="1" spc="5" dirty="0">
                <a:latin typeface="Calibri"/>
                <a:cs typeface="Calibri"/>
              </a:rPr>
              <a:t>EUI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ts val="2635"/>
              </a:lnSpc>
            </a:pPr>
            <a:r>
              <a:rPr sz="2200" b="1" dirty="0">
                <a:latin typeface="Calibri"/>
                <a:cs typeface="Calibri"/>
              </a:rPr>
              <a:t>141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8073" y="1620774"/>
            <a:ext cx="982344" cy="1008380"/>
          </a:xfrm>
          <a:custGeom>
            <a:avLst/>
            <a:gdLst/>
            <a:ahLst/>
            <a:cxnLst/>
            <a:rect l="l" t="t" r="r" b="b"/>
            <a:pathLst>
              <a:path w="982345" h="1008380">
                <a:moveTo>
                  <a:pt x="982218" y="503681"/>
                </a:moveTo>
                <a:lnTo>
                  <a:pt x="979966" y="455181"/>
                </a:lnTo>
                <a:lnTo>
                  <a:pt x="973349" y="407983"/>
                </a:lnTo>
                <a:lnTo>
                  <a:pt x="962573" y="362299"/>
                </a:lnTo>
                <a:lnTo>
                  <a:pt x="947845" y="318340"/>
                </a:lnTo>
                <a:lnTo>
                  <a:pt x="929371" y="276318"/>
                </a:lnTo>
                <a:lnTo>
                  <a:pt x="907359" y="236444"/>
                </a:lnTo>
                <a:lnTo>
                  <a:pt x="882014" y="198929"/>
                </a:lnTo>
                <a:lnTo>
                  <a:pt x="853543" y="163984"/>
                </a:lnTo>
                <a:lnTo>
                  <a:pt x="822152" y="131821"/>
                </a:lnTo>
                <a:lnTo>
                  <a:pt x="788049" y="102651"/>
                </a:lnTo>
                <a:lnTo>
                  <a:pt x="751440" y="76684"/>
                </a:lnTo>
                <a:lnTo>
                  <a:pt x="712532" y="54133"/>
                </a:lnTo>
                <a:lnTo>
                  <a:pt x="671530" y="35208"/>
                </a:lnTo>
                <a:lnTo>
                  <a:pt x="628643" y="20121"/>
                </a:lnTo>
                <a:lnTo>
                  <a:pt x="584075" y="9083"/>
                </a:lnTo>
                <a:lnTo>
                  <a:pt x="538035" y="2306"/>
                </a:lnTo>
                <a:lnTo>
                  <a:pt x="490728" y="0"/>
                </a:lnTo>
                <a:lnTo>
                  <a:pt x="443428" y="2306"/>
                </a:lnTo>
                <a:lnTo>
                  <a:pt x="397409" y="9083"/>
                </a:lnTo>
                <a:lnTo>
                  <a:pt x="352875" y="20121"/>
                </a:lnTo>
                <a:lnTo>
                  <a:pt x="310031" y="35208"/>
                </a:lnTo>
                <a:lnTo>
                  <a:pt x="269082" y="54133"/>
                </a:lnTo>
                <a:lnTo>
                  <a:pt x="230232" y="76684"/>
                </a:lnTo>
                <a:lnTo>
                  <a:pt x="193687" y="102651"/>
                </a:lnTo>
                <a:lnTo>
                  <a:pt x="159650" y="131821"/>
                </a:lnTo>
                <a:lnTo>
                  <a:pt x="128327" y="163984"/>
                </a:lnTo>
                <a:lnTo>
                  <a:pt x="99922" y="198929"/>
                </a:lnTo>
                <a:lnTo>
                  <a:pt x="74640" y="236444"/>
                </a:lnTo>
                <a:lnTo>
                  <a:pt x="52687" y="276318"/>
                </a:lnTo>
                <a:lnTo>
                  <a:pt x="34265" y="318340"/>
                </a:lnTo>
                <a:lnTo>
                  <a:pt x="19581" y="362299"/>
                </a:lnTo>
                <a:lnTo>
                  <a:pt x="8839" y="407983"/>
                </a:lnTo>
                <a:lnTo>
                  <a:pt x="2243" y="455181"/>
                </a:lnTo>
                <a:lnTo>
                  <a:pt x="0" y="503681"/>
                </a:lnTo>
                <a:lnTo>
                  <a:pt x="2243" y="552309"/>
                </a:lnTo>
                <a:lnTo>
                  <a:pt x="8839" y="599619"/>
                </a:lnTo>
                <a:lnTo>
                  <a:pt x="19581" y="645400"/>
                </a:lnTo>
                <a:lnTo>
                  <a:pt x="34265" y="689444"/>
                </a:lnTo>
                <a:lnTo>
                  <a:pt x="52687" y="731539"/>
                </a:lnTo>
                <a:lnTo>
                  <a:pt x="74640" y="771474"/>
                </a:lnTo>
                <a:lnTo>
                  <a:pt x="99922" y="809041"/>
                </a:lnTo>
                <a:lnTo>
                  <a:pt x="128327" y="844028"/>
                </a:lnTo>
                <a:lnTo>
                  <a:pt x="159650" y="876225"/>
                </a:lnTo>
                <a:lnTo>
                  <a:pt x="193687" y="905421"/>
                </a:lnTo>
                <a:lnTo>
                  <a:pt x="230232" y="931407"/>
                </a:lnTo>
                <a:lnTo>
                  <a:pt x="269082" y="953973"/>
                </a:lnTo>
                <a:lnTo>
                  <a:pt x="310031" y="972907"/>
                </a:lnTo>
                <a:lnTo>
                  <a:pt x="352875" y="988000"/>
                </a:lnTo>
                <a:lnTo>
                  <a:pt x="397409" y="999040"/>
                </a:lnTo>
                <a:lnTo>
                  <a:pt x="443428" y="1005819"/>
                </a:lnTo>
                <a:lnTo>
                  <a:pt x="490728" y="1008125"/>
                </a:lnTo>
                <a:lnTo>
                  <a:pt x="538035" y="1005819"/>
                </a:lnTo>
                <a:lnTo>
                  <a:pt x="584075" y="999040"/>
                </a:lnTo>
                <a:lnTo>
                  <a:pt x="628643" y="988000"/>
                </a:lnTo>
                <a:lnTo>
                  <a:pt x="671530" y="972907"/>
                </a:lnTo>
                <a:lnTo>
                  <a:pt x="712532" y="953973"/>
                </a:lnTo>
                <a:lnTo>
                  <a:pt x="751440" y="931407"/>
                </a:lnTo>
                <a:lnTo>
                  <a:pt x="788049" y="905421"/>
                </a:lnTo>
                <a:lnTo>
                  <a:pt x="822152" y="876225"/>
                </a:lnTo>
                <a:lnTo>
                  <a:pt x="853543" y="844028"/>
                </a:lnTo>
                <a:lnTo>
                  <a:pt x="882014" y="809041"/>
                </a:lnTo>
                <a:lnTo>
                  <a:pt x="907359" y="771474"/>
                </a:lnTo>
                <a:lnTo>
                  <a:pt x="929371" y="731539"/>
                </a:lnTo>
                <a:lnTo>
                  <a:pt x="947845" y="689444"/>
                </a:lnTo>
                <a:lnTo>
                  <a:pt x="962573" y="645400"/>
                </a:lnTo>
                <a:lnTo>
                  <a:pt x="973349" y="599619"/>
                </a:lnTo>
                <a:lnTo>
                  <a:pt x="979966" y="552309"/>
                </a:lnTo>
                <a:lnTo>
                  <a:pt x="982218" y="5036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90080" y="1821433"/>
            <a:ext cx="379095" cy="661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335"/>
              </a:lnSpc>
              <a:spcBef>
                <a:spcPts val="130"/>
              </a:spcBef>
            </a:pPr>
            <a:r>
              <a:rPr sz="1950" b="1" spc="5" dirty="0">
                <a:latin typeface="Calibri"/>
                <a:cs typeface="Calibri"/>
              </a:rPr>
              <a:t>EUI</a:t>
            </a:r>
            <a:endParaRPr sz="1950">
              <a:latin typeface="Calibri"/>
              <a:cs typeface="Calibri"/>
            </a:endParaRPr>
          </a:p>
          <a:p>
            <a:pPr marL="47625">
              <a:lnSpc>
                <a:spcPts val="2635"/>
              </a:lnSpc>
            </a:pPr>
            <a:r>
              <a:rPr sz="2200" b="1" dirty="0">
                <a:latin typeface="Calibri"/>
                <a:cs typeface="Calibri"/>
              </a:rPr>
              <a:t>97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8409431" cy="4730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288" y="1040980"/>
            <a:ext cx="8263128" cy="5345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5EC1111-23E6-1E67-084F-54D0A133C2F7}"/>
              </a:ext>
            </a:extLst>
          </p:cNvPr>
          <p:cNvSpPr/>
          <p:nvPr/>
        </p:nvSpPr>
        <p:spPr>
          <a:xfrm>
            <a:off x="-1" y="874019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en-US" sz="4900" b="1" spc="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Why is Healthcare READY?</a:t>
            </a:r>
            <a:endParaRPr sz="4900" b="1" spc="3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F042F3B6-13B7-A11F-FDEC-53CCFF31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33" y="2314955"/>
            <a:ext cx="4006931" cy="36662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8333993" cy="4713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8333993" cy="4713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57655"/>
            <a:ext cx="8328025" cy="4711065"/>
          </a:xfrm>
          <a:custGeom>
            <a:avLst/>
            <a:gdLst/>
            <a:ahLst/>
            <a:cxnLst/>
            <a:rect l="l" t="t" r="r" b="b"/>
            <a:pathLst>
              <a:path w="8328025" h="4711065">
                <a:moveTo>
                  <a:pt x="0" y="4710684"/>
                </a:moveTo>
                <a:lnTo>
                  <a:pt x="0" y="0"/>
                </a:lnTo>
                <a:lnTo>
                  <a:pt x="8327898" y="0"/>
                </a:lnTo>
                <a:lnTo>
                  <a:pt x="8327898" y="4710683"/>
                </a:lnTo>
                <a:lnTo>
                  <a:pt x="0" y="4710684"/>
                </a:lnTo>
                <a:close/>
              </a:path>
            </a:pathLst>
          </a:custGeom>
          <a:ln w="10477">
            <a:solidFill>
              <a:srgbClr val="3052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8150" y="1897379"/>
            <a:ext cx="2148839" cy="714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09080" y="1733042"/>
            <a:ext cx="1452880" cy="880744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45%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9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2030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100%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95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2050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113" y="1132408"/>
            <a:ext cx="8827769" cy="4522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241935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-20" dirty="0">
                <a:solidFill>
                  <a:srgbClr val="FFFFFF"/>
                </a:solidFill>
                <a:latin typeface="Calibri"/>
                <a:cs typeface="Calibri"/>
              </a:rPr>
              <a:t>Walt</a:t>
            </a:r>
            <a:r>
              <a:rPr sz="3600" b="1" i="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-20" dirty="0">
                <a:solidFill>
                  <a:srgbClr val="FFFFFF"/>
                </a:solidFill>
                <a:latin typeface="Calibri"/>
                <a:cs typeface="Calibri"/>
              </a:rPr>
              <a:t>Vernon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5386" y="2357109"/>
            <a:ext cx="7937500" cy="29794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201930" algn="l"/>
              </a:tabLst>
            </a:pPr>
            <a:r>
              <a:rPr sz="2300" spc="-5" dirty="0">
                <a:latin typeface="Calibri"/>
                <a:cs typeface="Calibri"/>
              </a:rPr>
              <a:t>Chief </a:t>
            </a:r>
            <a:r>
              <a:rPr sz="2300" spc="-10" dirty="0">
                <a:latin typeface="Calibri"/>
                <a:cs typeface="Calibri"/>
              </a:rPr>
              <a:t>Executive </a:t>
            </a:r>
            <a:r>
              <a:rPr sz="2300" spc="-30" dirty="0">
                <a:latin typeface="Calibri"/>
                <a:cs typeface="Calibri"/>
              </a:rPr>
              <a:t>Officer, </a:t>
            </a:r>
            <a:r>
              <a:rPr sz="2300" spc="-10" dirty="0">
                <a:latin typeface="Calibri"/>
                <a:cs typeface="Calibri"/>
              </a:rPr>
              <a:t>Mazzetti </a:t>
            </a:r>
            <a:r>
              <a:rPr sz="2300" spc="-5" dirty="0">
                <a:latin typeface="Calibri"/>
                <a:cs typeface="Calibri"/>
              </a:rPr>
              <a:t>Inc, </a:t>
            </a:r>
            <a:r>
              <a:rPr sz="2300" dirty="0">
                <a:latin typeface="Calibri"/>
                <a:cs typeface="Calibri"/>
              </a:rPr>
              <a:t>San </a:t>
            </a:r>
            <a:r>
              <a:rPr sz="2300" spc="-10" dirty="0">
                <a:latin typeface="Calibri"/>
                <a:cs typeface="Calibri"/>
              </a:rPr>
              <a:t>Francisco,</a:t>
            </a:r>
            <a:r>
              <a:rPr sz="2300" spc="55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California</a:t>
            </a:r>
            <a:endParaRPr sz="2300">
              <a:latin typeface="Calibri"/>
              <a:cs typeface="Calibri"/>
            </a:endParaRPr>
          </a:p>
          <a:p>
            <a:pPr marL="201295" marR="55244" indent="-189230">
              <a:lnSpc>
                <a:spcPts val="2500"/>
              </a:lnSpc>
              <a:spcBef>
                <a:spcPts val="8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spc="-5" dirty="0">
                <a:latin typeface="Calibri"/>
                <a:cs typeface="Calibri"/>
              </a:rPr>
              <a:t>Electrical Engineering </a:t>
            </a:r>
            <a:r>
              <a:rPr sz="2300" dirty="0">
                <a:latin typeface="Calibri"/>
                <a:cs typeface="Calibri"/>
              </a:rPr>
              <a:t>and </a:t>
            </a:r>
            <a:r>
              <a:rPr sz="2300" spc="-5" dirty="0">
                <a:latin typeface="Calibri"/>
                <a:cs typeface="Calibri"/>
              </a:rPr>
              <a:t>Mathematics Degrees from </a:t>
            </a:r>
            <a:r>
              <a:rPr sz="2300" spc="-15" dirty="0">
                <a:latin typeface="Calibri"/>
                <a:cs typeface="Calibri"/>
              </a:rPr>
              <a:t>Vanderbilt  </a:t>
            </a:r>
            <a:r>
              <a:rPr sz="2300" spc="-5" dirty="0">
                <a:latin typeface="Calibri"/>
                <a:cs typeface="Calibri"/>
              </a:rPr>
              <a:t>University</a:t>
            </a:r>
            <a:endParaRPr sz="2300">
              <a:latin typeface="Calibri"/>
              <a:cs typeface="Calibri"/>
            </a:endParaRPr>
          </a:p>
          <a:p>
            <a:pPr marL="201295" marR="297180" indent="-189230">
              <a:lnSpc>
                <a:spcPts val="2500"/>
              </a:lnSpc>
              <a:spcBef>
                <a:spcPts val="810"/>
              </a:spcBef>
              <a:buFont typeface="Arial"/>
              <a:buChar char="•"/>
              <a:tabLst>
                <a:tab pos="201930" algn="l"/>
              </a:tabLst>
            </a:pPr>
            <a:r>
              <a:rPr sz="2300" dirty="0">
                <a:latin typeface="Calibri"/>
                <a:cs typeface="Calibri"/>
              </a:rPr>
              <a:t>30 </a:t>
            </a:r>
            <a:r>
              <a:rPr sz="2300" spc="-15" dirty="0">
                <a:latin typeface="Calibri"/>
                <a:cs typeface="Calibri"/>
              </a:rPr>
              <a:t>years </a:t>
            </a:r>
            <a:r>
              <a:rPr sz="2300" dirty="0">
                <a:latin typeface="Calibri"/>
                <a:cs typeface="Calibri"/>
              </a:rPr>
              <a:t>of </a:t>
            </a:r>
            <a:r>
              <a:rPr sz="2300" spc="-5" dirty="0">
                <a:latin typeface="Calibri"/>
                <a:cs typeface="Calibri"/>
              </a:rPr>
              <a:t>experience </a:t>
            </a:r>
            <a:r>
              <a:rPr sz="2300" dirty="0">
                <a:latin typeface="Calibri"/>
                <a:cs typeface="Calibri"/>
              </a:rPr>
              <a:t>in the </a:t>
            </a:r>
            <a:r>
              <a:rPr sz="2300" spc="-5" dirty="0">
                <a:latin typeface="Calibri"/>
                <a:cs typeface="Calibri"/>
              </a:rPr>
              <a:t>research, </a:t>
            </a:r>
            <a:r>
              <a:rPr sz="2300" dirty="0">
                <a:latin typeface="Calibri"/>
                <a:cs typeface="Calibri"/>
              </a:rPr>
              <a:t>planning, and design </a:t>
            </a:r>
            <a:r>
              <a:rPr sz="2300" spc="-5" dirty="0">
                <a:latin typeface="Calibri"/>
                <a:cs typeface="Calibri"/>
              </a:rPr>
              <a:t>of  healthcare </a:t>
            </a:r>
            <a:r>
              <a:rPr sz="2300" spc="-10" dirty="0">
                <a:latin typeface="Calibri"/>
                <a:cs typeface="Calibri"/>
              </a:rPr>
              <a:t>facilities</a:t>
            </a:r>
            <a:endParaRPr sz="2300">
              <a:latin typeface="Calibri"/>
              <a:cs typeface="Calibri"/>
            </a:endParaRPr>
          </a:p>
          <a:p>
            <a:pPr marL="201930" marR="5080" indent="-189230">
              <a:lnSpc>
                <a:spcPts val="2500"/>
              </a:lnSpc>
              <a:spcBef>
                <a:spcPts val="815"/>
              </a:spcBef>
              <a:buFont typeface="Arial"/>
              <a:buChar char="•"/>
              <a:tabLst>
                <a:tab pos="202565" algn="l"/>
              </a:tabLst>
            </a:pPr>
            <a:r>
              <a:rPr sz="2300" dirty="0">
                <a:latin typeface="Calibri"/>
                <a:cs typeface="Calibri"/>
              </a:rPr>
              <a:t>Active </a:t>
            </a:r>
            <a:r>
              <a:rPr sz="2300" spc="-10" dirty="0">
                <a:latin typeface="Calibri"/>
                <a:cs typeface="Calibri"/>
              </a:rPr>
              <a:t>involvement </a:t>
            </a:r>
            <a:r>
              <a:rPr sz="2300" dirty="0">
                <a:latin typeface="Calibri"/>
                <a:cs typeface="Calibri"/>
              </a:rPr>
              <a:t>on </a:t>
            </a:r>
            <a:r>
              <a:rPr sz="2300" spc="-5" dirty="0">
                <a:latin typeface="Calibri"/>
                <a:cs typeface="Calibri"/>
              </a:rPr>
              <a:t>committees </a:t>
            </a:r>
            <a:r>
              <a:rPr sz="2300" spc="-10" dirty="0">
                <a:latin typeface="Calibri"/>
                <a:cs typeface="Calibri"/>
              </a:rPr>
              <a:t>that </a:t>
            </a:r>
            <a:r>
              <a:rPr sz="2300" dirty="0">
                <a:latin typeface="Calibri"/>
                <a:cs typeface="Calibri"/>
              </a:rPr>
              <a:t>impact the </a:t>
            </a:r>
            <a:r>
              <a:rPr sz="2300" spc="-5" dirty="0">
                <a:latin typeface="Calibri"/>
                <a:cs typeface="Calibri"/>
              </a:rPr>
              <a:t>codes </a:t>
            </a:r>
            <a:r>
              <a:rPr sz="2300" dirty="0">
                <a:latin typeface="Calibri"/>
                <a:cs typeface="Calibri"/>
              </a:rPr>
              <a:t>and  </a:t>
            </a:r>
            <a:r>
              <a:rPr sz="2300" spc="-10" dirty="0">
                <a:latin typeface="Calibri"/>
                <a:cs typeface="Calibri"/>
              </a:rPr>
              <a:t>standards involved </a:t>
            </a:r>
            <a:r>
              <a:rPr sz="2300" dirty="0">
                <a:latin typeface="Calibri"/>
                <a:cs typeface="Calibri"/>
              </a:rPr>
              <a:t>in the design of </a:t>
            </a:r>
            <a:r>
              <a:rPr sz="2300" spc="-5" dirty="0">
                <a:latin typeface="Calibri"/>
                <a:cs typeface="Calibri"/>
              </a:rPr>
              <a:t>healthcare facilities, including  </a:t>
            </a:r>
            <a:r>
              <a:rPr sz="2300" spc="5" dirty="0">
                <a:latin typeface="Calibri"/>
                <a:cs typeface="Calibri"/>
              </a:rPr>
              <a:t>ASHRAE </a:t>
            </a:r>
            <a:r>
              <a:rPr sz="2300" dirty="0">
                <a:latin typeface="Calibri"/>
                <a:cs typeface="Calibri"/>
              </a:rPr>
              <a:t>SSPC </a:t>
            </a:r>
            <a:r>
              <a:rPr sz="2300" spc="-5" dirty="0">
                <a:latin typeface="Calibri"/>
                <a:cs typeface="Calibri"/>
              </a:rPr>
              <a:t>189.3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9" y="1057655"/>
            <a:ext cx="8425433" cy="465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629221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15" dirty="0">
                <a:solidFill>
                  <a:srgbClr val="FFFFFF"/>
                </a:solidFill>
                <a:latin typeface="Calibri"/>
                <a:cs typeface="Calibri"/>
              </a:rPr>
              <a:t>US </a:t>
            </a: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National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Academies</a:t>
            </a:r>
            <a:r>
              <a:rPr sz="3600" b="1" i="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15" dirty="0">
                <a:solidFill>
                  <a:srgbClr val="FFFFFF"/>
                </a:solidFill>
                <a:latin typeface="Calibri"/>
                <a:cs typeface="Calibri"/>
              </a:rPr>
              <a:t>(NASEM)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702" y="2234183"/>
            <a:ext cx="7909559" cy="4048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76114" y="2450846"/>
            <a:ext cx="2147570" cy="158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0"/>
              </a:spcBef>
            </a:pPr>
            <a:r>
              <a:rPr sz="1650" spc="-10" dirty="0">
                <a:solidFill>
                  <a:srgbClr val="ED7C30"/>
                </a:solidFill>
                <a:latin typeface="Calibri"/>
                <a:cs typeface="Calibri"/>
              </a:rPr>
              <a:t>Healthcare </a:t>
            </a:r>
            <a:r>
              <a:rPr sz="1650" spc="-5" dirty="0">
                <a:solidFill>
                  <a:srgbClr val="ED7C30"/>
                </a:solidFill>
                <a:latin typeface="Calibri"/>
                <a:cs typeface="Calibri"/>
              </a:rPr>
              <a:t>challenged</a:t>
            </a:r>
            <a:r>
              <a:rPr sz="1650" spc="-10" dirty="0">
                <a:solidFill>
                  <a:srgbClr val="ED7C30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ED7C30"/>
                </a:solidFill>
                <a:latin typeface="Calibri"/>
                <a:cs typeface="Calibri"/>
              </a:rPr>
              <a:t>to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ts val="3110"/>
              </a:lnSpc>
            </a:pPr>
            <a:r>
              <a:rPr sz="2600" b="1" spc="20" dirty="0">
                <a:solidFill>
                  <a:srgbClr val="ED7C30"/>
                </a:solidFill>
                <a:latin typeface="Calibri"/>
                <a:cs typeface="Calibri"/>
              </a:rPr>
              <a:t>REDUCE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1970"/>
              </a:lnSpc>
              <a:spcBef>
                <a:spcPts val="65"/>
              </a:spcBef>
            </a:pPr>
            <a:r>
              <a:rPr sz="1650" spc="-15" dirty="0">
                <a:solidFill>
                  <a:srgbClr val="ED7C30"/>
                </a:solidFill>
                <a:latin typeface="Calibri"/>
                <a:cs typeface="Calibri"/>
              </a:rPr>
              <a:t>It’s </a:t>
            </a:r>
            <a:r>
              <a:rPr sz="1650" spc="-5" dirty="0">
                <a:solidFill>
                  <a:srgbClr val="ED7C30"/>
                </a:solidFill>
                <a:latin typeface="Calibri"/>
                <a:cs typeface="Calibri"/>
              </a:rPr>
              <a:t>carbon </a:t>
            </a:r>
            <a:r>
              <a:rPr sz="1650" dirty="0">
                <a:solidFill>
                  <a:srgbClr val="ED7C30"/>
                </a:solidFill>
                <a:latin typeface="Calibri"/>
                <a:cs typeface="Calibri"/>
              </a:rPr>
              <a:t>emissions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ts val="3110"/>
              </a:lnSpc>
            </a:pPr>
            <a:r>
              <a:rPr sz="2600" b="1" spc="-25" dirty="0">
                <a:solidFill>
                  <a:srgbClr val="ED7C30"/>
                </a:solidFill>
                <a:latin typeface="Calibri"/>
                <a:cs typeface="Calibri"/>
              </a:rPr>
              <a:t>BY</a:t>
            </a:r>
            <a:r>
              <a:rPr sz="2600" b="1" dirty="0">
                <a:solidFill>
                  <a:srgbClr val="ED7C30"/>
                </a:solidFill>
                <a:latin typeface="Calibri"/>
                <a:cs typeface="Calibri"/>
              </a:rPr>
              <a:t> </a:t>
            </a:r>
            <a:r>
              <a:rPr sz="2600" b="1" spc="20" dirty="0">
                <a:solidFill>
                  <a:srgbClr val="ED7C30"/>
                </a:solidFill>
                <a:latin typeface="Calibri"/>
                <a:cs typeface="Calibri"/>
              </a:rPr>
              <a:t>50%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650" spc="-10" dirty="0">
                <a:solidFill>
                  <a:srgbClr val="ED7C30"/>
                </a:solidFill>
                <a:latin typeface="Calibri"/>
                <a:cs typeface="Calibri"/>
              </a:rPr>
              <a:t>By</a:t>
            </a:r>
            <a:r>
              <a:rPr sz="1650" spc="-15" dirty="0">
                <a:solidFill>
                  <a:srgbClr val="ED7C30"/>
                </a:solidFill>
                <a:latin typeface="Calibri"/>
                <a:cs typeface="Calibri"/>
              </a:rPr>
              <a:t> </a:t>
            </a:r>
            <a:r>
              <a:rPr sz="1650" spc="-5" dirty="0">
                <a:solidFill>
                  <a:srgbClr val="ED7C30"/>
                </a:solidFill>
                <a:latin typeface="Calibri"/>
                <a:cs typeface="Calibri"/>
              </a:rPr>
              <a:t>2030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629221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15" dirty="0">
                <a:solidFill>
                  <a:srgbClr val="FFFFFF"/>
                </a:solidFill>
                <a:latin typeface="Calibri"/>
                <a:cs typeface="Calibri"/>
              </a:rPr>
              <a:t>US </a:t>
            </a: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National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Academies</a:t>
            </a:r>
            <a:r>
              <a:rPr sz="3600" b="1" i="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15" dirty="0">
                <a:solidFill>
                  <a:srgbClr val="FFFFFF"/>
                </a:solidFill>
                <a:latin typeface="Calibri"/>
                <a:cs typeface="Calibri"/>
              </a:rPr>
              <a:t>(NASEM)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1769" y="1483867"/>
            <a:ext cx="713740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50" b="1" i="0" spc="-10" dirty="0">
                <a:solidFill>
                  <a:srgbClr val="006495"/>
                </a:solidFill>
                <a:latin typeface="Calibri"/>
                <a:cs typeface="Calibri"/>
              </a:rPr>
              <a:t>How </a:t>
            </a:r>
            <a:r>
              <a:rPr sz="4950" b="1" i="0" spc="-15" dirty="0">
                <a:solidFill>
                  <a:srgbClr val="006495"/>
                </a:solidFill>
                <a:latin typeface="Calibri"/>
                <a:cs typeface="Calibri"/>
              </a:rPr>
              <a:t>can </a:t>
            </a:r>
            <a:r>
              <a:rPr sz="4950" b="1" i="0" spc="-10" dirty="0">
                <a:solidFill>
                  <a:srgbClr val="006495"/>
                </a:solidFill>
                <a:latin typeface="Calibri"/>
                <a:cs typeface="Calibri"/>
              </a:rPr>
              <a:t>Healthcare </a:t>
            </a:r>
            <a:r>
              <a:rPr sz="4950" b="1" i="0" spc="-5" dirty="0">
                <a:solidFill>
                  <a:srgbClr val="006495"/>
                </a:solidFill>
                <a:latin typeface="Calibri"/>
                <a:cs typeface="Calibri"/>
              </a:rPr>
              <a:t>DO</a:t>
            </a:r>
            <a:r>
              <a:rPr sz="4950" b="1" i="0" spc="20" dirty="0">
                <a:solidFill>
                  <a:srgbClr val="006495"/>
                </a:solidFill>
                <a:latin typeface="Calibri"/>
                <a:cs typeface="Calibri"/>
              </a:rPr>
              <a:t> </a:t>
            </a:r>
            <a:r>
              <a:rPr sz="4950" b="1" i="0" dirty="0">
                <a:solidFill>
                  <a:srgbClr val="006495"/>
                </a:solidFill>
                <a:latin typeface="Calibri"/>
                <a:cs typeface="Calibri"/>
              </a:rPr>
              <a:t>IT?</a:t>
            </a:r>
            <a:endParaRPr sz="49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22804" y="2188463"/>
            <a:ext cx="4808982" cy="4527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57656"/>
            <a:ext cx="8408669" cy="5245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59227" y="3493261"/>
            <a:ext cx="467868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50" b="1" i="0" spc="-5" dirty="0">
                <a:latin typeface="Calibri"/>
                <a:cs typeface="Calibri"/>
              </a:rPr>
              <a:t>No </a:t>
            </a:r>
            <a:r>
              <a:rPr sz="4950" b="1" i="0" spc="-20" dirty="0">
                <a:latin typeface="Calibri"/>
                <a:cs typeface="Calibri"/>
              </a:rPr>
              <a:t>more</a:t>
            </a:r>
            <a:r>
              <a:rPr sz="4950" b="1" i="0" spc="-65" dirty="0">
                <a:latin typeface="Calibri"/>
                <a:cs typeface="Calibri"/>
              </a:rPr>
              <a:t> </a:t>
            </a:r>
            <a:r>
              <a:rPr sz="4950" b="1" i="0" dirty="0">
                <a:latin typeface="Calibri"/>
                <a:cs typeface="Calibri"/>
              </a:rPr>
              <a:t>burning!</a:t>
            </a:r>
            <a:endParaRPr sz="4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5782" y="1120139"/>
            <a:ext cx="4273296" cy="5253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20" y="1057655"/>
            <a:ext cx="4235958" cy="5362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7766" y="1198118"/>
            <a:ext cx="583946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Energy Reduction</a:t>
            </a:r>
            <a:r>
              <a:rPr sz="3600" b="1" i="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39" y="3123438"/>
            <a:ext cx="6616445" cy="3117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5380" y="1057655"/>
            <a:ext cx="5373623" cy="1845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67888" y="1893061"/>
            <a:ext cx="264731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spc="5" dirty="0">
                <a:latin typeface="Calibri"/>
                <a:cs typeface="Calibri"/>
              </a:rPr>
              <a:t>Living </a:t>
            </a:r>
            <a:r>
              <a:rPr sz="1950" spc="10" dirty="0">
                <a:latin typeface="Calibri"/>
                <a:cs typeface="Calibri"/>
              </a:rPr>
              <a:t>Guidebook </a:t>
            </a:r>
            <a:r>
              <a:rPr sz="1950" spc="-5" dirty="0">
                <a:latin typeface="Calibri"/>
                <a:cs typeface="Calibri"/>
              </a:rPr>
              <a:t>for  </a:t>
            </a:r>
            <a:r>
              <a:rPr sz="1950" spc="5" dirty="0">
                <a:latin typeface="Calibri"/>
                <a:cs typeface="Calibri"/>
              </a:rPr>
              <a:t>Decarbonizing</a:t>
            </a:r>
            <a:r>
              <a:rPr sz="1950" spc="-30" dirty="0">
                <a:latin typeface="Calibri"/>
                <a:cs typeface="Calibri"/>
              </a:rPr>
              <a:t> </a:t>
            </a:r>
            <a:r>
              <a:rPr sz="1950" spc="5" dirty="0">
                <a:latin typeface="Calibri"/>
                <a:cs typeface="Calibri"/>
              </a:rPr>
              <a:t>Healthcare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36180" y="4545329"/>
            <a:ext cx="2401823" cy="4366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48371" y="1078992"/>
            <a:ext cx="2402585" cy="2401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91143" y="1057655"/>
            <a:ext cx="1667510" cy="1257300"/>
          </a:xfrm>
          <a:custGeom>
            <a:avLst/>
            <a:gdLst/>
            <a:ahLst/>
            <a:cxnLst/>
            <a:rect l="l" t="t" r="r" b="b"/>
            <a:pathLst>
              <a:path w="1667509" h="1257300">
                <a:moveTo>
                  <a:pt x="0" y="1257300"/>
                </a:moveTo>
                <a:lnTo>
                  <a:pt x="1667255" y="1257300"/>
                </a:lnTo>
                <a:lnTo>
                  <a:pt x="1667255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044951"/>
            <a:ext cx="6771131" cy="2198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0" y="1057655"/>
            <a:ext cx="8390890" cy="4979035"/>
          </a:xfrm>
          <a:custGeom>
            <a:avLst/>
            <a:gdLst/>
            <a:ahLst/>
            <a:cxnLst/>
            <a:rect l="l" t="t" r="r" b="b"/>
            <a:pathLst>
              <a:path w="8390890" h="4979035">
                <a:moveTo>
                  <a:pt x="0" y="0"/>
                </a:moveTo>
                <a:lnTo>
                  <a:pt x="0" y="4978908"/>
                </a:lnTo>
                <a:lnTo>
                  <a:pt x="8390763" y="4978908"/>
                </a:lnTo>
                <a:lnTo>
                  <a:pt x="839076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46" y="1066037"/>
            <a:ext cx="10033254" cy="5349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874019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en-US" sz="4900" b="1" spc="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Decarbonizing Healthcare</a:t>
            </a:r>
            <a:endParaRPr sz="4900" b="1" spc="3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3A7EA1E0-DDFE-1E8A-67E0-3964D488F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65" y="2057400"/>
            <a:ext cx="4803869" cy="405456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8327516" cy="4834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65682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09038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53890"/>
            <a:ext cx="518922" cy="519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1438" y="3153155"/>
            <a:ext cx="518922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39111"/>
            <a:ext cx="685800" cy="6896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77895"/>
            <a:ext cx="781050" cy="78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11979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92700" y="1999741"/>
            <a:ext cx="1582420" cy="162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Reheat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 </a:t>
            </a:r>
            <a:r>
              <a:rPr sz="1450" dirty="0">
                <a:latin typeface="Calibri"/>
                <a:cs typeface="Calibri"/>
              </a:rPr>
              <a:t>Water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7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Water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Calibri"/>
              <a:cs typeface="Calibri"/>
            </a:endParaRPr>
          </a:p>
          <a:p>
            <a:pPr marL="33655" marR="410845">
              <a:lnSpc>
                <a:spcPct val="102400"/>
              </a:lnSpc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1136904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21579" y="1153668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02073" y="1153668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41797" y="4354067"/>
            <a:ext cx="714755" cy="702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9703" y="2126742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3"/>
                </a:moveTo>
                <a:lnTo>
                  <a:pt x="471677" y="31241"/>
                </a:lnTo>
                <a:lnTo>
                  <a:pt x="0" y="31241"/>
                </a:lnTo>
                <a:lnTo>
                  <a:pt x="0" y="62483"/>
                </a:lnTo>
                <a:lnTo>
                  <a:pt x="471677" y="62483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1"/>
                </a:lnTo>
                <a:lnTo>
                  <a:pt x="471677" y="31241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3"/>
                </a:lnTo>
                <a:lnTo>
                  <a:pt x="456438" y="62483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79797" y="3249929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6"/>
                </a:moveTo>
                <a:lnTo>
                  <a:pt x="470915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0915" y="63246"/>
                </a:lnTo>
                <a:close/>
              </a:path>
              <a:path w="549910" h="94614">
                <a:moveTo>
                  <a:pt x="549401" y="47244"/>
                </a:moveTo>
                <a:lnTo>
                  <a:pt x="455675" y="0"/>
                </a:lnTo>
                <a:lnTo>
                  <a:pt x="455675" y="31242"/>
                </a:lnTo>
                <a:lnTo>
                  <a:pt x="470915" y="31242"/>
                </a:lnTo>
                <a:lnTo>
                  <a:pt x="470915" y="86806"/>
                </a:lnTo>
                <a:lnTo>
                  <a:pt x="549401" y="47244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6"/>
                </a:lnTo>
                <a:lnTo>
                  <a:pt x="455675" y="63246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9797" y="4667250"/>
            <a:ext cx="909955" cy="93980"/>
          </a:xfrm>
          <a:custGeom>
            <a:avLst/>
            <a:gdLst/>
            <a:ahLst/>
            <a:cxnLst/>
            <a:rect l="l" t="t" r="r" b="b"/>
            <a:pathLst>
              <a:path w="909954" h="93979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3979">
                <a:moveTo>
                  <a:pt x="909827" y="46482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5725"/>
                </a:lnTo>
                <a:lnTo>
                  <a:pt x="909827" y="46482"/>
                </a:lnTo>
                <a:close/>
              </a:path>
              <a:path w="909954" h="93979">
                <a:moveTo>
                  <a:pt x="831341" y="85725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3725"/>
                </a:lnTo>
                <a:lnTo>
                  <a:pt x="831341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9703" y="2345435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6482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044"/>
                </a:lnTo>
                <a:lnTo>
                  <a:pt x="550163" y="46482"/>
                </a:lnTo>
                <a:close/>
              </a:path>
              <a:path w="550545" h="93980">
                <a:moveTo>
                  <a:pt x="471677" y="86044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6"/>
                </a:lnTo>
                <a:lnTo>
                  <a:pt x="471677" y="8604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9703" y="256336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5"/>
                </a:moveTo>
                <a:lnTo>
                  <a:pt x="471677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1677" y="63245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3"/>
                </a:lnTo>
                <a:lnTo>
                  <a:pt x="471677" y="32003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5"/>
                </a:lnTo>
                <a:lnTo>
                  <a:pt x="456438" y="63245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9703" y="347014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62655" y="1479041"/>
            <a:ext cx="836930" cy="93980"/>
          </a:xfrm>
          <a:custGeom>
            <a:avLst/>
            <a:gdLst/>
            <a:ahLst/>
            <a:cxnLst/>
            <a:rect l="l" t="t" r="r" b="b"/>
            <a:pathLst>
              <a:path w="836929" h="93980">
                <a:moveTo>
                  <a:pt x="758190" y="62484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2484"/>
                </a:lnTo>
                <a:lnTo>
                  <a:pt x="758190" y="62484"/>
                </a:lnTo>
                <a:close/>
              </a:path>
              <a:path w="836929" h="93980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5854"/>
                </a:lnTo>
                <a:lnTo>
                  <a:pt x="836676" y="47244"/>
                </a:lnTo>
                <a:close/>
              </a:path>
              <a:path w="836929" h="93980">
                <a:moveTo>
                  <a:pt x="758190" y="85854"/>
                </a:moveTo>
                <a:lnTo>
                  <a:pt x="758190" y="62484"/>
                </a:lnTo>
                <a:lnTo>
                  <a:pt x="742188" y="62484"/>
                </a:lnTo>
                <a:lnTo>
                  <a:pt x="742188" y="93726"/>
                </a:lnTo>
                <a:lnTo>
                  <a:pt x="758190" y="8585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2655" y="2430779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5"/>
                </a:moveTo>
                <a:lnTo>
                  <a:pt x="749045" y="31241"/>
                </a:lnTo>
                <a:lnTo>
                  <a:pt x="0" y="31241"/>
                </a:lnTo>
                <a:lnTo>
                  <a:pt x="0" y="63245"/>
                </a:lnTo>
                <a:lnTo>
                  <a:pt x="749045" y="63245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1241"/>
                </a:lnTo>
                <a:lnTo>
                  <a:pt x="749045" y="31241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5"/>
                </a:lnTo>
                <a:lnTo>
                  <a:pt x="733044" y="63245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2655" y="3363467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6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77439" y="5908547"/>
            <a:ext cx="519683" cy="5196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36491" y="5966459"/>
            <a:ext cx="440436" cy="445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37226" y="5842253"/>
            <a:ext cx="714755" cy="7147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78657" y="6121146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3245"/>
                </a:moveTo>
                <a:lnTo>
                  <a:pt x="814578" y="32003"/>
                </a:lnTo>
                <a:lnTo>
                  <a:pt x="0" y="32003"/>
                </a:lnTo>
                <a:lnTo>
                  <a:pt x="0" y="63245"/>
                </a:lnTo>
                <a:lnTo>
                  <a:pt x="814578" y="63245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2003"/>
                </a:lnTo>
                <a:lnTo>
                  <a:pt x="814578" y="32003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3245"/>
                </a:lnTo>
                <a:lnTo>
                  <a:pt x="799338" y="63245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62655" y="4667250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5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45685" y="6006846"/>
            <a:ext cx="182880" cy="182245"/>
          </a:xfrm>
          <a:custGeom>
            <a:avLst/>
            <a:gdLst/>
            <a:ahLst/>
            <a:cxnLst/>
            <a:rect l="l" t="t" r="r" b="b"/>
            <a:pathLst>
              <a:path w="182879" h="182245">
                <a:moveTo>
                  <a:pt x="0" y="182117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86378" y="6233921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69891" y="6126479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2484"/>
                </a:moveTo>
                <a:lnTo>
                  <a:pt x="835913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5913" y="62484"/>
                </a:lnTo>
                <a:close/>
              </a:path>
              <a:path w="914400" h="94614">
                <a:moveTo>
                  <a:pt x="914400" y="47244"/>
                </a:moveTo>
                <a:lnTo>
                  <a:pt x="819912" y="0"/>
                </a:lnTo>
                <a:lnTo>
                  <a:pt x="819912" y="31242"/>
                </a:lnTo>
                <a:lnTo>
                  <a:pt x="835913" y="31242"/>
                </a:lnTo>
                <a:lnTo>
                  <a:pt x="835913" y="86487"/>
                </a:lnTo>
                <a:lnTo>
                  <a:pt x="914400" y="47244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2484"/>
                </a:lnTo>
                <a:lnTo>
                  <a:pt x="819912" y="62484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47904" y="986282"/>
            <a:ext cx="1422400" cy="99314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660"/>
              </a:lnSpc>
              <a:spcBef>
                <a:spcPts val="470"/>
              </a:spcBef>
            </a:pPr>
            <a:r>
              <a:rPr sz="3300" i="0" spc="-5" dirty="0">
                <a:latin typeface="Arial"/>
                <a:cs typeface="Arial"/>
              </a:rPr>
              <a:t>Current  </a:t>
            </a:r>
            <a:r>
              <a:rPr sz="3300" i="0" dirty="0">
                <a:latin typeface="Arial"/>
                <a:cs typeface="Arial"/>
              </a:rPr>
              <a:t>State</a:t>
            </a:r>
            <a:endParaRPr sz="33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65682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09038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53890"/>
            <a:ext cx="518922" cy="519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1438" y="3153155"/>
            <a:ext cx="518922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39111"/>
            <a:ext cx="685800" cy="6896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77895"/>
            <a:ext cx="781050" cy="78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11979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55945" y="2084070"/>
            <a:ext cx="153035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dirty="0">
                <a:latin typeface="Calibri"/>
                <a:cs typeface="Calibri"/>
              </a:rPr>
              <a:t>a</a:t>
            </a:r>
            <a:r>
              <a:rPr sz="1450" spc="10" dirty="0">
                <a:latin typeface="Calibri"/>
                <a:cs typeface="Calibri"/>
              </a:rPr>
              <a:t>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66488" y="2536705"/>
            <a:ext cx="16002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56885" y="2024126"/>
            <a:ext cx="1459865" cy="1610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Calibri"/>
                <a:cs typeface="Calibri"/>
              </a:rPr>
              <a:t>Rehe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6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Water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4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Wat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69850" marR="252729">
              <a:lnSpc>
                <a:spcPct val="102400"/>
              </a:lnSpc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94759" y="1136904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1579" y="1153668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02073" y="1153668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1797" y="4354067"/>
            <a:ext cx="714755" cy="702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9703" y="2126742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3"/>
                </a:moveTo>
                <a:lnTo>
                  <a:pt x="471677" y="31241"/>
                </a:lnTo>
                <a:lnTo>
                  <a:pt x="0" y="31241"/>
                </a:lnTo>
                <a:lnTo>
                  <a:pt x="0" y="62483"/>
                </a:lnTo>
                <a:lnTo>
                  <a:pt x="471677" y="62483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1"/>
                </a:lnTo>
                <a:lnTo>
                  <a:pt x="471677" y="31241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3"/>
                </a:lnTo>
                <a:lnTo>
                  <a:pt x="456438" y="62483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9797" y="3249929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6"/>
                </a:moveTo>
                <a:lnTo>
                  <a:pt x="470915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0915" y="63246"/>
                </a:lnTo>
                <a:close/>
              </a:path>
              <a:path w="549910" h="94614">
                <a:moveTo>
                  <a:pt x="549401" y="47244"/>
                </a:moveTo>
                <a:lnTo>
                  <a:pt x="455675" y="0"/>
                </a:lnTo>
                <a:lnTo>
                  <a:pt x="455675" y="31242"/>
                </a:lnTo>
                <a:lnTo>
                  <a:pt x="470915" y="31242"/>
                </a:lnTo>
                <a:lnTo>
                  <a:pt x="470915" y="86806"/>
                </a:lnTo>
                <a:lnTo>
                  <a:pt x="549401" y="47244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6"/>
                </a:lnTo>
                <a:lnTo>
                  <a:pt x="455675" y="63246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9797" y="4667250"/>
            <a:ext cx="909955" cy="93980"/>
          </a:xfrm>
          <a:custGeom>
            <a:avLst/>
            <a:gdLst/>
            <a:ahLst/>
            <a:cxnLst/>
            <a:rect l="l" t="t" r="r" b="b"/>
            <a:pathLst>
              <a:path w="909954" h="93979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3979">
                <a:moveTo>
                  <a:pt x="909827" y="46482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5725"/>
                </a:lnTo>
                <a:lnTo>
                  <a:pt x="909827" y="46482"/>
                </a:lnTo>
                <a:close/>
              </a:path>
              <a:path w="909954" h="93979">
                <a:moveTo>
                  <a:pt x="831341" y="85725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3725"/>
                </a:lnTo>
                <a:lnTo>
                  <a:pt x="831341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9703" y="2345435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6482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044"/>
                </a:lnTo>
                <a:lnTo>
                  <a:pt x="550163" y="46482"/>
                </a:lnTo>
                <a:close/>
              </a:path>
              <a:path w="550545" h="93980">
                <a:moveTo>
                  <a:pt x="471677" y="86044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6"/>
                </a:lnTo>
                <a:lnTo>
                  <a:pt x="471677" y="8604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9703" y="256336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5"/>
                </a:moveTo>
                <a:lnTo>
                  <a:pt x="471677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1677" y="63245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3"/>
                </a:lnTo>
                <a:lnTo>
                  <a:pt x="471677" y="32003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5"/>
                </a:lnTo>
                <a:lnTo>
                  <a:pt x="456438" y="63245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89703" y="347014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2655" y="1479041"/>
            <a:ext cx="836930" cy="93980"/>
          </a:xfrm>
          <a:custGeom>
            <a:avLst/>
            <a:gdLst/>
            <a:ahLst/>
            <a:cxnLst/>
            <a:rect l="l" t="t" r="r" b="b"/>
            <a:pathLst>
              <a:path w="836929" h="93980">
                <a:moveTo>
                  <a:pt x="758190" y="62484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2484"/>
                </a:lnTo>
                <a:lnTo>
                  <a:pt x="758190" y="62484"/>
                </a:lnTo>
                <a:close/>
              </a:path>
              <a:path w="836929" h="93980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5854"/>
                </a:lnTo>
                <a:lnTo>
                  <a:pt x="836676" y="47244"/>
                </a:lnTo>
                <a:close/>
              </a:path>
              <a:path w="836929" h="93980">
                <a:moveTo>
                  <a:pt x="758190" y="85854"/>
                </a:moveTo>
                <a:lnTo>
                  <a:pt x="758190" y="62484"/>
                </a:lnTo>
                <a:lnTo>
                  <a:pt x="742188" y="62484"/>
                </a:lnTo>
                <a:lnTo>
                  <a:pt x="742188" y="93726"/>
                </a:lnTo>
                <a:lnTo>
                  <a:pt x="758190" y="8585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2655" y="2430779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5"/>
                </a:moveTo>
                <a:lnTo>
                  <a:pt x="749045" y="31241"/>
                </a:lnTo>
                <a:lnTo>
                  <a:pt x="0" y="31241"/>
                </a:lnTo>
                <a:lnTo>
                  <a:pt x="0" y="63245"/>
                </a:lnTo>
                <a:lnTo>
                  <a:pt x="749045" y="63245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1241"/>
                </a:lnTo>
                <a:lnTo>
                  <a:pt x="749045" y="31241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5"/>
                </a:lnTo>
                <a:lnTo>
                  <a:pt x="733044" y="63245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2655" y="3363467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6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77439" y="5908547"/>
            <a:ext cx="519683" cy="5196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36491" y="5966459"/>
            <a:ext cx="440436" cy="445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37226" y="5842253"/>
            <a:ext cx="714755" cy="7147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78657" y="6121146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3245"/>
                </a:moveTo>
                <a:lnTo>
                  <a:pt x="814578" y="32003"/>
                </a:lnTo>
                <a:lnTo>
                  <a:pt x="0" y="32003"/>
                </a:lnTo>
                <a:lnTo>
                  <a:pt x="0" y="63245"/>
                </a:lnTo>
                <a:lnTo>
                  <a:pt x="814578" y="63245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2003"/>
                </a:lnTo>
                <a:lnTo>
                  <a:pt x="814578" y="32003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3245"/>
                </a:lnTo>
                <a:lnTo>
                  <a:pt x="799338" y="63245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2655" y="4667250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5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92240" y="2330195"/>
            <a:ext cx="524255" cy="5189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62015" y="1827276"/>
            <a:ext cx="519683" cy="5189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95900" y="1078991"/>
            <a:ext cx="518922" cy="5196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45685" y="6006846"/>
            <a:ext cx="182880" cy="182245"/>
          </a:xfrm>
          <a:custGeom>
            <a:avLst/>
            <a:gdLst/>
            <a:ahLst/>
            <a:cxnLst/>
            <a:rect l="l" t="t" r="r" b="b"/>
            <a:pathLst>
              <a:path w="182879" h="182245">
                <a:moveTo>
                  <a:pt x="0" y="182117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86378" y="6233921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69891" y="6126479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2484"/>
                </a:moveTo>
                <a:lnTo>
                  <a:pt x="835913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5913" y="62484"/>
                </a:lnTo>
                <a:close/>
              </a:path>
              <a:path w="914400" h="94614">
                <a:moveTo>
                  <a:pt x="914400" y="47244"/>
                </a:moveTo>
                <a:lnTo>
                  <a:pt x="819912" y="0"/>
                </a:lnTo>
                <a:lnTo>
                  <a:pt x="819912" y="31242"/>
                </a:lnTo>
                <a:lnTo>
                  <a:pt x="835913" y="31242"/>
                </a:lnTo>
                <a:lnTo>
                  <a:pt x="835913" y="86487"/>
                </a:lnTo>
                <a:lnTo>
                  <a:pt x="914400" y="47244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2484"/>
                </a:lnTo>
                <a:lnTo>
                  <a:pt x="819912" y="62484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47904" y="1004570"/>
            <a:ext cx="1894205" cy="10915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31495">
              <a:lnSpc>
                <a:spcPts val="2670"/>
              </a:lnSpc>
              <a:spcBef>
                <a:spcPts val="440"/>
              </a:spcBef>
            </a:pPr>
            <a:r>
              <a:rPr sz="2450" b="1" i="0" spc="10" dirty="0">
                <a:latin typeface="Arial"/>
                <a:cs typeface="Arial"/>
              </a:rPr>
              <a:t>E</a:t>
            </a:r>
            <a:r>
              <a:rPr sz="2450" i="0" spc="-35" dirty="0">
                <a:latin typeface="Arial"/>
                <a:cs typeface="Arial"/>
              </a:rPr>
              <a:t>f</a:t>
            </a:r>
            <a:r>
              <a:rPr sz="2450" i="0" spc="5" dirty="0">
                <a:latin typeface="Arial"/>
                <a:cs typeface="Arial"/>
              </a:rPr>
              <a:t>ficiency  </a:t>
            </a:r>
            <a:r>
              <a:rPr sz="2450" i="0" spc="15" dirty="0">
                <a:latin typeface="Arial"/>
                <a:cs typeface="Arial"/>
              </a:rPr>
              <a:t>&amp;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50" b="1" i="0" spc="5" dirty="0">
                <a:latin typeface="Arial"/>
                <a:cs typeface="Arial"/>
              </a:rPr>
              <a:t>E</a:t>
            </a:r>
            <a:r>
              <a:rPr sz="2450" i="0" spc="5" dirty="0">
                <a:latin typeface="Arial"/>
                <a:cs typeface="Arial"/>
              </a:rPr>
              <a:t>lectrification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65682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09038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53890"/>
            <a:ext cx="518922" cy="519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1713" y="3153155"/>
            <a:ext cx="1358646" cy="1188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39111"/>
            <a:ext cx="685800" cy="6896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77895"/>
            <a:ext cx="781050" cy="78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11979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7951" y="2074926"/>
            <a:ext cx="246379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e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10" dirty="0">
                <a:latin typeface="Calibri"/>
                <a:cs typeface="Calibri"/>
              </a:rPr>
              <a:t>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3407" y="2301243"/>
            <a:ext cx="188595" cy="415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40"/>
              </a:spcBef>
            </a:pPr>
            <a:r>
              <a:rPr sz="1450" spc="10" dirty="0">
                <a:latin typeface="Calibri"/>
                <a:cs typeface="Calibri"/>
              </a:rPr>
              <a:t>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4759" y="1136904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21579" y="1153668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02073" y="1153668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1797" y="4354067"/>
            <a:ext cx="714755" cy="702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9703" y="2126742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3"/>
                </a:moveTo>
                <a:lnTo>
                  <a:pt x="471677" y="31241"/>
                </a:lnTo>
                <a:lnTo>
                  <a:pt x="0" y="31241"/>
                </a:lnTo>
                <a:lnTo>
                  <a:pt x="0" y="62483"/>
                </a:lnTo>
                <a:lnTo>
                  <a:pt x="471677" y="62483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1"/>
                </a:lnTo>
                <a:lnTo>
                  <a:pt x="471677" y="31241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3"/>
                </a:lnTo>
                <a:lnTo>
                  <a:pt x="456438" y="62483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9797" y="3249929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6"/>
                </a:moveTo>
                <a:lnTo>
                  <a:pt x="470915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0915" y="63246"/>
                </a:lnTo>
                <a:close/>
              </a:path>
              <a:path w="549910" h="94614">
                <a:moveTo>
                  <a:pt x="549401" y="47244"/>
                </a:moveTo>
                <a:lnTo>
                  <a:pt x="455675" y="0"/>
                </a:lnTo>
                <a:lnTo>
                  <a:pt x="455675" y="31242"/>
                </a:lnTo>
                <a:lnTo>
                  <a:pt x="470915" y="31242"/>
                </a:lnTo>
                <a:lnTo>
                  <a:pt x="470915" y="86806"/>
                </a:lnTo>
                <a:lnTo>
                  <a:pt x="549401" y="47244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6"/>
                </a:lnTo>
                <a:lnTo>
                  <a:pt x="455675" y="63246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9797" y="4667250"/>
            <a:ext cx="909955" cy="93980"/>
          </a:xfrm>
          <a:custGeom>
            <a:avLst/>
            <a:gdLst/>
            <a:ahLst/>
            <a:cxnLst/>
            <a:rect l="l" t="t" r="r" b="b"/>
            <a:pathLst>
              <a:path w="909954" h="93979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3979">
                <a:moveTo>
                  <a:pt x="909827" y="46482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5725"/>
                </a:lnTo>
                <a:lnTo>
                  <a:pt x="909827" y="46482"/>
                </a:lnTo>
                <a:close/>
              </a:path>
              <a:path w="909954" h="93979">
                <a:moveTo>
                  <a:pt x="831341" y="85725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3725"/>
                </a:lnTo>
                <a:lnTo>
                  <a:pt x="831341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9703" y="2345435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6482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044"/>
                </a:lnTo>
                <a:lnTo>
                  <a:pt x="550163" y="46482"/>
                </a:lnTo>
                <a:close/>
              </a:path>
              <a:path w="550545" h="93980">
                <a:moveTo>
                  <a:pt x="471677" y="86044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6"/>
                </a:lnTo>
                <a:lnTo>
                  <a:pt x="471677" y="8604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9703" y="256336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5"/>
                </a:moveTo>
                <a:lnTo>
                  <a:pt x="471677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1677" y="63245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3"/>
                </a:lnTo>
                <a:lnTo>
                  <a:pt x="471677" y="32003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5"/>
                </a:lnTo>
                <a:lnTo>
                  <a:pt x="456438" y="63245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9703" y="347014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2655" y="1479041"/>
            <a:ext cx="836930" cy="93980"/>
          </a:xfrm>
          <a:custGeom>
            <a:avLst/>
            <a:gdLst/>
            <a:ahLst/>
            <a:cxnLst/>
            <a:rect l="l" t="t" r="r" b="b"/>
            <a:pathLst>
              <a:path w="836929" h="93980">
                <a:moveTo>
                  <a:pt x="758190" y="62484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2484"/>
                </a:lnTo>
                <a:lnTo>
                  <a:pt x="758190" y="62484"/>
                </a:lnTo>
                <a:close/>
              </a:path>
              <a:path w="836929" h="93980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5854"/>
                </a:lnTo>
                <a:lnTo>
                  <a:pt x="836676" y="47244"/>
                </a:lnTo>
                <a:close/>
              </a:path>
              <a:path w="836929" h="93980">
                <a:moveTo>
                  <a:pt x="758190" y="85854"/>
                </a:moveTo>
                <a:lnTo>
                  <a:pt x="758190" y="62484"/>
                </a:lnTo>
                <a:lnTo>
                  <a:pt x="742188" y="62484"/>
                </a:lnTo>
                <a:lnTo>
                  <a:pt x="742188" y="93726"/>
                </a:lnTo>
                <a:lnTo>
                  <a:pt x="758190" y="8585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2655" y="2430779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5"/>
                </a:moveTo>
                <a:lnTo>
                  <a:pt x="749045" y="31241"/>
                </a:lnTo>
                <a:lnTo>
                  <a:pt x="0" y="31241"/>
                </a:lnTo>
                <a:lnTo>
                  <a:pt x="0" y="63245"/>
                </a:lnTo>
                <a:lnTo>
                  <a:pt x="749045" y="63245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1241"/>
                </a:lnTo>
                <a:lnTo>
                  <a:pt x="749045" y="31241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5"/>
                </a:lnTo>
                <a:lnTo>
                  <a:pt x="733044" y="63245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2655" y="3363467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6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77439" y="5908547"/>
            <a:ext cx="519683" cy="5196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36491" y="5966459"/>
            <a:ext cx="440436" cy="445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37226" y="5842253"/>
            <a:ext cx="714755" cy="7147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78657" y="6121146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3245"/>
                </a:moveTo>
                <a:lnTo>
                  <a:pt x="814578" y="32003"/>
                </a:lnTo>
                <a:lnTo>
                  <a:pt x="0" y="32003"/>
                </a:lnTo>
                <a:lnTo>
                  <a:pt x="0" y="63245"/>
                </a:lnTo>
                <a:lnTo>
                  <a:pt x="814578" y="63245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2003"/>
                </a:lnTo>
                <a:lnTo>
                  <a:pt x="814578" y="32003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3245"/>
                </a:lnTo>
                <a:lnTo>
                  <a:pt x="799338" y="63245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62655" y="4667250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5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27526" y="2763011"/>
            <a:ext cx="94615" cy="1696720"/>
          </a:xfrm>
          <a:custGeom>
            <a:avLst/>
            <a:gdLst/>
            <a:ahLst/>
            <a:cxnLst/>
            <a:rect l="l" t="t" r="r" b="b"/>
            <a:pathLst>
              <a:path w="94614" h="1696720">
                <a:moveTo>
                  <a:pt x="94488" y="94487"/>
                </a:moveTo>
                <a:lnTo>
                  <a:pt x="48006" y="0"/>
                </a:lnTo>
                <a:lnTo>
                  <a:pt x="0" y="94487"/>
                </a:lnTo>
                <a:lnTo>
                  <a:pt x="31975" y="94487"/>
                </a:lnTo>
                <a:lnTo>
                  <a:pt x="32004" y="79248"/>
                </a:lnTo>
                <a:lnTo>
                  <a:pt x="63246" y="79248"/>
                </a:lnTo>
                <a:lnTo>
                  <a:pt x="63246" y="94487"/>
                </a:lnTo>
                <a:lnTo>
                  <a:pt x="94488" y="94487"/>
                </a:lnTo>
                <a:close/>
              </a:path>
              <a:path w="94614" h="1696720">
                <a:moveTo>
                  <a:pt x="63217" y="94488"/>
                </a:moveTo>
                <a:lnTo>
                  <a:pt x="31975" y="94488"/>
                </a:lnTo>
                <a:lnTo>
                  <a:pt x="28956" y="1696212"/>
                </a:lnTo>
                <a:lnTo>
                  <a:pt x="60198" y="1696212"/>
                </a:lnTo>
                <a:lnTo>
                  <a:pt x="63217" y="94488"/>
                </a:lnTo>
                <a:close/>
              </a:path>
              <a:path w="94614" h="1696720">
                <a:moveTo>
                  <a:pt x="63246" y="79248"/>
                </a:moveTo>
                <a:lnTo>
                  <a:pt x="32004" y="79248"/>
                </a:lnTo>
                <a:lnTo>
                  <a:pt x="31975" y="94488"/>
                </a:lnTo>
                <a:lnTo>
                  <a:pt x="63217" y="94487"/>
                </a:lnTo>
                <a:lnTo>
                  <a:pt x="63246" y="79248"/>
                </a:lnTo>
                <a:close/>
              </a:path>
              <a:path w="94614" h="1696720">
                <a:moveTo>
                  <a:pt x="63246" y="94487"/>
                </a:moveTo>
                <a:lnTo>
                  <a:pt x="63246" y="79248"/>
                </a:lnTo>
                <a:lnTo>
                  <a:pt x="63217" y="94488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51888" y="3983735"/>
            <a:ext cx="3128010" cy="0"/>
          </a:xfrm>
          <a:custGeom>
            <a:avLst/>
            <a:gdLst/>
            <a:ahLst/>
            <a:cxnLst/>
            <a:rect l="l" t="t" r="r" b="b"/>
            <a:pathLst>
              <a:path w="3128010">
                <a:moveTo>
                  <a:pt x="0" y="0"/>
                </a:moveTo>
                <a:lnTo>
                  <a:pt x="312801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92240" y="2330195"/>
            <a:ext cx="524255" cy="5189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62015" y="1827276"/>
            <a:ext cx="519683" cy="5189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95900" y="1078991"/>
            <a:ext cx="518922" cy="5196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34890" y="3936491"/>
            <a:ext cx="257175" cy="94615"/>
          </a:xfrm>
          <a:custGeom>
            <a:avLst/>
            <a:gdLst/>
            <a:ahLst/>
            <a:cxnLst/>
            <a:rect l="l" t="t" r="r" b="b"/>
            <a:pathLst>
              <a:path w="257175" h="94614">
                <a:moveTo>
                  <a:pt x="94487" y="31242"/>
                </a:moveTo>
                <a:lnTo>
                  <a:pt x="94487" y="0"/>
                </a:lnTo>
                <a:lnTo>
                  <a:pt x="0" y="47244"/>
                </a:lnTo>
                <a:lnTo>
                  <a:pt x="78486" y="86487"/>
                </a:lnTo>
                <a:lnTo>
                  <a:pt x="78486" y="31242"/>
                </a:lnTo>
                <a:lnTo>
                  <a:pt x="94487" y="31242"/>
                </a:lnTo>
                <a:close/>
              </a:path>
              <a:path w="257175" h="94614">
                <a:moveTo>
                  <a:pt x="256794" y="63246"/>
                </a:moveTo>
                <a:lnTo>
                  <a:pt x="256794" y="31242"/>
                </a:lnTo>
                <a:lnTo>
                  <a:pt x="78486" y="31242"/>
                </a:lnTo>
                <a:lnTo>
                  <a:pt x="78486" y="63246"/>
                </a:lnTo>
                <a:lnTo>
                  <a:pt x="256794" y="63246"/>
                </a:lnTo>
                <a:close/>
              </a:path>
              <a:path w="257175" h="94614">
                <a:moveTo>
                  <a:pt x="94487" y="94487"/>
                </a:moveTo>
                <a:lnTo>
                  <a:pt x="94487" y="63246"/>
                </a:lnTo>
                <a:lnTo>
                  <a:pt x="78486" y="63246"/>
                </a:lnTo>
                <a:lnTo>
                  <a:pt x="78486" y="86487"/>
                </a:lnTo>
                <a:lnTo>
                  <a:pt x="94487" y="9448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45608" y="3680459"/>
            <a:ext cx="573786" cy="5737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610360" y="4205731"/>
            <a:ext cx="63119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185" marR="5080" indent="-71120">
              <a:lnSpc>
                <a:spcPct val="101499"/>
              </a:lnSpc>
              <a:spcBef>
                <a:spcPts val="95"/>
              </a:spcBef>
            </a:pP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Waste</a:t>
            </a:r>
            <a:r>
              <a:rPr sz="1300" spc="-7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to  </a:t>
            </a:r>
            <a:r>
              <a:rPr sz="1300" dirty="0">
                <a:solidFill>
                  <a:srgbClr val="A5A5A5"/>
                </a:solidFill>
                <a:latin typeface="Calibri"/>
                <a:cs typeface="Calibri"/>
              </a:rPr>
              <a:t>Energy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45685" y="6006846"/>
            <a:ext cx="182880" cy="182245"/>
          </a:xfrm>
          <a:custGeom>
            <a:avLst/>
            <a:gdLst/>
            <a:ahLst/>
            <a:cxnLst/>
            <a:rect l="l" t="t" r="r" b="b"/>
            <a:pathLst>
              <a:path w="182879" h="182245">
                <a:moveTo>
                  <a:pt x="0" y="182117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86378" y="6233921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99360" y="3936491"/>
            <a:ext cx="462280" cy="94615"/>
          </a:xfrm>
          <a:custGeom>
            <a:avLst/>
            <a:gdLst/>
            <a:ahLst/>
            <a:cxnLst/>
            <a:rect l="l" t="t" r="r" b="b"/>
            <a:pathLst>
              <a:path w="462280" h="94614">
                <a:moveTo>
                  <a:pt x="382524" y="63246"/>
                </a:moveTo>
                <a:lnTo>
                  <a:pt x="382524" y="31242"/>
                </a:lnTo>
                <a:lnTo>
                  <a:pt x="0" y="31242"/>
                </a:lnTo>
                <a:lnTo>
                  <a:pt x="0" y="63246"/>
                </a:lnTo>
                <a:lnTo>
                  <a:pt x="382524" y="63246"/>
                </a:lnTo>
                <a:close/>
              </a:path>
              <a:path w="462280" h="94614">
                <a:moveTo>
                  <a:pt x="461771" y="47244"/>
                </a:moveTo>
                <a:lnTo>
                  <a:pt x="367283" y="0"/>
                </a:lnTo>
                <a:lnTo>
                  <a:pt x="367283" y="31242"/>
                </a:lnTo>
                <a:lnTo>
                  <a:pt x="382524" y="31242"/>
                </a:lnTo>
                <a:lnTo>
                  <a:pt x="382524" y="86867"/>
                </a:lnTo>
                <a:lnTo>
                  <a:pt x="461771" y="47244"/>
                </a:lnTo>
                <a:close/>
              </a:path>
              <a:path w="462280" h="94614">
                <a:moveTo>
                  <a:pt x="382524" y="86867"/>
                </a:moveTo>
                <a:lnTo>
                  <a:pt x="382524" y="63246"/>
                </a:lnTo>
                <a:lnTo>
                  <a:pt x="367283" y="63246"/>
                </a:lnTo>
                <a:lnTo>
                  <a:pt x="367283" y="94487"/>
                </a:lnTo>
                <a:lnTo>
                  <a:pt x="382524" y="8686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24478" y="4178046"/>
            <a:ext cx="94615" cy="281305"/>
          </a:xfrm>
          <a:custGeom>
            <a:avLst/>
            <a:gdLst/>
            <a:ahLst/>
            <a:cxnLst/>
            <a:rect l="l" t="t" r="r" b="b"/>
            <a:pathLst>
              <a:path w="94614" h="281304">
                <a:moveTo>
                  <a:pt x="94487" y="94487"/>
                </a:moveTo>
                <a:lnTo>
                  <a:pt x="47244" y="0"/>
                </a:lnTo>
                <a:lnTo>
                  <a:pt x="0" y="94487"/>
                </a:lnTo>
                <a:lnTo>
                  <a:pt x="32004" y="94487"/>
                </a:lnTo>
                <a:lnTo>
                  <a:pt x="32004" y="78486"/>
                </a:lnTo>
                <a:lnTo>
                  <a:pt x="63246" y="78486"/>
                </a:lnTo>
                <a:lnTo>
                  <a:pt x="63246" y="94487"/>
                </a:lnTo>
                <a:lnTo>
                  <a:pt x="94487" y="94487"/>
                </a:lnTo>
                <a:close/>
              </a:path>
              <a:path w="94614" h="281304">
                <a:moveTo>
                  <a:pt x="63246" y="94487"/>
                </a:moveTo>
                <a:lnTo>
                  <a:pt x="63246" y="78486"/>
                </a:lnTo>
                <a:lnTo>
                  <a:pt x="32004" y="78486"/>
                </a:lnTo>
                <a:lnTo>
                  <a:pt x="32004" y="94487"/>
                </a:lnTo>
                <a:lnTo>
                  <a:pt x="63246" y="94487"/>
                </a:lnTo>
                <a:close/>
              </a:path>
              <a:path w="94614" h="281304">
                <a:moveTo>
                  <a:pt x="63246" y="281177"/>
                </a:moveTo>
                <a:lnTo>
                  <a:pt x="63246" y="94487"/>
                </a:lnTo>
                <a:lnTo>
                  <a:pt x="32004" y="94487"/>
                </a:lnTo>
                <a:lnTo>
                  <a:pt x="32004" y="281177"/>
                </a:lnTo>
                <a:lnTo>
                  <a:pt x="63246" y="28117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69891" y="6126479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2484"/>
                </a:moveTo>
                <a:lnTo>
                  <a:pt x="835913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5913" y="62484"/>
                </a:lnTo>
                <a:close/>
              </a:path>
              <a:path w="914400" h="94614">
                <a:moveTo>
                  <a:pt x="914400" y="47244"/>
                </a:moveTo>
                <a:lnTo>
                  <a:pt x="819912" y="0"/>
                </a:lnTo>
                <a:lnTo>
                  <a:pt x="819912" y="31242"/>
                </a:lnTo>
                <a:lnTo>
                  <a:pt x="835913" y="31242"/>
                </a:lnTo>
                <a:lnTo>
                  <a:pt x="835913" y="86487"/>
                </a:lnTo>
                <a:lnTo>
                  <a:pt x="914400" y="47244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2484"/>
                </a:lnTo>
                <a:lnTo>
                  <a:pt x="819912" y="62484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019803" y="2014982"/>
            <a:ext cx="2498090" cy="1981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85215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Reh</a:t>
            </a:r>
            <a:endParaRPr sz="1450">
              <a:latin typeface="Calibri"/>
              <a:cs typeface="Calibri"/>
            </a:endParaRPr>
          </a:p>
          <a:p>
            <a:pPr marL="1085215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 </a:t>
            </a:r>
            <a:r>
              <a:rPr sz="1450" spc="-5" dirty="0">
                <a:latin typeface="Calibri"/>
                <a:cs typeface="Calibri"/>
              </a:rPr>
              <a:t>Wate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6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Wat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Calibri"/>
              <a:cs typeface="Calibri"/>
            </a:endParaRPr>
          </a:p>
          <a:p>
            <a:pPr marL="1106805" marR="254000">
              <a:lnSpc>
                <a:spcPct val="102400"/>
              </a:lnSpc>
              <a:spcBef>
                <a:spcPts val="5"/>
              </a:spcBef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300" spc="-10" dirty="0">
                <a:latin typeface="Calibri"/>
                <a:cs typeface="Calibri"/>
              </a:rPr>
              <a:t>Waste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Heat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62578" y="3649979"/>
            <a:ext cx="287020" cy="341630"/>
          </a:xfrm>
          <a:custGeom>
            <a:avLst/>
            <a:gdLst/>
            <a:ahLst/>
            <a:cxnLst/>
            <a:rect l="l" t="t" r="r" b="b"/>
            <a:pathLst>
              <a:path w="287020" h="341629">
                <a:moveTo>
                  <a:pt x="249941" y="61769"/>
                </a:moveTo>
                <a:lnTo>
                  <a:pt x="232431" y="47218"/>
                </a:lnTo>
                <a:lnTo>
                  <a:pt x="0" y="326135"/>
                </a:lnTo>
                <a:lnTo>
                  <a:pt x="18287" y="341375"/>
                </a:lnTo>
                <a:lnTo>
                  <a:pt x="249941" y="61769"/>
                </a:lnTo>
                <a:close/>
              </a:path>
              <a:path w="287020" h="341629">
                <a:moveTo>
                  <a:pt x="286512" y="0"/>
                </a:moveTo>
                <a:lnTo>
                  <a:pt x="214121" y="32003"/>
                </a:lnTo>
                <a:lnTo>
                  <a:pt x="232431" y="47218"/>
                </a:lnTo>
                <a:lnTo>
                  <a:pt x="240029" y="38099"/>
                </a:lnTo>
                <a:lnTo>
                  <a:pt x="257555" y="52577"/>
                </a:lnTo>
                <a:lnTo>
                  <a:pt x="257555" y="68097"/>
                </a:lnTo>
                <a:lnTo>
                  <a:pt x="268223" y="76961"/>
                </a:lnTo>
                <a:lnTo>
                  <a:pt x="286512" y="0"/>
                </a:lnTo>
                <a:close/>
              </a:path>
              <a:path w="287020" h="341629">
                <a:moveTo>
                  <a:pt x="257555" y="52577"/>
                </a:moveTo>
                <a:lnTo>
                  <a:pt x="240029" y="38099"/>
                </a:lnTo>
                <a:lnTo>
                  <a:pt x="232431" y="47218"/>
                </a:lnTo>
                <a:lnTo>
                  <a:pt x="249941" y="61769"/>
                </a:lnTo>
                <a:lnTo>
                  <a:pt x="257555" y="52577"/>
                </a:lnTo>
                <a:close/>
              </a:path>
              <a:path w="287020" h="341629">
                <a:moveTo>
                  <a:pt x="257555" y="68097"/>
                </a:moveTo>
                <a:lnTo>
                  <a:pt x="257555" y="52577"/>
                </a:lnTo>
                <a:lnTo>
                  <a:pt x="249941" y="61769"/>
                </a:lnTo>
                <a:lnTo>
                  <a:pt x="257555" y="6809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247904" y="1004570"/>
            <a:ext cx="1894205" cy="10915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31495">
              <a:lnSpc>
                <a:spcPts val="2670"/>
              </a:lnSpc>
              <a:spcBef>
                <a:spcPts val="440"/>
              </a:spcBef>
            </a:pPr>
            <a:r>
              <a:rPr sz="2450" b="1" i="0" spc="10" dirty="0">
                <a:latin typeface="Arial"/>
                <a:cs typeface="Arial"/>
              </a:rPr>
              <a:t>E</a:t>
            </a:r>
            <a:r>
              <a:rPr sz="2450" i="0" spc="-35" dirty="0">
                <a:latin typeface="Arial"/>
                <a:cs typeface="Arial"/>
              </a:rPr>
              <a:t>f</a:t>
            </a:r>
            <a:r>
              <a:rPr sz="2450" i="0" spc="5" dirty="0">
                <a:latin typeface="Arial"/>
                <a:cs typeface="Arial"/>
              </a:rPr>
              <a:t>ficiency  </a:t>
            </a:r>
            <a:r>
              <a:rPr sz="2450" i="0" spc="15" dirty="0">
                <a:latin typeface="Arial"/>
                <a:cs typeface="Arial"/>
              </a:rPr>
              <a:t>&amp;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50" b="1" i="0" spc="5" dirty="0">
                <a:latin typeface="Arial"/>
                <a:cs typeface="Arial"/>
              </a:rPr>
              <a:t>E</a:t>
            </a:r>
            <a:r>
              <a:rPr sz="2450" i="0" spc="5" dirty="0">
                <a:latin typeface="Arial"/>
                <a:cs typeface="Arial"/>
              </a:rPr>
              <a:t>lectrification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65682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09038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53890"/>
            <a:ext cx="518922" cy="519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1713" y="3153155"/>
            <a:ext cx="1358646" cy="1188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39111"/>
            <a:ext cx="685800" cy="6896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77895"/>
            <a:ext cx="781050" cy="78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11979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7951" y="2074926"/>
            <a:ext cx="246379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e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10" dirty="0">
                <a:latin typeface="Calibri"/>
                <a:cs typeface="Calibri"/>
              </a:rPr>
              <a:t>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3407" y="2301243"/>
            <a:ext cx="188595" cy="415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40"/>
              </a:spcBef>
            </a:pPr>
            <a:r>
              <a:rPr sz="1450" spc="10" dirty="0">
                <a:latin typeface="Calibri"/>
                <a:cs typeface="Calibri"/>
              </a:rPr>
              <a:t>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4759" y="1136904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21579" y="1153668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02073" y="1153668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1797" y="4354067"/>
            <a:ext cx="714755" cy="702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9703" y="2126742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3"/>
                </a:moveTo>
                <a:lnTo>
                  <a:pt x="471677" y="31241"/>
                </a:lnTo>
                <a:lnTo>
                  <a:pt x="0" y="31241"/>
                </a:lnTo>
                <a:lnTo>
                  <a:pt x="0" y="62483"/>
                </a:lnTo>
                <a:lnTo>
                  <a:pt x="471677" y="62483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1"/>
                </a:lnTo>
                <a:lnTo>
                  <a:pt x="471677" y="31241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3"/>
                </a:lnTo>
                <a:lnTo>
                  <a:pt x="456438" y="62483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9797" y="3249929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6"/>
                </a:moveTo>
                <a:lnTo>
                  <a:pt x="470915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0915" y="63246"/>
                </a:lnTo>
                <a:close/>
              </a:path>
              <a:path w="549910" h="94614">
                <a:moveTo>
                  <a:pt x="549401" y="47244"/>
                </a:moveTo>
                <a:lnTo>
                  <a:pt x="455675" y="0"/>
                </a:lnTo>
                <a:lnTo>
                  <a:pt x="455675" y="31242"/>
                </a:lnTo>
                <a:lnTo>
                  <a:pt x="470915" y="31242"/>
                </a:lnTo>
                <a:lnTo>
                  <a:pt x="470915" y="86806"/>
                </a:lnTo>
                <a:lnTo>
                  <a:pt x="549401" y="47244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6"/>
                </a:lnTo>
                <a:lnTo>
                  <a:pt x="455675" y="63246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9797" y="4667250"/>
            <a:ext cx="909955" cy="93980"/>
          </a:xfrm>
          <a:custGeom>
            <a:avLst/>
            <a:gdLst/>
            <a:ahLst/>
            <a:cxnLst/>
            <a:rect l="l" t="t" r="r" b="b"/>
            <a:pathLst>
              <a:path w="909954" h="93979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3979">
                <a:moveTo>
                  <a:pt x="909827" y="46482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5725"/>
                </a:lnTo>
                <a:lnTo>
                  <a:pt x="909827" y="46482"/>
                </a:lnTo>
                <a:close/>
              </a:path>
              <a:path w="909954" h="93979">
                <a:moveTo>
                  <a:pt x="831341" y="85725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3725"/>
                </a:lnTo>
                <a:lnTo>
                  <a:pt x="831341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9703" y="2345435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6482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044"/>
                </a:lnTo>
                <a:lnTo>
                  <a:pt x="550163" y="46482"/>
                </a:lnTo>
                <a:close/>
              </a:path>
              <a:path w="550545" h="93980">
                <a:moveTo>
                  <a:pt x="471677" y="86044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6"/>
                </a:lnTo>
                <a:lnTo>
                  <a:pt x="471677" y="8604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9703" y="256336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5"/>
                </a:moveTo>
                <a:lnTo>
                  <a:pt x="471677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1677" y="63245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3"/>
                </a:lnTo>
                <a:lnTo>
                  <a:pt x="471677" y="32003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5"/>
                </a:lnTo>
                <a:lnTo>
                  <a:pt x="456438" y="63245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9703" y="347014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2655" y="1479041"/>
            <a:ext cx="836930" cy="93980"/>
          </a:xfrm>
          <a:custGeom>
            <a:avLst/>
            <a:gdLst/>
            <a:ahLst/>
            <a:cxnLst/>
            <a:rect l="l" t="t" r="r" b="b"/>
            <a:pathLst>
              <a:path w="836929" h="93980">
                <a:moveTo>
                  <a:pt x="758190" y="62484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2484"/>
                </a:lnTo>
                <a:lnTo>
                  <a:pt x="758190" y="62484"/>
                </a:lnTo>
                <a:close/>
              </a:path>
              <a:path w="836929" h="93980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5854"/>
                </a:lnTo>
                <a:lnTo>
                  <a:pt x="836676" y="47244"/>
                </a:lnTo>
                <a:close/>
              </a:path>
              <a:path w="836929" h="93980">
                <a:moveTo>
                  <a:pt x="758190" y="85854"/>
                </a:moveTo>
                <a:lnTo>
                  <a:pt x="758190" y="62484"/>
                </a:lnTo>
                <a:lnTo>
                  <a:pt x="742188" y="62484"/>
                </a:lnTo>
                <a:lnTo>
                  <a:pt x="742188" y="93726"/>
                </a:lnTo>
                <a:lnTo>
                  <a:pt x="758190" y="8585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2655" y="2430779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5"/>
                </a:moveTo>
                <a:lnTo>
                  <a:pt x="749045" y="31241"/>
                </a:lnTo>
                <a:lnTo>
                  <a:pt x="0" y="31241"/>
                </a:lnTo>
                <a:lnTo>
                  <a:pt x="0" y="63245"/>
                </a:lnTo>
                <a:lnTo>
                  <a:pt x="749045" y="63245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1241"/>
                </a:lnTo>
                <a:lnTo>
                  <a:pt x="749045" y="31241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5"/>
                </a:lnTo>
                <a:lnTo>
                  <a:pt x="733044" y="63245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2655" y="3363467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6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77439" y="5908547"/>
            <a:ext cx="519683" cy="5196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36491" y="5966459"/>
            <a:ext cx="440436" cy="445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37226" y="5842253"/>
            <a:ext cx="714755" cy="7147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78657" y="6121146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3245"/>
                </a:moveTo>
                <a:lnTo>
                  <a:pt x="814578" y="32003"/>
                </a:lnTo>
                <a:lnTo>
                  <a:pt x="0" y="32003"/>
                </a:lnTo>
                <a:lnTo>
                  <a:pt x="0" y="63245"/>
                </a:lnTo>
                <a:lnTo>
                  <a:pt x="814578" y="63245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2003"/>
                </a:lnTo>
                <a:lnTo>
                  <a:pt x="814578" y="32003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3245"/>
                </a:lnTo>
                <a:lnTo>
                  <a:pt x="799338" y="63245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62655" y="4667250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5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27526" y="2763011"/>
            <a:ext cx="94615" cy="1696720"/>
          </a:xfrm>
          <a:custGeom>
            <a:avLst/>
            <a:gdLst/>
            <a:ahLst/>
            <a:cxnLst/>
            <a:rect l="l" t="t" r="r" b="b"/>
            <a:pathLst>
              <a:path w="94614" h="1696720">
                <a:moveTo>
                  <a:pt x="94488" y="94487"/>
                </a:moveTo>
                <a:lnTo>
                  <a:pt x="48006" y="0"/>
                </a:lnTo>
                <a:lnTo>
                  <a:pt x="0" y="94487"/>
                </a:lnTo>
                <a:lnTo>
                  <a:pt x="31975" y="94487"/>
                </a:lnTo>
                <a:lnTo>
                  <a:pt x="32004" y="79248"/>
                </a:lnTo>
                <a:lnTo>
                  <a:pt x="63246" y="79248"/>
                </a:lnTo>
                <a:lnTo>
                  <a:pt x="63246" y="94487"/>
                </a:lnTo>
                <a:lnTo>
                  <a:pt x="94488" y="94487"/>
                </a:lnTo>
                <a:close/>
              </a:path>
              <a:path w="94614" h="1696720">
                <a:moveTo>
                  <a:pt x="63217" y="94488"/>
                </a:moveTo>
                <a:lnTo>
                  <a:pt x="31975" y="94488"/>
                </a:lnTo>
                <a:lnTo>
                  <a:pt x="28956" y="1696212"/>
                </a:lnTo>
                <a:lnTo>
                  <a:pt x="60198" y="1696212"/>
                </a:lnTo>
                <a:lnTo>
                  <a:pt x="63217" y="94488"/>
                </a:lnTo>
                <a:close/>
              </a:path>
              <a:path w="94614" h="1696720">
                <a:moveTo>
                  <a:pt x="63246" y="79248"/>
                </a:moveTo>
                <a:lnTo>
                  <a:pt x="32004" y="79248"/>
                </a:lnTo>
                <a:lnTo>
                  <a:pt x="31975" y="94488"/>
                </a:lnTo>
                <a:lnTo>
                  <a:pt x="63217" y="94487"/>
                </a:lnTo>
                <a:lnTo>
                  <a:pt x="63246" y="79248"/>
                </a:lnTo>
                <a:close/>
              </a:path>
              <a:path w="94614" h="1696720">
                <a:moveTo>
                  <a:pt x="63246" y="94487"/>
                </a:moveTo>
                <a:lnTo>
                  <a:pt x="63246" y="79248"/>
                </a:lnTo>
                <a:lnTo>
                  <a:pt x="63217" y="94488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51888" y="3983735"/>
            <a:ext cx="3128010" cy="0"/>
          </a:xfrm>
          <a:custGeom>
            <a:avLst/>
            <a:gdLst/>
            <a:ahLst/>
            <a:cxnLst/>
            <a:rect l="l" t="t" r="r" b="b"/>
            <a:pathLst>
              <a:path w="3128010">
                <a:moveTo>
                  <a:pt x="0" y="0"/>
                </a:moveTo>
                <a:lnTo>
                  <a:pt x="312801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91450" y="1517903"/>
            <a:ext cx="0" cy="3188335"/>
          </a:xfrm>
          <a:custGeom>
            <a:avLst/>
            <a:gdLst/>
            <a:ahLst/>
            <a:cxnLst/>
            <a:rect l="l" t="t" r="r" b="b"/>
            <a:pathLst>
              <a:path h="3188335">
                <a:moveTo>
                  <a:pt x="0" y="3188208"/>
                </a:moveTo>
                <a:lnTo>
                  <a:pt x="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18632" y="4687823"/>
            <a:ext cx="1972945" cy="0"/>
          </a:xfrm>
          <a:custGeom>
            <a:avLst/>
            <a:gdLst/>
            <a:ahLst/>
            <a:cxnLst/>
            <a:rect l="l" t="t" r="r" b="b"/>
            <a:pathLst>
              <a:path w="1972945">
                <a:moveTo>
                  <a:pt x="0" y="0"/>
                </a:moveTo>
                <a:lnTo>
                  <a:pt x="1972818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14743" y="2344673"/>
            <a:ext cx="1070610" cy="71120"/>
          </a:xfrm>
          <a:custGeom>
            <a:avLst/>
            <a:gdLst/>
            <a:ahLst/>
            <a:cxnLst/>
            <a:rect l="l" t="t" r="r" b="b"/>
            <a:pathLst>
              <a:path w="1070609" h="71119">
                <a:moveTo>
                  <a:pt x="70865" y="23621"/>
                </a:moveTo>
                <a:lnTo>
                  <a:pt x="70865" y="0"/>
                </a:lnTo>
                <a:lnTo>
                  <a:pt x="0" y="35051"/>
                </a:lnTo>
                <a:lnTo>
                  <a:pt x="58673" y="64704"/>
                </a:lnTo>
                <a:lnTo>
                  <a:pt x="58673" y="23621"/>
                </a:lnTo>
                <a:lnTo>
                  <a:pt x="70865" y="23621"/>
                </a:lnTo>
                <a:close/>
              </a:path>
              <a:path w="1070609" h="71119">
                <a:moveTo>
                  <a:pt x="1070609" y="47243"/>
                </a:moveTo>
                <a:lnTo>
                  <a:pt x="1070609" y="23621"/>
                </a:lnTo>
                <a:lnTo>
                  <a:pt x="58673" y="23621"/>
                </a:lnTo>
                <a:lnTo>
                  <a:pt x="58673" y="47243"/>
                </a:lnTo>
                <a:lnTo>
                  <a:pt x="1070609" y="47243"/>
                </a:lnTo>
                <a:close/>
              </a:path>
              <a:path w="1070609" h="71119">
                <a:moveTo>
                  <a:pt x="70865" y="70865"/>
                </a:moveTo>
                <a:lnTo>
                  <a:pt x="70865" y="47243"/>
                </a:lnTo>
                <a:lnTo>
                  <a:pt x="58673" y="47243"/>
                </a:lnTo>
                <a:lnTo>
                  <a:pt x="58673" y="64704"/>
                </a:lnTo>
                <a:lnTo>
                  <a:pt x="70865" y="7086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70954" y="2575560"/>
            <a:ext cx="920750" cy="71120"/>
          </a:xfrm>
          <a:custGeom>
            <a:avLst/>
            <a:gdLst/>
            <a:ahLst/>
            <a:cxnLst/>
            <a:rect l="l" t="t" r="r" b="b"/>
            <a:pathLst>
              <a:path w="920750" h="71119">
                <a:moveTo>
                  <a:pt x="70866" y="23622"/>
                </a:moveTo>
                <a:lnTo>
                  <a:pt x="70866" y="0"/>
                </a:lnTo>
                <a:lnTo>
                  <a:pt x="0" y="35052"/>
                </a:lnTo>
                <a:lnTo>
                  <a:pt x="58674" y="64704"/>
                </a:lnTo>
                <a:lnTo>
                  <a:pt x="58674" y="23622"/>
                </a:lnTo>
                <a:lnTo>
                  <a:pt x="70866" y="23622"/>
                </a:lnTo>
                <a:close/>
              </a:path>
              <a:path w="920750" h="71119">
                <a:moveTo>
                  <a:pt x="920496" y="47244"/>
                </a:moveTo>
                <a:lnTo>
                  <a:pt x="920496" y="23622"/>
                </a:lnTo>
                <a:lnTo>
                  <a:pt x="58674" y="23622"/>
                </a:lnTo>
                <a:lnTo>
                  <a:pt x="58674" y="47244"/>
                </a:lnTo>
                <a:lnTo>
                  <a:pt x="920496" y="47244"/>
                </a:lnTo>
                <a:close/>
              </a:path>
              <a:path w="920750" h="71119">
                <a:moveTo>
                  <a:pt x="70866" y="70866"/>
                </a:moveTo>
                <a:lnTo>
                  <a:pt x="70866" y="47244"/>
                </a:lnTo>
                <a:lnTo>
                  <a:pt x="58674" y="47244"/>
                </a:lnTo>
                <a:lnTo>
                  <a:pt x="58674" y="64704"/>
                </a:lnTo>
                <a:lnTo>
                  <a:pt x="70866" y="70866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49290" y="1509522"/>
            <a:ext cx="2036445" cy="71120"/>
          </a:xfrm>
          <a:custGeom>
            <a:avLst/>
            <a:gdLst/>
            <a:ahLst/>
            <a:cxnLst/>
            <a:rect l="l" t="t" r="r" b="b"/>
            <a:pathLst>
              <a:path w="2036445" h="71119">
                <a:moveTo>
                  <a:pt x="70356" y="23509"/>
                </a:moveTo>
                <a:lnTo>
                  <a:pt x="70103" y="0"/>
                </a:lnTo>
                <a:lnTo>
                  <a:pt x="0" y="35814"/>
                </a:lnTo>
                <a:lnTo>
                  <a:pt x="58674" y="64835"/>
                </a:lnTo>
                <a:lnTo>
                  <a:pt x="58674" y="23622"/>
                </a:lnTo>
                <a:lnTo>
                  <a:pt x="70356" y="23509"/>
                </a:lnTo>
                <a:close/>
              </a:path>
              <a:path w="2036445" h="71119">
                <a:moveTo>
                  <a:pt x="70610" y="47136"/>
                </a:moveTo>
                <a:lnTo>
                  <a:pt x="70356" y="23509"/>
                </a:lnTo>
                <a:lnTo>
                  <a:pt x="58674" y="23622"/>
                </a:lnTo>
                <a:lnTo>
                  <a:pt x="59436" y="47244"/>
                </a:lnTo>
                <a:lnTo>
                  <a:pt x="70610" y="47136"/>
                </a:lnTo>
                <a:close/>
              </a:path>
              <a:path w="2036445" h="71119">
                <a:moveTo>
                  <a:pt x="70865" y="70866"/>
                </a:moveTo>
                <a:lnTo>
                  <a:pt x="70610" y="47136"/>
                </a:lnTo>
                <a:lnTo>
                  <a:pt x="59436" y="47244"/>
                </a:lnTo>
                <a:lnTo>
                  <a:pt x="58674" y="23622"/>
                </a:lnTo>
                <a:lnTo>
                  <a:pt x="58674" y="64835"/>
                </a:lnTo>
                <a:lnTo>
                  <a:pt x="70865" y="70866"/>
                </a:lnTo>
                <a:close/>
              </a:path>
              <a:path w="2036445" h="71119">
                <a:moveTo>
                  <a:pt x="2036064" y="28194"/>
                </a:moveTo>
                <a:lnTo>
                  <a:pt x="2036064" y="4572"/>
                </a:lnTo>
                <a:lnTo>
                  <a:pt x="70356" y="23509"/>
                </a:lnTo>
                <a:lnTo>
                  <a:pt x="70610" y="47136"/>
                </a:lnTo>
                <a:lnTo>
                  <a:pt x="2036064" y="28194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84035" y="3262121"/>
            <a:ext cx="1401445" cy="70485"/>
          </a:xfrm>
          <a:custGeom>
            <a:avLst/>
            <a:gdLst/>
            <a:ahLst/>
            <a:cxnLst/>
            <a:rect l="l" t="t" r="r" b="b"/>
            <a:pathLst>
              <a:path w="1401445" h="70485">
                <a:moveTo>
                  <a:pt x="70865" y="22860"/>
                </a:moveTo>
                <a:lnTo>
                  <a:pt x="70865" y="0"/>
                </a:lnTo>
                <a:lnTo>
                  <a:pt x="0" y="35051"/>
                </a:lnTo>
                <a:lnTo>
                  <a:pt x="59436" y="64450"/>
                </a:lnTo>
                <a:lnTo>
                  <a:pt x="59436" y="22860"/>
                </a:lnTo>
                <a:lnTo>
                  <a:pt x="70865" y="22860"/>
                </a:lnTo>
                <a:close/>
              </a:path>
              <a:path w="1401445" h="70485">
                <a:moveTo>
                  <a:pt x="1401317" y="46482"/>
                </a:moveTo>
                <a:lnTo>
                  <a:pt x="1401317" y="22860"/>
                </a:lnTo>
                <a:lnTo>
                  <a:pt x="59436" y="22860"/>
                </a:lnTo>
                <a:lnTo>
                  <a:pt x="59436" y="46482"/>
                </a:lnTo>
                <a:lnTo>
                  <a:pt x="1401317" y="46482"/>
                </a:lnTo>
                <a:close/>
              </a:path>
              <a:path w="1401445" h="70485">
                <a:moveTo>
                  <a:pt x="70865" y="70103"/>
                </a:moveTo>
                <a:lnTo>
                  <a:pt x="70865" y="46482"/>
                </a:lnTo>
                <a:lnTo>
                  <a:pt x="59436" y="46482"/>
                </a:lnTo>
                <a:lnTo>
                  <a:pt x="59436" y="64450"/>
                </a:lnTo>
                <a:lnTo>
                  <a:pt x="70865" y="70103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84035" y="3481578"/>
            <a:ext cx="1407795" cy="71120"/>
          </a:xfrm>
          <a:custGeom>
            <a:avLst/>
            <a:gdLst/>
            <a:ahLst/>
            <a:cxnLst/>
            <a:rect l="l" t="t" r="r" b="b"/>
            <a:pathLst>
              <a:path w="1407795" h="71120">
                <a:moveTo>
                  <a:pt x="70865" y="23622"/>
                </a:moveTo>
                <a:lnTo>
                  <a:pt x="70865" y="0"/>
                </a:lnTo>
                <a:lnTo>
                  <a:pt x="0" y="35813"/>
                </a:lnTo>
                <a:lnTo>
                  <a:pt x="59436" y="65212"/>
                </a:lnTo>
                <a:lnTo>
                  <a:pt x="59436" y="23622"/>
                </a:lnTo>
                <a:lnTo>
                  <a:pt x="70865" y="23622"/>
                </a:lnTo>
                <a:close/>
              </a:path>
              <a:path w="1407795" h="71120">
                <a:moveTo>
                  <a:pt x="1407414" y="47244"/>
                </a:moveTo>
                <a:lnTo>
                  <a:pt x="1407414" y="23622"/>
                </a:lnTo>
                <a:lnTo>
                  <a:pt x="59436" y="23622"/>
                </a:lnTo>
                <a:lnTo>
                  <a:pt x="59436" y="47244"/>
                </a:lnTo>
                <a:lnTo>
                  <a:pt x="1407414" y="47244"/>
                </a:lnTo>
                <a:close/>
              </a:path>
              <a:path w="1407795" h="71120">
                <a:moveTo>
                  <a:pt x="70865" y="70866"/>
                </a:moveTo>
                <a:lnTo>
                  <a:pt x="70865" y="47244"/>
                </a:lnTo>
                <a:lnTo>
                  <a:pt x="59436" y="47244"/>
                </a:lnTo>
                <a:lnTo>
                  <a:pt x="59436" y="65212"/>
                </a:lnTo>
                <a:lnTo>
                  <a:pt x="70865" y="70866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92240" y="2330195"/>
            <a:ext cx="524255" cy="5189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62015" y="1827276"/>
            <a:ext cx="519683" cy="5189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95900" y="1078991"/>
            <a:ext cx="518922" cy="5196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34890" y="3936491"/>
            <a:ext cx="257175" cy="94615"/>
          </a:xfrm>
          <a:custGeom>
            <a:avLst/>
            <a:gdLst/>
            <a:ahLst/>
            <a:cxnLst/>
            <a:rect l="l" t="t" r="r" b="b"/>
            <a:pathLst>
              <a:path w="257175" h="94614">
                <a:moveTo>
                  <a:pt x="94487" y="31242"/>
                </a:moveTo>
                <a:lnTo>
                  <a:pt x="94487" y="0"/>
                </a:lnTo>
                <a:lnTo>
                  <a:pt x="0" y="47244"/>
                </a:lnTo>
                <a:lnTo>
                  <a:pt x="78486" y="86487"/>
                </a:lnTo>
                <a:lnTo>
                  <a:pt x="78486" y="31242"/>
                </a:lnTo>
                <a:lnTo>
                  <a:pt x="94487" y="31242"/>
                </a:lnTo>
                <a:close/>
              </a:path>
              <a:path w="257175" h="94614">
                <a:moveTo>
                  <a:pt x="256794" y="63246"/>
                </a:moveTo>
                <a:lnTo>
                  <a:pt x="256794" y="31242"/>
                </a:lnTo>
                <a:lnTo>
                  <a:pt x="78486" y="31242"/>
                </a:lnTo>
                <a:lnTo>
                  <a:pt x="78486" y="63246"/>
                </a:lnTo>
                <a:lnTo>
                  <a:pt x="256794" y="63246"/>
                </a:lnTo>
                <a:close/>
              </a:path>
              <a:path w="257175" h="94614">
                <a:moveTo>
                  <a:pt x="94487" y="94487"/>
                </a:moveTo>
                <a:lnTo>
                  <a:pt x="94487" y="63246"/>
                </a:lnTo>
                <a:lnTo>
                  <a:pt x="78486" y="63246"/>
                </a:lnTo>
                <a:lnTo>
                  <a:pt x="78486" y="86487"/>
                </a:lnTo>
                <a:lnTo>
                  <a:pt x="94487" y="9448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45608" y="3680459"/>
            <a:ext cx="573786" cy="5737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610360" y="4205731"/>
            <a:ext cx="63119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185" marR="5080" indent="-71120">
              <a:lnSpc>
                <a:spcPct val="101499"/>
              </a:lnSpc>
              <a:spcBef>
                <a:spcPts val="95"/>
              </a:spcBef>
            </a:pP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Waste</a:t>
            </a:r>
            <a:r>
              <a:rPr sz="1300" spc="-7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to  </a:t>
            </a:r>
            <a:r>
              <a:rPr sz="1300" dirty="0">
                <a:solidFill>
                  <a:srgbClr val="A5A5A5"/>
                </a:solidFill>
                <a:latin typeface="Calibri"/>
                <a:cs typeface="Calibri"/>
              </a:rPr>
              <a:t>Energy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785354" y="4191761"/>
            <a:ext cx="829944" cy="701040"/>
          </a:xfrm>
          <a:custGeom>
            <a:avLst/>
            <a:gdLst/>
            <a:ahLst/>
            <a:cxnLst/>
            <a:rect l="l" t="t" r="r" b="b"/>
            <a:pathLst>
              <a:path w="829945" h="701039">
                <a:moveTo>
                  <a:pt x="0" y="0"/>
                </a:moveTo>
                <a:lnTo>
                  <a:pt x="829818" y="701039"/>
                </a:lnTo>
              </a:path>
            </a:pathLst>
          </a:custGeom>
          <a:ln w="31432">
            <a:solidFill>
              <a:srgbClr val="A4A4A4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677909" y="5213857"/>
            <a:ext cx="37401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-5" dirty="0">
                <a:solidFill>
                  <a:srgbClr val="A5A5A5"/>
                </a:solidFill>
                <a:latin typeface="Calibri"/>
                <a:cs typeface="Calibri"/>
              </a:rPr>
              <a:t>N</a:t>
            </a:r>
            <a:r>
              <a:rPr sz="1650" b="1" spc="-25" dirty="0">
                <a:solidFill>
                  <a:srgbClr val="A5A5A5"/>
                </a:solidFill>
                <a:latin typeface="Calibri"/>
                <a:cs typeface="Calibri"/>
              </a:rPr>
              <a:t>E</a:t>
            </a:r>
            <a:r>
              <a:rPr sz="1650" b="1" dirty="0">
                <a:solidFill>
                  <a:srgbClr val="A5A5A5"/>
                </a:solidFill>
                <a:latin typeface="Calibri"/>
                <a:cs typeface="Calibri"/>
              </a:rPr>
              <a:t>C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566404" y="4715255"/>
            <a:ext cx="528066" cy="5280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45685" y="6006846"/>
            <a:ext cx="182880" cy="182245"/>
          </a:xfrm>
          <a:custGeom>
            <a:avLst/>
            <a:gdLst/>
            <a:ahLst/>
            <a:cxnLst/>
            <a:rect l="l" t="t" r="r" b="b"/>
            <a:pathLst>
              <a:path w="182879" h="182245">
                <a:moveTo>
                  <a:pt x="0" y="182117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786378" y="6233921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99360" y="3936491"/>
            <a:ext cx="462280" cy="94615"/>
          </a:xfrm>
          <a:custGeom>
            <a:avLst/>
            <a:gdLst/>
            <a:ahLst/>
            <a:cxnLst/>
            <a:rect l="l" t="t" r="r" b="b"/>
            <a:pathLst>
              <a:path w="462280" h="94614">
                <a:moveTo>
                  <a:pt x="382524" y="63246"/>
                </a:moveTo>
                <a:lnTo>
                  <a:pt x="382524" y="31242"/>
                </a:lnTo>
                <a:lnTo>
                  <a:pt x="0" y="31242"/>
                </a:lnTo>
                <a:lnTo>
                  <a:pt x="0" y="63246"/>
                </a:lnTo>
                <a:lnTo>
                  <a:pt x="382524" y="63246"/>
                </a:lnTo>
                <a:close/>
              </a:path>
              <a:path w="462280" h="94614">
                <a:moveTo>
                  <a:pt x="461771" y="47244"/>
                </a:moveTo>
                <a:lnTo>
                  <a:pt x="367283" y="0"/>
                </a:lnTo>
                <a:lnTo>
                  <a:pt x="367283" y="31242"/>
                </a:lnTo>
                <a:lnTo>
                  <a:pt x="382524" y="31242"/>
                </a:lnTo>
                <a:lnTo>
                  <a:pt x="382524" y="86867"/>
                </a:lnTo>
                <a:lnTo>
                  <a:pt x="461771" y="47244"/>
                </a:lnTo>
                <a:close/>
              </a:path>
              <a:path w="462280" h="94614">
                <a:moveTo>
                  <a:pt x="382524" y="86867"/>
                </a:moveTo>
                <a:lnTo>
                  <a:pt x="382524" y="63246"/>
                </a:lnTo>
                <a:lnTo>
                  <a:pt x="367283" y="63246"/>
                </a:lnTo>
                <a:lnTo>
                  <a:pt x="367283" y="94487"/>
                </a:lnTo>
                <a:lnTo>
                  <a:pt x="382524" y="8686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824478" y="4178046"/>
            <a:ext cx="94615" cy="281305"/>
          </a:xfrm>
          <a:custGeom>
            <a:avLst/>
            <a:gdLst/>
            <a:ahLst/>
            <a:cxnLst/>
            <a:rect l="l" t="t" r="r" b="b"/>
            <a:pathLst>
              <a:path w="94614" h="281304">
                <a:moveTo>
                  <a:pt x="94487" y="94487"/>
                </a:moveTo>
                <a:lnTo>
                  <a:pt x="47244" y="0"/>
                </a:lnTo>
                <a:lnTo>
                  <a:pt x="0" y="94487"/>
                </a:lnTo>
                <a:lnTo>
                  <a:pt x="32004" y="94487"/>
                </a:lnTo>
                <a:lnTo>
                  <a:pt x="32004" y="78486"/>
                </a:lnTo>
                <a:lnTo>
                  <a:pt x="63246" y="78486"/>
                </a:lnTo>
                <a:lnTo>
                  <a:pt x="63246" y="94487"/>
                </a:lnTo>
                <a:lnTo>
                  <a:pt x="94487" y="94487"/>
                </a:lnTo>
                <a:close/>
              </a:path>
              <a:path w="94614" h="281304">
                <a:moveTo>
                  <a:pt x="63246" y="94487"/>
                </a:moveTo>
                <a:lnTo>
                  <a:pt x="63246" y="78486"/>
                </a:lnTo>
                <a:lnTo>
                  <a:pt x="32004" y="78486"/>
                </a:lnTo>
                <a:lnTo>
                  <a:pt x="32004" y="94487"/>
                </a:lnTo>
                <a:lnTo>
                  <a:pt x="63246" y="94487"/>
                </a:lnTo>
                <a:close/>
              </a:path>
              <a:path w="94614" h="281304">
                <a:moveTo>
                  <a:pt x="63246" y="281177"/>
                </a:moveTo>
                <a:lnTo>
                  <a:pt x="63246" y="94487"/>
                </a:lnTo>
                <a:lnTo>
                  <a:pt x="32004" y="94487"/>
                </a:lnTo>
                <a:lnTo>
                  <a:pt x="32004" y="281177"/>
                </a:lnTo>
                <a:lnTo>
                  <a:pt x="63246" y="28117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69891" y="6126479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2484"/>
                </a:moveTo>
                <a:lnTo>
                  <a:pt x="835913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5913" y="62484"/>
                </a:lnTo>
                <a:close/>
              </a:path>
              <a:path w="914400" h="94614">
                <a:moveTo>
                  <a:pt x="914400" y="47244"/>
                </a:moveTo>
                <a:lnTo>
                  <a:pt x="819912" y="0"/>
                </a:lnTo>
                <a:lnTo>
                  <a:pt x="819912" y="31242"/>
                </a:lnTo>
                <a:lnTo>
                  <a:pt x="835913" y="31242"/>
                </a:lnTo>
                <a:lnTo>
                  <a:pt x="835913" y="86487"/>
                </a:lnTo>
                <a:lnTo>
                  <a:pt x="914400" y="47244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2484"/>
                </a:lnTo>
                <a:lnTo>
                  <a:pt x="819912" y="62484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019803" y="2014982"/>
            <a:ext cx="2498090" cy="1981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85215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Reh</a:t>
            </a:r>
            <a:endParaRPr sz="1450">
              <a:latin typeface="Calibri"/>
              <a:cs typeface="Calibri"/>
            </a:endParaRPr>
          </a:p>
          <a:p>
            <a:pPr marL="1085215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 </a:t>
            </a:r>
            <a:r>
              <a:rPr sz="1450" spc="-5" dirty="0">
                <a:latin typeface="Calibri"/>
                <a:cs typeface="Calibri"/>
              </a:rPr>
              <a:t>Wate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6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Wat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Calibri"/>
              <a:cs typeface="Calibri"/>
            </a:endParaRPr>
          </a:p>
          <a:p>
            <a:pPr marL="1106805" marR="254000">
              <a:lnSpc>
                <a:spcPct val="102400"/>
              </a:lnSpc>
              <a:spcBef>
                <a:spcPts val="5"/>
              </a:spcBef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300" spc="-10" dirty="0">
                <a:latin typeface="Calibri"/>
                <a:cs typeface="Calibri"/>
              </a:rPr>
              <a:t>Waste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Heat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862578" y="3649979"/>
            <a:ext cx="287020" cy="341630"/>
          </a:xfrm>
          <a:custGeom>
            <a:avLst/>
            <a:gdLst/>
            <a:ahLst/>
            <a:cxnLst/>
            <a:rect l="l" t="t" r="r" b="b"/>
            <a:pathLst>
              <a:path w="287020" h="341629">
                <a:moveTo>
                  <a:pt x="249941" y="61769"/>
                </a:moveTo>
                <a:lnTo>
                  <a:pt x="232431" y="47218"/>
                </a:lnTo>
                <a:lnTo>
                  <a:pt x="0" y="326135"/>
                </a:lnTo>
                <a:lnTo>
                  <a:pt x="18287" y="341375"/>
                </a:lnTo>
                <a:lnTo>
                  <a:pt x="249941" y="61769"/>
                </a:lnTo>
                <a:close/>
              </a:path>
              <a:path w="287020" h="341629">
                <a:moveTo>
                  <a:pt x="286512" y="0"/>
                </a:moveTo>
                <a:lnTo>
                  <a:pt x="214121" y="32003"/>
                </a:lnTo>
                <a:lnTo>
                  <a:pt x="232431" y="47218"/>
                </a:lnTo>
                <a:lnTo>
                  <a:pt x="240029" y="38099"/>
                </a:lnTo>
                <a:lnTo>
                  <a:pt x="257555" y="52577"/>
                </a:lnTo>
                <a:lnTo>
                  <a:pt x="257555" y="68097"/>
                </a:lnTo>
                <a:lnTo>
                  <a:pt x="268223" y="76961"/>
                </a:lnTo>
                <a:lnTo>
                  <a:pt x="286512" y="0"/>
                </a:lnTo>
                <a:close/>
              </a:path>
              <a:path w="287020" h="341629">
                <a:moveTo>
                  <a:pt x="257555" y="52577"/>
                </a:moveTo>
                <a:lnTo>
                  <a:pt x="240029" y="38099"/>
                </a:lnTo>
                <a:lnTo>
                  <a:pt x="232431" y="47218"/>
                </a:lnTo>
                <a:lnTo>
                  <a:pt x="249941" y="61769"/>
                </a:lnTo>
                <a:lnTo>
                  <a:pt x="257555" y="52577"/>
                </a:lnTo>
                <a:close/>
              </a:path>
              <a:path w="287020" h="341629">
                <a:moveTo>
                  <a:pt x="257555" y="68097"/>
                </a:moveTo>
                <a:lnTo>
                  <a:pt x="257555" y="52577"/>
                </a:lnTo>
                <a:lnTo>
                  <a:pt x="249941" y="61769"/>
                </a:lnTo>
                <a:lnTo>
                  <a:pt x="257555" y="6809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247904" y="1004570"/>
            <a:ext cx="1894205" cy="10915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31495">
              <a:lnSpc>
                <a:spcPts val="2670"/>
              </a:lnSpc>
              <a:spcBef>
                <a:spcPts val="440"/>
              </a:spcBef>
            </a:pPr>
            <a:r>
              <a:rPr sz="2450" b="1" i="0" spc="10" dirty="0">
                <a:latin typeface="Arial"/>
                <a:cs typeface="Arial"/>
              </a:rPr>
              <a:t>E</a:t>
            </a:r>
            <a:r>
              <a:rPr sz="2450" i="0" spc="-35" dirty="0">
                <a:latin typeface="Arial"/>
                <a:cs typeface="Arial"/>
              </a:rPr>
              <a:t>f</a:t>
            </a:r>
            <a:r>
              <a:rPr sz="2450" i="0" spc="5" dirty="0">
                <a:latin typeface="Arial"/>
                <a:cs typeface="Arial"/>
              </a:rPr>
              <a:t>ficiency  </a:t>
            </a:r>
            <a:r>
              <a:rPr sz="2450" i="0" spc="15" dirty="0">
                <a:latin typeface="Arial"/>
                <a:cs typeface="Arial"/>
              </a:rPr>
              <a:t>&amp;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50" b="1" i="0" spc="5" dirty="0">
                <a:latin typeface="Arial"/>
                <a:cs typeface="Arial"/>
              </a:rPr>
              <a:t>E</a:t>
            </a:r>
            <a:r>
              <a:rPr sz="2450" i="0" spc="5" dirty="0">
                <a:latin typeface="Arial"/>
                <a:cs typeface="Arial"/>
              </a:rPr>
              <a:t>lectrification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65682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09038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53890"/>
            <a:ext cx="518922" cy="519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1713" y="3153155"/>
            <a:ext cx="1358646" cy="1188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39111"/>
            <a:ext cx="685800" cy="6896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77895"/>
            <a:ext cx="781050" cy="78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11979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7951" y="2074926"/>
            <a:ext cx="246379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e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10" dirty="0">
                <a:latin typeface="Calibri"/>
                <a:cs typeface="Calibri"/>
              </a:rPr>
              <a:t>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3407" y="2301243"/>
            <a:ext cx="188595" cy="415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40"/>
              </a:spcBef>
            </a:pPr>
            <a:r>
              <a:rPr sz="1450" spc="10" dirty="0">
                <a:latin typeface="Calibri"/>
                <a:cs typeface="Calibri"/>
              </a:rPr>
              <a:t>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4759" y="1136904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21579" y="1153668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02073" y="1153668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1797" y="4354067"/>
            <a:ext cx="714755" cy="702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9703" y="2126742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3"/>
                </a:moveTo>
                <a:lnTo>
                  <a:pt x="471677" y="31241"/>
                </a:lnTo>
                <a:lnTo>
                  <a:pt x="0" y="31241"/>
                </a:lnTo>
                <a:lnTo>
                  <a:pt x="0" y="62483"/>
                </a:lnTo>
                <a:lnTo>
                  <a:pt x="471677" y="62483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1"/>
                </a:lnTo>
                <a:lnTo>
                  <a:pt x="471677" y="31241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3"/>
                </a:lnTo>
                <a:lnTo>
                  <a:pt x="456438" y="62483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9797" y="3249929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6"/>
                </a:moveTo>
                <a:lnTo>
                  <a:pt x="470915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0915" y="63246"/>
                </a:lnTo>
                <a:close/>
              </a:path>
              <a:path w="549910" h="94614">
                <a:moveTo>
                  <a:pt x="549401" y="47244"/>
                </a:moveTo>
                <a:lnTo>
                  <a:pt x="455675" y="0"/>
                </a:lnTo>
                <a:lnTo>
                  <a:pt x="455675" y="31242"/>
                </a:lnTo>
                <a:lnTo>
                  <a:pt x="470915" y="31242"/>
                </a:lnTo>
                <a:lnTo>
                  <a:pt x="470915" y="86806"/>
                </a:lnTo>
                <a:lnTo>
                  <a:pt x="549401" y="47244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6"/>
                </a:lnTo>
                <a:lnTo>
                  <a:pt x="455675" y="63246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9797" y="4667250"/>
            <a:ext cx="909955" cy="93980"/>
          </a:xfrm>
          <a:custGeom>
            <a:avLst/>
            <a:gdLst/>
            <a:ahLst/>
            <a:cxnLst/>
            <a:rect l="l" t="t" r="r" b="b"/>
            <a:pathLst>
              <a:path w="909954" h="93979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3979">
                <a:moveTo>
                  <a:pt x="909827" y="46482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5725"/>
                </a:lnTo>
                <a:lnTo>
                  <a:pt x="909827" y="46482"/>
                </a:lnTo>
                <a:close/>
              </a:path>
              <a:path w="909954" h="93979">
                <a:moveTo>
                  <a:pt x="831341" y="85725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3725"/>
                </a:lnTo>
                <a:lnTo>
                  <a:pt x="831341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9703" y="2345435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6482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044"/>
                </a:lnTo>
                <a:lnTo>
                  <a:pt x="550163" y="46482"/>
                </a:lnTo>
                <a:close/>
              </a:path>
              <a:path w="550545" h="93980">
                <a:moveTo>
                  <a:pt x="471677" y="86044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6"/>
                </a:lnTo>
                <a:lnTo>
                  <a:pt x="471677" y="8604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9703" y="256336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5"/>
                </a:moveTo>
                <a:lnTo>
                  <a:pt x="471677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1677" y="63245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3"/>
                </a:lnTo>
                <a:lnTo>
                  <a:pt x="471677" y="32003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5"/>
                </a:lnTo>
                <a:lnTo>
                  <a:pt x="456438" y="63245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9703" y="347014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2655" y="1479041"/>
            <a:ext cx="836930" cy="93980"/>
          </a:xfrm>
          <a:custGeom>
            <a:avLst/>
            <a:gdLst/>
            <a:ahLst/>
            <a:cxnLst/>
            <a:rect l="l" t="t" r="r" b="b"/>
            <a:pathLst>
              <a:path w="836929" h="93980">
                <a:moveTo>
                  <a:pt x="758190" y="62484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2484"/>
                </a:lnTo>
                <a:lnTo>
                  <a:pt x="758190" y="62484"/>
                </a:lnTo>
                <a:close/>
              </a:path>
              <a:path w="836929" h="93980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5854"/>
                </a:lnTo>
                <a:lnTo>
                  <a:pt x="836676" y="47244"/>
                </a:lnTo>
                <a:close/>
              </a:path>
              <a:path w="836929" h="93980">
                <a:moveTo>
                  <a:pt x="758190" y="85854"/>
                </a:moveTo>
                <a:lnTo>
                  <a:pt x="758190" y="62484"/>
                </a:lnTo>
                <a:lnTo>
                  <a:pt x="742188" y="62484"/>
                </a:lnTo>
                <a:lnTo>
                  <a:pt x="742188" y="93726"/>
                </a:lnTo>
                <a:lnTo>
                  <a:pt x="758190" y="8585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2655" y="2430779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5"/>
                </a:moveTo>
                <a:lnTo>
                  <a:pt x="749045" y="31241"/>
                </a:lnTo>
                <a:lnTo>
                  <a:pt x="0" y="31241"/>
                </a:lnTo>
                <a:lnTo>
                  <a:pt x="0" y="63245"/>
                </a:lnTo>
                <a:lnTo>
                  <a:pt x="749045" y="63245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1241"/>
                </a:lnTo>
                <a:lnTo>
                  <a:pt x="749045" y="31241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5"/>
                </a:lnTo>
                <a:lnTo>
                  <a:pt x="733044" y="63245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2655" y="3363467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6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77439" y="5908547"/>
            <a:ext cx="519683" cy="5196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36491" y="5966459"/>
            <a:ext cx="440436" cy="445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37226" y="5842253"/>
            <a:ext cx="714755" cy="7147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78657" y="6121146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3245"/>
                </a:moveTo>
                <a:lnTo>
                  <a:pt x="814578" y="32003"/>
                </a:lnTo>
                <a:lnTo>
                  <a:pt x="0" y="32003"/>
                </a:lnTo>
                <a:lnTo>
                  <a:pt x="0" y="63245"/>
                </a:lnTo>
                <a:lnTo>
                  <a:pt x="814578" y="63245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2003"/>
                </a:lnTo>
                <a:lnTo>
                  <a:pt x="814578" y="32003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3245"/>
                </a:lnTo>
                <a:lnTo>
                  <a:pt x="799338" y="63245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62655" y="4667250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5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27526" y="2763011"/>
            <a:ext cx="94615" cy="1696720"/>
          </a:xfrm>
          <a:custGeom>
            <a:avLst/>
            <a:gdLst/>
            <a:ahLst/>
            <a:cxnLst/>
            <a:rect l="l" t="t" r="r" b="b"/>
            <a:pathLst>
              <a:path w="94614" h="1696720">
                <a:moveTo>
                  <a:pt x="94488" y="94487"/>
                </a:moveTo>
                <a:lnTo>
                  <a:pt x="48006" y="0"/>
                </a:lnTo>
                <a:lnTo>
                  <a:pt x="0" y="94487"/>
                </a:lnTo>
                <a:lnTo>
                  <a:pt x="31975" y="94487"/>
                </a:lnTo>
                <a:lnTo>
                  <a:pt x="32004" y="79248"/>
                </a:lnTo>
                <a:lnTo>
                  <a:pt x="63246" y="79248"/>
                </a:lnTo>
                <a:lnTo>
                  <a:pt x="63246" y="94487"/>
                </a:lnTo>
                <a:lnTo>
                  <a:pt x="94488" y="94487"/>
                </a:lnTo>
                <a:close/>
              </a:path>
              <a:path w="94614" h="1696720">
                <a:moveTo>
                  <a:pt x="63217" y="94488"/>
                </a:moveTo>
                <a:lnTo>
                  <a:pt x="31975" y="94488"/>
                </a:lnTo>
                <a:lnTo>
                  <a:pt x="28956" y="1696212"/>
                </a:lnTo>
                <a:lnTo>
                  <a:pt x="60198" y="1696212"/>
                </a:lnTo>
                <a:lnTo>
                  <a:pt x="63217" y="94488"/>
                </a:lnTo>
                <a:close/>
              </a:path>
              <a:path w="94614" h="1696720">
                <a:moveTo>
                  <a:pt x="63246" y="79248"/>
                </a:moveTo>
                <a:lnTo>
                  <a:pt x="32004" y="79248"/>
                </a:lnTo>
                <a:lnTo>
                  <a:pt x="31975" y="94488"/>
                </a:lnTo>
                <a:lnTo>
                  <a:pt x="63217" y="94487"/>
                </a:lnTo>
                <a:lnTo>
                  <a:pt x="63246" y="79248"/>
                </a:lnTo>
                <a:close/>
              </a:path>
              <a:path w="94614" h="1696720">
                <a:moveTo>
                  <a:pt x="63246" y="94487"/>
                </a:moveTo>
                <a:lnTo>
                  <a:pt x="63246" y="79248"/>
                </a:lnTo>
                <a:lnTo>
                  <a:pt x="63217" y="94488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93691" y="5006340"/>
            <a:ext cx="602741" cy="6027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62678" y="4776978"/>
            <a:ext cx="70866" cy="2324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241039" y="5223002"/>
            <a:ext cx="57150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5" dirty="0">
                <a:solidFill>
                  <a:srgbClr val="A5A5A5"/>
                </a:solidFill>
                <a:latin typeface="Calibri"/>
                <a:cs typeface="Calibri"/>
              </a:rPr>
              <a:t>RNG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823715" y="5052059"/>
            <a:ext cx="299085" cy="387985"/>
          </a:xfrm>
          <a:custGeom>
            <a:avLst/>
            <a:gdLst/>
            <a:ahLst/>
            <a:cxnLst/>
            <a:rect l="l" t="t" r="r" b="b"/>
            <a:pathLst>
              <a:path w="299085" h="387985">
                <a:moveTo>
                  <a:pt x="264901" y="63483"/>
                </a:moveTo>
                <a:lnTo>
                  <a:pt x="246397" y="49289"/>
                </a:lnTo>
                <a:lnTo>
                  <a:pt x="0" y="373380"/>
                </a:lnTo>
                <a:lnTo>
                  <a:pt x="18287" y="387858"/>
                </a:lnTo>
                <a:lnTo>
                  <a:pt x="264901" y="63483"/>
                </a:lnTo>
                <a:close/>
              </a:path>
              <a:path w="299085" h="387985">
                <a:moveTo>
                  <a:pt x="298703" y="0"/>
                </a:moveTo>
                <a:lnTo>
                  <a:pt x="227837" y="35052"/>
                </a:lnTo>
                <a:lnTo>
                  <a:pt x="246397" y="49289"/>
                </a:lnTo>
                <a:lnTo>
                  <a:pt x="253745" y="39624"/>
                </a:lnTo>
                <a:lnTo>
                  <a:pt x="272034" y="54102"/>
                </a:lnTo>
                <a:lnTo>
                  <a:pt x="272034" y="68955"/>
                </a:lnTo>
                <a:lnTo>
                  <a:pt x="283463" y="77724"/>
                </a:lnTo>
                <a:lnTo>
                  <a:pt x="298703" y="0"/>
                </a:lnTo>
                <a:close/>
              </a:path>
              <a:path w="299085" h="387985">
                <a:moveTo>
                  <a:pt x="272034" y="54102"/>
                </a:moveTo>
                <a:lnTo>
                  <a:pt x="253745" y="39624"/>
                </a:lnTo>
                <a:lnTo>
                  <a:pt x="246397" y="49289"/>
                </a:lnTo>
                <a:lnTo>
                  <a:pt x="264901" y="63483"/>
                </a:lnTo>
                <a:lnTo>
                  <a:pt x="272034" y="54102"/>
                </a:lnTo>
                <a:close/>
              </a:path>
              <a:path w="299085" h="387985">
                <a:moveTo>
                  <a:pt x="272034" y="68955"/>
                </a:moveTo>
                <a:lnTo>
                  <a:pt x="272034" y="54102"/>
                </a:lnTo>
                <a:lnTo>
                  <a:pt x="264901" y="63483"/>
                </a:lnTo>
                <a:lnTo>
                  <a:pt x="272034" y="6895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79491" y="4806696"/>
            <a:ext cx="1114044" cy="10599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35117" y="4770882"/>
            <a:ext cx="71120" cy="504190"/>
          </a:xfrm>
          <a:custGeom>
            <a:avLst/>
            <a:gdLst/>
            <a:ahLst/>
            <a:cxnLst/>
            <a:rect l="l" t="t" r="r" b="b"/>
            <a:pathLst>
              <a:path w="71120" h="504189">
                <a:moveTo>
                  <a:pt x="70866" y="70865"/>
                </a:moveTo>
                <a:lnTo>
                  <a:pt x="35052" y="0"/>
                </a:lnTo>
                <a:lnTo>
                  <a:pt x="0" y="70865"/>
                </a:lnTo>
                <a:lnTo>
                  <a:pt x="23622" y="70865"/>
                </a:lnTo>
                <a:lnTo>
                  <a:pt x="23622" y="58673"/>
                </a:lnTo>
                <a:lnTo>
                  <a:pt x="47244" y="58673"/>
                </a:lnTo>
                <a:lnTo>
                  <a:pt x="47244" y="70865"/>
                </a:lnTo>
                <a:lnTo>
                  <a:pt x="70866" y="70865"/>
                </a:lnTo>
                <a:close/>
              </a:path>
              <a:path w="71120" h="504189">
                <a:moveTo>
                  <a:pt x="47244" y="70865"/>
                </a:moveTo>
                <a:lnTo>
                  <a:pt x="47244" y="58673"/>
                </a:lnTo>
                <a:lnTo>
                  <a:pt x="23622" y="58673"/>
                </a:lnTo>
                <a:lnTo>
                  <a:pt x="23622" y="70865"/>
                </a:lnTo>
                <a:lnTo>
                  <a:pt x="47244" y="70865"/>
                </a:lnTo>
                <a:close/>
              </a:path>
              <a:path w="71120" h="504189">
                <a:moveTo>
                  <a:pt x="47244" y="503681"/>
                </a:moveTo>
                <a:lnTo>
                  <a:pt x="47244" y="70865"/>
                </a:lnTo>
                <a:lnTo>
                  <a:pt x="23622" y="70865"/>
                </a:lnTo>
                <a:lnTo>
                  <a:pt x="23622" y="503681"/>
                </a:lnTo>
                <a:lnTo>
                  <a:pt x="47244" y="503681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70170" y="5107685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428243" y="0"/>
                </a:moveTo>
                <a:lnTo>
                  <a:pt x="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51888" y="3983735"/>
            <a:ext cx="3128010" cy="0"/>
          </a:xfrm>
          <a:custGeom>
            <a:avLst/>
            <a:gdLst/>
            <a:ahLst/>
            <a:cxnLst/>
            <a:rect l="l" t="t" r="r" b="b"/>
            <a:pathLst>
              <a:path w="3128010">
                <a:moveTo>
                  <a:pt x="0" y="0"/>
                </a:moveTo>
                <a:lnTo>
                  <a:pt x="312801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91450" y="1517903"/>
            <a:ext cx="0" cy="3188335"/>
          </a:xfrm>
          <a:custGeom>
            <a:avLst/>
            <a:gdLst/>
            <a:ahLst/>
            <a:cxnLst/>
            <a:rect l="l" t="t" r="r" b="b"/>
            <a:pathLst>
              <a:path h="3188335">
                <a:moveTo>
                  <a:pt x="0" y="3188208"/>
                </a:moveTo>
                <a:lnTo>
                  <a:pt x="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18632" y="4687823"/>
            <a:ext cx="1972945" cy="0"/>
          </a:xfrm>
          <a:custGeom>
            <a:avLst/>
            <a:gdLst/>
            <a:ahLst/>
            <a:cxnLst/>
            <a:rect l="l" t="t" r="r" b="b"/>
            <a:pathLst>
              <a:path w="1972945">
                <a:moveTo>
                  <a:pt x="0" y="0"/>
                </a:moveTo>
                <a:lnTo>
                  <a:pt x="1972818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14743" y="2344673"/>
            <a:ext cx="1070610" cy="71120"/>
          </a:xfrm>
          <a:custGeom>
            <a:avLst/>
            <a:gdLst/>
            <a:ahLst/>
            <a:cxnLst/>
            <a:rect l="l" t="t" r="r" b="b"/>
            <a:pathLst>
              <a:path w="1070609" h="71119">
                <a:moveTo>
                  <a:pt x="70865" y="23621"/>
                </a:moveTo>
                <a:lnTo>
                  <a:pt x="70865" y="0"/>
                </a:lnTo>
                <a:lnTo>
                  <a:pt x="0" y="35051"/>
                </a:lnTo>
                <a:lnTo>
                  <a:pt x="58673" y="64704"/>
                </a:lnTo>
                <a:lnTo>
                  <a:pt x="58673" y="23621"/>
                </a:lnTo>
                <a:lnTo>
                  <a:pt x="70865" y="23621"/>
                </a:lnTo>
                <a:close/>
              </a:path>
              <a:path w="1070609" h="71119">
                <a:moveTo>
                  <a:pt x="1070609" y="47243"/>
                </a:moveTo>
                <a:lnTo>
                  <a:pt x="1070609" y="23621"/>
                </a:lnTo>
                <a:lnTo>
                  <a:pt x="58673" y="23621"/>
                </a:lnTo>
                <a:lnTo>
                  <a:pt x="58673" y="47243"/>
                </a:lnTo>
                <a:lnTo>
                  <a:pt x="1070609" y="47243"/>
                </a:lnTo>
                <a:close/>
              </a:path>
              <a:path w="1070609" h="71119">
                <a:moveTo>
                  <a:pt x="70865" y="70865"/>
                </a:moveTo>
                <a:lnTo>
                  <a:pt x="70865" y="47243"/>
                </a:lnTo>
                <a:lnTo>
                  <a:pt x="58673" y="47243"/>
                </a:lnTo>
                <a:lnTo>
                  <a:pt x="58673" y="64704"/>
                </a:lnTo>
                <a:lnTo>
                  <a:pt x="70865" y="7086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70954" y="2575560"/>
            <a:ext cx="920750" cy="71120"/>
          </a:xfrm>
          <a:custGeom>
            <a:avLst/>
            <a:gdLst/>
            <a:ahLst/>
            <a:cxnLst/>
            <a:rect l="l" t="t" r="r" b="b"/>
            <a:pathLst>
              <a:path w="920750" h="71119">
                <a:moveTo>
                  <a:pt x="70866" y="23622"/>
                </a:moveTo>
                <a:lnTo>
                  <a:pt x="70866" y="0"/>
                </a:lnTo>
                <a:lnTo>
                  <a:pt x="0" y="35052"/>
                </a:lnTo>
                <a:lnTo>
                  <a:pt x="58674" y="64704"/>
                </a:lnTo>
                <a:lnTo>
                  <a:pt x="58674" y="23622"/>
                </a:lnTo>
                <a:lnTo>
                  <a:pt x="70866" y="23622"/>
                </a:lnTo>
                <a:close/>
              </a:path>
              <a:path w="920750" h="71119">
                <a:moveTo>
                  <a:pt x="920496" y="47244"/>
                </a:moveTo>
                <a:lnTo>
                  <a:pt x="920496" y="23622"/>
                </a:lnTo>
                <a:lnTo>
                  <a:pt x="58674" y="23622"/>
                </a:lnTo>
                <a:lnTo>
                  <a:pt x="58674" y="47244"/>
                </a:lnTo>
                <a:lnTo>
                  <a:pt x="920496" y="47244"/>
                </a:lnTo>
                <a:close/>
              </a:path>
              <a:path w="920750" h="71119">
                <a:moveTo>
                  <a:pt x="70866" y="70866"/>
                </a:moveTo>
                <a:lnTo>
                  <a:pt x="70866" y="47244"/>
                </a:lnTo>
                <a:lnTo>
                  <a:pt x="58674" y="47244"/>
                </a:lnTo>
                <a:lnTo>
                  <a:pt x="58674" y="64704"/>
                </a:lnTo>
                <a:lnTo>
                  <a:pt x="70866" y="70866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49290" y="1509522"/>
            <a:ext cx="2036445" cy="71120"/>
          </a:xfrm>
          <a:custGeom>
            <a:avLst/>
            <a:gdLst/>
            <a:ahLst/>
            <a:cxnLst/>
            <a:rect l="l" t="t" r="r" b="b"/>
            <a:pathLst>
              <a:path w="2036445" h="71119">
                <a:moveTo>
                  <a:pt x="70356" y="23509"/>
                </a:moveTo>
                <a:lnTo>
                  <a:pt x="70103" y="0"/>
                </a:lnTo>
                <a:lnTo>
                  <a:pt x="0" y="35814"/>
                </a:lnTo>
                <a:lnTo>
                  <a:pt x="58674" y="64835"/>
                </a:lnTo>
                <a:lnTo>
                  <a:pt x="58674" y="23622"/>
                </a:lnTo>
                <a:lnTo>
                  <a:pt x="70356" y="23509"/>
                </a:lnTo>
                <a:close/>
              </a:path>
              <a:path w="2036445" h="71119">
                <a:moveTo>
                  <a:pt x="70610" y="47136"/>
                </a:moveTo>
                <a:lnTo>
                  <a:pt x="70356" y="23509"/>
                </a:lnTo>
                <a:lnTo>
                  <a:pt x="58674" y="23622"/>
                </a:lnTo>
                <a:lnTo>
                  <a:pt x="59436" y="47244"/>
                </a:lnTo>
                <a:lnTo>
                  <a:pt x="70610" y="47136"/>
                </a:lnTo>
                <a:close/>
              </a:path>
              <a:path w="2036445" h="71119">
                <a:moveTo>
                  <a:pt x="70865" y="70866"/>
                </a:moveTo>
                <a:lnTo>
                  <a:pt x="70610" y="47136"/>
                </a:lnTo>
                <a:lnTo>
                  <a:pt x="59436" y="47244"/>
                </a:lnTo>
                <a:lnTo>
                  <a:pt x="58674" y="23622"/>
                </a:lnTo>
                <a:lnTo>
                  <a:pt x="58674" y="64835"/>
                </a:lnTo>
                <a:lnTo>
                  <a:pt x="70865" y="70866"/>
                </a:lnTo>
                <a:close/>
              </a:path>
              <a:path w="2036445" h="71119">
                <a:moveTo>
                  <a:pt x="2036064" y="28194"/>
                </a:moveTo>
                <a:lnTo>
                  <a:pt x="2036064" y="4572"/>
                </a:lnTo>
                <a:lnTo>
                  <a:pt x="70356" y="23509"/>
                </a:lnTo>
                <a:lnTo>
                  <a:pt x="70610" y="47136"/>
                </a:lnTo>
                <a:lnTo>
                  <a:pt x="2036064" y="28194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84035" y="3262121"/>
            <a:ext cx="1401445" cy="70485"/>
          </a:xfrm>
          <a:custGeom>
            <a:avLst/>
            <a:gdLst/>
            <a:ahLst/>
            <a:cxnLst/>
            <a:rect l="l" t="t" r="r" b="b"/>
            <a:pathLst>
              <a:path w="1401445" h="70485">
                <a:moveTo>
                  <a:pt x="70865" y="22860"/>
                </a:moveTo>
                <a:lnTo>
                  <a:pt x="70865" y="0"/>
                </a:lnTo>
                <a:lnTo>
                  <a:pt x="0" y="35051"/>
                </a:lnTo>
                <a:lnTo>
                  <a:pt x="59436" y="64450"/>
                </a:lnTo>
                <a:lnTo>
                  <a:pt x="59436" y="22860"/>
                </a:lnTo>
                <a:lnTo>
                  <a:pt x="70865" y="22860"/>
                </a:lnTo>
                <a:close/>
              </a:path>
              <a:path w="1401445" h="70485">
                <a:moveTo>
                  <a:pt x="1401317" y="46482"/>
                </a:moveTo>
                <a:lnTo>
                  <a:pt x="1401317" y="22860"/>
                </a:lnTo>
                <a:lnTo>
                  <a:pt x="59436" y="22860"/>
                </a:lnTo>
                <a:lnTo>
                  <a:pt x="59436" y="46482"/>
                </a:lnTo>
                <a:lnTo>
                  <a:pt x="1401317" y="46482"/>
                </a:lnTo>
                <a:close/>
              </a:path>
              <a:path w="1401445" h="70485">
                <a:moveTo>
                  <a:pt x="70865" y="70103"/>
                </a:moveTo>
                <a:lnTo>
                  <a:pt x="70865" y="46482"/>
                </a:lnTo>
                <a:lnTo>
                  <a:pt x="59436" y="46482"/>
                </a:lnTo>
                <a:lnTo>
                  <a:pt x="59436" y="64450"/>
                </a:lnTo>
                <a:lnTo>
                  <a:pt x="70865" y="70103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384035" y="3481578"/>
            <a:ext cx="1407795" cy="71120"/>
          </a:xfrm>
          <a:custGeom>
            <a:avLst/>
            <a:gdLst/>
            <a:ahLst/>
            <a:cxnLst/>
            <a:rect l="l" t="t" r="r" b="b"/>
            <a:pathLst>
              <a:path w="1407795" h="71120">
                <a:moveTo>
                  <a:pt x="70865" y="23622"/>
                </a:moveTo>
                <a:lnTo>
                  <a:pt x="70865" y="0"/>
                </a:lnTo>
                <a:lnTo>
                  <a:pt x="0" y="35813"/>
                </a:lnTo>
                <a:lnTo>
                  <a:pt x="59436" y="65212"/>
                </a:lnTo>
                <a:lnTo>
                  <a:pt x="59436" y="23622"/>
                </a:lnTo>
                <a:lnTo>
                  <a:pt x="70865" y="23622"/>
                </a:lnTo>
                <a:close/>
              </a:path>
              <a:path w="1407795" h="71120">
                <a:moveTo>
                  <a:pt x="1407414" y="47244"/>
                </a:moveTo>
                <a:lnTo>
                  <a:pt x="1407414" y="23622"/>
                </a:lnTo>
                <a:lnTo>
                  <a:pt x="59436" y="23622"/>
                </a:lnTo>
                <a:lnTo>
                  <a:pt x="59436" y="47244"/>
                </a:lnTo>
                <a:lnTo>
                  <a:pt x="1407414" y="47244"/>
                </a:lnTo>
                <a:close/>
              </a:path>
              <a:path w="1407795" h="71120">
                <a:moveTo>
                  <a:pt x="70865" y="70866"/>
                </a:moveTo>
                <a:lnTo>
                  <a:pt x="70865" y="47244"/>
                </a:lnTo>
                <a:lnTo>
                  <a:pt x="59436" y="47244"/>
                </a:lnTo>
                <a:lnTo>
                  <a:pt x="59436" y="65212"/>
                </a:lnTo>
                <a:lnTo>
                  <a:pt x="70865" y="70866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92240" y="2330195"/>
            <a:ext cx="524255" cy="5189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62015" y="1827276"/>
            <a:ext cx="519683" cy="5189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95900" y="1078991"/>
            <a:ext cx="518922" cy="51968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33621" y="5420867"/>
            <a:ext cx="551815" cy="71120"/>
          </a:xfrm>
          <a:custGeom>
            <a:avLst/>
            <a:gdLst/>
            <a:ahLst/>
            <a:cxnLst/>
            <a:rect l="l" t="t" r="r" b="b"/>
            <a:pathLst>
              <a:path w="551814" h="71120">
                <a:moveTo>
                  <a:pt x="492251" y="47244"/>
                </a:moveTo>
                <a:lnTo>
                  <a:pt x="492251" y="23622"/>
                </a:lnTo>
                <a:lnTo>
                  <a:pt x="0" y="23622"/>
                </a:lnTo>
                <a:lnTo>
                  <a:pt x="0" y="47244"/>
                </a:lnTo>
                <a:lnTo>
                  <a:pt x="492251" y="47244"/>
                </a:lnTo>
                <a:close/>
              </a:path>
              <a:path w="551814" h="71120">
                <a:moveTo>
                  <a:pt x="551688" y="35052"/>
                </a:moveTo>
                <a:lnTo>
                  <a:pt x="480822" y="0"/>
                </a:lnTo>
                <a:lnTo>
                  <a:pt x="480822" y="23622"/>
                </a:lnTo>
                <a:lnTo>
                  <a:pt x="492251" y="23622"/>
                </a:lnTo>
                <a:lnTo>
                  <a:pt x="492251" y="65089"/>
                </a:lnTo>
                <a:lnTo>
                  <a:pt x="551688" y="35052"/>
                </a:lnTo>
                <a:close/>
              </a:path>
              <a:path w="551814" h="71120">
                <a:moveTo>
                  <a:pt x="492251" y="65089"/>
                </a:moveTo>
                <a:lnTo>
                  <a:pt x="492251" y="47244"/>
                </a:lnTo>
                <a:lnTo>
                  <a:pt x="480822" y="47244"/>
                </a:lnTo>
                <a:lnTo>
                  <a:pt x="480822" y="70866"/>
                </a:lnTo>
                <a:lnTo>
                  <a:pt x="492251" y="65089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34890" y="3936491"/>
            <a:ext cx="257175" cy="94615"/>
          </a:xfrm>
          <a:custGeom>
            <a:avLst/>
            <a:gdLst/>
            <a:ahLst/>
            <a:cxnLst/>
            <a:rect l="l" t="t" r="r" b="b"/>
            <a:pathLst>
              <a:path w="257175" h="94614">
                <a:moveTo>
                  <a:pt x="94487" y="31242"/>
                </a:moveTo>
                <a:lnTo>
                  <a:pt x="94487" y="0"/>
                </a:lnTo>
                <a:lnTo>
                  <a:pt x="0" y="47244"/>
                </a:lnTo>
                <a:lnTo>
                  <a:pt x="78486" y="86487"/>
                </a:lnTo>
                <a:lnTo>
                  <a:pt x="78486" y="31242"/>
                </a:lnTo>
                <a:lnTo>
                  <a:pt x="94487" y="31242"/>
                </a:lnTo>
                <a:close/>
              </a:path>
              <a:path w="257175" h="94614">
                <a:moveTo>
                  <a:pt x="256794" y="63246"/>
                </a:moveTo>
                <a:lnTo>
                  <a:pt x="256794" y="31242"/>
                </a:lnTo>
                <a:lnTo>
                  <a:pt x="78486" y="31242"/>
                </a:lnTo>
                <a:lnTo>
                  <a:pt x="78486" y="63246"/>
                </a:lnTo>
                <a:lnTo>
                  <a:pt x="256794" y="63246"/>
                </a:lnTo>
                <a:close/>
              </a:path>
              <a:path w="257175" h="94614">
                <a:moveTo>
                  <a:pt x="94487" y="94487"/>
                </a:moveTo>
                <a:lnTo>
                  <a:pt x="94487" y="63246"/>
                </a:lnTo>
                <a:lnTo>
                  <a:pt x="78486" y="63246"/>
                </a:lnTo>
                <a:lnTo>
                  <a:pt x="78486" y="86487"/>
                </a:lnTo>
                <a:lnTo>
                  <a:pt x="94487" y="9448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45608" y="3680459"/>
            <a:ext cx="573786" cy="57378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610360" y="4205731"/>
            <a:ext cx="63119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185" marR="5080" indent="-71120">
              <a:lnSpc>
                <a:spcPct val="101499"/>
              </a:lnSpc>
              <a:spcBef>
                <a:spcPts val="95"/>
              </a:spcBef>
            </a:pP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Waste</a:t>
            </a:r>
            <a:r>
              <a:rPr sz="1300" spc="-7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to  </a:t>
            </a:r>
            <a:r>
              <a:rPr sz="1300" dirty="0">
                <a:solidFill>
                  <a:srgbClr val="A5A5A5"/>
                </a:solidFill>
                <a:latin typeface="Calibri"/>
                <a:cs typeface="Calibri"/>
              </a:rPr>
              <a:t>Energy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785354" y="4191761"/>
            <a:ext cx="829944" cy="701040"/>
          </a:xfrm>
          <a:custGeom>
            <a:avLst/>
            <a:gdLst/>
            <a:ahLst/>
            <a:cxnLst/>
            <a:rect l="l" t="t" r="r" b="b"/>
            <a:pathLst>
              <a:path w="829945" h="701039">
                <a:moveTo>
                  <a:pt x="0" y="0"/>
                </a:moveTo>
                <a:lnTo>
                  <a:pt x="829818" y="701039"/>
                </a:lnTo>
              </a:path>
            </a:pathLst>
          </a:custGeom>
          <a:ln w="31432">
            <a:solidFill>
              <a:srgbClr val="A4A4A4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677909" y="5213857"/>
            <a:ext cx="37401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-5" dirty="0">
                <a:solidFill>
                  <a:srgbClr val="A5A5A5"/>
                </a:solidFill>
                <a:latin typeface="Calibri"/>
                <a:cs typeface="Calibri"/>
              </a:rPr>
              <a:t>N</a:t>
            </a:r>
            <a:r>
              <a:rPr sz="1650" b="1" spc="-25" dirty="0">
                <a:solidFill>
                  <a:srgbClr val="A5A5A5"/>
                </a:solidFill>
                <a:latin typeface="Calibri"/>
                <a:cs typeface="Calibri"/>
              </a:rPr>
              <a:t>E</a:t>
            </a:r>
            <a:r>
              <a:rPr sz="1650" b="1" dirty="0">
                <a:solidFill>
                  <a:srgbClr val="A5A5A5"/>
                </a:solidFill>
                <a:latin typeface="Calibri"/>
                <a:cs typeface="Calibri"/>
              </a:rPr>
              <a:t>C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566404" y="4715255"/>
            <a:ext cx="528066" cy="5280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45685" y="6006846"/>
            <a:ext cx="182880" cy="182245"/>
          </a:xfrm>
          <a:custGeom>
            <a:avLst/>
            <a:gdLst/>
            <a:ahLst/>
            <a:cxnLst/>
            <a:rect l="l" t="t" r="r" b="b"/>
            <a:pathLst>
              <a:path w="182879" h="182245">
                <a:moveTo>
                  <a:pt x="0" y="182117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86378" y="6233921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99360" y="3936491"/>
            <a:ext cx="462280" cy="94615"/>
          </a:xfrm>
          <a:custGeom>
            <a:avLst/>
            <a:gdLst/>
            <a:ahLst/>
            <a:cxnLst/>
            <a:rect l="l" t="t" r="r" b="b"/>
            <a:pathLst>
              <a:path w="462280" h="94614">
                <a:moveTo>
                  <a:pt x="382524" y="63246"/>
                </a:moveTo>
                <a:lnTo>
                  <a:pt x="382524" y="31242"/>
                </a:lnTo>
                <a:lnTo>
                  <a:pt x="0" y="31242"/>
                </a:lnTo>
                <a:lnTo>
                  <a:pt x="0" y="63246"/>
                </a:lnTo>
                <a:lnTo>
                  <a:pt x="382524" y="63246"/>
                </a:lnTo>
                <a:close/>
              </a:path>
              <a:path w="462280" h="94614">
                <a:moveTo>
                  <a:pt x="461771" y="47244"/>
                </a:moveTo>
                <a:lnTo>
                  <a:pt x="367283" y="0"/>
                </a:lnTo>
                <a:lnTo>
                  <a:pt x="367283" y="31242"/>
                </a:lnTo>
                <a:lnTo>
                  <a:pt x="382524" y="31242"/>
                </a:lnTo>
                <a:lnTo>
                  <a:pt x="382524" y="86867"/>
                </a:lnTo>
                <a:lnTo>
                  <a:pt x="461771" y="47244"/>
                </a:lnTo>
                <a:close/>
              </a:path>
              <a:path w="462280" h="94614">
                <a:moveTo>
                  <a:pt x="382524" y="86867"/>
                </a:moveTo>
                <a:lnTo>
                  <a:pt x="382524" y="63246"/>
                </a:lnTo>
                <a:lnTo>
                  <a:pt x="367283" y="63246"/>
                </a:lnTo>
                <a:lnTo>
                  <a:pt x="367283" y="94487"/>
                </a:lnTo>
                <a:lnTo>
                  <a:pt x="382524" y="8686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24478" y="4178046"/>
            <a:ext cx="94615" cy="281305"/>
          </a:xfrm>
          <a:custGeom>
            <a:avLst/>
            <a:gdLst/>
            <a:ahLst/>
            <a:cxnLst/>
            <a:rect l="l" t="t" r="r" b="b"/>
            <a:pathLst>
              <a:path w="94614" h="281304">
                <a:moveTo>
                  <a:pt x="94487" y="94487"/>
                </a:moveTo>
                <a:lnTo>
                  <a:pt x="47244" y="0"/>
                </a:lnTo>
                <a:lnTo>
                  <a:pt x="0" y="94487"/>
                </a:lnTo>
                <a:lnTo>
                  <a:pt x="32004" y="94487"/>
                </a:lnTo>
                <a:lnTo>
                  <a:pt x="32004" y="78486"/>
                </a:lnTo>
                <a:lnTo>
                  <a:pt x="63246" y="78486"/>
                </a:lnTo>
                <a:lnTo>
                  <a:pt x="63246" y="94487"/>
                </a:lnTo>
                <a:lnTo>
                  <a:pt x="94487" y="94487"/>
                </a:lnTo>
                <a:close/>
              </a:path>
              <a:path w="94614" h="281304">
                <a:moveTo>
                  <a:pt x="63246" y="94487"/>
                </a:moveTo>
                <a:lnTo>
                  <a:pt x="63246" y="78486"/>
                </a:lnTo>
                <a:lnTo>
                  <a:pt x="32004" y="78486"/>
                </a:lnTo>
                <a:lnTo>
                  <a:pt x="32004" y="94487"/>
                </a:lnTo>
                <a:lnTo>
                  <a:pt x="63246" y="94487"/>
                </a:lnTo>
                <a:close/>
              </a:path>
              <a:path w="94614" h="281304">
                <a:moveTo>
                  <a:pt x="63246" y="281177"/>
                </a:moveTo>
                <a:lnTo>
                  <a:pt x="63246" y="94487"/>
                </a:lnTo>
                <a:lnTo>
                  <a:pt x="32004" y="94487"/>
                </a:lnTo>
                <a:lnTo>
                  <a:pt x="32004" y="281177"/>
                </a:lnTo>
                <a:lnTo>
                  <a:pt x="63246" y="28117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69891" y="6126479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2484"/>
                </a:moveTo>
                <a:lnTo>
                  <a:pt x="835913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5913" y="62484"/>
                </a:lnTo>
                <a:close/>
              </a:path>
              <a:path w="914400" h="94614">
                <a:moveTo>
                  <a:pt x="914400" y="47244"/>
                </a:moveTo>
                <a:lnTo>
                  <a:pt x="819912" y="0"/>
                </a:lnTo>
                <a:lnTo>
                  <a:pt x="819912" y="31242"/>
                </a:lnTo>
                <a:lnTo>
                  <a:pt x="835913" y="31242"/>
                </a:lnTo>
                <a:lnTo>
                  <a:pt x="835913" y="86487"/>
                </a:lnTo>
                <a:lnTo>
                  <a:pt x="914400" y="47244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2484"/>
                </a:lnTo>
                <a:lnTo>
                  <a:pt x="819912" y="62484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019803" y="2014982"/>
            <a:ext cx="2498090" cy="1981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85215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Reh</a:t>
            </a:r>
            <a:endParaRPr sz="1450">
              <a:latin typeface="Calibri"/>
              <a:cs typeface="Calibri"/>
            </a:endParaRPr>
          </a:p>
          <a:p>
            <a:pPr marL="1085215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 </a:t>
            </a:r>
            <a:r>
              <a:rPr sz="1450" spc="-5" dirty="0">
                <a:latin typeface="Calibri"/>
                <a:cs typeface="Calibri"/>
              </a:rPr>
              <a:t>Wate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6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Wat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Calibri"/>
              <a:cs typeface="Calibri"/>
            </a:endParaRPr>
          </a:p>
          <a:p>
            <a:pPr marL="1106805" marR="254000">
              <a:lnSpc>
                <a:spcPct val="102400"/>
              </a:lnSpc>
              <a:spcBef>
                <a:spcPts val="5"/>
              </a:spcBef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300" spc="-10" dirty="0">
                <a:latin typeface="Calibri"/>
                <a:cs typeface="Calibri"/>
              </a:rPr>
              <a:t>Waste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Heat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862578" y="3649979"/>
            <a:ext cx="287020" cy="341630"/>
          </a:xfrm>
          <a:custGeom>
            <a:avLst/>
            <a:gdLst/>
            <a:ahLst/>
            <a:cxnLst/>
            <a:rect l="l" t="t" r="r" b="b"/>
            <a:pathLst>
              <a:path w="287020" h="341629">
                <a:moveTo>
                  <a:pt x="249941" y="61769"/>
                </a:moveTo>
                <a:lnTo>
                  <a:pt x="232431" y="47218"/>
                </a:lnTo>
                <a:lnTo>
                  <a:pt x="0" y="326135"/>
                </a:lnTo>
                <a:lnTo>
                  <a:pt x="18287" y="341375"/>
                </a:lnTo>
                <a:lnTo>
                  <a:pt x="249941" y="61769"/>
                </a:lnTo>
                <a:close/>
              </a:path>
              <a:path w="287020" h="341629">
                <a:moveTo>
                  <a:pt x="286512" y="0"/>
                </a:moveTo>
                <a:lnTo>
                  <a:pt x="214121" y="32003"/>
                </a:lnTo>
                <a:lnTo>
                  <a:pt x="232431" y="47218"/>
                </a:lnTo>
                <a:lnTo>
                  <a:pt x="240029" y="38099"/>
                </a:lnTo>
                <a:lnTo>
                  <a:pt x="257555" y="52577"/>
                </a:lnTo>
                <a:lnTo>
                  <a:pt x="257555" y="68097"/>
                </a:lnTo>
                <a:lnTo>
                  <a:pt x="268223" y="76961"/>
                </a:lnTo>
                <a:lnTo>
                  <a:pt x="286512" y="0"/>
                </a:lnTo>
                <a:close/>
              </a:path>
              <a:path w="287020" h="341629">
                <a:moveTo>
                  <a:pt x="257555" y="52577"/>
                </a:moveTo>
                <a:lnTo>
                  <a:pt x="240029" y="38099"/>
                </a:lnTo>
                <a:lnTo>
                  <a:pt x="232431" y="47218"/>
                </a:lnTo>
                <a:lnTo>
                  <a:pt x="249941" y="61769"/>
                </a:lnTo>
                <a:lnTo>
                  <a:pt x="257555" y="52577"/>
                </a:lnTo>
                <a:close/>
              </a:path>
              <a:path w="287020" h="341629">
                <a:moveTo>
                  <a:pt x="257555" y="68097"/>
                </a:moveTo>
                <a:lnTo>
                  <a:pt x="257555" y="52577"/>
                </a:lnTo>
                <a:lnTo>
                  <a:pt x="249941" y="61769"/>
                </a:lnTo>
                <a:lnTo>
                  <a:pt x="257555" y="6809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247904" y="1004570"/>
            <a:ext cx="1894205" cy="10915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31495">
              <a:lnSpc>
                <a:spcPts val="2670"/>
              </a:lnSpc>
              <a:spcBef>
                <a:spcPts val="440"/>
              </a:spcBef>
            </a:pPr>
            <a:r>
              <a:rPr sz="2450" b="1" i="0" spc="10" dirty="0">
                <a:latin typeface="Arial"/>
                <a:cs typeface="Arial"/>
              </a:rPr>
              <a:t>E</a:t>
            </a:r>
            <a:r>
              <a:rPr sz="2450" i="0" spc="-35" dirty="0">
                <a:latin typeface="Arial"/>
                <a:cs typeface="Arial"/>
              </a:rPr>
              <a:t>f</a:t>
            </a:r>
            <a:r>
              <a:rPr sz="2450" i="0" spc="5" dirty="0">
                <a:latin typeface="Arial"/>
                <a:cs typeface="Arial"/>
              </a:rPr>
              <a:t>ficiency  </a:t>
            </a:r>
            <a:r>
              <a:rPr sz="2450" i="0" spc="15" dirty="0">
                <a:latin typeface="Arial"/>
                <a:cs typeface="Arial"/>
              </a:rPr>
              <a:t>&amp;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50" b="1" i="0" spc="5" dirty="0">
                <a:latin typeface="Arial"/>
                <a:cs typeface="Arial"/>
              </a:rPr>
              <a:t>E</a:t>
            </a:r>
            <a:r>
              <a:rPr sz="2450" i="0" spc="5" dirty="0">
                <a:latin typeface="Arial"/>
                <a:cs typeface="Arial"/>
              </a:rPr>
              <a:t>lectrification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65682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09038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53890"/>
            <a:ext cx="518922" cy="519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1713" y="3153155"/>
            <a:ext cx="1358646" cy="1188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39111"/>
            <a:ext cx="685800" cy="6896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77895"/>
            <a:ext cx="781050" cy="78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11979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7951" y="2074926"/>
            <a:ext cx="246379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e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10" dirty="0">
                <a:latin typeface="Calibri"/>
                <a:cs typeface="Calibri"/>
              </a:rPr>
              <a:t>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3407" y="2301243"/>
            <a:ext cx="188595" cy="415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40"/>
              </a:spcBef>
            </a:pPr>
            <a:r>
              <a:rPr sz="1450" spc="10" dirty="0">
                <a:latin typeface="Calibri"/>
                <a:cs typeface="Calibri"/>
              </a:rPr>
              <a:t>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4759" y="1136904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21579" y="1153668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02073" y="1153668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1797" y="4354067"/>
            <a:ext cx="714755" cy="702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9703" y="2126742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3"/>
                </a:moveTo>
                <a:lnTo>
                  <a:pt x="471677" y="31241"/>
                </a:lnTo>
                <a:lnTo>
                  <a:pt x="0" y="31241"/>
                </a:lnTo>
                <a:lnTo>
                  <a:pt x="0" y="62483"/>
                </a:lnTo>
                <a:lnTo>
                  <a:pt x="471677" y="62483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1"/>
                </a:lnTo>
                <a:lnTo>
                  <a:pt x="471677" y="31241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3"/>
                </a:lnTo>
                <a:lnTo>
                  <a:pt x="456438" y="62483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9797" y="3249929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6"/>
                </a:moveTo>
                <a:lnTo>
                  <a:pt x="470915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0915" y="63246"/>
                </a:lnTo>
                <a:close/>
              </a:path>
              <a:path w="549910" h="94614">
                <a:moveTo>
                  <a:pt x="549401" y="47244"/>
                </a:moveTo>
                <a:lnTo>
                  <a:pt x="455675" y="0"/>
                </a:lnTo>
                <a:lnTo>
                  <a:pt x="455675" y="31242"/>
                </a:lnTo>
                <a:lnTo>
                  <a:pt x="470915" y="31242"/>
                </a:lnTo>
                <a:lnTo>
                  <a:pt x="470915" y="86806"/>
                </a:lnTo>
                <a:lnTo>
                  <a:pt x="549401" y="47244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6"/>
                </a:lnTo>
                <a:lnTo>
                  <a:pt x="455675" y="63246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9797" y="4667250"/>
            <a:ext cx="909955" cy="93980"/>
          </a:xfrm>
          <a:custGeom>
            <a:avLst/>
            <a:gdLst/>
            <a:ahLst/>
            <a:cxnLst/>
            <a:rect l="l" t="t" r="r" b="b"/>
            <a:pathLst>
              <a:path w="909954" h="93979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3979">
                <a:moveTo>
                  <a:pt x="909827" y="46482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5725"/>
                </a:lnTo>
                <a:lnTo>
                  <a:pt x="909827" y="46482"/>
                </a:lnTo>
                <a:close/>
              </a:path>
              <a:path w="909954" h="93979">
                <a:moveTo>
                  <a:pt x="831341" y="85725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3725"/>
                </a:lnTo>
                <a:lnTo>
                  <a:pt x="831341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9703" y="2345435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6482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044"/>
                </a:lnTo>
                <a:lnTo>
                  <a:pt x="550163" y="46482"/>
                </a:lnTo>
                <a:close/>
              </a:path>
              <a:path w="550545" h="93980">
                <a:moveTo>
                  <a:pt x="471677" y="86044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6"/>
                </a:lnTo>
                <a:lnTo>
                  <a:pt x="471677" y="8604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9703" y="256336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5"/>
                </a:moveTo>
                <a:lnTo>
                  <a:pt x="471677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1677" y="63245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3"/>
                </a:lnTo>
                <a:lnTo>
                  <a:pt x="471677" y="32003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5"/>
                </a:lnTo>
                <a:lnTo>
                  <a:pt x="456438" y="63245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9703" y="3470147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78379" y="1203197"/>
            <a:ext cx="685800" cy="685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69998" y="2125979"/>
            <a:ext cx="685800" cy="685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8379" y="3082289"/>
            <a:ext cx="685800" cy="6858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73807" y="4428744"/>
            <a:ext cx="685800" cy="685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62655" y="1479041"/>
            <a:ext cx="836930" cy="93980"/>
          </a:xfrm>
          <a:custGeom>
            <a:avLst/>
            <a:gdLst/>
            <a:ahLst/>
            <a:cxnLst/>
            <a:rect l="l" t="t" r="r" b="b"/>
            <a:pathLst>
              <a:path w="836929" h="93980">
                <a:moveTo>
                  <a:pt x="758190" y="62484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2484"/>
                </a:lnTo>
                <a:lnTo>
                  <a:pt x="758190" y="62484"/>
                </a:lnTo>
                <a:close/>
              </a:path>
              <a:path w="836929" h="93980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5854"/>
                </a:lnTo>
                <a:lnTo>
                  <a:pt x="836676" y="47244"/>
                </a:lnTo>
                <a:close/>
              </a:path>
              <a:path w="836929" h="93980">
                <a:moveTo>
                  <a:pt x="758190" y="85854"/>
                </a:moveTo>
                <a:lnTo>
                  <a:pt x="758190" y="62484"/>
                </a:lnTo>
                <a:lnTo>
                  <a:pt x="742188" y="62484"/>
                </a:lnTo>
                <a:lnTo>
                  <a:pt x="742188" y="93726"/>
                </a:lnTo>
                <a:lnTo>
                  <a:pt x="758190" y="85854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62655" y="2430779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5"/>
                </a:moveTo>
                <a:lnTo>
                  <a:pt x="749045" y="31241"/>
                </a:lnTo>
                <a:lnTo>
                  <a:pt x="0" y="31241"/>
                </a:lnTo>
                <a:lnTo>
                  <a:pt x="0" y="63245"/>
                </a:lnTo>
                <a:lnTo>
                  <a:pt x="749045" y="63245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1241"/>
                </a:lnTo>
                <a:lnTo>
                  <a:pt x="749045" y="31241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5"/>
                </a:lnTo>
                <a:lnTo>
                  <a:pt x="733044" y="63245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62655" y="3363467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6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77439" y="5908547"/>
            <a:ext cx="519683" cy="5196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36491" y="5966459"/>
            <a:ext cx="440436" cy="4450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37226" y="5842253"/>
            <a:ext cx="714755" cy="71475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78657" y="6121146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3245"/>
                </a:moveTo>
                <a:lnTo>
                  <a:pt x="814578" y="32003"/>
                </a:lnTo>
                <a:lnTo>
                  <a:pt x="0" y="32003"/>
                </a:lnTo>
                <a:lnTo>
                  <a:pt x="0" y="63245"/>
                </a:lnTo>
                <a:lnTo>
                  <a:pt x="814578" y="63245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2003"/>
                </a:lnTo>
                <a:lnTo>
                  <a:pt x="814578" y="32003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3245"/>
                </a:lnTo>
                <a:lnTo>
                  <a:pt x="799338" y="63245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62655" y="4667250"/>
            <a:ext cx="870585" cy="93980"/>
          </a:xfrm>
          <a:custGeom>
            <a:avLst/>
            <a:gdLst/>
            <a:ahLst/>
            <a:cxnLst/>
            <a:rect l="l" t="t" r="r" b="b"/>
            <a:pathLst>
              <a:path w="870585" h="93979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3979">
                <a:moveTo>
                  <a:pt x="870203" y="46482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5725"/>
                </a:lnTo>
                <a:lnTo>
                  <a:pt x="870203" y="46482"/>
                </a:lnTo>
                <a:close/>
              </a:path>
              <a:path w="870585" h="93979">
                <a:moveTo>
                  <a:pt x="791717" y="85725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3725"/>
                </a:lnTo>
                <a:lnTo>
                  <a:pt x="791717" y="85725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27526" y="2763011"/>
            <a:ext cx="94615" cy="1696720"/>
          </a:xfrm>
          <a:custGeom>
            <a:avLst/>
            <a:gdLst/>
            <a:ahLst/>
            <a:cxnLst/>
            <a:rect l="l" t="t" r="r" b="b"/>
            <a:pathLst>
              <a:path w="94614" h="1696720">
                <a:moveTo>
                  <a:pt x="94488" y="94487"/>
                </a:moveTo>
                <a:lnTo>
                  <a:pt x="48006" y="0"/>
                </a:lnTo>
                <a:lnTo>
                  <a:pt x="0" y="94487"/>
                </a:lnTo>
                <a:lnTo>
                  <a:pt x="31975" y="94487"/>
                </a:lnTo>
                <a:lnTo>
                  <a:pt x="32004" y="79248"/>
                </a:lnTo>
                <a:lnTo>
                  <a:pt x="63246" y="79248"/>
                </a:lnTo>
                <a:lnTo>
                  <a:pt x="63246" y="94487"/>
                </a:lnTo>
                <a:lnTo>
                  <a:pt x="94488" y="94487"/>
                </a:lnTo>
                <a:close/>
              </a:path>
              <a:path w="94614" h="1696720">
                <a:moveTo>
                  <a:pt x="63217" y="94488"/>
                </a:moveTo>
                <a:lnTo>
                  <a:pt x="31975" y="94488"/>
                </a:lnTo>
                <a:lnTo>
                  <a:pt x="28956" y="1696212"/>
                </a:lnTo>
                <a:lnTo>
                  <a:pt x="60198" y="1696212"/>
                </a:lnTo>
                <a:lnTo>
                  <a:pt x="63217" y="94488"/>
                </a:lnTo>
                <a:close/>
              </a:path>
              <a:path w="94614" h="1696720">
                <a:moveTo>
                  <a:pt x="63246" y="79248"/>
                </a:moveTo>
                <a:lnTo>
                  <a:pt x="32004" y="79248"/>
                </a:lnTo>
                <a:lnTo>
                  <a:pt x="31975" y="94488"/>
                </a:lnTo>
                <a:lnTo>
                  <a:pt x="63217" y="94487"/>
                </a:lnTo>
                <a:lnTo>
                  <a:pt x="63246" y="79248"/>
                </a:lnTo>
                <a:close/>
              </a:path>
              <a:path w="94614" h="1696720">
                <a:moveTo>
                  <a:pt x="63246" y="94487"/>
                </a:moveTo>
                <a:lnTo>
                  <a:pt x="63246" y="79248"/>
                </a:lnTo>
                <a:lnTo>
                  <a:pt x="63217" y="94488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93691" y="5006340"/>
            <a:ext cx="602741" cy="60274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62678" y="4776978"/>
            <a:ext cx="70866" cy="2324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241039" y="5223002"/>
            <a:ext cx="57150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5" dirty="0">
                <a:solidFill>
                  <a:srgbClr val="A5A5A5"/>
                </a:solidFill>
                <a:latin typeface="Calibri"/>
                <a:cs typeface="Calibri"/>
              </a:rPr>
              <a:t>RNG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23715" y="5052059"/>
            <a:ext cx="299085" cy="387985"/>
          </a:xfrm>
          <a:custGeom>
            <a:avLst/>
            <a:gdLst/>
            <a:ahLst/>
            <a:cxnLst/>
            <a:rect l="l" t="t" r="r" b="b"/>
            <a:pathLst>
              <a:path w="299085" h="387985">
                <a:moveTo>
                  <a:pt x="264901" y="63483"/>
                </a:moveTo>
                <a:lnTo>
                  <a:pt x="246397" y="49289"/>
                </a:lnTo>
                <a:lnTo>
                  <a:pt x="0" y="373380"/>
                </a:lnTo>
                <a:lnTo>
                  <a:pt x="18287" y="387858"/>
                </a:lnTo>
                <a:lnTo>
                  <a:pt x="264901" y="63483"/>
                </a:lnTo>
                <a:close/>
              </a:path>
              <a:path w="299085" h="387985">
                <a:moveTo>
                  <a:pt x="298703" y="0"/>
                </a:moveTo>
                <a:lnTo>
                  <a:pt x="227837" y="35052"/>
                </a:lnTo>
                <a:lnTo>
                  <a:pt x="246397" y="49289"/>
                </a:lnTo>
                <a:lnTo>
                  <a:pt x="253745" y="39624"/>
                </a:lnTo>
                <a:lnTo>
                  <a:pt x="272034" y="54102"/>
                </a:lnTo>
                <a:lnTo>
                  <a:pt x="272034" y="68955"/>
                </a:lnTo>
                <a:lnTo>
                  <a:pt x="283463" y="77724"/>
                </a:lnTo>
                <a:lnTo>
                  <a:pt x="298703" y="0"/>
                </a:lnTo>
                <a:close/>
              </a:path>
              <a:path w="299085" h="387985">
                <a:moveTo>
                  <a:pt x="272034" y="54102"/>
                </a:moveTo>
                <a:lnTo>
                  <a:pt x="253745" y="39624"/>
                </a:lnTo>
                <a:lnTo>
                  <a:pt x="246397" y="49289"/>
                </a:lnTo>
                <a:lnTo>
                  <a:pt x="264901" y="63483"/>
                </a:lnTo>
                <a:lnTo>
                  <a:pt x="272034" y="54102"/>
                </a:lnTo>
                <a:close/>
              </a:path>
              <a:path w="299085" h="387985">
                <a:moveTo>
                  <a:pt x="272034" y="68955"/>
                </a:moveTo>
                <a:lnTo>
                  <a:pt x="272034" y="54102"/>
                </a:lnTo>
                <a:lnTo>
                  <a:pt x="264901" y="63483"/>
                </a:lnTo>
                <a:lnTo>
                  <a:pt x="272034" y="6895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79491" y="4806696"/>
            <a:ext cx="1114044" cy="105994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35117" y="4770882"/>
            <a:ext cx="71120" cy="504190"/>
          </a:xfrm>
          <a:custGeom>
            <a:avLst/>
            <a:gdLst/>
            <a:ahLst/>
            <a:cxnLst/>
            <a:rect l="l" t="t" r="r" b="b"/>
            <a:pathLst>
              <a:path w="71120" h="504189">
                <a:moveTo>
                  <a:pt x="70866" y="70865"/>
                </a:moveTo>
                <a:lnTo>
                  <a:pt x="35052" y="0"/>
                </a:lnTo>
                <a:lnTo>
                  <a:pt x="0" y="70865"/>
                </a:lnTo>
                <a:lnTo>
                  <a:pt x="23622" y="70865"/>
                </a:lnTo>
                <a:lnTo>
                  <a:pt x="23622" y="58673"/>
                </a:lnTo>
                <a:lnTo>
                  <a:pt x="47244" y="58673"/>
                </a:lnTo>
                <a:lnTo>
                  <a:pt x="47244" y="70865"/>
                </a:lnTo>
                <a:lnTo>
                  <a:pt x="70866" y="70865"/>
                </a:lnTo>
                <a:close/>
              </a:path>
              <a:path w="71120" h="504189">
                <a:moveTo>
                  <a:pt x="47244" y="70865"/>
                </a:moveTo>
                <a:lnTo>
                  <a:pt x="47244" y="58673"/>
                </a:lnTo>
                <a:lnTo>
                  <a:pt x="23622" y="58673"/>
                </a:lnTo>
                <a:lnTo>
                  <a:pt x="23622" y="70865"/>
                </a:lnTo>
                <a:lnTo>
                  <a:pt x="47244" y="70865"/>
                </a:lnTo>
                <a:close/>
              </a:path>
              <a:path w="71120" h="504189">
                <a:moveTo>
                  <a:pt x="47244" y="503681"/>
                </a:moveTo>
                <a:lnTo>
                  <a:pt x="47244" y="70865"/>
                </a:lnTo>
                <a:lnTo>
                  <a:pt x="23622" y="70865"/>
                </a:lnTo>
                <a:lnTo>
                  <a:pt x="23622" y="503681"/>
                </a:lnTo>
                <a:lnTo>
                  <a:pt x="47244" y="503681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70170" y="5107685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428243" y="0"/>
                </a:moveTo>
                <a:lnTo>
                  <a:pt x="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51888" y="3983735"/>
            <a:ext cx="3128010" cy="0"/>
          </a:xfrm>
          <a:custGeom>
            <a:avLst/>
            <a:gdLst/>
            <a:ahLst/>
            <a:cxnLst/>
            <a:rect l="l" t="t" r="r" b="b"/>
            <a:pathLst>
              <a:path w="3128010">
                <a:moveTo>
                  <a:pt x="0" y="0"/>
                </a:moveTo>
                <a:lnTo>
                  <a:pt x="312801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91450" y="1517903"/>
            <a:ext cx="0" cy="3188335"/>
          </a:xfrm>
          <a:custGeom>
            <a:avLst/>
            <a:gdLst/>
            <a:ahLst/>
            <a:cxnLst/>
            <a:rect l="l" t="t" r="r" b="b"/>
            <a:pathLst>
              <a:path h="3188335">
                <a:moveTo>
                  <a:pt x="0" y="3188208"/>
                </a:moveTo>
                <a:lnTo>
                  <a:pt x="0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18632" y="4687823"/>
            <a:ext cx="1972945" cy="0"/>
          </a:xfrm>
          <a:custGeom>
            <a:avLst/>
            <a:gdLst/>
            <a:ahLst/>
            <a:cxnLst/>
            <a:rect l="l" t="t" r="r" b="b"/>
            <a:pathLst>
              <a:path w="1972945">
                <a:moveTo>
                  <a:pt x="0" y="0"/>
                </a:moveTo>
                <a:lnTo>
                  <a:pt x="1972818" y="0"/>
                </a:lnTo>
              </a:path>
            </a:pathLst>
          </a:custGeom>
          <a:ln w="3143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14743" y="2344673"/>
            <a:ext cx="1070610" cy="71120"/>
          </a:xfrm>
          <a:custGeom>
            <a:avLst/>
            <a:gdLst/>
            <a:ahLst/>
            <a:cxnLst/>
            <a:rect l="l" t="t" r="r" b="b"/>
            <a:pathLst>
              <a:path w="1070609" h="71119">
                <a:moveTo>
                  <a:pt x="70865" y="23621"/>
                </a:moveTo>
                <a:lnTo>
                  <a:pt x="70865" y="0"/>
                </a:lnTo>
                <a:lnTo>
                  <a:pt x="0" y="35051"/>
                </a:lnTo>
                <a:lnTo>
                  <a:pt x="58673" y="64704"/>
                </a:lnTo>
                <a:lnTo>
                  <a:pt x="58673" y="23621"/>
                </a:lnTo>
                <a:lnTo>
                  <a:pt x="70865" y="23621"/>
                </a:lnTo>
                <a:close/>
              </a:path>
              <a:path w="1070609" h="71119">
                <a:moveTo>
                  <a:pt x="1070609" y="47243"/>
                </a:moveTo>
                <a:lnTo>
                  <a:pt x="1070609" y="23621"/>
                </a:lnTo>
                <a:lnTo>
                  <a:pt x="58673" y="23621"/>
                </a:lnTo>
                <a:lnTo>
                  <a:pt x="58673" y="47243"/>
                </a:lnTo>
                <a:lnTo>
                  <a:pt x="1070609" y="47243"/>
                </a:lnTo>
                <a:close/>
              </a:path>
              <a:path w="1070609" h="71119">
                <a:moveTo>
                  <a:pt x="70865" y="70865"/>
                </a:moveTo>
                <a:lnTo>
                  <a:pt x="70865" y="47243"/>
                </a:lnTo>
                <a:lnTo>
                  <a:pt x="58673" y="47243"/>
                </a:lnTo>
                <a:lnTo>
                  <a:pt x="58673" y="64704"/>
                </a:lnTo>
                <a:lnTo>
                  <a:pt x="70865" y="7086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70954" y="2575560"/>
            <a:ext cx="920750" cy="71120"/>
          </a:xfrm>
          <a:custGeom>
            <a:avLst/>
            <a:gdLst/>
            <a:ahLst/>
            <a:cxnLst/>
            <a:rect l="l" t="t" r="r" b="b"/>
            <a:pathLst>
              <a:path w="920750" h="71119">
                <a:moveTo>
                  <a:pt x="70866" y="23622"/>
                </a:moveTo>
                <a:lnTo>
                  <a:pt x="70866" y="0"/>
                </a:lnTo>
                <a:lnTo>
                  <a:pt x="0" y="35052"/>
                </a:lnTo>
                <a:lnTo>
                  <a:pt x="58674" y="64704"/>
                </a:lnTo>
                <a:lnTo>
                  <a:pt x="58674" y="23622"/>
                </a:lnTo>
                <a:lnTo>
                  <a:pt x="70866" y="23622"/>
                </a:lnTo>
                <a:close/>
              </a:path>
              <a:path w="920750" h="71119">
                <a:moveTo>
                  <a:pt x="920496" y="47244"/>
                </a:moveTo>
                <a:lnTo>
                  <a:pt x="920496" y="23622"/>
                </a:lnTo>
                <a:lnTo>
                  <a:pt x="58674" y="23622"/>
                </a:lnTo>
                <a:lnTo>
                  <a:pt x="58674" y="47244"/>
                </a:lnTo>
                <a:lnTo>
                  <a:pt x="920496" y="47244"/>
                </a:lnTo>
                <a:close/>
              </a:path>
              <a:path w="920750" h="71119">
                <a:moveTo>
                  <a:pt x="70866" y="70866"/>
                </a:moveTo>
                <a:lnTo>
                  <a:pt x="70866" y="47244"/>
                </a:lnTo>
                <a:lnTo>
                  <a:pt x="58674" y="47244"/>
                </a:lnTo>
                <a:lnTo>
                  <a:pt x="58674" y="64704"/>
                </a:lnTo>
                <a:lnTo>
                  <a:pt x="70866" y="70866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49290" y="1509522"/>
            <a:ext cx="2036445" cy="71120"/>
          </a:xfrm>
          <a:custGeom>
            <a:avLst/>
            <a:gdLst/>
            <a:ahLst/>
            <a:cxnLst/>
            <a:rect l="l" t="t" r="r" b="b"/>
            <a:pathLst>
              <a:path w="2036445" h="71119">
                <a:moveTo>
                  <a:pt x="70356" y="23509"/>
                </a:moveTo>
                <a:lnTo>
                  <a:pt x="70103" y="0"/>
                </a:lnTo>
                <a:lnTo>
                  <a:pt x="0" y="35814"/>
                </a:lnTo>
                <a:lnTo>
                  <a:pt x="58674" y="64835"/>
                </a:lnTo>
                <a:lnTo>
                  <a:pt x="58674" y="23622"/>
                </a:lnTo>
                <a:lnTo>
                  <a:pt x="70356" y="23509"/>
                </a:lnTo>
                <a:close/>
              </a:path>
              <a:path w="2036445" h="71119">
                <a:moveTo>
                  <a:pt x="70610" y="47136"/>
                </a:moveTo>
                <a:lnTo>
                  <a:pt x="70356" y="23509"/>
                </a:lnTo>
                <a:lnTo>
                  <a:pt x="58674" y="23622"/>
                </a:lnTo>
                <a:lnTo>
                  <a:pt x="59436" y="47244"/>
                </a:lnTo>
                <a:lnTo>
                  <a:pt x="70610" y="47136"/>
                </a:lnTo>
                <a:close/>
              </a:path>
              <a:path w="2036445" h="71119">
                <a:moveTo>
                  <a:pt x="70865" y="70866"/>
                </a:moveTo>
                <a:lnTo>
                  <a:pt x="70610" y="47136"/>
                </a:lnTo>
                <a:lnTo>
                  <a:pt x="59436" y="47244"/>
                </a:lnTo>
                <a:lnTo>
                  <a:pt x="58674" y="23622"/>
                </a:lnTo>
                <a:lnTo>
                  <a:pt x="58674" y="64835"/>
                </a:lnTo>
                <a:lnTo>
                  <a:pt x="70865" y="70866"/>
                </a:lnTo>
                <a:close/>
              </a:path>
              <a:path w="2036445" h="71119">
                <a:moveTo>
                  <a:pt x="2036064" y="28194"/>
                </a:moveTo>
                <a:lnTo>
                  <a:pt x="2036064" y="4572"/>
                </a:lnTo>
                <a:lnTo>
                  <a:pt x="70356" y="23509"/>
                </a:lnTo>
                <a:lnTo>
                  <a:pt x="70610" y="47136"/>
                </a:lnTo>
                <a:lnTo>
                  <a:pt x="2036064" y="28194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84035" y="3262121"/>
            <a:ext cx="1401445" cy="70485"/>
          </a:xfrm>
          <a:custGeom>
            <a:avLst/>
            <a:gdLst/>
            <a:ahLst/>
            <a:cxnLst/>
            <a:rect l="l" t="t" r="r" b="b"/>
            <a:pathLst>
              <a:path w="1401445" h="70485">
                <a:moveTo>
                  <a:pt x="70865" y="22860"/>
                </a:moveTo>
                <a:lnTo>
                  <a:pt x="70865" y="0"/>
                </a:lnTo>
                <a:lnTo>
                  <a:pt x="0" y="35051"/>
                </a:lnTo>
                <a:lnTo>
                  <a:pt x="59436" y="64450"/>
                </a:lnTo>
                <a:lnTo>
                  <a:pt x="59436" y="22860"/>
                </a:lnTo>
                <a:lnTo>
                  <a:pt x="70865" y="22860"/>
                </a:lnTo>
                <a:close/>
              </a:path>
              <a:path w="1401445" h="70485">
                <a:moveTo>
                  <a:pt x="1401317" y="46482"/>
                </a:moveTo>
                <a:lnTo>
                  <a:pt x="1401317" y="22860"/>
                </a:lnTo>
                <a:lnTo>
                  <a:pt x="59436" y="22860"/>
                </a:lnTo>
                <a:lnTo>
                  <a:pt x="59436" y="46482"/>
                </a:lnTo>
                <a:lnTo>
                  <a:pt x="1401317" y="46482"/>
                </a:lnTo>
                <a:close/>
              </a:path>
              <a:path w="1401445" h="70485">
                <a:moveTo>
                  <a:pt x="70865" y="70103"/>
                </a:moveTo>
                <a:lnTo>
                  <a:pt x="70865" y="46482"/>
                </a:lnTo>
                <a:lnTo>
                  <a:pt x="59436" y="46482"/>
                </a:lnTo>
                <a:lnTo>
                  <a:pt x="59436" y="64450"/>
                </a:lnTo>
                <a:lnTo>
                  <a:pt x="70865" y="70103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384035" y="3481578"/>
            <a:ext cx="1407795" cy="71120"/>
          </a:xfrm>
          <a:custGeom>
            <a:avLst/>
            <a:gdLst/>
            <a:ahLst/>
            <a:cxnLst/>
            <a:rect l="l" t="t" r="r" b="b"/>
            <a:pathLst>
              <a:path w="1407795" h="71120">
                <a:moveTo>
                  <a:pt x="70865" y="23622"/>
                </a:moveTo>
                <a:lnTo>
                  <a:pt x="70865" y="0"/>
                </a:lnTo>
                <a:lnTo>
                  <a:pt x="0" y="35813"/>
                </a:lnTo>
                <a:lnTo>
                  <a:pt x="59436" y="65212"/>
                </a:lnTo>
                <a:lnTo>
                  <a:pt x="59436" y="23622"/>
                </a:lnTo>
                <a:lnTo>
                  <a:pt x="70865" y="23622"/>
                </a:lnTo>
                <a:close/>
              </a:path>
              <a:path w="1407795" h="71120">
                <a:moveTo>
                  <a:pt x="1407414" y="47244"/>
                </a:moveTo>
                <a:lnTo>
                  <a:pt x="1407414" y="23622"/>
                </a:lnTo>
                <a:lnTo>
                  <a:pt x="59436" y="23622"/>
                </a:lnTo>
                <a:lnTo>
                  <a:pt x="59436" y="47244"/>
                </a:lnTo>
                <a:lnTo>
                  <a:pt x="1407414" y="47244"/>
                </a:lnTo>
                <a:close/>
              </a:path>
              <a:path w="1407795" h="71120">
                <a:moveTo>
                  <a:pt x="70865" y="70866"/>
                </a:moveTo>
                <a:lnTo>
                  <a:pt x="70865" y="47244"/>
                </a:lnTo>
                <a:lnTo>
                  <a:pt x="59436" y="47244"/>
                </a:lnTo>
                <a:lnTo>
                  <a:pt x="59436" y="65212"/>
                </a:lnTo>
                <a:lnTo>
                  <a:pt x="70865" y="70866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492240" y="2330195"/>
            <a:ext cx="524255" cy="5189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62015" y="1827276"/>
            <a:ext cx="519683" cy="5189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95900" y="1078991"/>
            <a:ext cx="518922" cy="5196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13532" y="1348739"/>
            <a:ext cx="390906" cy="39090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25723" y="2271522"/>
            <a:ext cx="390906" cy="39090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54679" y="3219450"/>
            <a:ext cx="387095" cy="39090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54679" y="4536947"/>
            <a:ext cx="387095" cy="39090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33621" y="5420867"/>
            <a:ext cx="551815" cy="71120"/>
          </a:xfrm>
          <a:custGeom>
            <a:avLst/>
            <a:gdLst/>
            <a:ahLst/>
            <a:cxnLst/>
            <a:rect l="l" t="t" r="r" b="b"/>
            <a:pathLst>
              <a:path w="551814" h="71120">
                <a:moveTo>
                  <a:pt x="492251" y="47244"/>
                </a:moveTo>
                <a:lnTo>
                  <a:pt x="492251" y="23622"/>
                </a:lnTo>
                <a:lnTo>
                  <a:pt x="0" y="23622"/>
                </a:lnTo>
                <a:lnTo>
                  <a:pt x="0" y="47244"/>
                </a:lnTo>
                <a:lnTo>
                  <a:pt x="492251" y="47244"/>
                </a:lnTo>
                <a:close/>
              </a:path>
              <a:path w="551814" h="71120">
                <a:moveTo>
                  <a:pt x="551688" y="35052"/>
                </a:moveTo>
                <a:lnTo>
                  <a:pt x="480822" y="0"/>
                </a:lnTo>
                <a:lnTo>
                  <a:pt x="480822" y="23622"/>
                </a:lnTo>
                <a:lnTo>
                  <a:pt x="492251" y="23622"/>
                </a:lnTo>
                <a:lnTo>
                  <a:pt x="492251" y="65089"/>
                </a:lnTo>
                <a:lnTo>
                  <a:pt x="551688" y="35052"/>
                </a:lnTo>
                <a:close/>
              </a:path>
              <a:path w="551814" h="71120">
                <a:moveTo>
                  <a:pt x="492251" y="65089"/>
                </a:moveTo>
                <a:lnTo>
                  <a:pt x="492251" y="47244"/>
                </a:lnTo>
                <a:lnTo>
                  <a:pt x="480822" y="47244"/>
                </a:lnTo>
                <a:lnTo>
                  <a:pt x="480822" y="70866"/>
                </a:lnTo>
                <a:lnTo>
                  <a:pt x="492251" y="65089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34890" y="3936491"/>
            <a:ext cx="257175" cy="94615"/>
          </a:xfrm>
          <a:custGeom>
            <a:avLst/>
            <a:gdLst/>
            <a:ahLst/>
            <a:cxnLst/>
            <a:rect l="l" t="t" r="r" b="b"/>
            <a:pathLst>
              <a:path w="257175" h="94614">
                <a:moveTo>
                  <a:pt x="94487" y="31242"/>
                </a:moveTo>
                <a:lnTo>
                  <a:pt x="94487" y="0"/>
                </a:lnTo>
                <a:lnTo>
                  <a:pt x="0" y="47244"/>
                </a:lnTo>
                <a:lnTo>
                  <a:pt x="78486" y="86487"/>
                </a:lnTo>
                <a:lnTo>
                  <a:pt x="78486" y="31242"/>
                </a:lnTo>
                <a:lnTo>
                  <a:pt x="94487" y="31242"/>
                </a:lnTo>
                <a:close/>
              </a:path>
              <a:path w="257175" h="94614">
                <a:moveTo>
                  <a:pt x="256794" y="63246"/>
                </a:moveTo>
                <a:lnTo>
                  <a:pt x="256794" y="31242"/>
                </a:lnTo>
                <a:lnTo>
                  <a:pt x="78486" y="31242"/>
                </a:lnTo>
                <a:lnTo>
                  <a:pt x="78486" y="63246"/>
                </a:lnTo>
                <a:lnTo>
                  <a:pt x="256794" y="63246"/>
                </a:lnTo>
                <a:close/>
              </a:path>
              <a:path w="257175" h="94614">
                <a:moveTo>
                  <a:pt x="94487" y="94487"/>
                </a:moveTo>
                <a:lnTo>
                  <a:pt x="94487" y="63246"/>
                </a:lnTo>
                <a:lnTo>
                  <a:pt x="78486" y="63246"/>
                </a:lnTo>
                <a:lnTo>
                  <a:pt x="78486" y="86487"/>
                </a:lnTo>
                <a:lnTo>
                  <a:pt x="94487" y="9448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45608" y="3680459"/>
            <a:ext cx="573786" cy="57378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610360" y="4205731"/>
            <a:ext cx="63119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185" marR="5080" indent="-71120">
              <a:lnSpc>
                <a:spcPct val="101499"/>
              </a:lnSpc>
              <a:spcBef>
                <a:spcPts val="95"/>
              </a:spcBef>
            </a:pP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Waste</a:t>
            </a:r>
            <a:r>
              <a:rPr sz="1300" spc="-7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A5A5A5"/>
                </a:solidFill>
                <a:latin typeface="Calibri"/>
                <a:cs typeface="Calibri"/>
              </a:rPr>
              <a:t>to  </a:t>
            </a:r>
            <a:r>
              <a:rPr sz="1300" dirty="0">
                <a:solidFill>
                  <a:srgbClr val="A5A5A5"/>
                </a:solidFill>
                <a:latin typeface="Calibri"/>
                <a:cs typeface="Calibri"/>
              </a:rPr>
              <a:t>Energy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785354" y="4191761"/>
            <a:ext cx="829944" cy="701040"/>
          </a:xfrm>
          <a:custGeom>
            <a:avLst/>
            <a:gdLst/>
            <a:ahLst/>
            <a:cxnLst/>
            <a:rect l="l" t="t" r="r" b="b"/>
            <a:pathLst>
              <a:path w="829945" h="701039">
                <a:moveTo>
                  <a:pt x="0" y="0"/>
                </a:moveTo>
                <a:lnTo>
                  <a:pt x="829818" y="701039"/>
                </a:lnTo>
              </a:path>
            </a:pathLst>
          </a:custGeom>
          <a:ln w="31432">
            <a:solidFill>
              <a:srgbClr val="A4A4A4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8677909" y="5213857"/>
            <a:ext cx="37401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-5" dirty="0">
                <a:solidFill>
                  <a:srgbClr val="A5A5A5"/>
                </a:solidFill>
                <a:latin typeface="Calibri"/>
                <a:cs typeface="Calibri"/>
              </a:rPr>
              <a:t>N</a:t>
            </a:r>
            <a:r>
              <a:rPr sz="1650" b="1" spc="-25" dirty="0">
                <a:solidFill>
                  <a:srgbClr val="A5A5A5"/>
                </a:solidFill>
                <a:latin typeface="Calibri"/>
                <a:cs typeface="Calibri"/>
              </a:rPr>
              <a:t>E</a:t>
            </a:r>
            <a:r>
              <a:rPr sz="1650" b="1" dirty="0">
                <a:solidFill>
                  <a:srgbClr val="A5A5A5"/>
                </a:solidFill>
                <a:latin typeface="Calibri"/>
                <a:cs typeface="Calibri"/>
              </a:rPr>
              <a:t>C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566404" y="4715255"/>
            <a:ext cx="528066" cy="52806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345685" y="6006846"/>
            <a:ext cx="182880" cy="182245"/>
          </a:xfrm>
          <a:custGeom>
            <a:avLst/>
            <a:gdLst/>
            <a:ahLst/>
            <a:cxnLst/>
            <a:rect l="l" t="t" r="r" b="b"/>
            <a:pathLst>
              <a:path w="182879" h="182245">
                <a:moveTo>
                  <a:pt x="0" y="182117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86378" y="6233921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651760" y="5692140"/>
            <a:ext cx="519683" cy="52425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499360" y="3936491"/>
            <a:ext cx="462280" cy="94615"/>
          </a:xfrm>
          <a:custGeom>
            <a:avLst/>
            <a:gdLst/>
            <a:ahLst/>
            <a:cxnLst/>
            <a:rect l="l" t="t" r="r" b="b"/>
            <a:pathLst>
              <a:path w="462280" h="94614">
                <a:moveTo>
                  <a:pt x="382524" y="63246"/>
                </a:moveTo>
                <a:lnTo>
                  <a:pt x="382524" y="31242"/>
                </a:lnTo>
                <a:lnTo>
                  <a:pt x="0" y="31242"/>
                </a:lnTo>
                <a:lnTo>
                  <a:pt x="0" y="63246"/>
                </a:lnTo>
                <a:lnTo>
                  <a:pt x="382524" y="63246"/>
                </a:lnTo>
                <a:close/>
              </a:path>
              <a:path w="462280" h="94614">
                <a:moveTo>
                  <a:pt x="461771" y="47244"/>
                </a:moveTo>
                <a:lnTo>
                  <a:pt x="367283" y="0"/>
                </a:lnTo>
                <a:lnTo>
                  <a:pt x="367283" y="31242"/>
                </a:lnTo>
                <a:lnTo>
                  <a:pt x="382524" y="31242"/>
                </a:lnTo>
                <a:lnTo>
                  <a:pt x="382524" y="86867"/>
                </a:lnTo>
                <a:lnTo>
                  <a:pt x="461771" y="47244"/>
                </a:lnTo>
                <a:close/>
              </a:path>
              <a:path w="462280" h="94614">
                <a:moveTo>
                  <a:pt x="382524" y="86867"/>
                </a:moveTo>
                <a:lnTo>
                  <a:pt x="382524" y="63246"/>
                </a:lnTo>
                <a:lnTo>
                  <a:pt x="367283" y="63246"/>
                </a:lnTo>
                <a:lnTo>
                  <a:pt x="367283" y="94487"/>
                </a:lnTo>
                <a:lnTo>
                  <a:pt x="382524" y="8686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824478" y="4178046"/>
            <a:ext cx="94615" cy="281305"/>
          </a:xfrm>
          <a:custGeom>
            <a:avLst/>
            <a:gdLst/>
            <a:ahLst/>
            <a:cxnLst/>
            <a:rect l="l" t="t" r="r" b="b"/>
            <a:pathLst>
              <a:path w="94614" h="281304">
                <a:moveTo>
                  <a:pt x="94487" y="94487"/>
                </a:moveTo>
                <a:lnTo>
                  <a:pt x="47244" y="0"/>
                </a:lnTo>
                <a:lnTo>
                  <a:pt x="0" y="94487"/>
                </a:lnTo>
                <a:lnTo>
                  <a:pt x="32004" y="94487"/>
                </a:lnTo>
                <a:lnTo>
                  <a:pt x="32004" y="78486"/>
                </a:lnTo>
                <a:lnTo>
                  <a:pt x="63246" y="78486"/>
                </a:lnTo>
                <a:lnTo>
                  <a:pt x="63246" y="94487"/>
                </a:lnTo>
                <a:lnTo>
                  <a:pt x="94487" y="94487"/>
                </a:lnTo>
                <a:close/>
              </a:path>
              <a:path w="94614" h="281304">
                <a:moveTo>
                  <a:pt x="63246" y="94487"/>
                </a:moveTo>
                <a:lnTo>
                  <a:pt x="63246" y="78486"/>
                </a:lnTo>
                <a:lnTo>
                  <a:pt x="32004" y="78486"/>
                </a:lnTo>
                <a:lnTo>
                  <a:pt x="32004" y="94487"/>
                </a:lnTo>
                <a:lnTo>
                  <a:pt x="63246" y="94487"/>
                </a:lnTo>
                <a:close/>
              </a:path>
              <a:path w="94614" h="281304">
                <a:moveTo>
                  <a:pt x="63246" y="281177"/>
                </a:moveTo>
                <a:lnTo>
                  <a:pt x="63246" y="94487"/>
                </a:lnTo>
                <a:lnTo>
                  <a:pt x="32004" y="94487"/>
                </a:lnTo>
                <a:lnTo>
                  <a:pt x="32004" y="281177"/>
                </a:lnTo>
                <a:lnTo>
                  <a:pt x="63246" y="28117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69891" y="6126479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2484"/>
                </a:moveTo>
                <a:lnTo>
                  <a:pt x="835913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5913" y="62484"/>
                </a:lnTo>
                <a:close/>
              </a:path>
              <a:path w="914400" h="94614">
                <a:moveTo>
                  <a:pt x="914400" y="47244"/>
                </a:moveTo>
                <a:lnTo>
                  <a:pt x="819912" y="0"/>
                </a:lnTo>
                <a:lnTo>
                  <a:pt x="819912" y="31242"/>
                </a:lnTo>
                <a:lnTo>
                  <a:pt x="835913" y="31242"/>
                </a:lnTo>
                <a:lnTo>
                  <a:pt x="835913" y="86487"/>
                </a:lnTo>
                <a:lnTo>
                  <a:pt x="914400" y="47244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2484"/>
                </a:lnTo>
                <a:lnTo>
                  <a:pt x="819912" y="62484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4019803" y="2014982"/>
            <a:ext cx="2498090" cy="1981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85215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Reh</a:t>
            </a:r>
            <a:endParaRPr sz="1450">
              <a:latin typeface="Calibri"/>
              <a:cs typeface="Calibri"/>
            </a:endParaRPr>
          </a:p>
          <a:p>
            <a:pPr marL="1085215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 </a:t>
            </a:r>
            <a:r>
              <a:rPr sz="1450" spc="-5" dirty="0">
                <a:latin typeface="Calibri"/>
                <a:cs typeface="Calibri"/>
              </a:rPr>
              <a:t>Wate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6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Wat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Calibri"/>
              <a:cs typeface="Calibri"/>
            </a:endParaRPr>
          </a:p>
          <a:p>
            <a:pPr marL="1106805" marR="254000">
              <a:lnSpc>
                <a:spcPct val="102400"/>
              </a:lnSpc>
              <a:spcBef>
                <a:spcPts val="5"/>
              </a:spcBef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300" spc="-10" dirty="0">
                <a:latin typeface="Calibri"/>
                <a:cs typeface="Calibri"/>
              </a:rPr>
              <a:t>Waste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Heat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862578" y="3649979"/>
            <a:ext cx="287020" cy="341630"/>
          </a:xfrm>
          <a:custGeom>
            <a:avLst/>
            <a:gdLst/>
            <a:ahLst/>
            <a:cxnLst/>
            <a:rect l="l" t="t" r="r" b="b"/>
            <a:pathLst>
              <a:path w="287020" h="341629">
                <a:moveTo>
                  <a:pt x="249941" y="61769"/>
                </a:moveTo>
                <a:lnTo>
                  <a:pt x="232431" y="47218"/>
                </a:lnTo>
                <a:lnTo>
                  <a:pt x="0" y="326135"/>
                </a:lnTo>
                <a:lnTo>
                  <a:pt x="18287" y="341375"/>
                </a:lnTo>
                <a:lnTo>
                  <a:pt x="249941" y="61769"/>
                </a:lnTo>
                <a:close/>
              </a:path>
              <a:path w="287020" h="341629">
                <a:moveTo>
                  <a:pt x="286512" y="0"/>
                </a:moveTo>
                <a:lnTo>
                  <a:pt x="214121" y="32003"/>
                </a:lnTo>
                <a:lnTo>
                  <a:pt x="232431" y="47218"/>
                </a:lnTo>
                <a:lnTo>
                  <a:pt x="240029" y="38099"/>
                </a:lnTo>
                <a:lnTo>
                  <a:pt x="257555" y="52577"/>
                </a:lnTo>
                <a:lnTo>
                  <a:pt x="257555" y="68097"/>
                </a:lnTo>
                <a:lnTo>
                  <a:pt x="268223" y="76961"/>
                </a:lnTo>
                <a:lnTo>
                  <a:pt x="286512" y="0"/>
                </a:lnTo>
                <a:close/>
              </a:path>
              <a:path w="287020" h="341629">
                <a:moveTo>
                  <a:pt x="257555" y="52577"/>
                </a:moveTo>
                <a:lnTo>
                  <a:pt x="240029" y="38099"/>
                </a:lnTo>
                <a:lnTo>
                  <a:pt x="232431" y="47218"/>
                </a:lnTo>
                <a:lnTo>
                  <a:pt x="249941" y="61769"/>
                </a:lnTo>
                <a:lnTo>
                  <a:pt x="257555" y="52577"/>
                </a:lnTo>
                <a:close/>
              </a:path>
              <a:path w="287020" h="341629">
                <a:moveTo>
                  <a:pt x="257555" y="68097"/>
                </a:moveTo>
                <a:lnTo>
                  <a:pt x="257555" y="52577"/>
                </a:lnTo>
                <a:lnTo>
                  <a:pt x="249941" y="61769"/>
                </a:lnTo>
                <a:lnTo>
                  <a:pt x="257555" y="6809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247904" y="1004570"/>
            <a:ext cx="1894205" cy="10915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31495">
              <a:lnSpc>
                <a:spcPts val="2670"/>
              </a:lnSpc>
              <a:spcBef>
                <a:spcPts val="440"/>
              </a:spcBef>
            </a:pPr>
            <a:r>
              <a:rPr sz="2450" b="1" i="0" spc="10" dirty="0">
                <a:latin typeface="Arial"/>
                <a:cs typeface="Arial"/>
              </a:rPr>
              <a:t>E</a:t>
            </a:r>
            <a:r>
              <a:rPr sz="2450" i="0" spc="-35" dirty="0">
                <a:latin typeface="Arial"/>
                <a:cs typeface="Arial"/>
              </a:rPr>
              <a:t>f</a:t>
            </a:r>
            <a:r>
              <a:rPr sz="2450" i="0" spc="5" dirty="0">
                <a:latin typeface="Arial"/>
                <a:cs typeface="Arial"/>
              </a:rPr>
              <a:t>ficiency  </a:t>
            </a:r>
            <a:r>
              <a:rPr sz="2450" i="0" spc="15" dirty="0">
                <a:latin typeface="Arial"/>
                <a:cs typeface="Arial"/>
              </a:rPr>
              <a:t>&amp;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50" b="1" i="0" spc="5" dirty="0">
                <a:latin typeface="Arial"/>
                <a:cs typeface="Arial"/>
              </a:rPr>
              <a:t>E</a:t>
            </a:r>
            <a:r>
              <a:rPr sz="2450" i="0" spc="5" dirty="0">
                <a:latin typeface="Arial"/>
                <a:cs typeface="Arial"/>
              </a:rPr>
              <a:t>lectrification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1438" y="1282446"/>
            <a:ext cx="518922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1438" y="2221992"/>
            <a:ext cx="518922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1438" y="4470653"/>
            <a:ext cx="518922" cy="518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1713" y="3165348"/>
            <a:ext cx="1358646" cy="1192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7140" y="2055876"/>
            <a:ext cx="68580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7140" y="2990850"/>
            <a:ext cx="781050" cy="7856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28288" y="4428744"/>
            <a:ext cx="602741" cy="60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7951" y="2089404"/>
            <a:ext cx="246379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e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10" dirty="0">
                <a:latin typeface="Calibri"/>
                <a:cs typeface="Calibri"/>
              </a:rPr>
              <a:t>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2700" y="2029459"/>
            <a:ext cx="1424940" cy="7048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Reh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2400"/>
              </a:lnSpc>
            </a:pPr>
            <a:r>
              <a:rPr sz="1450" spc="10" dirty="0">
                <a:latin typeface="Calibri"/>
                <a:cs typeface="Calibri"/>
              </a:rPr>
              <a:t>Heating </a:t>
            </a:r>
            <a:r>
              <a:rPr sz="1450" spc="15" dirty="0">
                <a:latin typeface="Calibri"/>
                <a:cs typeface="Calibri"/>
              </a:rPr>
              <a:t>Hot </a:t>
            </a:r>
            <a:r>
              <a:rPr sz="1450" spc="-5" dirty="0">
                <a:latin typeface="Calibri"/>
                <a:cs typeface="Calibri"/>
              </a:rPr>
              <a:t>Wate  </a:t>
            </a:r>
            <a:r>
              <a:rPr sz="1450" spc="10" dirty="0">
                <a:latin typeface="Calibri"/>
                <a:cs typeface="Calibri"/>
              </a:rPr>
              <a:t>Domestic </a:t>
            </a:r>
            <a:r>
              <a:rPr sz="1450" spc="15" dirty="0">
                <a:latin typeface="Calibri"/>
                <a:cs typeface="Calibri"/>
              </a:rPr>
              <a:t>Hot</a:t>
            </a:r>
            <a:r>
              <a:rPr sz="1450" spc="-6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Wat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73407" y="2315721"/>
            <a:ext cx="188595" cy="415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0" dirty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40"/>
              </a:spcBef>
            </a:pPr>
            <a:r>
              <a:rPr sz="1450" spc="10" dirty="0">
                <a:latin typeface="Calibri"/>
                <a:cs typeface="Calibri"/>
              </a:rPr>
              <a:t>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14054" y="3171706"/>
            <a:ext cx="1154430" cy="478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450" spc="15" dirty="0">
                <a:latin typeface="Calibri"/>
                <a:cs typeface="Calibri"/>
              </a:rPr>
              <a:t>Humidifi</a:t>
            </a:r>
            <a:r>
              <a:rPr sz="1450" dirty="0">
                <a:latin typeface="Calibri"/>
                <a:cs typeface="Calibri"/>
              </a:rPr>
              <a:t>ca</a:t>
            </a:r>
            <a:r>
              <a:rPr sz="1450" spc="10" dirty="0">
                <a:latin typeface="Calibri"/>
                <a:cs typeface="Calibri"/>
              </a:rPr>
              <a:t>tion  </a:t>
            </a:r>
            <a:r>
              <a:rPr sz="1450" spc="5" dirty="0">
                <a:latin typeface="Calibri"/>
                <a:cs typeface="Calibri"/>
              </a:rPr>
              <a:t>Sterilization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94759" y="1149096"/>
            <a:ext cx="519683" cy="519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21579" y="1165860"/>
            <a:ext cx="518922" cy="519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02073" y="1165860"/>
            <a:ext cx="519683" cy="519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41797" y="4366259"/>
            <a:ext cx="714755" cy="707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9703" y="2141220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6"/>
                </a:moveTo>
                <a:lnTo>
                  <a:pt x="471677" y="32004"/>
                </a:lnTo>
                <a:lnTo>
                  <a:pt x="0" y="32004"/>
                </a:lnTo>
                <a:lnTo>
                  <a:pt x="0" y="63246"/>
                </a:lnTo>
                <a:lnTo>
                  <a:pt x="471677" y="63246"/>
                </a:lnTo>
                <a:close/>
              </a:path>
              <a:path w="550545" h="94614">
                <a:moveTo>
                  <a:pt x="550163" y="47243"/>
                </a:moveTo>
                <a:lnTo>
                  <a:pt x="456438" y="0"/>
                </a:lnTo>
                <a:lnTo>
                  <a:pt x="456438" y="32004"/>
                </a:lnTo>
                <a:lnTo>
                  <a:pt x="471677" y="32004"/>
                </a:lnTo>
                <a:lnTo>
                  <a:pt x="471677" y="86806"/>
                </a:lnTo>
                <a:lnTo>
                  <a:pt x="550163" y="47243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6"/>
                </a:lnTo>
                <a:lnTo>
                  <a:pt x="456438" y="63246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9797" y="3264408"/>
            <a:ext cx="549910" cy="94615"/>
          </a:xfrm>
          <a:custGeom>
            <a:avLst/>
            <a:gdLst/>
            <a:ahLst/>
            <a:cxnLst/>
            <a:rect l="l" t="t" r="r" b="b"/>
            <a:pathLst>
              <a:path w="549910" h="94614">
                <a:moveTo>
                  <a:pt x="470915" y="63245"/>
                </a:moveTo>
                <a:lnTo>
                  <a:pt x="470915" y="32003"/>
                </a:lnTo>
                <a:lnTo>
                  <a:pt x="0" y="32003"/>
                </a:lnTo>
                <a:lnTo>
                  <a:pt x="0" y="63245"/>
                </a:lnTo>
                <a:lnTo>
                  <a:pt x="470915" y="63245"/>
                </a:lnTo>
                <a:close/>
              </a:path>
              <a:path w="549910" h="94614">
                <a:moveTo>
                  <a:pt x="549401" y="47243"/>
                </a:moveTo>
                <a:lnTo>
                  <a:pt x="455675" y="0"/>
                </a:lnTo>
                <a:lnTo>
                  <a:pt x="455675" y="32003"/>
                </a:lnTo>
                <a:lnTo>
                  <a:pt x="470915" y="32003"/>
                </a:lnTo>
                <a:lnTo>
                  <a:pt x="470915" y="86806"/>
                </a:lnTo>
                <a:lnTo>
                  <a:pt x="549401" y="47243"/>
                </a:lnTo>
                <a:close/>
              </a:path>
              <a:path w="549910" h="94614">
                <a:moveTo>
                  <a:pt x="470915" y="86806"/>
                </a:moveTo>
                <a:lnTo>
                  <a:pt x="470915" y="63245"/>
                </a:lnTo>
                <a:lnTo>
                  <a:pt x="455675" y="63245"/>
                </a:lnTo>
                <a:lnTo>
                  <a:pt x="455675" y="94487"/>
                </a:lnTo>
                <a:lnTo>
                  <a:pt x="470915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79797" y="4681728"/>
            <a:ext cx="909955" cy="94615"/>
          </a:xfrm>
          <a:custGeom>
            <a:avLst/>
            <a:gdLst/>
            <a:ahLst/>
            <a:cxnLst/>
            <a:rect l="l" t="t" r="r" b="b"/>
            <a:pathLst>
              <a:path w="909954" h="94614">
                <a:moveTo>
                  <a:pt x="831341" y="62484"/>
                </a:moveTo>
                <a:lnTo>
                  <a:pt x="831341" y="31242"/>
                </a:lnTo>
                <a:lnTo>
                  <a:pt x="0" y="31242"/>
                </a:lnTo>
                <a:lnTo>
                  <a:pt x="0" y="62484"/>
                </a:lnTo>
                <a:lnTo>
                  <a:pt x="831341" y="62484"/>
                </a:lnTo>
                <a:close/>
              </a:path>
              <a:path w="909954" h="94614">
                <a:moveTo>
                  <a:pt x="909827" y="47244"/>
                </a:moveTo>
                <a:lnTo>
                  <a:pt x="815339" y="0"/>
                </a:lnTo>
                <a:lnTo>
                  <a:pt x="815339" y="31242"/>
                </a:lnTo>
                <a:lnTo>
                  <a:pt x="831341" y="31242"/>
                </a:lnTo>
                <a:lnTo>
                  <a:pt x="831341" y="86487"/>
                </a:lnTo>
                <a:lnTo>
                  <a:pt x="909827" y="47244"/>
                </a:lnTo>
                <a:close/>
              </a:path>
              <a:path w="909954" h="94614">
                <a:moveTo>
                  <a:pt x="831341" y="86487"/>
                </a:moveTo>
                <a:lnTo>
                  <a:pt x="831341" y="62484"/>
                </a:lnTo>
                <a:lnTo>
                  <a:pt x="815339" y="62484"/>
                </a:lnTo>
                <a:lnTo>
                  <a:pt x="815339" y="94487"/>
                </a:lnTo>
                <a:lnTo>
                  <a:pt x="831341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9703" y="2359914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6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1677" y="63246"/>
                </a:lnTo>
                <a:close/>
              </a:path>
              <a:path w="550545" h="94614">
                <a:moveTo>
                  <a:pt x="550163" y="47244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4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6"/>
                </a:lnTo>
                <a:lnTo>
                  <a:pt x="456438" y="63246"/>
                </a:lnTo>
                <a:lnTo>
                  <a:pt x="456438" y="94488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89703" y="2578607"/>
            <a:ext cx="550545" cy="93980"/>
          </a:xfrm>
          <a:custGeom>
            <a:avLst/>
            <a:gdLst/>
            <a:ahLst/>
            <a:cxnLst/>
            <a:rect l="l" t="t" r="r" b="b"/>
            <a:pathLst>
              <a:path w="550545" h="93980">
                <a:moveTo>
                  <a:pt x="471677" y="62484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2484"/>
                </a:lnTo>
                <a:lnTo>
                  <a:pt x="471677" y="62484"/>
                </a:lnTo>
                <a:close/>
              </a:path>
              <a:path w="550545" h="93980">
                <a:moveTo>
                  <a:pt x="550163" y="47243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167"/>
                </a:lnTo>
                <a:lnTo>
                  <a:pt x="550163" y="47243"/>
                </a:lnTo>
                <a:close/>
              </a:path>
              <a:path w="550545" h="93980">
                <a:moveTo>
                  <a:pt x="471677" y="86167"/>
                </a:moveTo>
                <a:lnTo>
                  <a:pt x="471677" y="62484"/>
                </a:lnTo>
                <a:lnTo>
                  <a:pt x="456438" y="62484"/>
                </a:lnTo>
                <a:lnTo>
                  <a:pt x="456438" y="93725"/>
                </a:lnTo>
                <a:lnTo>
                  <a:pt x="471677" y="8616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89703" y="3484626"/>
            <a:ext cx="550545" cy="94615"/>
          </a:xfrm>
          <a:custGeom>
            <a:avLst/>
            <a:gdLst/>
            <a:ahLst/>
            <a:cxnLst/>
            <a:rect l="l" t="t" r="r" b="b"/>
            <a:pathLst>
              <a:path w="550545" h="94614">
                <a:moveTo>
                  <a:pt x="471677" y="63246"/>
                </a:moveTo>
                <a:lnTo>
                  <a:pt x="471677" y="31242"/>
                </a:lnTo>
                <a:lnTo>
                  <a:pt x="0" y="31242"/>
                </a:lnTo>
                <a:lnTo>
                  <a:pt x="0" y="63246"/>
                </a:lnTo>
                <a:lnTo>
                  <a:pt x="471677" y="63246"/>
                </a:lnTo>
                <a:close/>
              </a:path>
              <a:path w="550545" h="94614">
                <a:moveTo>
                  <a:pt x="550163" y="47244"/>
                </a:moveTo>
                <a:lnTo>
                  <a:pt x="456438" y="0"/>
                </a:lnTo>
                <a:lnTo>
                  <a:pt x="456438" y="31242"/>
                </a:lnTo>
                <a:lnTo>
                  <a:pt x="471677" y="31242"/>
                </a:lnTo>
                <a:lnTo>
                  <a:pt x="471677" y="86806"/>
                </a:lnTo>
                <a:lnTo>
                  <a:pt x="550163" y="47244"/>
                </a:lnTo>
                <a:close/>
              </a:path>
              <a:path w="550545" h="94614">
                <a:moveTo>
                  <a:pt x="471677" y="86806"/>
                </a:moveTo>
                <a:lnTo>
                  <a:pt x="471677" y="63246"/>
                </a:lnTo>
                <a:lnTo>
                  <a:pt x="456438" y="63246"/>
                </a:lnTo>
                <a:lnTo>
                  <a:pt x="456438" y="94487"/>
                </a:lnTo>
                <a:lnTo>
                  <a:pt x="471677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8379" y="1216152"/>
            <a:ext cx="685800" cy="6896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69998" y="2138933"/>
            <a:ext cx="685800" cy="6896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78379" y="3094482"/>
            <a:ext cx="685800" cy="6903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73807" y="4440935"/>
            <a:ext cx="685800" cy="6903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62655" y="1493519"/>
            <a:ext cx="836930" cy="94615"/>
          </a:xfrm>
          <a:custGeom>
            <a:avLst/>
            <a:gdLst/>
            <a:ahLst/>
            <a:cxnLst/>
            <a:rect l="l" t="t" r="r" b="b"/>
            <a:pathLst>
              <a:path w="836929" h="94615">
                <a:moveTo>
                  <a:pt x="758190" y="63246"/>
                </a:moveTo>
                <a:lnTo>
                  <a:pt x="758190" y="31242"/>
                </a:lnTo>
                <a:lnTo>
                  <a:pt x="0" y="31242"/>
                </a:lnTo>
                <a:lnTo>
                  <a:pt x="0" y="63246"/>
                </a:lnTo>
                <a:lnTo>
                  <a:pt x="758190" y="63246"/>
                </a:lnTo>
                <a:close/>
              </a:path>
              <a:path w="836929" h="94615">
                <a:moveTo>
                  <a:pt x="836676" y="47244"/>
                </a:moveTo>
                <a:lnTo>
                  <a:pt x="742188" y="0"/>
                </a:lnTo>
                <a:lnTo>
                  <a:pt x="742188" y="31242"/>
                </a:lnTo>
                <a:lnTo>
                  <a:pt x="758190" y="31242"/>
                </a:lnTo>
                <a:lnTo>
                  <a:pt x="758190" y="86487"/>
                </a:lnTo>
                <a:lnTo>
                  <a:pt x="836676" y="47244"/>
                </a:lnTo>
                <a:close/>
              </a:path>
              <a:path w="836929" h="94615">
                <a:moveTo>
                  <a:pt x="758190" y="86487"/>
                </a:moveTo>
                <a:lnTo>
                  <a:pt x="758190" y="63246"/>
                </a:lnTo>
                <a:lnTo>
                  <a:pt x="742188" y="63246"/>
                </a:lnTo>
                <a:lnTo>
                  <a:pt x="742188" y="94488"/>
                </a:lnTo>
                <a:lnTo>
                  <a:pt x="758190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62655" y="2445257"/>
            <a:ext cx="828040" cy="94615"/>
          </a:xfrm>
          <a:custGeom>
            <a:avLst/>
            <a:gdLst/>
            <a:ahLst/>
            <a:cxnLst/>
            <a:rect l="l" t="t" r="r" b="b"/>
            <a:pathLst>
              <a:path w="828039" h="94614">
                <a:moveTo>
                  <a:pt x="749045" y="63246"/>
                </a:moveTo>
                <a:lnTo>
                  <a:pt x="749045" y="32004"/>
                </a:lnTo>
                <a:lnTo>
                  <a:pt x="0" y="32004"/>
                </a:lnTo>
                <a:lnTo>
                  <a:pt x="0" y="63246"/>
                </a:lnTo>
                <a:lnTo>
                  <a:pt x="749045" y="63246"/>
                </a:lnTo>
                <a:close/>
              </a:path>
              <a:path w="828039" h="94614">
                <a:moveTo>
                  <a:pt x="827532" y="47243"/>
                </a:moveTo>
                <a:lnTo>
                  <a:pt x="733044" y="0"/>
                </a:lnTo>
                <a:lnTo>
                  <a:pt x="733044" y="32004"/>
                </a:lnTo>
                <a:lnTo>
                  <a:pt x="749045" y="32004"/>
                </a:lnTo>
                <a:lnTo>
                  <a:pt x="749045" y="86487"/>
                </a:lnTo>
                <a:lnTo>
                  <a:pt x="827532" y="47243"/>
                </a:lnTo>
                <a:close/>
              </a:path>
              <a:path w="828039" h="94614">
                <a:moveTo>
                  <a:pt x="749045" y="86487"/>
                </a:moveTo>
                <a:lnTo>
                  <a:pt x="749045" y="63246"/>
                </a:lnTo>
                <a:lnTo>
                  <a:pt x="733044" y="63246"/>
                </a:lnTo>
                <a:lnTo>
                  <a:pt x="733044" y="94487"/>
                </a:lnTo>
                <a:lnTo>
                  <a:pt x="749045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2655" y="3377946"/>
            <a:ext cx="870585" cy="94615"/>
          </a:xfrm>
          <a:custGeom>
            <a:avLst/>
            <a:gdLst/>
            <a:ahLst/>
            <a:cxnLst/>
            <a:rect l="l" t="t" r="r" b="b"/>
            <a:pathLst>
              <a:path w="870585" h="94614">
                <a:moveTo>
                  <a:pt x="791717" y="62483"/>
                </a:moveTo>
                <a:lnTo>
                  <a:pt x="791717" y="31241"/>
                </a:lnTo>
                <a:lnTo>
                  <a:pt x="0" y="31241"/>
                </a:lnTo>
                <a:lnTo>
                  <a:pt x="0" y="62483"/>
                </a:lnTo>
                <a:lnTo>
                  <a:pt x="791717" y="62483"/>
                </a:lnTo>
                <a:close/>
              </a:path>
              <a:path w="870585" h="94614">
                <a:moveTo>
                  <a:pt x="870203" y="47243"/>
                </a:moveTo>
                <a:lnTo>
                  <a:pt x="775715" y="0"/>
                </a:lnTo>
                <a:lnTo>
                  <a:pt x="775715" y="31241"/>
                </a:lnTo>
                <a:lnTo>
                  <a:pt x="791717" y="31241"/>
                </a:lnTo>
                <a:lnTo>
                  <a:pt x="791717" y="86487"/>
                </a:lnTo>
                <a:lnTo>
                  <a:pt x="870203" y="47243"/>
                </a:lnTo>
                <a:close/>
              </a:path>
              <a:path w="870585" h="94614">
                <a:moveTo>
                  <a:pt x="791717" y="86487"/>
                </a:moveTo>
                <a:lnTo>
                  <a:pt x="791717" y="62483"/>
                </a:lnTo>
                <a:lnTo>
                  <a:pt x="775715" y="62483"/>
                </a:lnTo>
                <a:lnTo>
                  <a:pt x="775715" y="94487"/>
                </a:lnTo>
                <a:lnTo>
                  <a:pt x="791717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77439" y="5925311"/>
            <a:ext cx="519683" cy="5196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37226" y="5858255"/>
            <a:ext cx="714755" cy="7155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78657" y="6136385"/>
            <a:ext cx="893444" cy="94615"/>
          </a:xfrm>
          <a:custGeom>
            <a:avLst/>
            <a:gdLst/>
            <a:ahLst/>
            <a:cxnLst/>
            <a:rect l="l" t="t" r="r" b="b"/>
            <a:pathLst>
              <a:path w="893445" h="94614">
                <a:moveTo>
                  <a:pt x="814578" y="62484"/>
                </a:moveTo>
                <a:lnTo>
                  <a:pt x="814578" y="31242"/>
                </a:lnTo>
                <a:lnTo>
                  <a:pt x="0" y="31242"/>
                </a:lnTo>
                <a:lnTo>
                  <a:pt x="0" y="62484"/>
                </a:lnTo>
                <a:lnTo>
                  <a:pt x="814578" y="62484"/>
                </a:lnTo>
                <a:close/>
              </a:path>
              <a:path w="893445" h="94614">
                <a:moveTo>
                  <a:pt x="893064" y="47243"/>
                </a:moveTo>
                <a:lnTo>
                  <a:pt x="799338" y="0"/>
                </a:lnTo>
                <a:lnTo>
                  <a:pt x="799338" y="31242"/>
                </a:lnTo>
                <a:lnTo>
                  <a:pt x="814578" y="31242"/>
                </a:lnTo>
                <a:lnTo>
                  <a:pt x="814578" y="86806"/>
                </a:lnTo>
                <a:lnTo>
                  <a:pt x="893064" y="47243"/>
                </a:lnTo>
                <a:close/>
              </a:path>
              <a:path w="893445" h="94614">
                <a:moveTo>
                  <a:pt x="814578" y="86806"/>
                </a:moveTo>
                <a:lnTo>
                  <a:pt x="814578" y="62484"/>
                </a:lnTo>
                <a:lnTo>
                  <a:pt x="799338" y="62484"/>
                </a:lnTo>
                <a:lnTo>
                  <a:pt x="799338" y="94487"/>
                </a:lnTo>
                <a:lnTo>
                  <a:pt x="814578" y="86806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62655" y="4681728"/>
            <a:ext cx="870585" cy="94615"/>
          </a:xfrm>
          <a:custGeom>
            <a:avLst/>
            <a:gdLst/>
            <a:ahLst/>
            <a:cxnLst/>
            <a:rect l="l" t="t" r="r" b="b"/>
            <a:pathLst>
              <a:path w="870585" h="94614">
                <a:moveTo>
                  <a:pt x="791717" y="62484"/>
                </a:moveTo>
                <a:lnTo>
                  <a:pt x="791717" y="31242"/>
                </a:lnTo>
                <a:lnTo>
                  <a:pt x="0" y="31242"/>
                </a:lnTo>
                <a:lnTo>
                  <a:pt x="0" y="62484"/>
                </a:lnTo>
                <a:lnTo>
                  <a:pt x="791717" y="62484"/>
                </a:lnTo>
                <a:close/>
              </a:path>
              <a:path w="870585" h="94614">
                <a:moveTo>
                  <a:pt x="870203" y="47244"/>
                </a:moveTo>
                <a:lnTo>
                  <a:pt x="775715" y="0"/>
                </a:lnTo>
                <a:lnTo>
                  <a:pt x="775715" y="31242"/>
                </a:lnTo>
                <a:lnTo>
                  <a:pt x="791717" y="31242"/>
                </a:lnTo>
                <a:lnTo>
                  <a:pt x="791717" y="86487"/>
                </a:lnTo>
                <a:lnTo>
                  <a:pt x="870203" y="47244"/>
                </a:lnTo>
                <a:close/>
              </a:path>
              <a:path w="870585" h="94614">
                <a:moveTo>
                  <a:pt x="791717" y="86487"/>
                </a:moveTo>
                <a:lnTo>
                  <a:pt x="791717" y="62484"/>
                </a:lnTo>
                <a:lnTo>
                  <a:pt x="775715" y="62484"/>
                </a:lnTo>
                <a:lnTo>
                  <a:pt x="775715" y="94487"/>
                </a:lnTo>
                <a:lnTo>
                  <a:pt x="791717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27526" y="2778251"/>
            <a:ext cx="94615" cy="1695450"/>
          </a:xfrm>
          <a:custGeom>
            <a:avLst/>
            <a:gdLst/>
            <a:ahLst/>
            <a:cxnLst/>
            <a:rect l="l" t="t" r="r" b="b"/>
            <a:pathLst>
              <a:path w="94614" h="1695450">
                <a:moveTo>
                  <a:pt x="94488" y="94487"/>
                </a:moveTo>
                <a:lnTo>
                  <a:pt x="48006" y="0"/>
                </a:lnTo>
                <a:lnTo>
                  <a:pt x="0" y="93725"/>
                </a:lnTo>
                <a:lnTo>
                  <a:pt x="31974" y="93983"/>
                </a:lnTo>
                <a:lnTo>
                  <a:pt x="32004" y="78486"/>
                </a:lnTo>
                <a:lnTo>
                  <a:pt x="63246" y="78486"/>
                </a:lnTo>
                <a:lnTo>
                  <a:pt x="63246" y="94236"/>
                </a:lnTo>
                <a:lnTo>
                  <a:pt x="94488" y="94487"/>
                </a:lnTo>
                <a:close/>
              </a:path>
              <a:path w="94614" h="1695450">
                <a:moveTo>
                  <a:pt x="63216" y="94235"/>
                </a:moveTo>
                <a:lnTo>
                  <a:pt x="31974" y="93983"/>
                </a:lnTo>
                <a:lnTo>
                  <a:pt x="28956" y="1695450"/>
                </a:lnTo>
                <a:lnTo>
                  <a:pt x="60198" y="1695450"/>
                </a:lnTo>
                <a:lnTo>
                  <a:pt x="63216" y="94235"/>
                </a:lnTo>
                <a:close/>
              </a:path>
              <a:path w="94614" h="1695450">
                <a:moveTo>
                  <a:pt x="63246" y="78486"/>
                </a:moveTo>
                <a:lnTo>
                  <a:pt x="32004" y="78486"/>
                </a:lnTo>
                <a:lnTo>
                  <a:pt x="31974" y="93983"/>
                </a:lnTo>
                <a:lnTo>
                  <a:pt x="63216" y="94235"/>
                </a:lnTo>
                <a:lnTo>
                  <a:pt x="63246" y="78486"/>
                </a:lnTo>
                <a:close/>
              </a:path>
              <a:path w="94614" h="1695450">
                <a:moveTo>
                  <a:pt x="63246" y="94236"/>
                </a:moveTo>
                <a:lnTo>
                  <a:pt x="63246" y="78486"/>
                </a:lnTo>
                <a:lnTo>
                  <a:pt x="63216" y="94235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93691" y="5019294"/>
            <a:ext cx="602741" cy="60274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2678" y="4791455"/>
            <a:ext cx="70866" cy="2331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78301" y="5231129"/>
            <a:ext cx="829944" cy="432434"/>
          </a:xfrm>
          <a:custGeom>
            <a:avLst/>
            <a:gdLst/>
            <a:ahLst/>
            <a:cxnLst/>
            <a:rect l="l" t="t" r="r" b="b"/>
            <a:pathLst>
              <a:path w="829945" h="432435">
                <a:moveTo>
                  <a:pt x="0" y="432053"/>
                </a:moveTo>
                <a:lnTo>
                  <a:pt x="0" y="0"/>
                </a:lnTo>
                <a:lnTo>
                  <a:pt x="829818" y="0"/>
                </a:lnTo>
                <a:lnTo>
                  <a:pt x="829818" y="432053"/>
                </a:lnTo>
                <a:lnTo>
                  <a:pt x="0" y="432053"/>
                </a:lnTo>
                <a:close/>
              </a:path>
            </a:pathLst>
          </a:custGeom>
          <a:ln w="7861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241039" y="5237479"/>
            <a:ext cx="57150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5" dirty="0">
                <a:solidFill>
                  <a:srgbClr val="D8D8D8"/>
                </a:solidFill>
                <a:latin typeface="Calibri"/>
                <a:cs typeface="Calibri"/>
              </a:rPr>
              <a:t>RNG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23715" y="5067300"/>
            <a:ext cx="299085" cy="387350"/>
          </a:xfrm>
          <a:custGeom>
            <a:avLst/>
            <a:gdLst/>
            <a:ahLst/>
            <a:cxnLst/>
            <a:rect l="l" t="t" r="r" b="b"/>
            <a:pathLst>
              <a:path w="299085" h="387350">
                <a:moveTo>
                  <a:pt x="265012" y="63316"/>
                </a:moveTo>
                <a:lnTo>
                  <a:pt x="246629" y="48962"/>
                </a:lnTo>
                <a:lnTo>
                  <a:pt x="0" y="372618"/>
                </a:lnTo>
                <a:lnTo>
                  <a:pt x="18287" y="387096"/>
                </a:lnTo>
                <a:lnTo>
                  <a:pt x="265012" y="63316"/>
                </a:lnTo>
                <a:close/>
              </a:path>
              <a:path w="299085" h="387350">
                <a:moveTo>
                  <a:pt x="298703" y="0"/>
                </a:moveTo>
                <a:lnTo>
                  <a:pt x="227837" y="34290"/>
                </a:lnTo>
                <a:lnTo>
                  <a:pt x="246629" y="48962"/>
                </a:lnTo>
                <a:lnTo>
                  <a:pt x="253745" y="39624"/>
                </a:lnTo>
                <a:lnTo>
                  <a:pt x="272034" y="54102"/>
                </a:lnTo>
                <a:lnTo>
                  <a:pt x="272034" y="68799"/>
                </a:lnTo>
                <a:lnTo>
                  <a:pt x="283463" y="77724"/>
                </a:lnTo>
                <a:lnTo>
                  <a:pt x="298703" y="0"/>
                </a:lnTo>
                <a:close/>
              </a:path>
              <a:path w="299085" h="387350">
                <a:moveTo>
                  <a:pt x="272034" y="54102"/>
                </a:moveTo>
                <a:lnTo>
                  <a:pt x="253745" y="39624"/>
                </a:lnTo>
                <a:lnTo>
                  <a:pt x="246629" y="48962"/>
                </a:lnTo>
                <a:lnTo>
                  <a:pt x="265012" y="63316"/>
                </a:lnTo>
                <a:lnTo>
                  <a:pt x="272034" y="54102"/>
                </a:lnTo>
                <a:close/>
              </a:path>
              <a:path w="299085" h="387350">
                <a:moveTo>
                  <a:pt x="272034" y="68799"/>
                </a:moveTo>
                <a:lnTo>
                  <a:pt x="272034" y="54102"/>
                </a:lnTo>
                <a:lnTo>
                  <a:pt x="265012" y="63316"/>
                </a:lnTo>
                <a:lnTo>
                  <a:pt x="272034" y="68799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79491" y="4823459"/>
            <a:ext cx="1114044" cy="10561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35117" y="4785359"/>
            <a:ext cx="71120" cy="504825"/>
          </a:xfrm>
          <a:custGeom>
            <a:avLst/>
            <a:gdLst/>
            <a:ahLst/>
            <a:cxnLst/>
            <a:rect l="l" t="t" r="r" b="b"/>
            <a:pathLst>
              <a:path w="71120" h="504825">
                <a:moveTo>
                  <a:pt x="70866" y="70865"/>
                </a:moveTo>
                <a:lnTo>
                  <a:pt x="35052" y="0"/>
                </a:lnTo>
                <a:lnTo>
                  <a:pt x="0" y="70865"/>
                </a:lnTo>
                <a:lnTo>
                  <a:pt x="23622" y="70865"/>
                </a:lnTo>
                <a:lnTo>
                  <a:pt x="23622" y="59435"/>
                </a:lnTo>
                <a:lnTo>
                  <a:pt x="47244" y="59435"/>
                </a:lnTo>
                <a:lnTo>
                  <a:pt x="47244" y="70865"/>
                </a:lnTo>
                <a:lnTo>
                  <a:pt x="70866" y="70865"/>
                </a:lnTo>
                <a:close/>
              </a:path>
              <a:path w="71120" h="504825">
                <a:moveTo>
                  <a:pt x="47244" y="70865"/>
                </a:moveTo>
                <a:lnTo>
                  <a:pt x="47244" y="59435"/>
                </a:lnTo>
                <a:lnTo>
                  <a:pt x="23622" y="59435"/>
                </a:lnTo>
                <a:lnTo>
                  <a:pt x="23622" y="70865"/>
                </a:lnTo>
                <a:lnTo>
                  <a:pt x="47244" y="70865"/>
                </a:lnTo>
                <a:close/>
              </a:path>
              <a:path w="71120" h="504825">
                <a:moveTo>
                  <a:pt x="47244" y="504443"/>
                </a:moveTo>
                <a:lnTo>
                  <a:pt x="47244" y="70865"/>
                </a:lnTo>
                <a:lnTo>
                  <a:pt x="23622" y="70865"/>
                </a:lnTo>
                <a:lnTo>
                  <a:pt x="23622" y="504443"/>
                </a:lnTo>
                <a:lnTo>
                  <a:pt x="47244" y="504443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70170" y="5122164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428243" y="0"/>
                </a:moveTo>
                <a:lnTo>
                  <a:pt x="0" y="0"/>
                </a:lnTo>
              </a:path>
            </a:pathLst>
          </a:custGeom>
          <a:ln w="31432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91450" y="1532382"/>
            <a:ext cx="0" cy="3188335"/>
          </a:xfrm>
          <a:custGeom>
            <a:avLst/>
            <a:gdLst/>
            <a:ahLst/>
            <a:cxnLst/>
            <a:rect l="l" t="t" r="r" b="b"/>
            <a:pathLst>
              <a:path h="3188335">
                <a:moveTo>
                  <a:pt x="0" y="3188208"/>
                </a:moveTo>
                <a:lnTo>
                  <a:pt x="0" y="0"/>
                </a:lnTo>
              </a:path>
            </a:pathLst>
          </a:custGeom>
          <a:ln w="31432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18632" y="4703064"/>
            <a:ext cx="1972945" cy="0"/>
          </a:xfrm>
          <a:custGeom>
            <a:avLst/>
            <a:gdLst/>
            <a:ahLst/>
            <a:cxnLst/>
            <a:rect l="l" t="t" r="r" b="b"/>
            <a:pathLst>
              <a:path w="1972945">
                <a:moveTo>
                  <a:pt x="0" y="0"/>
                </a:moveTo>
                <a:lnTo>
                  <a:pt x="1972818" y="0"/>
                </a:lnTo>
              </a:path>
            </a:pathLst>
          </a:custGeom>
          <a:ln w="31432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714743" y="2359151"/>
            <a:ext cx="1070610" cy="71120"/>
          </a:xfrm>
          <a:custGeom>
            <a:avLst/>
            <a:gdLst/>
            <a:ahLst/>
            <a:cxnLst/>
            <a:rect l="l" t="t" r="r" b="b"/>
            <a:pathLst>
              <a:path w="1070609" h="71119">
                <a:moveTo>
                  <a:pt x="70865" y="23621"/>
                </a:moveTo>
                <a:lnTo>
                  <a:pt x="70865" y="0"/>
                </a:lnTo>
                <a:lnTo>
                  <a:pt x="0" y="35813"/>
                </a:lnTo>
                <a:lnTo>
                  <a:pt x="58673" y="64835"/>
                </a:lnTo>
                <a:lnTo>
                  <a:pt x="58673" y="23621"/>
                </a:lnTo>
                <a:lnTo>
                  <a:pt x="70865" y="23621"/>
                </a:lnTo>
                <a:close/>
              </a:path>
              <a:path w="1070609" h="71119">
                <a:moveTo>
                  <a:pt x="1070609" y="47243"/>
                </a:moveTo>
                <a:lnTo>
                  <a:pt x="1070609" y="23621"/>
                </a:lnTo>
                <a:lnTo>
                  <a:pt x="58673" y="23621"/>
                </a:lnTo>
                <a:lnTo>
                  <a:pt x="58673" y="47243"/>
                </a:lnTo>
                <a:lnTo>
                  <a:pt x="1070609" y="47243"/>
                </a:lnTo>
                <a:close/>
              </a:path>
              <a:path w="1070609" h="71119">
                <a:moveTo>
                  <a:pt x="70865" y="70865"/>
                </a:moveTo>
                <a:lnTo>
                  <a:pt x="70865" y="47243"/>
                </a:lnTo>
                <a:lnTo>
                  <a:pt x="58673" y="47243"/>
                </a:lnTo>
                <a:lnTo>
                  <a:pt x="58673" y="64835"/>
                </a:lnTo>
                <a:lnTo>
                  <a:pt x="70865" y="70865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70954" y="2590038"/>
            <a:ext cx="920750" cy="71120"/>
          </a:xfrm>
          <a:custGeom>
            <a:avLst/>
            <a:gdLst/>
            <a:ahLst/>
            <a:cxnLst/>
            <a:rect l="l" t="t" r="r" b="b"/>
            <a:pathLst>
              <a:path w="920750" h="71119">
                <a:moveTo>
                  <a:pt x="70866" y="23622"/>
                </a:moveTo>
                <a:lnTo>
                  <a:pt x="70866" y="0"/>
                </a:lnTo>
                <a:lnTo>
                  <a:pt x="0" y="35814"/>
                </a:lnTo>
                <a:lnTo>
                  <a:pt x="58674" y="64835"/>
                </a:lnTo>
                <a:lnTo>
                  <a:pt x="58674" y="23622"/>
                </a:lnTo>
                <a:lnTo>
                  <a:pt x="70866" y="23622"/>
                </a:lnTo>
                <a:close/>
              </a:path>
              <a:path w="920750" h="71119">
                <a:moveTo>
                  <a:pt x="920496" y="47244"/>
                </a:moveTo>
                <a:lnTo>
                  <a:pt x="920496" y="23622"/>
                </a:lnTo>
                <a:lnTo>
                  <a:pt x="58674" y="23622"/>
                </a:lnTo>
                <a:lnTo>
                  <a:pt x="58674" y="47244"/>
                </a:lnTo>
                <a:lnTo>
                  <a:pt x="920496" y="47244"/>
                </a:lnTo>
                <a:close/>
              </a:path>
              <a:path w="920750" h="71119">
                <a:moveTo>
                  <a:pt x="70866" y="70866"/>
                </a:moveTo>
                <a:lnTo>
                  <a:pt x="70866" y="47244"/>
                </a:lnTo>
                <a:lnTo>
                  <a:pt x="58674" y="47244"/>
                </a:lnTo>
                <a:lnTo>
                  <a:pt x="58674" y="64835"/>
                </a:lnTo>
                <a:lnTo>
                  <a:pt x="70866" y="70866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49290" y="1524000"/>
            <a:ext cx="2036445" cy="71120"/>
          </a:xfrm>
          <a:custGeom>
            <a:avLst/>
            <a:gdLst/>
            <a:ahLst/>
            <a:cxnLst/>
            <a:rect l="l" t="t" r="r" b="b"/>
            <a:pathLst>
              <a:path w="2036445" h="71119">
                <a:moveTo>
                  <a:pt x="70356" y="23509"/>
                </a:moveTo>
                <a:lnTo>
                  <a:pt x="70103" y="0"/>
                </a:lnTo>
                <a:lnTo>
                  <a:pt x="0" y="36576"/>
                </a:lnTo>
                <a:lnTo>
                  <a:pt x="58674" y="64966"/>
                </a:lnTo>
                <a:lnTo>
                  <a:pt x="58674" y="23622"/>
                </a:lnTo>
                <a:lnTo>
                  <a:pt x="70356" y="23509"/>
                </a:lnTo>
                <a:close/>
              </a:path>
              <a:path w="2036445" h="71119">
                <a:moveTo>
                  <a:pt x="70610" y="47136"/>
                </a:moveTo>
                <a:lnTo>
                  <a:pt x="70356" y="23509"/>
                </a:lnTo>
                <a:lnTo>
                  <a:pt x="58674" y="23622"/>
                </a:lnTo>
                <a:lnTo>
                  <a:pt x="59436" y="47244"/>
                </a:lnTo>
                <a:lnTo>
                  <a:pt x="70610" y="47136"/>
                </a:lnTo>
                <a:close/>
              </a:path>
              <a:path w="2036445" h="71119">
                <a:moveTo>
                  <a:pt x="70865" y="70866"/>
                </a:moveTo>
                <a:lnTo>
                  <a:pt x="70610" y="47136"/>
                </a:lnTo>
                <a:lnTo>
                  <a:pt x="59436" y="47244"/>
                </a:lnTo>
                <a:lnTo>
                  <a:pt x="58674" y="23622"/>
                </a:lnTo>
                <a:lnTo>
                  <a:pt x="58674" y="64966"/>
                </a:lnTo>
                <a:lnTo>
                  <a:pt x="70865" y="70866"/>
                </a:lnTo>
                <a:close/>
              </a:path>
              <a:path w="2036445" h="71119">
                <a:moveTo>
                  <a:pt x="2036064" y="28194"/>
                </a:moveTo>
                <a:lnTo>
                  <a:pt x="2036064" y="4572"/>
                </a:lnTo>
                <a:lnTo>
                  <a:pt x="70356" y="23509"/>
                </a:lnTo>
                <a:lnTo>
                  <a:pt x="70610" y="47136"/>
                </a:lnTo>
                <a:lnTo>
                  <a:pt x="2036064" y="28194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384035" y="3276600"/>
            <a:ext cx="1401445" cy="71120"/>
          </a:xfrm>
          <a:custGeom>
            <a:avLst/>
            <a:gdLst/>
            <a:ahLst/>
            <a:cxnLst/>
            <a:rect l="l" t="t" r="r" b="b"/>
            <a:pathLst>
              <a:path w="1401445" h="71120">
                <a:moveTo>
                  <a:pt x="70865" y="23622"/>
                </a:moveTo>
                <a:lnTo>
                  <a:pt x="70865" y="0"/>
                </a:lnTo>
                <a:lnTo>
                  <a:pt x="0" y="35051"/>
                </a:lnTo>
                <a:lnTo>
                  <a:pt x="59436" y="65089"/>
                </a:lnTo>
                <a:lnTo>
                  <a:pt x="59436" y="23622"/>
                </a:lnTo>
                <a:lnTo>
                  <a:pt x="70865" y="23622"/>
                </a:lnTo>
                <a:close/>
              </a:path>
              <a:path w="1401445" h="71120">
                <a:moveTo>
                  <a:pt x="1401317" y="47244"/>
                </a:moveTo>
                <a:lnTo>
                  <a:pt x="1401317" y="23622"/>
                </a:lnTo>
                <a:lnTo>
                  <a:pt x="59436" y="23622"/>
                </a:lnTo>
                <a:lnTo>
                  <a:pt x="59436" y="47244"/>
                </a:lnTo>
                <a:lnTo>
                  <a:pt x="1401317" y="47244"/>
                </a:lnTo>
                <a:close/>
              </a:path>
              <a:path w="1401445" h="71120">
                <a:moveTo>
                  <a:pt x="70865" y="70865"/>
                </a:moveTo>
                <a:lnTo>
                  <a:pt x="70865" y="47244"/>
                </a:lnTo>
                <a:lnTo>
                  <a:pt x="59436" y="47244"/>
                </a:lnTo>
                <a:lnTo>
                  <a:pt x="59436" y="65089"/>
                </a:lnTo>
                <a:lnTo>
                  <a:pt x="70865" y="70865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84035" y="3496817"/>
            <a:ext cx="1407795" cy="71120"/>
          </a:xfrm>
          <a:custGeom>
            <a:avLst/>
            <a:gdLst/>
            <a:ahLst/>
            <a:cxnLst/>
            <a:rect l="l" t="t" r="r" b="b"/>
            <a:pathLst>
              <a:path w="1407795" h="71120">
                <a:moveTo>
                  <a:pt x="70865" y="23622"/>
                </a:moveTo>
                <a:lnTo>
                  <a:pt x="70865" y="0"/>
                </a:lnTo>
                <a:lnTo>
                  <a:pt x="0" y="35052"/>
                </a:lnTo>
                <a:lnTo>
                  <a:pt x="59436" y="65089"/>
                </a:lnTo>
                <a:lnTo>
                  <a:pt x="59436" y="23622"/>
                </a:lnTo>
                <a:lnTo>
                  <a:pt x="70865" y="23622"/>
                </a:lnTo>
                <a:close/>
              </a:path>
              <a:path w="1407795" h="71120">
                <a:moveTo>
                  <a:pt x="1407414" y="47244"/>
                </a:moveTo>
                <a:lnTo>
                  <a:pt x="1407414" y="23622"/>
                </a:lnTo>
                <a:lnTo>
                  <a:pt x="59436" y="23622"/>
                </a:lnTo>
                <a:lnTo>
                  <a:pt x="59436" y="47244"/>
                </a:lnTo>
                <a:lnTo>
                  <a:pt x="1407414" y="47244"/>
                </a:lnTo>
                <a:close/>
              </a:path>
              <a:path w="1407795" h="71120">
                <a:moveTo>
                  <a:pt x="70865" y="70866"/>
                </a:moveTo>
                <a:lnTo>
                  <a:pt x="70865" y="47244"/>
                </a:lnTo>
                <a:lnTo>
                  <a:pt x="59436" y="47244"/>
                </a:lnTo>
                <a:lnTo>
                  <a:pt x="59436" y="65089"/>
                </a:lnTo>
                <a:lnTo>
                  <a:pt x="70865" y="70866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492240" y="2346198"/>
            <a:ext cx="524255" cy="5196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62015" y="1843277"/>
            <a:ext cx="519683" cy="51968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95900" y="1091183"/>
            <a:ext cx="518922" cy="52349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2139188" y="3783583"/>
            <a:ext cx="31534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892935" algn="l"/>
                <a:tab pos="3140075" algn="l"/>
              </a:tabLst>
            </a:pPr>
            <a:r>
              <a:rPr sz="1300" u="heavy" spc="5" dirty="0">
                <a:uFill>
                  <a:solidFill>
                    <a:srgbClr val="D7D7D7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u="heavy" spc="-10" dirty="0">
                <a:uFill>
                  <a:solidFill>
                    <a:srgbClr val="D7D7D7"/>
                  </a:solidFill>
                </a:uFill>
                <a:latin typeface="Calibri"/>
                <a:cs typeface="Calibri"/>
              </a:rPr>
              <a:t>Waste</a:t>
            </a:r>
            <a:r>
              <a:rPr sz="1300" u="heavy" spc="-70" dirty="0">
                <a:uFill>
                  <a:solidFill>
                    <a:srgbClr val="D7D7D7"/>
                  </a:solidFill>
                </a:uFill>
                <a:latin typeface="Calibri"/>
                <a:cs typeface="Calibri"/>
              </a:rPr>
              <a:t> </a:t>
            </a:r>
            <a:r>
              <a:rPr sz="1300" u="heavy" dirty="0">
                <a:uFill>
                  <a:solidFill>
                    <a:srgbClr val="D7D7D7"/>
                  </a:solidFill>
                </a:uFill>
                <a:latin typeface="Calibri"/>
                <a:cs typeface="Calibri"/>
              </a:rPr>
              <a:t>Heat	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862578" y="3664458"/>
            <a:ext cx="287020" cy="341630"/>
          </a:xfrm>
          <a:custGeom>
            <a:avLst/>
            <a:gdLst/>
            <a:ahLst/>
            <a:cxnLst/>
            <a:rect l="l" t="t" r="r" b="b"/>
            <a:pathLst>
              <a:path w="287020" h="341629">
                <a:moveTo>
                  <a:pt x="250054" y="62369"/>
                </a:moveTo>
                <a:lnTo>
                  <a:pt x="232317" y="47380"/>
                </a:lnTo>
                <a:lnTo>
                  <a:pt x="0" y="326897"/>
                </a:lnTo>
                <a:lnTo>
                  <a:pt x="18287" y="341375"/>
                </a:lnTo>
                <a:lnTo>
                  <a:pt x="250054" y="62369"/>
                </a:lnTo>
                <a:close/>
              </a:path>
              <a:path w="287020" h="341629">
                <a:moveTo>
                  <a:pt x="286512" y="0"/>
                </a:moveTo>
                <a:lnTo>
                  <a:pt x="214121" y="32003"/>
                </a:lnTo>
                <a:lnTo>
                  <a:pt x="232317" y="47380"/>
                </a:lnTo>
                <a:lnTo>
                  <a:pt x="240029" y="38099"/>
                </a:lnTo>
                <a:lnTo>
                  <a:pt x="257555" y="53339"/>
                </a:lnTo>
                <a:lnTo>
                  <a:pt x="257555" y="68708"/>
                </a:lnTo>
                <a:lnTo>
                  <a:pt x="268223" y="77723"/>
                </a:lnTo>
                <a:lnTo>
                  <a:pt x="286512" y="0"/>
                </a:lnTo>
                <a:close/>
              </a:path>
              <a:path w="287020" h="341629">
                <a:moveTo>
                  <a:pt x="257555" y="53339"/>
                </a:moveTo>
                <a:lnTo>
                  <a:pt x="240029" y="38099"/>
                </a:lnTo>
                <a:lnTo>
                  <a:pt x="232317" y="47380"/>
                </a:lnTo>
                <a:lnTo>
                  <a:pt x="250054" y="62369"/>
                </a:lnTo>
                <a:lnTo>
                  <a:pt x="257555" y="53339"/>
                </a:lnTo>
                <a:close/>
              </a:path>
              <a:path w="287020" h="341629">
                <a:moveTo>
                  <a:pt x="257555" y="68708"/>
                </a:moveTo>
                <a:lnTo>
                  <a:pt x="257555" y="53339"/>
                </a:lnTo>
                <a:lnTo>
                  <a:pt x="250054" y="62369"/>
                </a:lnTo>
                <a:lnTo>
                  <a:pt x="257555" y="68708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13532" y="1365503"/>
            <a:ext cx="390906" cy="39090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125723" y="2288285"/>
            <a:ext cx="390906" cy="39090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154679" y="3236214"/>
            <a:ext cx="387095" cy="3901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54679" y="4553711"/>
            <a:ext cx="387095" cy="3901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92417" y="4934711"/>
            <a:ext cx="140335" cy="940435"/>
          </a:xfrm>
          <a:custGeom>
            <a:avLst/>
            <a:gdLst/>
            <a:ahLst/>
            <a:cxnLst/>
            <a:rect l="l" t="t" r="r" b="b"/>
            <a:pathLst>
              <a:path w="140334" h="940435">
                <a:moveTo>
                  <a:pt x="0" y="0"/>
                </a:moveTo>
                <a:lnTo>
                  <a:pt x="49625" y="3428"/>
                </a:lnTo>
                <a:lnTo>
                  <a:pt x="70104" y="458723"/>
                </a:lnTo>
                <a:lnTo>
                  <a:pt x="75592" y="463081"/>
                </a:lnTo>
                <a:lnTo>
                  <a:pt x="90582" y="466725"/>
                </a:lnTo>
                <a:lnTo>
                  <a:pt x="112859" y="469225"/>
                </a:lnTo>
                <a:lnTo>
                  <a:pt x="140208" y="470154"/>
                </a:lnTo>
                <a:lnTo>
                  <a:pt x="112859" y="471094"/>
                </a:lnTo>
                <a:lnTo>
                  <a:pt x="90582" y="473678"/>
                </a:lnTo>
                <a:lnTo>
                  <a:pt x="75592" y="477547"/>
                </a:lnTo>
                <a:lnTo>
                  <a:pt x="70104" y="482345"/>
                </a:lnTo>
                <a:lnTo>
                  <a:pt x="70104" y="928878"/>
                </a:lnTo>
                <a:lnTo>
                  <a:pt x="64615" y="933557"/>
                </a:lnTo>
                <a:lnTo>
                  <a:pt x="49625" y="937164"/>
                </a:lnTo>
                <a:lnTo>
                  <a:pt x="27348" y="939486"/>
                </a:lnTo>
                <a:lnTo>
                  <a:pt x="0" y="940308"/>
                </a:lnTo>
              </a:path>
            </a:pathLst>
          </a:custGeom>
          <a:ln w="47142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230616" y="2747263"/>
            <a:ext cx="822960" cy="1232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10" dirty="0">
                <a:solidFill>
                  <a:srgbClr val="00B04F"/>
                </a:solidFill>
                <a:latin typeface="Calibri"/>
                <a:cs typeface="Calibri"/>
              </a:rPr>
              <a:t>IRA</a:t>
            </a:r>
            <a:r>
              <a:rPr sz="1950" spc="-25" dirty="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B04F"/>
                </a:solidFill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</a:pPr>
            <a:r>
              <a:rPr sz="1950" spc="10" dirty="0">
                <a:solidFill>
                  <a:srgbClr val="00B04F"/>
                </a:solidFill>
                <a:latin typeface="Calibri"/>
                <a:cs typeface="Calibri"/>
              </a:rPr>
              <a:t>Utility</a:t>
            </a:r>
            <a:r>
              <a:rPr sz="1950" spc="-110" dirty="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B04F"/>
                </a:solidFill>
                <a:latin typeface="Calibri"/>
                <a:cs typeface="Calibri"/>
              </a:rPr>
              <a:t>+  </a:t>
            </a:r>
            <a:r>
              <a:rPr sz="1950" spc="-5" dirty="0">
                <a:solidFill>
                  <a:srgbClr val="00B04F"/>
                </a:solidFill>
                <a:latin typeface="Calibri"/>
                <a:cs typeface="Calibri"/>
              </a:rPr>
              <a:t>State </a:t>
            </a:r>
            <a:r>
              <a:rPr sz="1950" spc="10" dirty="0">
                <a:solidFill>
                  <a:srgbClr val="00B04F"/>
                </a:solidFill>
                <a:latin typeface="Calibri"/>
                <a:cs typeface="Calibri"/>
              </a:rPr>
              <a:t>+  </a:t>
            </a:r>
            <a:r>
              <a:rPr sz="1950" dirty="0">
                <a:solidFill>
                  <a:srgbClr val="00B04F"/>
                </a:solidFill>
                <a:latin typeface="Calibri"/>
                <a:cs typeface="Calibri"/>
              </a:rPr>
              <a:t>Grants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29888" y="4918193"/>
            <a:ext cx="746125" cy="930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5" dirty="0">
                <a:solidFill>
                  <a:srgbClr val="00B04F"/>
                </a:solidFill>
                <a:latin typeface="Calibri"/>
                <a:cs typeface="Calibri"/>
              </a:rPr>
              <a:t>REC’s</a:t>
            </a:r>
            <a:endParaRPr sz="195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</a:pPr>
            <a:r>
              <a:rPr sz="1950" spc="15" dirty="0">
                <a:solidFill>
                  <a:srgbClr val="00B04F"/>
                </a:solidFill>
                <a:latin typeface="Calibri"/>
                <a:cs typeface="Calibri"/>
              </a:rPr>
              <a:t>O</a:t>
            </a:r>
            <a:r>
              <a:rPr sz="1950" spc="-15" dirty="0">
                <a:solidFill>
                  <a:srgbClr val="00B04F"/>
                </a:solidFill>
                <a:latin typeface="Calibri"/>
                <a:cs typeface="Calibri"/>
              </a:rPr>
              <a:t>f</a:t>
            </a:r>
            <a:r>
              <a:rPr sz="1950" spc="-20" dirty="0">
                <a:solidFill>
                  <a:srgbClr val="00B04F"/>
                </a:solidFill>
                <a:latin typeface="Calibri"/>
                <a:cs typeface="Calibri"/>
              </a:rPr>
              <a:t>f</a:t>
            </a:r>
            <a:r>
              <a:rPr sz="1950" spc="5" dirty="0">
                <a:solidFill>
                  <a:srgbClr val="00B04F"/>
                </a:solidFill>
                <a:latin typeface="Calibri"/>
                <a:cs typeface="Calibri"/>
              </a:rPr>
              <a:t>s</a:t>
            </a:r>
            <a:r>
              <a:rPr sz="1950" spc="-5" dirty="0">
                <a:solidFill>
                  <a:srgbClr val="00B04F"/>
                </a:solidFill>
                <a:latin typeface="Calibri"/>
                <a:cs typeface="Calibri"/>
              </a:rPr>
              <a:t>e</a:t>
            </a:r>
            <a:r>
              <a:rPr sz="1950" spc="5" dirty="0">
                <a:solidFill>
                  <a:srgbClr val="00B04F"/>
                </a:solidFill>
                <a:latin typeface="Calibri"/>
                <a:cs typeface="Calibri"/>
              </a:rPr>
              <a:t>ts  </a:t>
            </a:r>
            <a:r>
              <a:rPr sz="1950" spc="10" dirty="0">
                <a:solidFill>
                  <a:srgbClr val="00B04F"/>
                </a:solidFill>
                <a:latin typeface="Calibri"/>
                <a:cs typeface="Calibri"/>
              </a:rPr>
              <a:t>RNG</a:t>
            </a:r>
            <a:r>
              <a:rPr sz="1950" spc="-35" dirty="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00B04F"/>
                </a:solidFill>
                <a:latin typeface="Calibri"/>
                <a:cs typeface="Calibri"/>
              </a:rPr>
              <a:t>$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608826" y="5369052"/>
            <a:ext cx="258445" cy="71120"/>
          </a:xfrm>
          <a:custGeom>
            <a:avLst/>
            <a:gdLst/>
            <a:ahLst/>
            <a:cxnLst/>
            <a:rect l="l" t="t" r="r" b="b"/>
            <a:pathLst>
              <a:path w="258445" h="71120">
                <a:moveTo>
                  <a:pt x="70866" y="23622"/>
                </a:moveTo>
                <a:lnTo>
                  <a:pt x="70866" y="0"/>
                </a:lnTo>
                <a:lnTo>
                  <a:pt x="0" y="35051"/>
                </a:lnTo>
                <a:lnTo>
                  <a:pt x="59436" y="65089"/>
                </a:lnTo>
                <a:lnTo>
                  <a:pt x="59436" y="23622"/>
                </a:lnTo>
                <a:lnTo>
                  <a:pt x="70866" y="23622"/>
                </a:lnTo>
                <a:close/>
              </a:path>
              <a:path w="258445" h="71120">
                <a:moveTo>
                  <a:pt x="258318" y="47244"/>
                </a:moveTo>
                <a:lnTo>
                  <a:pt x="258318" y="23622"/>
                </a:lnTo>
                <a:lnTo>
                  <a:pt x="59436" y="23622"/>
                </a:lnTo>
                <a:lnTo>
                  <a:pt x="59436" y="47244"/>
                </a:lnTo>
                <a:lnTo>
                  <a:pt x="258318" y="47244"/>
                </a:lnTo>
                <a:close/>
              </a:path>
              <a:path w="258445" h="71120">
                <a:moveTo>
                  <a:pt x="70866" y="70865"/>
                </a:moveTo>
                <a:lnTo>
                  <a:pt x="70866" y="47244"/>
                </a:lnTo>
                <a:lnTo>
                  <a:pt x="59436" y="47244"/>
                </a:lnTo>
                <a:lnTo>
                  <a:pt x="59436" y="65089"/>
                </a:lnTo>
                <a:lnTo>
                  <a:pt x="70866" y="70865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560819" y="5676900"/>
            <a:ext cx="283845" cy="71120"/>
          </a:xfrm>
          <a:custGeom>
            <a:avLst/>
            <a:gdLst/>
            <a:ahLst/>
            <a:cxnLst/>
            <a:rect l="l" t="t" r="r" b="b"/>
            <a:pathLst>
              <a:path w="283845" h="71120">
                <a:moveTo>
                  <a:pt x="70865" y="23622"/>
                </a:moveTo>
                <a:lnTo>
                  <a:pt x="70865" y="0"/>
                </a:lnTo>
                <a:lnTo>
                  <a:pt x="0" y="35813"/>
                </a:lnTo>
                <a:lnTo>
                  <a:pt x="58673" y="64835"/>
                </a:lnTo>
                <a:lnTo>
                  <a:pt x="58673" y="23622"/>
                </a:lnTo>
                <a:lnTo>
                  <a:pt x="70865" y="23622"/>
                </a:lnTo>
                <a:close/>
              </a:path>
              <a:path w="283845" h="71120">
                <a:moveTo>
                  <a:pt x="283463" y="47244"/>
                </a:moveTo>
                <a:lnTo>
                  <a:pt x="283463" y="23622"/>
                </a:lnTo>
                <a:lnTo>
                  <a:pt x="58673" y="23622"/>
                </a:lnTo>
                <a:lnTo>
                  <a:pt x="58673" y="47244"/>
                </a:lnTo>
                <a:lnTo>
                  <a:pt x="283463" y="47244"/>
                </a:lnTo>
                <a:close/>
              </a:path>
              <a:path w="283845" h="71120">
                <a:moveTo>
                  <a:pt x="70865" y="70865"/>
                </a:moveTo>
                <a:lnTo>
                  <a:pt x="70865" y="47244"/>
                </a:lnTo>
                <a:lnTo>
                  <a:pt x="58673" y="47244"/>
                </a:lnTo>
                <a:lnTo>
                  <a:pt x="58673" y="64835"/>
                </a:lnTo>
                <a:lnTo>
                  <a:pt x="70865" y="70865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60819" y="5087111"/>
            <a:ext cx="308610" cy="71120"/>
          </a:xfrm>
          <a:custGeom>
            <a:avLst/>
            <a:gdLst/>
            <a:ahLst/>
            <a:cxnLst/>
            <a:rect l="l" t="t" r="r" b="b"/>
            <a:pathLst>
              <a:path w="308609" h="71120">
                <a:moveTo>
                  <a:pt x="249935" y="47243"/>
                </a:moveTo>
                <a:lnTo>
                  <a:pt x="249935" y="23621"/>
                </a:lnTo>
                <a:lnTo>
                  <a:pt x="0" y="23621"/>
                </a:lnTo>
                <a:lnTo>
                  <a:pt x="0" y="47243"/>
                </a:lnTo>
                <a:lnTo>
                  <a:pt x="249935" y="47243"/>
                </a:lnTo>
                <a:close/>
              </a:path>
              <a:path w="308609" h="71120">
                <a:moveTo>
                  <a:pt x="308609" y="35051"/>
                </a:moveTo>
                <a:lnTo>
                  <a:pt x="237744" y="0"/>
                </a:lnTo>
                <a:lnTo>
                  <a:pt x="237744" y="23621"/>
                </a:lnTo>
                <a:lnTo>
                  <a:pt x="249935" y="23621"/>
                </a:lnTo>
                <a:lnTo>
                  <a:pt x="249935" y="64704"/>
                </a:lnTo>
                <a:lnTo>
                  <a:pt x="308609" y="35051"/>
                </a:lnTo>
                <a:close/>
              </a:path>
              <a:path w="308609" h="71120">
                <a:moveTo>
                  <a:pt x="249935" y="64704"/>
                </a:moveTo>
                <a:lnTo>
                  <a:pt x="249935" y="47243"/>
                </a:lnTo>
                <a:lnTo>
                  <a:pt x="237744" y="47243"/>
                </a:lnTo>
                <a:lnTo>
                  <a:pt x="237744" y="70865"/>
                </a:lnTo>
                <a:lnTo>
                  <a:pt x="249935" y="64704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833621" y="5435346"/>
            <a:ext cx="551815" cy="71120"/>
          </a:xfrm>
          <a:custGeom>
            <a:avLst/>
            <a:gdLst/>
            <a:ahLst/>
            <a:cxnLst/>
            <a:rect l="l" t="t" r="r" b="b"/>
            <a:pathLst>
              <a:path w="551814" h="71120">
                <a:moveTo>
                  <a:pt x="492251" y="47243"/>
                </a:moveTo>
                <a:lnTo>
                  <a:pt x="492251" y="23621"/>
                </a:lnTo>
                <a:lnTo>
                  <a:pt x="0" y="23621"/>
                </a:lnTo>
                <a:lnTo>
                  <a:pt x="0" y="47243"/>
                </a:lnTo>
                <a:lnTo>
                  <a:pt x="492251" y="47243"/>
                </a:lnTo>
                <a:close/>
              </a:path>
              <a:path w="551814" h="71120">
                <a:moveTo>
                  <a:pt x="551688" y="35813"/>
                </a:moveTo>
                <a:lnTo>
                  <a:pt x="480822" y="0"/>
                </a:lnTo>
                <a:lnTo>
                  <a:pt x="480822" y="23621"/>
                </a:lnTo>
                <a:lnTo>
                  <a:pt x="492251" y="23621"/>
                </a:lnTo>
                <a:lnTo>
                  <a:pt x="492251" y="65212"/>
                </a:lnTo>
                <a:lnTo>
                  <a:pt x="551688" y="35813"/>
                </a:lnTo>
                <a:close/>
              </a:path>
              <a:path w="551814" h="71120">
                <a:moveTo>
                  <a:pt x="492251" y="65212"/>
                </a:moveTo>
                <a:lnTo>
                  <a:pt x="492251" y="47243"/>
                </a:lnTo>
                <a:lnTo>
                  <a:pt x="480822" y="47243"/>
                </a:lnTo>
                <a:lnTo>
                  <a:pt x="480822" y="70865"/>
                </a:lnTo>
                <a:lnTo>
                  <a:pt x="492251" y="65212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34890" y="3951732"/>
            <a:ext cx="257175" cy="93980"/>
          </a:xfrm>
          <a:custGeom>
            <a:avLst/>
            <a:gdLst/>
            <a:ahLst/>
            <a:cxnLst/>
            <a:rect l="l" t="t" r="r" b="b"/>
            <a:pathLst>
              <a:path w="257175" h="93979">
                <a:moveTo>
                  <a:pt x="94487" y="31241"/>
                </a:moveTo>
                <a:lnTo>
                  <a:pt x="94487" y="0"/>
                </a:lnTo>
                <a:lnTo>
                  <a:pt x="0" y="46481"/>
                </a:lnTo>
                <a:lnTo>
                  <a:pt x="78486" y="85725"/>
                </a:lnTo>
                <a:lnTo>
                  <a:pt x="78486" y="31241"/>
                </a:lnTo>
                <a:lnTo>
                  <a:pt x="94487" y="31241"/>
                </a:lnTo>
                <a:close/>
              </a:path>
              <a:path w="257175" h="93979">
                <a:moveTo>
                  <a:pt x="256794" y="62483"/>
                </a:moveTo>
                <a:lnTo>
                  <a:pt x="256794" y="31241"/>
                </a:lnTo>
                <a:lnTo>
                  <a:pt x="78486" y="31241"/>
                </a:lnTo>
                <a:lnTo>
                  <a:pt x="78486" y="62483"/>
                </a:lnTo>
                <a:lnTo>
                  <a:pt x="256794" y="62483"/>
                </a:lnTo>
                <a:close/>
              </a:path>
              <a:path w="257175" h="93979">
                <a:moveTo>
                  <a:pt x="94487" y="93725"/>
                </a:moveTo>
                <a:lnTo>
                  <a:pt x="94487" y="62483"/>
                </a:lnTo>
                <a:lnTo>
                  <a:pt x="78486" y="62483"/>
                </a:lnTo>
                <a:lnTo>
                  <a:pt x="78486" y="85725"/>
                </a:lnTo>
                <a:lnTo>
                  <a:pt x="94487" y="93725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245608" y="3697223"/>
            <a:ext cx="573786" cy="57378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610360" y="4220971"/>
            <a:ext cx="63119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185" marR="5080" indent="-71120">
              <a:lnSpc>
                <a:spcPct val="101499"/>
              </a:lnSpc>
              <a:spcBef>
                <a:spcPts val="95"/>
              </a:spcBef>
            </a:pPr>
            <a:r>
              <a:rPr sz="1300" spc="-10" dirty="0">
                <a:solidFill>
                  <a:srgbClr val="D8D8D8"/>
                </a:solidFill>
                <a:latin typeface="Calibri"/>
                <a:cs typeface="Calibri"/>
              </a:rPr>
              <a:t>Waste</a:t>
            </a:r>
            <a:r>
              <a:rPr sz="1300" spc="-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D8D8D8"/>
                </a:solidFill>
                <a:latin typeface="Calibri"/>
                <a:cs typeface="Calibri"/>
              </a:rPr>
              <a:t>to  </a:t>
            </a:r>
            <a:r>
              <a:rPr sz="1300" dirty="0">
                <a:solidFill>
                  <a:srgbClr val="D8D8D8"/>
                </a:solidFill>
                <a:latin typeface="Calibri"/>
                <a:cs typeface="Calibri"/>
              </a:rPr>
              <a:t>Energy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988045" y="1214627"/>
            <a:ext cx="144145" cy="4051935"/>
          </a:xfrm>
          <a:custGeom>
            <a:avLst/>
            <a:gdLst/>
            <a:ahLst/>
            <a:cxnLst/>
            <a:rect l="l" t="t" r="r" b="b"/>
            <a:pathLst>
              <a:path w="144145" h="4051935">
                <a:moveTo>
                  <a:pt x="0" y="0"/>
                </a:moveTo>
                <a:lnTo>
                  <a:pt x="51054" y="3428"/>
                </a:lnTo>
                <a:lnTo>
                  <a:pt x="72390" y="2013204"/>
                </a:lnTo>
                <a:lnTo>
                  <a:pt x="78009" y="2018002"/>
                </a:lnTo>
                <a:lnTo>
                  <a:pt x="93345" y="2021871"/>
                </a:lnTo>
                <a:lnTo>
                  <a:pt x="116109" y="2024455"/>
                </a:lnTo>
                <a:lnTo>
                  <a:pt x="144018" y="2025395"/>
                </a:lnTo>
                <a:lnTo>
                  <a:pt x="116109" y="2026336"/>
                </a:lnTo>
                <a:lnTo>
                  <a:pt x="93345" y="2028920"/>
                </a:lnTo>
                <a:lnTo>
                  <a:pt x="78009" y="2032789"/>
                </a:lnTo>
                <a:lnTo>
                  <a:pt x="72390" y="2037588"/>
                </a:lnTo>
                <a:lnTo>
                  <a:pt x="72390" y="4039362"/>
                </a:lnTo>
                <a:lnTo>
                  <a:pt x="66651" y="4044160"/>
                </a:lnTo>
                <a:lnTo>
                  <a:pt x="51054" y="4048029"/>
                </a:lnTo>
                <a:lnTo>
                  <a:pt x="28027" y="4050613"/>
                </a:lnTo>
                <a:lnTo>
                  <a:pt x="0" y="4051554"/>
                </a:lnTo>
              </a:path>
            </a:pathLst>
          </a:custGeom>
          <a:ln w="47142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51760" y="5708903"/>
            <a:ext cx="519683" cy="5196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499360" y="3951732"/>
            <a:ext cx="462280" cy="93980"/>
          </a:xfrm>
          <a:custGeom>
            <a:avLst/>
            <a:gdLst/>
            <a:ahLst/>
            <a:cxnLst/>
            <a:rect l="l" t="t" r="r" b="b"/>
            <a:pathLst>
              <a:path w="462280" h="93979">
                <a:moveTo>
                  <a:pt x="382524" y="62483"/>
                </a:moveTo>
                <a:lnTo>
                  <a:pt x="382524" y="31241"/>
                </a:lnTo>
                <a:lnTo>
                  <a:pt x="0" y="31241"/>
                </a:lnTo>
                <a:lnTo>
                  <a:pt x="0" y="62483"/>
                </a:lnTo>
                <a:lnTo>
                  <a:pt x="382524" y="62483"/>
                </a:lnTo>
                <a:close/>
              </a:path>
              <a:path w="462280" h="93979">
                <a:moveTo>
                  <a:pt x="461771" y="46481"/>
                </a:moveTo>
                <a:lnTo>
                  <a:pt x="367283" y="0"/>
                </a:lnTo>
                <a:lnTo>
                  <a:pt x="367283" y="31241"/>
                </a:lnTo>
                <a:lnTo>
                  <a:pt x="382524" y="31241"/>
                </a:lnTo>
                <a:lnTo>
                  <a:pt x="382524" y="86105"/>
                </a:lnTo>
                <a:lnTo>
                  <a:pt x="461771" y="46481"/>
                </a:lnTo>
                <a:close/>
              </a:path>
              <a:path w="462280" h="93979">
                <a:moveTo>
                  <a:pt x="382524" y="86105"/>
                </a:moveTo>
                <a:lnTo>
                  <a:pt x="382524" y="62483"/>
                </a:lnTo>
                <a:lnTo>
                  <a:pt x="367283" y="62483"/>
                </a:lnTo>
                <a:lnTo>
                  <a:pt x="367283" y="93725"/>
                </a:lnTo>
                <a:lnTo>
                  <a:pt x="382524" y="86105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24478" y="4192523"/>
            <a:ext cx="94615" cy="281305"/>
          </a:xfrm>
          <a:custGeom>
            <a:avLst/>
            <a:gdLst/>
            <a:ahLst/>
            <a:cxnLst/>
            <a:rect l="l" t="t" r="r" b="b"/>
            <a:pathLst>
              <a:path w="94614" h="281304">
                <a:moveTo>
                  <a:pt x="94487" y="94487"/>
                </a:moveTo>
                <a:lnTo>
                  <a:pt x="47244" y="0"/>
                </a:lnTo>
                <a:lnTo>
                  <a:pt x="0" y="94487"/>
                </a:lnTo>
                <a:lnTo>
                  <a:pt x="32004" y="94487"/>
                </a:lnTo>
                <a:lnTo>
                  <a:pt x="32004" y="78486"/>
                </a:lnTo>
                <a:lnTo>
                  <a:pt x="63246" y="78486"/>
                </a:lnTo>
                <a:lnTo>
                  <a:pt x="63246" y="94487"/>
                </a:lnTo>
                <a:lnTo>
                  <a:pt x="94487" y="94487"/>
                </a:lnTo>
                <a:close/>
              </a:path>
              <a:path w="94614" h="281304">
                <a:moveTo>
                  <a:pt x="63246" y="94487"/>
                </a:moveTo>
                <a:lnTo>
                  <a:pt x="63246" y="78486"/>
                </a:lnTo>
                <a:lnTo>
                  <a:pt x="32004" y="78486"/>
                </a:lnTo>
                <a:lnTo>
                  <a:pt x="32004" y="94487"/>
                </a:lnTo>
                <a:lnTo>
                  <a:pt x="63246" y="94487"/>
                </a:lnTo>
                <a:close/>
              </a:path>
              <a:path w="94614" h="281304">
                <a:moveTo>
                  <a:pt x="63246" y="281177"/>
                </a:moveTo>
                <a:lnTo>
                  <a:pt x="63246" y="94487"/>
                </a:lnTo>
                <a:lnTo>
                  <a:pt x="32004" y="94487"/>
                </a:lnTo>
                <a:lnTo>
                  <a:pt x="32004" y="281177"/>
                </a:lnTo>
                <a:lnTo>
                  <a:pt x="63246" y="281177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469891" y="6140958"/>
            <a:ext cx="914400" cy="94615"/>
          </a:xfrm>
          <a:custGeom>
            <a:avLst/>
            <a:gdLst/>
            <a:ahLst/>
            <a:cxnLst/>
            <a:rect l="l" t="t" r="r" b="b"/>
            <a:pathLst>
              <a:path w="914400" h="94614">
                <a:moveTo>
                  <a:pt x="835913" y="63245"/>
                </a:moveTo>
                <a:lnTo>
                  <a:pt x="835913" y="31241"/>
                </a:lnTo>
                <a:lnTo>
                  <a:pt x="0" y="31241"/>
                </a:lnTo>
                <a:lnTo>
                  <a:pt x="0" y="63245"/>
                </a:lnTo>
                <a:lnTo>
                  <a:pt x="835913" y="63245"/>
                </a:lnTo>
                <a:close/>
              </a:path>
              <a:path w="914400" h="94614">
                <a:moveTo>
                  <a:pt x="914400" y="47243"/>
                </a:moveTo>
                <a:lnTo>
                  <a:pt x="819912" y="0"/>
                </a:lnTo>
                <a:lnTo>
                  <a:pt x="819912" y="31241"/>
                </a:lnTo>
                <a:lnTo>
                  <a:pt x="835913" y="31241"/>
                </a:lnTo>
                <a:lnTo>
                  <a:pt x="835913" y="86487"/>
                </a:lnTo>
                <a:lnTo>
                  <a:pt x="914400" y="47243"/>
                </a:lnTo>
                <a:close/>
              </a:path>
              <a:path w="914400" h="94614">
                <a:moveTo>
                  <a:pt x="835913" y="86487"/>
                </a:moveTo>
                <a:lnTo>
                  <a:pt x="835913" y="63245"/>
                </a:lnTo>
                <a:lnTo>
                  <a:pt x="819912" y="63245"/>
                </a:lnTo>
                <a:lnTo>
                  <a:pt x="819912" y="94487"/>
                </a:lnTo>
                <a:lnTo>
                  <a:pt x="835913" y="86487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36491" y="5983223"/>
            <a:ext cx="440436" cy="4404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45685" y="6021323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86378" y="624840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0" y="182879"/>
                </a:moveTo>
                <a:lnTo>
                  <a:pt x="182880" y="0"/>
                </a:lnTo>
              </a:path>
            </a:pathLst>
          </a:custGeom>
          <a:ln w="31432">
            <a:solidFill>
              <a:srgbClr val="5A9A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>
            <a:spLocks noGrp="1"/>
          </p:cNvSpPr>
          <p:nvPr>
            <p:ph type="title"/>
          </p:nvPr>
        </p:nvSpPr>
        <p:spPr>
          <a:xfrm>
            <a:off x="247904" y="1013714"/>
            <a:ext cx="184340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i="0" dirty="0">
                <a:latin typeface="Arial"/>
                <a:cs typeface="Arial"/>
              </a:rPr>
              <a:t>Financing</a:t>
            </a:r>
            <a:endParaRPr sz="3300">
              <a:latin typeface="Arial"/>
              <a:cs typeface="Arial"/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54945" y="6104572"/>
            <a:ext cx="128270" cy="12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50" spc="20" dirty="0">
                <a:solidFill>
                  <a:srgbClr val="898989"/>
                </a:solidFill>
                <a:latin typeface="Calibri"/>
                <a:cs typeface="Calibri"/>
              </a:rPr>
              <a:t>38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6051" y="1614677"/>
            <a:ext cx="9605009" cy="4655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8680" y="1107948"/>
            <a:ext cx="4319015" cy="5203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59423" y="4481321"/>
            <a:ext cx="1584960" cy="461009"/>
          </a:xfrm>
          <a:custGeom>
            <a:avLst/>
            <a:gdLst/>
            <a:ahLst/>
            <a:cxnLst/>
            <a:rect l="l" t="t" r="r" b="b"/>
            <a:pathLst>
              <a:path w="1584959" h="461010">
                <a:moveTo>
                  <a:pt x="0" y="0"/>
                </a:moveTo>
                <a:lnTo>
                  <a:pt x="0" y="461010"/>
                </a:lnTo>
                <a:lnTo>
                  <a:pt x="1584959" y="461010"/>
                </a:lnTo>
                <a:lnTo>
                  <a:pt x="1584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" dirty="0"/>
              <a:t>After recent</a:t>
            </a:r>
            <a:r>
              <a:rPr spc="-10" dirty="0"/>
              <a:t> </a:t>
            </a:r>
            <a:r>
              <a:rPr spc="-25" dirty="0"/>
              <a:t>NEC/NFPA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62270" y="3638800"/>
            <a:ext cx="4020820" cy="12928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ct val="90600"/>
              </a:lnSpc>
              <a:spcBef>
                <a:spcPts val="450"/>
              </a:spcBef>
            </a:pPr>
            <a:r>
              <a:rPr sz="2950" i="1" spc="5" dirty="0">
                <a:latin typeface="Calibri"/>
                <a:cs typeface="Calibri"/>
              </a:rPr>
              <a:t>meetings, </a:t>
            </a:r>
            <a:r>
              <a:rPr sz="2950" b="1" i="1" spc="5" dirty="0">
                <a:latin typeface="Calibri"/>
                <a:cs typeface="Calibri"/>
              </a:rPr>
              <a:t>microgrids </a:t>
            </a:r>
            <a:r>
              <a:rPr sz="2950" i="1" spc="5" dirty="0">
                <a:latin typeface="Calibri"/>
                <a:cs typeface="Calibri"/>
              </a:rPr>
              <a:t>will  </a:t>
            </a:r>
            <a:r>
              <a:rPr sz="2950" i="1" spc="10" dirty="0">
                <a:latin typeface="Calibri"/>
                <a:cs typeface="Calibri"/>
              </a:rPr>
              <a:t>very </a:t>
            </a:r>
            <a:r>
              <a:rPr sz="2950" i="1" spc="-10" dirty="0">
                <a:latin typeface="Calibri"/>
                <a:cs typeface="Calibri"/>
              </a:rPr>
              <a:t>likely </a:t>
            </a:r>
            <a:r>
              <a:rPr sz="2950" i="1" spc="5" dirty="0">
                <a:latin typeface="Calibri"/>
                <a:cs typeface="Calibri"/>
              </a:rPr>
              <a:t>be </a:t>
            </a:r>
            <a:r>
              <a:rPr sz="2950" i="1" dirty="0">
                <a:latin typeface="Calibri"/>
                <a:cs typeface="Calibri"/>
              </a:rPr>
              <a:t>adopted</a:t>
            </a:r>
            <a:r>
              <a:rPr sz="2950" i="1" spc="-60" dirty="0">
                <a:latin typeface="Calibri"/>
                <a:cs typeface="Calibri"/>
              </a:rPr>
              <a:t> </a:t>
            </a:r>
            <a:r>
              <a:rPr sz="2950" i="1" spc="-10" dirty="0">
                <a:latin typeface="Calibri"/>
                <a:cs typeface="Calibri"/>
              </a:rPr>
              <a:t>into  </a:t>
            </a:r>
            <a:r>
              <a:rPr sz="2950" i="1" spc="5" dirty="0">
                <a:latin typeface="Calibri"/>
                <a:cs typeface="Calibri"/>
              </a:rPr>
              <a:t>the </a:t>
            </a:r>
            <a:r>
              <a:rPr sz="2950" b="1" i="1" spc="10" dirty="0">
                <a:latin typeface="Calibri"/>
                <a:cs typeface="Calibri"/>
              </a:rPr>
              <a:t>2023</a:t>
            </a:r>
            <a:r>
              <a:rPr sz="2950" b="1" i="1" spc="-20" dirty="0">
                <a:latin typeface="Calibri"/>
                <a:cs typeface="Calibri"/>
              </a:rPr>
              <a:t> </a:t>
            </a:r>
            <a:r>
              <a:rPr sz="2950" b="1" i="1" dirty="0">
                <a:latin typeface="Calibri"/>
                <a:cs typeface="Calibri"/>
              </a:rPr>
              <a:t>code</a:t>
            </a:r>
            <a:r>
              <a:rPr sz="2950" i="1" dirty="0">
                <a:latin typeface="Calibri"/>
                <a:cs typeface="Calibri"/>
              </a:rPr>
              <a:t>.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5891" y="4995926"/>
            <a:ext cx="29368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320" dirty="0">
                <a:latin typeface="Calibri"/>
                <a:cs typeface="Calibri"/>
              </a:rPr>
              <a:t>− </a:t>
            </a:r>
            <a:r>
              <a:rPr sz="1650" spc="-10" dirty="0">
                <a:latin typeface="Calibri"/>
                <a:cs typeface="Calibri"/>
              </a:rPr>
              <a:t>From </a:t>
            </a:r>
            <a:r>
              <a:rPr sz="1650" dirty="0">
                <a:latin typeface="Calibri"/>
                <a:cs typeface="Calibri"/>
              </a:rPr>
              <a:t>a </a:t>
            </a:r>
            <a:r>
              <a:rPr sz="1650" spc="-5" dirty="0">
                <a:latin typeface="Calibri"/>
                <a:cs typeface="Calibri"/>
              </a:rPr>
              <a:t>code </a:t>
            </a:r>
            <a:r>
              <a:rPr sz="1650" spc="-10" dirty="0">
                <a:latin typeface="Calibri"/>
                <a:cs typeface="Calibri"/>
              </a:rPr>
              <a:t>committee</a:t>
            </a:r>
            <a:r>
              <a:rPr sz="1650" spc="-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member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354647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“Boundary</a:t>
            </a:r>
            <a:r>
              <a:rPr sz="3600" b="1" i="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Issues”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5386" y="2251953"/>
            <a:ext cx="4918075" cy="297688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201930" algn="l"/>
              </a:tabLst>
            </a:pPr>
            <a:r>
              <a:rPr sz="2300" dirty="0">
                <a:latin typeface="Calibri"/>
                <a:cs typeface="Calibri"/>
              </a:rPr>
              <a:t>In </a:t>
            </a:r>
            <a:r>
              <a:rPr sz="2300" spc="5" dirty="0">
                <a:latin typeface="Calibri"/>
                <a:cs typeface="Calibri"/>
              </a:rPr>
              <a:t>some </a:t>
            </a:r>
            <a:r>
              <a:rPr sz="2300" spc="-15" dirty="0">
                <a:latin typeface="Calibri"/>
                <a:cs typeface="Calibri"/>
              </a:rPr>
              <a:t>ways, </a:t>
            </a:r>
            <a:r>
              <a:rPr sz="2300" spc="-5" dirty="0">
                <a:latin typeface="Calibri"/>
                <a:cs typeface="Calibri"/>
              </a:rPr>
              <a:t>similar </a:t>
            </a:r>
            <a:r>
              <a:rPr sz="2300" spc="-10" dirty="0">
                <a:latin typeface="Calibri"/>
                <a:cs typeface="Calibri"/>
              </a:rPr>
              <a:t>to </a:t>
            </a:r>
            <a:r>
              <a:rPr sz="2300" dirty="0">
                <a:latin typeface="Calibri"/>
                <a:cs typeface="Calibri"/>
              </a:rPr>
              <a:t>other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buildings</a:t>
            </a:r>
            <a:endParaRPr sz="23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dirty="0">
                <a:latin typeface="Calibri"/>
                <a:cs typeface="Calibri"/>
              </a:rPr>
              <a:t>Unique </a:t>
            </a:r>
            <a:r>
              <a:rPr sz="2300" spc="-10" dirty="0">
                <a:latin typeface="Calibri"/>
                <a:cs typeface="Calibri"/>
              </a:rPr>
              <a:t>regulatory </a:t>
            </a:r>
            <a:r>
              <a:rPr sz="2300" dirty="0">
                <a:latin typeface="Calibri"/>
                <a:cs typeface="Calibri"/>
              </a:rPr>
              <a:t>and </a:t>
            </a:r>
            <a:r>
              <a:rPr sz="2300" spc="-5" dirty="0">
                <a:latin typeface="Calibri"/>
                <a:cs typeface="Calibri"/>
              </a:rPr>
              <a:t>process</a:t>
            </a:r>
            <a:r>
              <a:rPr sz="2300" spc="20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needs</a:t>
            </a:r>
            <a:endParaRPr sz="23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spc="-10" dirty="0">
                <a:latin typeface="Calibri"/>
                <a:cs typeface="Calibri"/>
              </a:rPr>
              <a:t>Organizational </a:t>
            </a:r>
            <a:r>
              <a:rPr sz="2300" dirty="0">
                <a:latin typeface="Calibri"/>
                <a:cs typeface="Calibri"/>
              </a:rPr>
              <a:t>boundaries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matter</a:t>
            </a:r>
            <a:endParaRPr sz="23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dirty="0">
                <a:latin typeface="Calibri"/>
                <a:cs typeface="Calibri"/>
              </a:rPr>
              <a:t>New </a:t>
            </a:r>
            <a:r>
              <a:rPr sz="2300" spc="-5" dirty="0">
                <a:latin typeface="Calibri"/>
                <a:cs typeface="Calibri"/>
              </a:rPr>
              <a:t>vs.</a:t>
            </a:r>
            <a:r>
              <a:rPr sz="2300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Existing</a:t>
            </a:r>
            <a:endParaRPr sz="23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spc="5" dirty="0">
                <a:latin typeface="Calibri"/>
                <a:cs typeface="Calibri"/>
              </a:rPr>
              <a:t>Which</a:t>
            </a:r>
            <a:r>
              <a:rPr sz="2300" spc="-5" dirty="0">
                <a:latin typeface="Calibri"/>
                <a:cs typeface="Calibri"/>
              </a:rPr>
              <a:t> gasses?</a:t>
            </a:r>
            <a:endParaRPr sz="23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spc="5" dirty="0">
                <a:latin typeface="Calibri"/>
                <a:cs typeface="Calibri"/>
              </a:rPr>
              <a:t>Which</a:t>
            </a:r>
            <a:r>
              <a:rPr sz="2300" spc="-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Scopes?</a:t>
            </a:r>
            <a:endParaRPr sz="2300">
              <a:latin typeface="Calibri"/>
              <a:cs typeface="Calibr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01930" algn="l"/>
              </a:tabLst>
            </a:pPr>
            <a:r>
              <a:rPr sz="2300" spc="5" dirty="0">
                <a:latin typeface="Calibri"/>
                <a:cs typeface="Calibri"/>
              </a:rPr>
              <a:t>Which </a:t>
            </a:r>
            <a:r>
              <a:rPr sz="2300" spc="-45" dirty="0">
                <a:latin typeface="Calibri"/>
                <a:cs typeface="Calibri"/>
              </a:rPr>
              <a:t>PART </a:t>
            </a:r>
            <a:r>
              <a:rPr sz="2300" dirty="0">
                <a:latin typeface="Calibri"/>
                <a:cs typeface="Calibri"/>
              </a:rPr>
              <a:t>of which</a:t>
            </a:r>
            <a:r>
              <a:rPr sz="2300" spc="4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scopes?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51091" y="2446020"/>
            <a:ext cx="3154679" cy="3154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0300" y="3883152"/>
            <a:ext cx="1295400" cy="589280"/>
          </a:xfrm>
          <a:custGeom>
            <a:avLst/>
            <a:gdLst/>
            <a:ahLst/>
            <a:cxnLst/>
            <a:rect l="l" t="t" r="r" b="b"/>
            <a:pathLst>
              <a:path w="1295400" h="589279">
                <a:moveTo>
                  <a:pt x="55485" y="556779"/>
                </a:moveTo>
                <a:lnTo>
                  <a:pt x="44195" y="531876"/>
                </a:lnTo>
                <a:lnTo>
                  <a:pt x="0" y="585978"/>
                </a:lnTo>
                <a:lnTo>
                  <a:pt x="46481" y="587998"/>
                </a:lnTo>
                <a:lnTo>
                  <a:pt x="46481" y="560832"/>
                </a:lnTo>
                <a:lnTo>
                  <a:pt x="55485" y="556779"/>
                </a:lnTo>
                <a:close/>
              </a:path>
              <a:path w="1295400" h="589279">
                <a:moveTo>
                  <a:pt x="58586" y="563618"/>
                </a:moveTo>
                <a:lnTo>
                  <a:pt x="55485" y="556779"/>
                </a:lnTo>
                <a:lnTo>
                  <a:pt x="46481" y="560832"/>
                </a:lnTo>
                <a:lnTo>
                  <a:pt x="49529" y="567690"/>
                </a:lnTo>
                <a:lnTo>
                  <a:pt x="58586" y="563618"/>
                </a:lnTo>
                <a:close/>
              </a:path>
              <a:path w="1295400" h="589279">
                <a:moveTo>
                  <a:pt x="70103" y="589026"/>
                </a:moveTo>
                <a:lnTo>
                  <a:pt x="58586" y="563618"/>
                </a:lnTo>
                <a:lnTo>
                  <a:pt x="49529" y="567690"/>
                </a:lnTo>
                <a:lnTo>
                  <a:pt x="46481" y="560832"/>
                </a:lnTo>
                <a:lnTo>
                  <a:pt x="46481" y="587998"/>
                </a:lnTo>
                <a:lnTo>
                  <a:pt x="70103" y="589026"/>
                </a:lnTo>
                <a:close/>
              </a:path>
              <a:path w="1295400" h="589279">
                <a:moveTo>
                  <a:pt x="1295399" y="7620"/>
                </a:moveTo>
                <a:lnTo>
                  <a:pt x="1292352" y="0"/>
                </a:lnTo>
                <a:lnTo>
                  <a:pt x="55485" y="556779"/>
                </a:lnTo>
                <a:lnTo>
                  <a:pt x="58586" y="563618"/>
                </a:lnTo>
                <a:lnTo>
                  <a:pt x="1295399" y="7620"/>
                </a:lnTo>
                <a:close/>
              </a:path>
            </a:pathLst>
          </a:custGeom>
          <a:solidFill>
            <a:srgbClr val="437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00577" y="3893058"/>
            <a:ext cx="1354455" cy="581025"/>
          </a:xfrm>
          <a:custGeom>
            <a:avLst/>
            <a:gdLst/>
            <a:ahLst/>
            <a:cxnLst/>
            <a:rect l="l" t="t" r="r" b="b"/>
            <a:pathLst>
              <a:path w="1354454" h="581025">
                <a:moveTo>
                  <a:pt x="1298257" y="547740"/>
                </a:moveTo>
                <a:lnTo>
                  <a:pt x="3048" y="0"/>
                </a:lnTo>
                <a:lnTo>
                  <a:pt x="0" y="6858"/>
                </a:lnTo>
                <a:lnTo>
                  <a:pt x="1294990" y="555262"/>
                </a:lnTo>
                <a:lnTo>
                  <a:pt x="1298257" y="547740"/>
                </a:lnTo>
                <a:close/>
              </a:path>
              <a:path w="1354454" h="581025">
                <a:moveTo>
                  <a:pt x="1307592" y="579103"/>
                </a:moveTo>
                <a:lnTo>
                  <a:pt x="1307592" y="551687"/>
                </a:lnTo>
                <a:lnTo>
                  <a:pt x="1304544" y="559307"/>
                </a:lnTo>
                <a:lnTo>
                  <a:pt x="1294990" y="555262"/>
                </a:lnTo>
                <a:lnTo>
                  <a:pt x="1283970" y="580643"/>
                </a:lnTo>
                <a:lnTo>
                  <a:pt x="1307592" y="579103"/>
                </a:lnTo>
                <a:close/>
              </a:path>
              <a:path w="1354454" h="581025">
                <a:moveTo>
                  <a:pt x="1307592" y="551687"/>
                </a:moveTo>
                <a:lnTo>
                  <a:pt x="1298257" y="547740"/>
                </a:lnTo>
                <a:lnTo>
                  <a:pt x="1294990" y="555262"/>
                </a:lnTo>
                <a:lnTo>
                  <a:pt x="1304544" y="559307"/>
                </a:lnTo>
                <a:lnTo>
                  <a:pt x="1307592" y="551687"/>
                </a:lnTo>
                <a:close/>
              </a:path>
              <a:path w="1354454" h="581025">
                <a:moveTo>
                  <a:pt x="1354074" y="576071"/>
                </a:moveTo>
                <a:lnTo>
                  <a:pt x="1309116" y="522731"/>
                </a:lnTo>
                <a:lnTo>
                  <a:pt x="1298257" y="547740"/>
                </a:lnTo>
                <a:lnTo>
                  <a:pt x="1307592" y="551687"/>
                </a:lnTo>
                <a:lnTo>
                  <a:pt x="1307592" y="579103"/>
                </a:lnTo>
                <a:lnTo>
                  <a:pt x="1354074" y="576071"/>
                </a:lnTo>
                <a:close/>
              </a:path>
            </a:pathLst>
          </a:custGeom>
          <a:solidFill>
            <a:srgbClr val="437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561022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Energy </a:t>
            </a:r>
            <a:r>
              <a:rPr sz="3600" b="1" i="0" spc="-5" dirty="0">
                <a:solidFill>
                  <a:srgbClr val="FFFFFF"/>
                </a:solidFill>
                <a:latin typeface="Calibri"/>
                <a:cs typeface="Calibri"/>
              </a:rPr>
              <a:t>Evolution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3600" b="1" i="0" spc="-10" dirty="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sz="3600" b="1" i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834" y="1057656"/>
            <a:ext cx="8167116" cy="5316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013" y="1290319"/>
            <a:ext cx="207010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Microgrids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0" y="2183129"/>
            <a:ext cx="8223884" cy="3826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013" y="1290319"/>
            <a:ext cx="610235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Hospital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Load </a:t>
            </a: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Profiles</a:t>
            </a:r>
            <a:r>
              <a:rPr sz="3600" b="1" i="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-20" dirty="0">
                <a:solidFill>
                  <a:srgbClr val="FFFFFF"/>
                </a:solidFill>
                <a:latin typeface="Calibri"/>
                <a:cs typeface="Calibri"/>
              </a:rPr>
              <a:t>(Average)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484" y="2105405"/>
            <a:ext cx="9995916" cy="3383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6308" y="5196797"/>
            <a:ext cx="8225155" cy="7550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4676140">
              <a:lnSpc>
                <a:spcPct val="100000"/>
              </a:lnSpc>
              <a:spcBef>
                <a:spcPts val="330"/>
              </a:spcBef>
            </a:pPr>
            <a:r>
              <a:rPr sz="1450" spc="20" dirty="0">
                <a:latin typeface="Calibri"/>
                <a:cs typeface="Calibri"/>
              </a:rPr>
              <a:t>Mean </a:t>
            </a:r>
            <a:r>
              <a:rPr sz="1450" spc="15" dirty="0">
                <a:latin typeface="Calibri"/>
                <a:cs typeface="Calibri"/>
              </a:rPr>
              <a:t>Hourly </a:t>
            </a:r>
            <a:r>
              <a:rPr sz="1450" spc="10" dirty="0">
                <a:latin typeface="Calibri"/>
                <a:cs typeface="Calibri"/>
              </a:rPr>
              <a:t>Loads by </a:t>
            </a:r>
            <a:r>
              <a:rPr sz="1450" spc="5" dirty="0">
                <a:latin typeface="Calibri"/>
                <a:cs typeface="Calibri"/>
              </a:rPr>
              <a:t>Day </a:t>
            </a:r>
            <a:r>
              <a:rPr sz="1450" spc="15" dirty="0">
                <a:latin typeface="Calibri"/>
                <a:cs typeface="Calibri"/>
              </a:rPr>
              <a:t>of </a:t>
            </a:r>
            <a:r>
              <a:rPr sz="1450" spc="5" dirty="0">
                <a:latin typeface="Calibri"/>
                <a:cs typeface="Calibri"/>
              </a:rPr>
              <a:t>Week for</a:t>
            </a:r>
            <a:r>
              <a:rPr sz="1450" spc="-3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Health</a:t>
            </a:r>
            <a:endParaRPr sz="1450">
              <a:latin typeface="Calibri"/>
              <a:cs typeface="Calibri"/>
            </a:endParaRPr>
          </a:p>
          <a:p>
            <a:pPr marL="12700" marR="4499610">
              <a:lnSpc>
                <a:spcPct val="102400"/>
              </a:lnSpc>
              <a:spcBef>
                <a:spcPts val="200"/>
              </a:spcBef>
            </a:pPr>
            <a:r>
              <a:rPr sz="1450" dirty="0">
                <a:latin typeface="Calibri"/>
                <a:cs typeface="Calibri"/>
              </a:rPr>
              <a:t>Average Whole‐Building </a:t>
            </a:r>
            <a:r>
              <a:rPr sz="1450" spc="15" dirty="0">
                <a:latin typeface="Calibri"/>
                <a:cs typeface="Calibri"/>
              </a:rPr>
              <a:t>Load </a:t>
            </a:r>
            <a:r>
              <a:rPr sz="1450" spc="10" dirty="0">
                <a:latin typeface="Calibri"/>
                <a:cs typeface="Calibri"/>
              </a:rPr>
              <a:t>Shapes </a:t>
            </a:r>
            <a:r>
              <a:rPr sz="1450" spc="5" dirty="0">
                <a:latin typeface="Calibri"/>
                <a:cs typeface="Calibri"/>
              </a:rPr>
              <a:t>for </a:t>
            </a:r>
            <a:r>
              <a:rPr sz="1450" spc="10" dirty="0">
                <a:latin typeface="Calibri"/>
                <a:cs typeface="Calibri"/>
              </a:rPr>
              <a:t>Health:  Coastal</a:t>
            </a:r>
            <a:r>
              <a:rPr sz="1450" spc="-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Region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057655"/>
            <a:ext cx="10050018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7626984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Microgrids vs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Single </a:t>
            </a:r>
            <a:r>
              <a:rPr sz="3600" b="1" i="0" dirty="0">
                <a:solidFill>
                  <a:srgbClr val="FFFFFF"/>
                </a:solidFill>
                <a:latin typeface="Calibri"/>
                <a:cs typeface="Calibri"/>
              </a:rPr>
              <a:t>Source</a:t>
            </a:r>
            <a:r>
              <a:rPr sz="3600" b="1" i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dirty="0">
                <a:solidFill>
                  <a:srgbClr val="FFFFFF"/>
                </a:solidFill>
                <a:latin typeface="Calibri"/>
                <a:cs typeface="Calibri"/>
              </a:rPr>
              <a:t>Renewables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23203" y="2679192"/>
            <a:ext cx="2157222" cy="1716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2847" y="3241548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4">
                <a:moveTo>
                  <a:pt x="0" y="0"/>
                </a:moveTo>
                <a:lnTo>
                  <a:pt x="357378" y="0"/>
                </a:lnTo>
              </a:path>
            </a:pathLst>
          </a:custGeom>
          <a:ln w="15709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6389" y="5102352"/>
            <a:ext cx="5631941" cy="743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6269" y="2063495"/>
            <a:ext cx="4534661" cy="4094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91988" y="2136139"/>
            <a:ext cx="3999229" cy="324104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01295" marR="238760" indent="-189230">
              <a:lnSpc>
                <a:spcPts val="2500"/>
              </a:lnSpc>
              <a:spcBef>
                <a:spcPts val="409"/>
              </a:spcBef>
              <a:buFont typeface="Arial"/>
              <a:buChar char="•"/>
              <a:tabLst>
                <a:tab pos="201930" algn="l"/>
                <a:tab pos="3124200" algn="l"/>
              </a:tabLst>
            </a:pPr>
            <a:r>
              <a:rPr sz="2300" spc="-204" dirty="0">
                <a:latin typeface="Calibri"/>
                <a:cs typeface="Calibri"/>
              </a:rPr>
              <a:t>T</a:t>
            </a:r>
            <a:r>
              <a:rPr sz="2300" spc="5" dirty="0">
                <a:latin typeface="Calibri"/>
                <a:cs typeface="Calibri"/>
              </a:rPr>
              <a:t>e</a:t>
            </a:r>
            <a:r>
              <a:rPr sz="2300" spc="-5" dirty="0">
                <a:latin typeface="Calibri"/>
                <a:cs typeface="Calibri"/>
              </a:rPr>
              <a:t>chnolog</a:t>
            </a:r>
            <a:r>
              <a:rPr sz="2300" dirty="0">
                <a:latin typeface="Calibri"/>
                <a:cs typeface="Calibri"/>
              </a:rPr>
              <a:t>y</a:t>
            </a:r>
            <a:r>
              <a:rPr sz="2300" spc="-1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depende</a:t>
            </a:r>
            <a:r>
              <a:rPr sz="2300" spc="-25" dirty="0">
                <a:latin typeface="Calibri"/>
                <a:cs typeface="Calibri"/>
              </a:rPr>
              <a:t>n</a:t>
            </a:r>
            <a:r>
              <a:rPr sz="2300" dirty="0">
                <a:latin typeface="Calibri"/>
                <a:cs typeface="Calibri"/>
              </a:rPr>
              <a:t>t:	s</a:t>
            </a:r>
            <a:r>
              <a:rPr sz="2300" spc="-5" dirty="0">
                <a:latin typeface="Calibri"/>
                <a:cs typeface="Calibri"/>
              </a:rPr>
              <a:t>ola</a:t>
            </a:r>
            <a:r>
              <a:rPr sz="2300" spc="-204" dirty="0">
                <a:latin typeface="Calibri"/>
                <a:cs typeface="Calibri"/>
              </a:rPr>
              <a:t>r</a:t>
            </a:r>
            <a:r>
              <a:rPr sz="2300" dirty="0">
                <a:latin typeface="Calibri"/>
                <a:cs typeface="Calibri"/>
              </a:rPr>
              <a:t>,  fuel </a:t>
            </a:r>
            <a:r>
              <a:rPr sz="2300" spc="-5" dirty="0">
                <a:latin typeface="Calibri"/>
                <a:cs typeface="Calibri"/>
              </a:rPr>
              <a:t>cell, </a:t>
            </a:r>
            <a:r>
              <a:rPr sz="2300" dirty="0">
                <a:latin typeface="Calibri"/>
                <a:cs typeface="Calibri"/>
              </a:rPr>
              <a:t>wind, </a:t>
            </a:r>
            <a:r>
              <a:rPr sz="2300" spc="-15" dirty="0">
                <a:latin typeface="Calibri"/>
                <a:cs typeface="Calibri"/>
              </a:rPr>
              <a:t>hydrogen,  </a:t>
            </a:r>
            <a:r>
              <a:rPr sz="2300" spc="-10" dirty="0">
                <a:latin typeface="Calibri"/>
                <a:cs typeface="Calibri"/>
              </a:rPr>
              <a:t>battery </a:t>
            </a:r>
            <a:r>
              <a:rPr sz="2300" dirty="0">
                <a:latin typeface="Calibri"/>
                <a:cs typeface="Calibri"/>
              </a:rPr>
              <a:t>(type),</a:t>
            </a:r>
            <a:r>
              <a:rPr sz="2300" spc="-10" dirty="0">
                <a:latin typeface="Calibri"/>
                <a:cs typeface="Calibri"/>
              </a:rPr>
              <a:t> controls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050">
              <a:latin typeface="Calibri"/>
              <a:cs typeface="Calibri"/>
            </a:endParaRPr>
          </a:p>
          <a:p>
            <a:pPr marL="201295" marR="5080" indent="-189230">
              <a:lnSpc>
                <a:spcPts val="2500"/>
              </a:lnSpc>
              <a:buFont typeface="Arial"/>
              <a:buChar char="•"/>
              <a:tabLst>
                <a:tab pos="201930" algn="l"/>
                <a:tab pos="3370579" algn="l"/>
              </a:tabLst>
            </a:pPr>
            <a:r>
              <a:rPr sz="2300" spc="-40" dirty="0">
                <a:latin typeface="Calibri"/>
                <a:cs typeface="Calibri"/>
              </a:rPr>
              <a:t>R</a:t>
            </a:r>
            <a:r>
              <a:rPr sz="2300" spc="5" dirty="0">
                <a:latin typeface="Calibri"/>
                <a:cs typeface="Calibri"/>
              </a:rPr>
              <a:t>e</a:t>
            </a:r>
            <a:r>
              <a:rPr sz="2300" spc="-5" dirty="0">
                <a:latin typeface="Calibri"/>
                <a:cs typeface="Calibri"/>
              </a:rPr>
              <a:t>gul</a:t>
            </a:r>
            <a:r>
              <a:rPr sz="2300" spc="-30" dirty="0">
                <a:latin typeface="Calibri"/>
                <a:cs typeface="Calibri"/>
              </a:rPr>
              <a:t>a</a:t>
            </a:r>
            <a:r>
              <a:rPr sz="2300" spc="-25" dirty="0">
                <a:latin typeface="Calibri"/>
                <a:cs typeface="Calibri"/>
              </a:rPr>
              <a:t>t</a:t>
            </a:r>
            <a:r>
              <a:rPr sz="2300" dirty="0">
                <a:latin typeface="Calibri"/>
                <a:cs typeface="Calibri"/>
              </a:rPr>
              <a:t>o</a:t>
            </a:r>
            <a:r>
              <a:rPr sz="2300" spc="10" dirty="0">
                <a:latin typeface="Calibri"/>
                <a:cs typeface="Calibri"/>
              </a:rPr>
              <a:t>r</a:t>
            </a:r>
            <a:r>
              <a:rPr sz="2300" dirty="0">
                <a:latin typeface="Calibri"/>
                <a:cs typeface="Calibri"/>
              </a:rPr>
              <a:t>y </a:t>
            </a:r>
            <a:r>
              <a:rPr sz="2300" spc="-35" dirty="0">
                <a:latin typeface="Calibri"/>
                <a:cs typeface="Calibri"/>
              </a:rPr>
              <a:t>r</a:t>
            </a:r>
            <a:r>
              <a:rPr sz="2300" spc="5" dirty="0">
                <a:latin typeface="Calibri"/>
                <a:cs typeface="Calibri"/>
              </a:rPr>
              <a:t>e</a:t>
            </a:r>
            <a:r>
              <a:rPr sz="2300" spc="-5" dirty="0">
                <a:latin typeface="Calibri"/>
                <a:cs typeface="Calibri"/>
              </a:rPr>
              <a:t>qui</a:t>
            </a:r>
            <a:r>
              <a:rPr sz="2300" spc="-35" dirty="0">
                <a:latin typeface="Calibri"/>
                <a:cs typeface="Calibri"/>
              </a:rPr>
              <a:t>r</a:t>
            </a:r>
            <a:r>
              <a:rPr sz="2300" spc="5" dirty="0">
                <a:latin typeface="Calibri"/>
                <a:cs typeface="Calibri"/>
              </a:rPr>
              <a:t>eme</a:t>
            </a:r>
            <a:r>
              <a:rPr sz="2300" spc="-25" dirty="0">
                <a:latin typeface="Calibri"/>
                <a:cs typeface="Calibri"/>
              </a:rPr>
              <a:t>n</a:t>
            </a:r>
            <a:r>
              <a:rPr sz="2300" dirty="0">
                <a:latin typeface="Calibri"/>
                <a:cs typeface="Calibri"/>
              </a:rPr>
              <a:t>ts:	CMS,  </a:t>
            </a:r>
            <a:r>
              <a:rPr sz="2300" spc="-15" dirty="0">
                <a:latin typeface="Calibri"/>
                <a:cs typeface="Calibri"/>
              </a:rPr>
              <a:t>State,</a:t>
            </a:r>
            <a:r>
              <a:rPr sz="2300" spc="-5" dirty="0">
                <a:latin typeface="Calibri"/>
                <a:cs typeface="Calibri"/>
              </a:rPr>
              <a:t> local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050">
              <a:latin typeface="Calibri"/>
              <a:cs typeface="Calibri"/>
            </a:endParaRPr>
          </a:p>
          <a:p>
            <a:pPr marL="201295" marR="501015" indent="-189230">
              <a:lnSpc>
                <a:spcPts val="2500"/>
              </a:lnSpc>
              <a:buFont typeface="Arial"/>
              <a:buChar char="•"/>
              <a:tabLst>
                <a:tab pos="201930" algn="l"/>
                <a:tab pos="2489200" algn="l"/>
              </a:tabLst>
            </a:pPr>
            <a:r>
              <a:rPr sz="2300" dirty="0">
                <a:latin typeface="Calibri"/>
                <a:cs typeface="Calibri"/>
              </a:rPr>
              <a:t>Space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constraints:	</a:t>
            </a:r>
            <a:r>
              <a:rPr sz="2300" spc="-5" dirty="0">
                <a:latin typeface="Calibri"/>
                <a:cs typeface="Calibri"/>
              </a:rPr>
              <a:t>Limited  </a:t>
            </a:r>
            <a:r>
              <a:rPr sz="2300" spc="-10" dirty="0">
                <a:latin typeface="Calibri"/>
                <a:cs typeface="Calibri"/>
              </a:rPr>
              <a:t>footprint </a:t>
            </a:r>
            <a:r>
              <a:rPr sz="2300" spc="-15" dirty="0">
                <a:latin typeface="Calibri"/>
                <a:cs typeface="Calibri"/>
              </a:rPr>
              <a:t>for </a:t>
            </a:r>
            <a:r>
              <a:rPr sz="2300" spc="-35" dirty="0">
                <a:latin typeface="Calibri"/>
                <a:cs typeface="Calibri"/>
              </a:rPr>
              <a:t>solar, </a:t>
            </a:r>
            <a:r>
              <a:rPr sz="2300" spc="-10" dirty="0">
                <a:latin typeface="Calibri"/>
                <a:cs typeface="Calibri"/>
              </a:rPr>
              <a:t>batteries  </a:t>
            </a:r>
            <a:r>
              <a:rPr sz="2300" spc="-5" dirty="0">
                <a:latin typeface="Calibri"/>
                <a:cs typeface="Calibri"/>
              </a:rPr>
              <a:t>(unless new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facility)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7766" y="1275842"/>
            <a:ext cx="489648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dirty="0">
                <a:solidFill>
                  <a:srgbClr val="FFFFFF"/>
                </a:solidFill>
                <a:latin typeface="Calibri"/>
                <a:cs typeface="Calibri"/>
              </a:rPr>
              <a:t>Sources </a:t>
            </a:r>
            <a:r>
              <a:rPr sz="3600" b="1" i="0" spc="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Microgrid</a:t>
            </a:r>
            <a:r>
              <a:rPr sz="3600" b="1" i="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0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22233"/>
            <a:ext cx="8318754" cy="3716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7013" y="1290319"/>
            <a:ext cx="207010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i="0" spc="5" dirty="0">
                <a:solidFill>
                  <a:srgbClr val="FFFFFF"/>
                </a:solidFill>
                <a:latin typeface="Calibri"/>
                <a:cs typeface="Calibri"/>
              </a:rPr>
              <a:t>Microgrids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229" y="1336547"/>
            <a:ext cx="8009381" cy="453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019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019" cy="56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923" y="1057656"/>
            <a:ext cx="8425433" cy="4593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2245" y="6468870"/>
            <a:ext cx="15367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spc="20" dirty="0">
                <a:solidFill>
                  <a:srgbClr val="898989"/>
                </a:solidFill>
                <a:latin typeface="Calibri"/>
                <a:cs typeface="Calibri"/>
              </a:rPr>
              <a:t>50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1639" y="1939289"/>
            <a:ext cx="2951226" cy="4301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28309" y="2308860"/>
            <a:ext cx="3150870" cy="3154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1650" y="6468108"/>
            <a:ext cx="143700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ashrae.org/techhour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19" y="1257300"/>
            <a:ext cx="8719566" cy="4730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84" y="1070609"/>
            <a:ext cx="8183880" cy="5112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20185DD-663C-8A64-9E71-2580FFC3B643}"/>
              </a:ext>
            </a:extLst>
          </p:cNvPr>
          <p:cNvSpPr/>
          <p:nvPr/>
        </p:nvSpPr>
        <p:spPr>
          <a:xfrm>
            <a:off x="-1" y="874019"/>
            <a:ext cx="10058400" cy="1257300"/>
          </a:xfrm>
          <a:custGeom>
            <a:avLst/>
            <a:gdLst/>
            <a:ahLst/>
            <a:cxnLst/>
            <a:rect l="l" t="t" r="r" b="b"/>
            <a:pathLst>
              <a:path w="10058400" h="1257300">
                <a:moveTo>
                  <a:pt x="0" y="0"/>
                </a:moveTo>
                <a:lnTo>
                  <a:pt x="0" y="1257300"/>
                </a:lnTo>
                <a:lnTo>
                  <a:pt x="10058019" y="1257299"/>
                </a:lnTo>
                <a:lnTo>
                  <a:pt x="10058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en-US" sz="4900" b="1" spc="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Why is Healthcare HARD?</a:t>
            </a:r>
            <a:endParaRPr sz="4900" b="1" spc="3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6FEC98C5-E44C-F1A3-449C-1142968E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34" y="2251234"/>
            <a:ext cx="4006931" cy="36662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070" y="1153667"/>
            <a:ext cx="8084057" cy="481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spc="5" dirty="0"/>
              <a:t>ashrae.org/techhour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E7E7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768</Words>
  <Application>Microsoft Office PowerPoint</Application>
  <PresentationFormat>Custom</PresentationFormat>
  <Paragraphs>222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Office Theme</vt:lpstr>
      <vt:lpstr>PowerPoint Presentation</vt:lpstr>
      <vt:lpstr>Walt Vernon</vt:lpstr>
      <vt:lpstr>PowerPoint Presentation</vt:lpstr>
      <vt:lpstr>“Boundary Issues”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 for Engineering in Healthcare in 2022</vt:lpstr>
      <vt:lpstr>PowerPoint Presentation</vt:lpstr>
      <vt:lpstr>PowerPoint Presentation</vt:lpstr>
      <vt:lpstr>BASELINE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National Academies (NASEM)</vt:lpstr>
      <vt:lpstr>US National Academies (NASEM)</vt:lpstr>
      <vt:lpstr>How can Healthcare DO IT?</vt:lpstr>
      <vt:lpstr>No more burning!</vt:lpstr>
      <vt:lpstr>PowerPoint Presentation</vt:lpstr>
      <vt:lpstr>PowerPoint Presentation</vt:lpstr>
      <vt:lpstr>Energy Reduction Opportunity</vt:lpstr>
      <vt:lpstr>PowerPoint Presentation</vt:lpstr>
      <vt:lpstr>PowerPoint Presentation</vt:lpstr>
      <vt:lpstr>PowerPoint Presentation</vt:lpstr>
      <vt:lpstr>Current  State</vt:lpstr>
      <vt:lpstr>Efficiency  &amp; Electrification</vt:lpstr>
      <vt:lpstr>Efficiency  &amp; Electrification</vt:lpstr>
      <vt:lpstr>Efficiency  &amp; Electrification</vt:lpstr>
      <vt:lpstr>Efficiency  &amp; Electrification</vt:lpstr>
      <vt:lpstr>Efficiency  &amp; Electrification</vt:lpstr>
      <vt:lpstr>Financing</vt:lpstr>
      <vt:lpstr>PowerPoint Presentation</vt:lpstr>
      <vt:lpstr>After recent NEC/NFPA</vt:lpstr>
      <vt:lpstr>The Energy Evolution – Part 1</vt:lpstr>
      <vt:lpstr>PowerPoint Presentation</vt:lpstr>
      <vt:lpstr>Microgrids</vt:lpstr>
      <vt:lpstr>Hospital Load Profiles (Average)</vt:lpstr>
      <vt:lpstr>Microgrids vs Single Source Renewables</vt:lpstr>
      <vt:lpstr>Sources of Microgrid Cost</vt:lpstr>
      <vt:lpstr>Microgrids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Final Slides.pptx</dc:title>
  <dc:creator>rmasterson</dc:creator>
  <cp:lastModifiedBy>Jordan, Ally</cp:lastModifiedBy>
  <cp:revision>2</cp:revision>
  <dcterms:created xsi:type="dcterms:W3CDTF">2023-02-20T13:38:19Z</dcterms:created>
  <dcterms:modified xsi:type="dcterms:W3CDTF">2023-02-22T18:18:34Z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2023-02-16T00:00:00Z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2023-02-20T00:00:00Z</vt:filetime>
  </property>
</Properties>
</file>