
<file path=[Content_Types].xml><?xml version="1.0" encoding="utf-8"?>
<Types xmlns="http://schemas.openxmlformats.org/package/2006/content-types"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340" r:id="rId2"/>
    <p:sldId id="293" r:id="rId3"/>
    <p:sldId id="256" r:id="rId4"/>
    <p:sldId id="346" r:id="rId5"/>
    <p:sldId id="263" r:id="rId6"/>
    <p:sldId id="262" r:id="rId7"/>
    <p:sldId id="261" r:id="rId8"/>
    <p:sldId id="347" r:id="rId9"/>
    <p:sldId id="342" r:id="rId10"/>
    <p:sldId id="308" r:id="rId11"/>
    <p:sldId id="306" r:id="rId12"/>
    <p:sldId id="321" r:id="rId13"/>
    <p:sldId id="343" r:id="rId14"/>
    <p:sldId id="297" r:id="rId15"/>
    <p:sldId id="337" r:id="rId16"/>
    <p:sldId id="328" r:id="rId17"/>
    <p:sldId id="313" r:id="rId18"/>
    <p:sldId id="350" r:id="rId19"/>
    <p:sldId id="349" r:id="rId20"/>
    <p:sldId id="300" r:id="rId21"/>
    <p:sldId id="329" r:id="rId22"/>
    <p:sldId id="339" r:id="rId23"/>
    <p:sldId id="330" r:id="rId24"/>
    <p:sldId id="336" r:id="rId25"/>
    <p:sldId id="307" r:id="rId26"/>
    <p:sldId id="302" r:id="rId27"/>
    <p:sldId id="304" r:id="rId28"/>
    <p:sldId id="303" r:id="rId29"/>
    <p:sldId id="348" r:id="rId30"/>
  </p:sldIdLst>
  <p:sldSz cx="12192000" cy="6858000"/>
  <p:notesSz cx="9363075" cy="7077075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F832712-11C8-89A8-1395-B6FF36951676}" name="Kennedy, Moli" initials="MK" userId="S::hkennedy@ashrae.org::5a6c0633-5f0d-41c4-b775-aa1a7137f98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824D"/>
    <a:srgbClr val="006F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6" autoAdjust="0"/>
    <p:restoredTop sz="94660"/>
  </p:normalViewPr>
  <p:slideViewPr>
    <p:cSldViewPr>
      <p:cViewPr varScale="1">
        <p:scale>
          <a:sx n="57" d="100"/>
          <a:sy n="57" d="100"/>
        </p:scale>
        <p:origin x="948" y="4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57333" cy="355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03304" y="0"/>
            <a:ext cx="4057333" cy="355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BC13C1-D51A-4935-9CF2-601F62FB4F0F}" type="datetimeFigureOut">
              <a:rPr lang="en-US" smtClean="0"/>
              <a:t>6/21/2026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59050" y="884238"/>
            <a:ext cx="4244975" cy="23891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6308" y="3405843"/>
            <a:ext cx="7490460" cy="27865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721584"/>
            <a:ext cx="4057333" cy="355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03304" y="6721584"/>
            <a:ext cx="4057333" cy="355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3D2FFC-5683-43C6-895D-D987831E1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1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006FC0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006FC0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6/21/2026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006FC0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6/21/2026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1EF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9199" y="3200400"/>
            <a:ext cx="10515600" cy="132562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6403" y="3314700"/>
            <a:ext cx="5615178" cy="1229106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35395" y="3314700"/>
            <a:ext cx="1005077" cy="122910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40780" y="3314700"/>
            <a:ext cx="3720846" cy="122910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6/21/2026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B87D3-0C44-8755-0C48-C0418C1343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6B0071-1158-B881-E813-ED01C52F5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D3DEA-E5E9-11F6-BB8D-DFEAED11D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D05DF-4BF0-42BD-9521-F2272BE06A4B}" type="datetimeFigureOut">
              <a:rPr lang="en-US" smtClean="0"/>
              <a:t>6/21/2026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7144A-E466-C829-90D1-42EA16563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EF192-450F-53D2-3DA6-CA134EFA6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C1395-61DD-4534-9738-C208EBEE6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41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1EF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92932" y="310083"/>
            <a:ext cx="5397500" cy="9537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9480" y="3071188"/>
            <a:ext cx="9939655" cy="35521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068811" y="6464680"/>
            <a:ext cx="244475" cy="178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image" Target="../media/image5.jp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png"/><Relationship Id="rId5" Type="http://schemas.openxmlformats.org/officeDocument/2006/relationships/image" Target="../media/image5.jp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image" Target="../media/image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7.png"/><Relationship Id="rId5" Type="http://schemas.openxmlformats.org/officeDocument/2006/relationships/image" Target="../media/image23.png"/><Relationship Id="rId4" Type="http://schemas.openxmlformats.org/officeDocument/2006/relationships/image" Target="../media/image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openxmlformats.org/officeDocument/2006/relationships/image" Target="../media/image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7.png"/><Relationship Id="rId5" Type="http://schemas.openxmlformats.org/officeDocument/2006/relationships/image" Target="../media/image25.png"/><Relationship Id="rId4" Type="http://schemas.openxmlformats.org/officeDocument/2006/relationships/image" Target="../media/image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mailto:jalger@ashrae.org" TargetMode="External"/><Relationship Id="rId5" Type="http://schemas.openxmlformats.org/officeDocument/2006/relationships/image" Target="../media/image5.jpg"/><Relationship Id="rId4" Type="http://schemas.openxmlformats.org/officeDocument/2006/relationships/hyperlink" Target="mailto:hkennedy@ashrae.or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image" Target="../media/image5.jp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6640" y="232686"/>
            <a:ext cx="1022985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sz="5400" b="1" spc="-25" dirty="0">
                <a:solidFill>
                  <a:schemeClr val="accent2"/>
                </a:solidFill>
              </a:rPr>
              <a:t>ASHRAE</a:t>
            </a:r>
            <a:r>
              <a:rPr sz="5400" b="1" spc="-260" dirty="0">
                <a:solidFill>
                  <a:schemeClr val="accent2"/>
                </a:solidFill>
              </a:rPr>
              <a:t> </a:t>
            </a:r>
            <a:r>
              <a:rPr sz="5400" b="1" spc="-40" dirty="0">
                <a:solidFill>
                  <a:schemeClr val="accent2"/>
                </a:solidFill>
              </a:rPr>
              <a:t>Handbook </a:t>
            </a:r>
            <a:r>
              <a:rPr lang="en-US" sz="5400" b="1" spc="-40" dirty="0">
                <a:solidFill>
                  <a:schemeClr val="accent2"/>
                </a:solidFill>
              </a:rPr>
              <a:t>Chapter Revisions</a:t>
            </a:r>
            <a:endParaRPr sz="5400" b="1" dirty="0">
              <a:solidFill>
                <a:schemeClr val="accent2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61223" y="4698783"/>
            <a:ext cx="10069551" cy="16741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r>
              <a:rPr lang="en-US" sz="5400" b="1" spc="-10" dirty="0">
                <a:solidFill>
                  <a:schemeClr val="accent2"/>
                </a:solidFill>
                <a:latin typeface="Calibri Light"/>
                <a:ea typeface="+mj-ea"/>
                <a:cs typeface="Calibri Light"/>
              </a:rPr>
              <a:t>Accessing &amp; Using the</a:t>
            </a:r>
          </a:p>
          <a:p>
            <a:pPr algn="ctr"/>
            <a:r>
              <a:rPr lang="en-US" sz="5400" b="1" spc="-10" dirty="0">
                <a:solidFill>
                  <a:schemeClr val="accent2"/>
                </a:solidFill>
                <a:latin typeface="Calibri Light"/>
                <a:ea typeface="+mj-ea"/>
                <a:cs typeface="Calibri Light"/>
              </a:rPr>
              <a:t>ASHRAE Authoring Portal</a:t>
            </a:r>
            <a:endParaRPr sz="5400" b="1" spc="-10" dirty="0">
              <a:solidFill>
                <a:schemeClr val="accent2"/>
              </a:solidFill>
              <a:latin typeface="Calibri Light"/>
              <a:ea typeface="+mj-ea"/>
              <a:cs typeface="Calibri Light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13211" y="5535871"/>
            <a:ext cx="1200150" cy="832103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1068811" y="6464680"/>
            <a:ext cx="244475" cy="178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US" spc="-25" smtClean="0"/>
              <a:pPr marL="38100">
                <a:lnSpc>
                  <a:spcPts val="1240"/>
                </a:lnSpc>
              </a:pPr>
              <a:t>1</a:t>
            </a:fld>
            <a:endParaRPr spc="-25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E482FD-9FC9-ECE6-18A0-9E8CD7AFDD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9267" y="1502104"/>
            <a:ext cx="6824596" cy="31173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9CA6D96-5E12-99CD-0035-87E66F5031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96"/>
    </mc:Choice>
    <mc:Fallback>
      <p:transition spd="slow" advTm="17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0B047-F059-CC1A-238F-FA5AC19E2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AEC9E8-1F92-AD50-DFA8-D0081F362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99395" y="2402687"/>
            <a:ext cx="3210094" cy="3077766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6FC0"/>
                </a:solidFill>
              </a:rPr>
              <a:t>Click on “Handbook”</a:t>
            </a:r>
          </a:p>
          <a:p>
            <a:pPr algn="ctr"/>
            <a:endParaRPr lang="en-US" dirty="0">
              <a:solidFill>
                <a:srgbClr val="006FC0"/>
              </a:solidFill>
            </a:endParaRPr>
          </a:p>
          <a:p>
            <a:pPr algn="ctr"/>
            <a:r>
              <a:rPr lang="en-US" i="1" dirty="0">
                <a:solidFill>
                  <a:srgbClr val="FF0000"/>
                </a:solidFill>
              </a:rPr>
              <a:t>Read Other Documents !</a:t>
            </a:r>
            <a:r>
              <a:rPr lang="en-US" dirty="0">
                <a:solidFill>
                  <a:srgbClr val="FF0000"/>
                </a:solidFill>
              </a:rPr>
              <a:t>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9BFB2F-9D5B-DCBD-49F0-651B000D51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8" t="15785" r="36026" b="13343"/>
          <a:stretch>
            <a:fillRect/>
          </a:stretch>
        </p:blipFill>
        <p:spPr>
          <a:xfrm>
            <a:off x="-129798" y="1143000"/>
            <a:ext cx="9229193" cy="5598888"/>
          </a:xfrm>
          <a:prstGeom prst="rect">
            <a:avLst/>
          </a:prstGeom>
        </p:spPr>
      </p:pic>
      <p:sp>
        <p:nvSpPr>
          <p:cNvPr id="10" name="Arrow: Left 9">
            <a:extLst>
              <a:ext uri="{FF2B5EF4-FFF2-40B4-BE49-F238E27FC236}">
                <a16:creationId xmlns:a16="http://schemas.microsoft.com/office/drawing/2014/main" id="{4AD768E2-42B5-9465-6FF0-396B74085A0D}"/>
              </a:ext>
            </a:extLst>
          </p:cNvPr>
          <p:cNvSpPr/>
          <p:nvPr/>
        </p:nvSpPr>
        <p:spPr>
          <a:xfrm rot="18748778">
            <a:off x="3899728" y="5099308"/>
            <a:ext cx="2233351" cy="26270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DFC575-E63A-17B6-035B-7B4AE7E167D6}"/>
              </a:ext>
            </a:extLst>
          </p:cNvPr>
          <p:cNvSpPr txBox="1"/>
          <p:nvPr/>
        </p:nvSpPr>
        <p:spPr>
          <a:xfrm>
            <a:off x="4495800" y="38862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THESE ARE ALSO VERY IMPORTANT !!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31F945-D0F3-FFED-7A40-94386D6BF5CA}"/>
              </a:ext>
            </a:extLst>
          </p:cNvPr>
          <p:cNvSpPr txBox="1"/>
          <p:nvPr/>
        </p:nvSpPr>
        <p:spPr>
          <a:xfrm>
            <a:off x="4114800" y="3121909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CLICK HERE TO FIND YOUR CHAPTER</a:t>
            </a: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F6674F0A-AB2A-0EB0-B4A5-D1D6FD414B28}"/>
              </a:ext>
            </a:extLst>
          </p:cNvPr>
          <p:cNvSpPr/>
          <p:nvPr/>
        </p:nvSpPr>
        <p:spPr>
          <a:xfrm rot="18575321">
            <a:off x="2550338" y="4199302"/>
            <a:ext cx="2177032" cy="26830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object 5">
            <a:extLst>
              <a:ext uri="{FF2B5EF4-FFF2-40B4-BE49-F238E27FC236}">
                <a16:creationId xmlns:a16="http://schemas.microsoft.com/office/drawing/2014/main" id="{BD7BB19E-C7E9-9DEF-2C85-136B5E646AD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A77C3D42-4211-0279-0343-E74357B5ABF0}"/>
              </a:ext>
            </a:extLst>
          </p:cNvPr>
          <p:cNvSpPr txBox="1">
            <a:spLocks/>
          </p:cNvSpPr>
          <p:nvPr/>
        </p:nvSpPr>
        <p:spPr>
          <a:xfrm>
            <a:off x="1905000" y="762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Accessing Your Chapter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F179460-4AAD-2A6A-CBE9-1E96D42187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9599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01"/>
    </mc:Choice>
    <mc:Fallback>
      <p:transition spd="slow" advTm="17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43D5D-06A4-D592-0FFE-A3DA3902E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E25186-79C4-02E2-9016-09E3EDB188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9C1009-76D5-2520-202A-6687E3BE1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8997" r="2500" b="9892"/>
          <a:stretch>
            <a:fillRect/>
          </a:stretch>
        </p:blipFill>
        <p:spPr>
          <a:xfrm>
            <a:off x="76200" y="1295399"/>
            <a:ext cx="12146446" cy="5252517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E9B1D334-0048-C5FB-1D36-31E088BC9CC1}"/>
              </a:ext>
            </a:extLst>
          </p:cNvPr>
          <p:cNvSpPr/>
          <p:nvPr/>
        </p:nvSpPr>
        <p:spPr>
          <a:xfrm rot="10800000">
            <a:off x="79189" y="4696968"/>
            <a:ext cx="835211" cy="3322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621ACC45-FA24-B911-61FD-AFD7511FCB5F}"/>
              </a:ext>
            </a:extLst>
          </p:cNvPr>
          <p:cNvSpPr/>
          <p:nvPr/>
        </p:nvSpPr>
        <p:spPr>
          <a:xfrm rot="10800000">
            <a:off x="76200" y="5181600"/>
            <a:ext cx="835211" cy="3322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64C0F72C-6585-522A-0DA4-590DCA7BA8DF}"/>
              </a:ext>
            </a:extLst>
          </p:cNvPr>
          <p:cNvSpPr/>
          <p:nvPr/>
        </p:nvSpPr>
        <p:spPr>
          <a:xfrm rot="10800000">
            <a:off x="76200" y="5687568"/>
            <a:ext cx="835211" cy="3322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6D5864E8-0CEA-F6CE-ED19-6B752BA85828}"/>
              </a:ext>
            </a:extLst>
          </p:cNvPr>
          <p:cNvSpPr/>
          <p:nvPr/>
        </p:nvSpPr>
        <p:spPr>
          <a:xfrm rot="10800000">
            <a:off x="76200" y="6144768"/>
            <a:ext cx="835211" cy="3322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4E64B8-AB57-CA21-38B5-581AA26258A7}"/>
              </a:ext>
            </a:extLst>
          </p:cNvPr>
          <p:cNvSpPr txBox="1"/>
          <p:nvPr/>
        </p:nvSpPr>
        <p:spPr>
          <a:xfrm>
            <a:off x="2903469" y="3060316"/>
            <a:ext cx="594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YOU MAY SEE ONLY ONE OR ALL OF THESE.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CLICK ON YOUR VOLUME</a:t>
            </a: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07A08658-C28C-1D57-0444-46B439690F35}"/>
              </a:ext>
            </a:extLst>
          </p:cNvPr>
          <p:cNvSpPr/>
          <p:nvPr/>
        </p:nvSpPr>
        <p:spPr>
          <a:xfrm rot="18461976" flipV="1">
            <a:off x="2501224" y="4412743"/>
            <a:ext cx="1787221" cy="265844"/>
          </a:xfrm>
          <a:prstGeom prst="leftArrow">
            <a:avLst>
              <a:gd name="adj1" fmla="val 59974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object 5">
            <a:extLst>
              <a:ext uri="{FF2B5EF4-FFF2-40B4-BE49-F238E27FC236}">
                <a16:creationId xmlns:a16="http://schemas.microsoft.com/office/drawing/2014/main" id="{6F2AB8AE-9151-664D-F4BB-1475CC20D05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3667EE33-7CAE-B8B7-6707-EB29F3F529BA}"/>
              </a:ext>
            </a:extLst>
          </p:cNvPr>
          <p:cNvSpPr txBox="1">
            <a:spLocks/>
          </p:cNvSpPr>
          <p:nvPr/>
        </p:nvSpPr>
        <p:spPr>
          <a:xfrm>
            <a:off x="1905000" y="762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Accessing Your Chapter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BF75E7E-DEDD-8447-C6D0-E753A4827E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91551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62"/>
    </mc:Choice>
    <mc:Fallback>
      <p:transition spd="slow" advTm="10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41444-F356-923C-72D0-C6B5C488D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ject 5">
            <a:extLst>
              <a:ext uri="{FF2B5EF4-FFF2-40B4-BE49-F238E27FC236}">
                <a16:creationId xmlns:a16="http://schemas.microsoft.com/office/drawing/2014/main" id="{C16F4554-91FF-D8D8-5D0A-5323A691E47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B7935F-4FE9-EC98-835A-DBD49F0277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" t="12497" r="40491" b="4861"/>
          <a:stretch>
            <a:fillRect/>
          </a:stretch>
        </p:blipFill>
        <p:spPr>
          <a:xfrm>
            <a:off x="1019094" y="1710641"/>
            <a:ext cx="10670236" cy="5147359"/>
          </a:xfrm>
          <a:prstGeom prst="rect">
            <a:avLst/>
          </a:prstGeom>
        </p:spPr>
      </p:pic>
      <p:sp>
        <p:nvSpPr>
          <p:cNvPr id="10" name="Arrow: Left 9">
            <a:extLst>
              <a:ext uri="{FF2B5EF4-FFF2-40B4-BE49-F238E27FC236}">
                <a16:creationId xmlns:a16="http://schemas.microsoft.com/office/drawing/2014/main" id="{EC7352CC-BE4F-5775-793A-BE42BE32D767}"/>
              </a:ext>
            </a:extLst>
          </p:cNvPr>
          <p:cNvSpPr/>
          <p:nvPr/>
        </p:nvSpPr>
        <p:spPr>
          <a:xfrm rot="10800000">
            <a:off x="2365189" y="6172200"/>
            <a:ext cx="835211" cy="3322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2FBA4D55-6915-FDDC-5E3A-A988B98C0179}"/>
              </a:ext>
            </a:extLst>
          </p:cNvPr>
          <p:cNvSpPr/>
          <p:nvPr/>
        </p:nvSpPr>
        <p:spPr>
          <a:xfrm rot="19896267">
            <a:off x="5540496" y="5038301"/>
            <a:ext cx="2558578" cy="23485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4AFCF0-2940-61A0-B15A-4792CE57BACF}"/>
              </a:ext>
            </a:extLst>
          </p:cNvPr>
          <p:cNvSpPr txBox="1"/>
          <p:nvPr/>
        </p:nvSpPr>
        <p:spPr>
          <a:xfrm>
            <a:off x="7661117" y="3998893"/>
            <a:ext cx="24734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n-lt"/>
              </a:rPr>
              <a:t>Additional help docs here!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6D2FF6E-0DA2-B05C-F293-AC7C3C1DB1DC}"/>
              </a:ext>
            </a:extLst>
          </p:cNvPr>
          <p:cNvSpPr txBox="1">
            <a:spLocks/>
          </p:cNvSpPr>
          <p:nvPr/>
        </p:nvSpPr>
        <p:spPr>
          <a:xfrm>
            <a:off x="889424" y="5419310"/>
            <a:ext cx="3210094" cy="8153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006FC0"/>
                </a:solidFill>
              </a:rPr>
              <a:t>Click on Your Chapter File Folder</a:t>
            </a:r>
            <a:endParaRPr lang="en-US" sz="2800" b="1" dirty="0"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20BFA89C-1F2D-14B6-396D-637835DA2473}"/>
              </a:ext>
            </a:extLst>
          </p:cNvPr>
          <p:cNvSpPr txBox="1">
            <a:spLocks/>
          </p:cNvSpPr>
          <p:nvPr/>
        </p:nvSpPr>
        <p:spPr>
          <a:xfrm>
            <a:off x="1905000" y="762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Accessing Your Chapter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7834AA-4BEE-AE85-1615-8B7F622A0D5E}"/>
              </a:ext>
            </a:extLst>
          </p:cNvPr>
          <p:cNvSpPr txBox="1"/>
          <p:nvPr/>
        </p:nvSpPr>
        <p:spPr>
          <a:xfrm>
            <a:off x="4819415" y="1899319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YOU MAY SEE JUST YOUR CHAPTER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98A8A5EC-1394-A80C-DBAF-A2BC7DDD38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65643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09"/>
    </mc:Choice>
    <mc:Fallback>
      <p:transition spd="slow" advTm="14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47D5CF6-CFAE-A7F6-B2D5-04A85B2307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623AA0-6D6E-4D30-73C7-96B556019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" t="19512" r="13750" b="8781"/>
          <a:stretch>
            <a:fillRect/>
          </a:stretch>
        </p:blipFill>
        <p:spPr>
          <a:xfrm>
            <a:off x="524639" y="1416205"/>
            <a:ext cx="11142722" cy="5441795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2350088-46C5-334C-BBD4-D8DB7740FFC2}"/>
              </a:ext>
            </a:extLst>
          </p:cNvPr>
          <p:cNvSpPr txBox="1">
            <a:spLocks/>
          </p:cNvSpPr>
          <p:nvPr/>
        </p:nvSpPr>
        <p:spPr>
          <a:xfrm>
            <a:off x="3657600" y="3655391"/>
            <a:ext cx="3210094" cy="8153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006FC0"/>
                </a:solidFill>
              </a:rPr>
              <a:t>Click on Your Chapter File Folder</a:t>
            </a:r>
            <a:endParaRPr lang="en-US" sz="2800" b="1" dirty="0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F903E1B0-170A-4927-3B4C-1AEAFB4244E7}"/>
              </a:ext>
            </a:extLst>
          </p:cNvPr>
          <p:cNvSpPr/>
          <p:nvPr/>
        </p:nvSpPr>
        <p:spPr>
          <a:xfrm rot="19896267">
            <a:off x="4473927" y="4858190"/>
            <a:ext cx="2558578" cy="23485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1410AA-4091-5284-DC84-A723EBB627CE}"/>
              </a:ext>
            </a:extLst>
          </p:cNvPr>
          <p:cNvSpPr txBox="1"/>
          <p:nvPr/>
        </p:nvSpPr>
        <p:spPr>
          <a:xfrm>
            <a:off x="4343400" y="1824335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OR YOU MAY SEE ALL CHAPTERS IN VOLUME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6EF9C7F2-C6DF-D6D2-AF81-89D280686DFD}"/>
              </a:ext>
            </a:extLst>
          </p:cNvPr>
          <p:cNvSpPr txBox="1">
            <a:spLocks/>
          </p:cNvSpPr>
          <p:nvPr/>
        </p:nvSpPr>
        <p:spPr>
          <a:xfrm>
            <a:off x="1905000" y="762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Accessing Your Chapter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662B484-CCAE-9F72-776F-56AF385E8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13196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96"/>
    </mc:Choice>
    <mc:Fallback>
      <p:transition spd="slow" advTm="13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39FB-B71D-0752-6382-A4A01028C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BDFF2-AF9C-CA1F-92E2-7F928E003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43000"/>
            <a:ext cx="10744200" cy="630942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AUTHORING PORTAL CONTAINS: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Your Chapter from Last Published Handbook</a:t>
            </a:r>
          </a:p>
          <a:p>
            <a:pPr lvl="2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Both I-P and SI in Same File</a:t>
            </a:r>
            <a:endParaRPr lang="en-US" sz="3200" b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482725" indent="-571500">
              <a:buFont typeface="Wingdings" panose="05000000000000000000" pitchFamily="2" charset="2"/>
              <a:buChar char="ü"/>
            </a:pPr>
            <a:r>
              <a:rPr lang="en-US" b="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MS “Word” Translation from “</a:t>
            </a:r>
            <a:r>
              <a:rPr lang="en-US" b="0" i="1" dirty="0" err="1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Framemaker</a:t>
            </a:r>
            <a:r>
              <a:rPr lang="en-US" b="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</a:p>
          <a:p>
            <a:pPr marL="1828800" lvl="1" indent="-460375">
              <a:buFont typeface="Courier New" panose="02070309020205020404" pitchFamily="49" charset="0"/>
              <a:buChar char="o"/>
            </a:pPr>
            <a:r>
              <a:rPr lang="en-US" sz="3600" b="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NOT a Formatted File</a:t>
            </a:r>
          </a:p>
          <a:p>
            <a:pPr marL="1482725" indent="-571500">
              <a:buFont typeface="Wingdings" panose="05000000000000000000" pitchFamily="2" charset="2"/>
              <a:buChar char="ü"/>
            </a:pPr>
            <a:r>
              <a:rPr lang="en-US" b="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PDF Version</a:t>
            </a:r>
          </a:p>
          <a:p>
            <a:pPr marL="1828800" lvl="1" indent="-460375">
              <a:buFont typeface="Courier New" panose="02070309020205020404" pitchFamily="49" charset="0"/>
              <a:buChar char="o"/>
            </a:pPr>
            <a:r>
              <a:rPr lang="en-US" sz="360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Formatted File, but Harder to Work On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User’s Manual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Quick Reference Guide</a:t>
            </a:r>
          </a:p>
          <a:p>
            <a:endParaRPr lang="en-US" dirty="0">
              <a:solidFill>
                <a:srgbClr val="006FC0"/>
              </a:solidFill>
            </a:endParaRPr>
          </a:p>
        </p:txBody>
      </p:sp>
      <p:pic>
        <p:nvPicPr>
          <p:cNvPr id="4" name="object 5">
            <a:extLst>
              <a:ext uri="{FF2B5EF4-FFF2-40B4-BE49-F238E27FC236}">
                <a16:creationId xmlns:a16="http://schemas.microsoft.com/office/drawing/2014/main" id="{73490192-E616-4AB8-41AA-D3D561BC9FF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F5B1EDAC-90C4-E58D-DAB1-C692E63F810A}"/>
              </a:ext>
            </a:extLst>
          </p:cNvPr>
          <p:cNvSpPr txBox="1">
            <a:spLocks/>
          </p:cNvSpPr>
          <p:nvPr/>
        </p:nvSpPr>
        <p:spPr>
          <a:xfrm>
            <a:off x="1905000" y="762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Editing Your Chapter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219BE8C-DAB3-8746-4AFC-E67900FAF3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85229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90"/>
    </mc:Choice>
    <mc:Fallback>
      <p:transition spd="slow" advTm="50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D57DD-D2E9-D4E1-0640-D68BD40C5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5">
            <a:extLst>
              <a:ext uri="{FF2B5EF4-FFF2-40B4-BE49-F238E27FC236}">
                <a16:creationId xmlns:a16="http://schemas.microsoft.com/office/drawing/2014/main" id="{D5AD72D4-8176-1341-4916-22796E788D4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8AB950-E46E-D9C6-251E-0E61D51D03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" t="18938" r="18239" b="13875"/>
          <a:stretch>
            <a:fillRect/>
          </a:stretch>
        </p:blipFill>
        <p:spPr>
          <a:xfrm>
            <a:off x="76200" y="1905000"/>
            <a:ext cx="9296400" cy="4607648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BB85709F-0A05-91B0-17D1-59C704088932}"/>
              </a:ext>
            </a:extLst>
          </p:cNvPr>
          <p:cNvSpPr/>
          <p:nvPr/>
        </p:nvSpPr>
        <p:spPr>
          <a:xfrm rot="10800000">
            <a:off x="76200" y="5535168"/>
            <a:ext cx="835211" cy="3322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E1E302-20E4-7298-4797-1BFEA5E85467}"/>
              </a:ext>
            </a:extLst>
          </p:cNvPr>
          <p:cNvSpPr txBox="1"/>
          <p:nvPr/>
        </p:nvSpPr>
        <p:spPr>
          <a:xfrm>
            <a:off x="3962400" y="2215661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This is the MS “Word” Document</a:t>
            </a: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33C786EC-96E8-3A0E-1A1E-F7F19876D8CE}"/>
              </a:ext>
            </a:extLst>
          </p:cNvPr>
          <p:cNvSpPr/>
          <p:nvPr/>
        </p:nvSpPr>
        <p:spPr>
          <a:xfrm rot="19273460">
            <a:off x="2462312" y="4462558"/>
            <a:ext cx="3438470" cy="2897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666CD2BB-8C90-1A86-56EF-1991DEDEA191}"/>
              </a:ext>
            </a:extLst>
          </p:cNvPr>
          <p:cNvSpPr txBox="1">
            <a:spLocks/>
          </p:cNvSpPr>
          <p:nvPr/>
        </p:nvSpPr>
        <p:spPr>
          <a:xfrm>
            <a:off x="1905000" y="762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Accessing Your Chapter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4DE3ABB-4F3B-56C4-5841-2210C7D64A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61532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88"/>
    </mc:Choice>
    <mc:Fallback>
      <p:transition spd="slow" advTm="27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1F2D5-C6BD-F4FC-5CBA-67E3115EB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5">
            <a:extLst>
              <a:ext uri="{FF2B5EF4-FFF2-40B4-BE49-F238E27FC236}">
                <a16:creationId xmlns:a16="http://schemas.microsoft.com/office/drawing/2014/main" id="{AA96A1CF-F94A-7536-FFB7-65E4F2B5BD1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29C00B-BA1D-1232-D9DF-B80B4DE58B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0"/>
            <a:ext cx="11644745" cy="6550169"/>
          </a:xfrm>
          <a:prstGeom prst="rect">
            <a:avLst/>
          </a:prstGeom>
        </p:spPr>
      </p:pic>
      <p:sp>
        <p:nvSpPr>
          <p:cNvPr id="8" name="Arrow: Left 7">
            <a:extLst>
              <a:ext uri="{FF2B5EF4-FFF2-40B4-BE49-F238E27FC236}">
                <a16:creationId xmlns:a16="http://schemas.microsoft.com/office/drawing/2014/main" id="{CAA1E581-B8A4-B29C-0B35-5EC28C6C95DE}"/>
              </a:ext>
            </a:extLst>
          </p:cNvPr>
          <p:cNvSpPr/>
          <p:nvPr/>
        </p:nvSpPr>
        <p:spPr>
          <a:xfrm rot="11491015">
            <a:off x="10006959" y="3737634"/>
            <a:ext cx="835211" cy="3322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3C7AFF4-0573-9F8D-B31D-623598281BC1}"/>
              </a:ext>
            </a:extLst>
          </p:cNvPr>
          <p:cNvSpPr txBox="1">
            <a:spLocks/>
          </p:cNvSpPr>
          <p:nvPr/>
        </p:nvSpPr>
        <p:spPr>
          <a:xfrm>
            <a:off x="9448800" y="4399280"/>
            <a:ext cx="243840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4000" b="1" i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FF0000"/>
                </a:solidFill>
              </a:rPr>
              <a:t>Must Use Track Changes for Word Docs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54BCB626-BD48-AEAD-2EEB-E6C982652E07}"/>
              </a:ext>
            </a:extLst>
          </p:cNvPr>
          <p:cNvSpPr txBox="1">
            <a:spLocks/>
          </p:cNvSpPr>
          <p:nvPr/>
        </p:nvSpPr>
        <p:spPr>
          <a:xfrm>
            <a:off x="1905000" y="762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Editing Your Chapter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E0D75CA-488A-3DF8-0519-3092784E3D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82230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75"/>
    </mc:Choice>
    <mc:Fallback>
      <p:transition spd="slow" advTm="14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EEB48-2861-60AA-8EE3-07E8D930D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243506-076F-037D-2883-0371739F6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652905"/>
            <a:ext cx="10744200" cy="501675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VERY IMPORTANT !!</a:t>
            </a:r>
          </a:p>
          <a:p>
            <a:pPr marL="571500" indent="-5715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All “Word” Revisions Must Be Made With “Track Changes”</a:t>
            </a:r>
          </a:p>
          <a:p>
            <a:pPr marL="1482725" indent="-5715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 NOT Turn Off !!!</a:t>
            </a:r>
          </a:p>
          <a:p>
            <a:pPr marL="1482725" indent="-5715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 NOT “Accept Changes” !!!</a:t>
            </a:r>
          </a:p>
          <a:p>
            <a:pPr marL="1482725" indent="-571500"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3600" dirty="0">
                <a:solidFill>
                  <a:srgbClr val="3E824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However, You CAN Make Document More Readable</a:t>
            </a:r>
          </a:p>
        </p:txBody>
      </p:sp>
      <p:pic>
        <p:nvPicPr>
          <p:cNvPr id="4" name="object 5">
            <a:extLst>
              <a:ext uri="{FF2B5EF4-FFF2-40B4-BE49-F238E27FC236}">
                <a16:creationId xmlns:a16="http://schemas.microsoft.com/office/drawing/2014/main" id="{4C3ADDC0-1299-F523-AE1A-F58B5A348B8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6138CC12-C600-C65E-096B-92C81E33DC57}"/>
              </a:ext>
            </a:extLst>
          </p:cNvPr>
          <p:cNvSpPr txBox="1">
            <a:spLocks/>
          </p:cNvSpPr>
          <p:nvPr/>
        </p:nvSpPr>
        <p:spPr>
          <a:xfrm>
            <a:off x="1905000" y="762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Editing Your Chapter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6DEADB0-53A7-BCCA-8568-9EE23AF4D8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52140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52"/>
    </mc:Choice>
    <mc:Fallback>
      <p:transition spd="slow" advTm="19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661E0-CDE2-AE3C-6698-C755ACB32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5">
            <a:extLst>
              <a:ext uri="{FF2B5EF4-FFF2-40B4-BE49-F238E27FC236}">
                <a16:creationId xmlns:a16="http://schemas.microsoft.com/office/drawing/2014/main" id="{6434303E-E8A1-F8DA-4561-AC54165A91D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FFCE3A82-AF89-6583-BF33-6D4EEEFF2222}"/>
              </a:ext>
            </a:extLst>
          </p:cNvPr>
          <p:cNvSpPr txBox="1">
            <a:spLocks/>
          </p:cNvSpPr>
          <p:nvPr/>
        </p:nvSpPr>
        <p:spPr>
          <a:xfrm>
            <a:off x="1905000" y="762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Editing Your Chapter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784F56-13DB-C30D-6617-3BF779650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267" y="1136903"/>
            <a:ext cx="10262733" cy="5772788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3FCDFC93-CF22-01D5-2427-F66E81D81957}"/>
              </a:ext>
            </a:extLst>
          </p:cNvPr>
          <p:cNvSpPr/>
          <p:nvPr/>
        </p:nvSpPr>
        <p:spPr>
          <a:xfrm rot="8523766">
            <a:off x="3251095" y="4031640"/>
            <a:ext cx="835211" cy="3322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22DFD-FB09-CF26-5206-2BE6081B2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798" y="3810000"/>
            <a:ext cx="3390228" cy="2286000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Can Toggle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Btw’n</a:t>
            </a:r>
            <a:r>
              <a:rPr lang="en-US" sz="3600" dirty="0">
                <a:solidFill>
                  <a:srgbClr val="FF0000"/>
                </a:solidFill>
              </a:rPr>
              <a:t>. “All” and “Simple” Markup by Clicking Bar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463E424A-7039-5BB4-B1C3-6ECE5CB3A5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50900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01"/>
    </mc:Choice>
    <mc:Fallback>
      <p:transition spd="slow" advTm="15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0F4F5-21F9-687A-29F6-17166CBC5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53DAB-E0E5-01ED-ADA0-810CC7A48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229486" y="413074"/>
            <a:ext cx="3505200" cy="61555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Click “Review”</a:t>
            </a:r>
          </a:p>
        </p:txBody>
      </p:sp>
      <p:pic>
        <p:nvPicPr>
          <p:cNvPr id="4" name="object 5">
            <a:extLst>
              <a:ext uri="{FF2B5EF4-FFF2-40B4-BE49-F238E27FC236}">
                <a16:creationId xmlns:a16="http://schemas.microsoft.com/office/drawing/2014/main" id="{EF67010C-CDA5-002B-C4EF-3784CF5C312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CDAF620A-122D-7BC8-980A-1A342479FE2D}"/>
              </a:ext>
            </a:extLst>
          </p:cNvPr>
          <p:cNvSpPr txBox="1">
            <a:spLocks/>
          </p:cNvSpPr>
          <p:nvPr/>
        </p:nvSpPr>
        <p:spPr>
          <a:xfrm>
            <a:off x="1905000" y="762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Editing Your Chapter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DD3C21-BE5A-20B7-F1B7-3A2190F77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1900"/>
            <a:ext cx="10820400" cy="6086476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E13BC74-4129-4A95-1FDF-E1103BC7DC17}"/>
              </a:ext>
            </a:extLst>
          </p:cNvPr>
          <p:cNvSpPr txBox="1">
            <a:spLocks/>
          </p:cNvSpPr>
          <p:nvPr/>
        </p:nvSpPr>
        <p:spPr>
          <a:xfrm>
            <a:off x="8676514" y="3560802"/>
            <a:ext cx="3134486" cy="11849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4000" b="1" i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3600" dirty="0">
                <a:solidFill>
                  <a:srgbClr val="FF0000"/>
                </a:solidFill>
              </a:rPr>
              <a:t>“Track Changes”</a:t>
            </a:r>
          </a:p>
          <a:p>
            <a:pPr algn="ctr">
              <a:spcAft>
                <a:spcPts val="600"/>
              </a:spcAft>
            </a:pPr>
            <a:r>
              <a:rPr lang="en-US" sz="3600" dirty="0">
                <a:solidFill>
                  <a:srgbClr val="FF0000"/>
                </a:solidFill>
              </a:rPr>
              <a:t>Still Works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D901C54-DE6E-C1C9-F31A-28FCB947F27E}"/>
              </a:ext>
            </a:extLst>
          </p:cNvPr>
          <p:cNvSpPr txBox="1">
            <a:spLocks/>
          </p:cNvSpPr>
          <p:nvPr/>
        </p:nvSpPr>
        <p:spPr>
          <a:xfrm>
            <a:off x="9011051" y="5681238"/>
            <a:ext cx="3134486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4000" b="1" i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3600" dirty="0">
                <a:solidFill>
                  <a:srgbClr val="FF0000"/>
                </a:solidFill>
              </a:rPr>
              <a:t>Only Comments Still Show</a:t>
            </a: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682443A3-CC2F-8705-7505-6962C2049308}"/>
              </a:ext>
            </a:extLst>
          </p:cNvPr>
          <p:cNvSpPr/>
          <p:nvPr/>
        </p:nvSpPr>
        <p:spPr>
          <a:xfrm rot="21165802">
            <a:off x="8908614" y="5569324"/>
            <a:ext cx="835211" cy="207999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FF76B91-42F6-191D-BCC5-8E09DD2084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4258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69"/>
    </mc:Choice>
    <mc:Fallback>
      <p:transition spd="slow" advTm="30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611A2-95D4-3798-12B5-A0C64795FF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652905"/>
            <a:ext cx="11734800" cy="4001095"/>
          </a:xfrm>
        </p:spPr>
        <p:txBody>
          <a:bodyPr/>
          <a:lstStyle/>
          <a:p>
            <a:pPr algn="l">
              <a:spcBef>
                <a:spcPts val="1200"/>
              </a:spcBef>
            </a:pP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Revisions MUST Be Made in ASHRAE Authoring Portal</a:t>
            </a:r>
          </a:p>
          <a:p>
            <a:pPr marL="571500" indent="-5715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Sharepoint</a:t>
            </a:r>
            <a:r>
              <a:rPr lang="en-US" b="0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File</a:t>
            </a:r>
            <a:br>
              <a:rPr lang="en-US" b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b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b="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Check on Possible Restrictions</a:t>
            </a:r>
            <a:br>
              <a:rPr lang="en-US" b="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b="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May Need to Use Personal Computer</a:t>
            </a:r>
          </a:p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Should Work on Any OS and Browser</a:t>
            </a:r>
            <a:endParaRPr lang="en-US" b="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object 5">
            <a:extLst>
              <a:ext uri="{FF2B5EF4-FFF2-40B4-BE49-F238E27FC236}">
                <a16:creationId xmlns:a16="http://schemas.microsoft.com/office/drawing/2014/main" id="{DDB433E8-05D5-04ED-227F-98D03EC94C0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5AF10C1E-B244-9822-39E9-EB8ECCA7A005}"/>
              </a:ext>
            </a:extLst>
          </p:cNvPr>
          <p:cNvSpPr txBox="1">
            <a:spLocks/>
          </p:cNvSpPr>
          <p:nvPr/>
        </p:nvSpPr>
        <p:spPr>
          <a:xfrm>
            <a:off x="1905000" y="762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Editing Your Chapter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7E5FD7F4-6E99-CAC9-A159-918CF7B128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27378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831"/>
    </mc:Choice>
    <mc:Fallback>
      <p:transition spd="slow" advTm="53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DEF64-3A2F-DB2A-104B-663C04A87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683F2-4A75-BCBA-8A70-19B262F3C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524000"/>
            <a:ext cx="10744200" cy="4770537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WHO CAN SEE REVISIONS?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Everyone with Authoring Portal Access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People Can Work Simultaneously</a:t>
            </a:r>
          </a:p>
          <a:p>
            <a:pPr marL="1482725" indent="-571500">
              <a:buFont typeface="Wingdings" panose="05000000000000000000" pitchFamily="2" charset="2"/>
              <a:buChar char="ü"/>
            </a:pPr>
            <a:r>
              <a:rPr lang="en-US" b="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Will Not See Other Revisions Until Saved</a:t>
            </a:r>
          </a:p>
          <a:p>
            <a:pPr marL="1482725" indent="-5715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b="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Can See Who Revised by Color &amp; Clicking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Need to Edit ONLY One Document</a:t>
            </a:r>
          </a:p>
          <a:p>
            <a:pPr marL="1538288" indent="-571500">
              <a:buFont typeface="Wingdings" panose="05000000000000000000" pitchFamily="2" charset="2"/>
              <a:buChar char="ü"/>
            </a:pPr>
            <a:r>
              <a:rPr lang="en-US" b="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Include BOTH I-P &amp; SI Nomenclatures</a:t>
            </a:r>
          </a:p>
        </p:txBody>
      </p:sp>
      <p:pic>
        <p:nvPicPr>
          <p:cNvPr id="4" name="object 5">
            <a:extLst>
              <a:ext uri="{FF2B5EF4-FFF2-40B4-BE49-F238E27FC236}">
                <a16:creationId xmlns:a16="http://schemas.microsoft.com/office/drawing/2014/main" id="{A9DCBB3B-7B35-FBC9-9B22-B507563579B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0767382F-FDAD-4BF3-121B-70D29BA648AE}"/>
              </a:ext>
            </a:extLst>
          </p:cNvPr>
          <p:cNvSpPr txBox="1">
            <a:spLocks/>
          </p:cNvSpPr>
          <p:nvPr/>
        </p:nvSpPr>
        <p:spPr>
          <a:xfrm>
            <a:off x="1905000" y="762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Editing Your Chapter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DCA9B5A-E0B9-EDA1-A28E-18FC0D9BEA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42529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86"/>
    </mc:Choice>
    <mc:Fallback>
      <p:transition spd="slow" advTm="53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AEE6C-BBEC-0D79-E60A-46755E8E6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5">
            <a:extLst>
              <a:ext uri="{FF2B5EF4-FFF2-40B4-BE49-F238E27FC236}">
                <a16:creationId xmlns:a16="http://schemas.microsoft.com/office/drawing/2014/main" id="{6E8CD4E8-FD85-6828-2AA9-1DE5A3F361B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6780386B-EA44-7F9B-CCCD-723E4A6EB5EB}"/>
              </a:ext>
            </a:extLst>
          </p:cNvPr>
          <p:cNvSpPr txBox="1">
            <a:spLocks/>
          </p:cNvSpPr>
          <p:nvPr/>
        </p:nvSpPr>
        <p:spPr>
          <a:xfrm>
            <a:off x="1905000" y="3048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Editing Your Chapter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CA3F4A-202A-3E99-9164-D8FC2F628D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8" y="1104900"/>
            <a:ext cx="11582400" cy="65151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344411-F028-3685-080C-01F9ABAAFC27}"/>
              </a:ext>
            </a:extLst>
          </p:cNvPr>
          <p:cNvSpPr txBox="1">
            <a:spLocks/>
          </p:cNvSpPr>
          <p:nvPr/>
        </p:nvSpPr>
        <p:spPr>
          <a:xfrm>
            <a:off x="9144000" y="3012281"/>
            <a:ext cx="2647189" cy="36933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4000" b="1" i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0070C0"/>
                </a:solidFill>
              </a:rPr>
              <a:t>Colors Identify Change Authors</a:t>
            </a:r>
          </a:p>
          <a:p>
            <a:pPr algn="ctr"/>
            <a:r>
              <a:rPr lang="en-US" i="1" dirty="0">
                <a:solidFill>
                  <a:srgbClr val="FF0000"/>
                </a:solidFill>
              </a:rPr>
              <a:t>Click to See Who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63F8DBC-2AA6-6EC4-2B0A-E3C6FA191D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66498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73"/>
    </mc:Choice>
    <mc:Fallback>
      <p:transition spd="slow" advTm="10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FC7A-0214-B92E-73E8-525C1F1B1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5">
            <a:extLst>
              <a:ext uri="{FF2B5EF4-FFF2-40B4-BE49-F238E27FC236}">
                <a16:creationId xmlns:a16="http://schemas.microsoft.com/office/drawing/2014/main" id="{7D85AA8D-2829-C930-FE9C-6969411DC9A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A3CE0C-378C-85C3-2CB0-689ACD0372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" t="18938" r="18239" b="13875"/>
          <a:stretch>
            <a:fillRect/>
          </a:stretch>
        </p:blipFill>
        <p:spPr>
          <a:xfrm>
            <a:off x="76200" y="1905000"/>
            <a:ext cx="9296400" cy="4607648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6E0CE6F1-DF76-1C39-9BE5-DE5684A2EDC9}"/>
              </a:ext>
            </a:extLst>
          </p:cNvPr>
          <p:cNvSpPr/>
          <p:nvPr/>
        </p:nvSpPr>
        <p:spPr>
          <a:xfrm rot="10800000">
            <a:off x="76200" y="5992368"/>
            <a:ext cx="835211" cy="3322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1BFA456E-B0C4-1938-042A-DC8940507358}"/>
              </a:ext>
            </a:extLst>
          </p:cNvPr>
          <p:cNvSpPr txBox="1">
            <a:spLocks/>
          </p:cNvSpPr>
          <p:nvPr/>
        </p:nvSpPr>
        <p:spPr>
          <a:xfrm>
            <a:off x="1905000" y="3048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Editing Your Chapter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FC9482-8EE9-FB53-E668-00712532C7DC}"/>
              </a:ext>
            </a:extLst>
          </p:cNvPr>
          <p:cNvSpPr txBox="1"/>
          <p:nvPr/>
        </p:nvSpPr>
        <p:spPr>
          <a:xfrm>
            <a:off x="3428252" y="2076271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This is the PDF  Document</a:t>
            </a: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97DEAFDF-5DAB-5770-31A1-F229D30F1FE8}"/>
              </a:ext>
            </a:extLst>
          </p:cNvPr>
          <p:cNvSpPr/>
          <p:nvPr/>
        </p:nvSpPr>
        <p:spPr>
          <a:xfrm rot="18457174">
            <a:off x="2144289" y="4581943"/>
            <a:ext cx="3438470" cy="2897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BE604D79-1310-938E-329E-2106B90A78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13126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83"/>
    </mc:Choice>
    <mc:Fallback>
      <p:transition spd="slow" advTm="24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8A97D-6691-E97C-1D4B-030DC0165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5">
            <a:extLst>
              <a:ext uri="{FF2B5EF4-FFF2-40B4-BE49-F238E27FC236}">
                <a16:creationId xmlns:a16="http://schemas.microsoft.com/office/drawing/2014/main" id="{A16C3B20-51D2-BA0D-97F3-830B03C242A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414DFDC2-AABC-0145-CA52-D1B4C2429728}"/>
              </a:ext>
            </a:extLst>
          </p:cNvPr>
          <p:cNvSpPr txBox="1">
            <a:spLocks/>
          </p:cNvSpPr>
          <p:nvPr/>
        </p:nvSpPr>
        <p:spPr>
          <a:xfrm>
            <a:off x="1905000" y="3048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Editing Your Chapter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3A1A90-2917-2BD4-1318-98DAB9D0B33E}"/>
              </a:ext>
            </a:extLst>
          </p:cNvPr>
          <p:cNvSpPr txBox="1">
            <a:spLocks/>
          </p:cNvSpPr>
          <p:nvPr/>
        </p:nvSpPr>
        <p:spPr>
          <a:xfrm>
            <a:off x="7102694" y="3024187"/>
            <a:ext cx="5085589" cy="24622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4000" b="1" i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If Revising a PDF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Go To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 “</a:t>
            </a:r>
            <a:r>
              <a:rPr lang="en-US" i="1" dirty="0">
                <a:solidFill>
                  <a:srgbClr val="0070C0"/>
                </a:solidFill>
              </a:rPr>
              <a:t>00-Authoring Resources</a:t>
            </a:r>
            <a:r>
              <a:rPr lang="en-US" dirty="0">
                <a:solidFill>
                  <a:srgbClr val="0070C0"/>
                </a:solidFill>
              </a:rPr>
              <a:t>”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9E9E17-318B-B06F-DAED-EC61D8396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t="17777" r="43125" b="8889"/>
          <a:stretch>
            <a:fillRect/>
          </a:stretch>
        </p:blipFill>
        <p:spPr>
          <a:xfrm>
            <a:off x="533400" y="1752600"/>
            <a:ext cx="6400800" cy="5029200"/>
          </a:xfrm>
          <a:prstGeom prst="rect">
            <a:avLst/>
          </a:prstGeom>
        </p:spPr>
      </p:pic>
      <p:sp>
        <p:nvSpPr>
          <p:cNvPr id="8" name="Arrow: Left 7">
            <a:extLst>
              <a:ext uri="{FF2B5EF4-FFF2-40B4-BE49-F238E27FC236}">
                <a16:creationId xmlns:a16="http://schemas.microsoft.com/office/drawing/2014/main" id="{DB9D68D1-0272-A422-0270-62326F2C2CA4}"/>
              </a:ext>
            </a:extLst>
          </p:cNvPr>
          <p:cNvSpPr/>
          <p:nvPr/>
        </p:nvSpPr>
        <p:spPr>
          <a:xfrm rot="10800000">
            <a:off x="460189" y="5001768"/>
            <a:ext cx="835211" cy="3322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E5332DA-9C7C-A8AE-2733-C7620C756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13324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56"/>
    </mc:Choice>
    <mc:Fallback>
      <p:transition spd="slow" advTm="12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03DBD-6C2E-212C-C33D-A08A40AF9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5">
            <a:extLst>
              <a:ext uri="{FF2B5EF4-FFF2-40B4-BE49-F238E27FC236}">
                <a16:creationId xmlns:a16="http://schemas.microsoft.com/office/drawing/2014/main" id="{6061F594-06C1-5C03-4041-21786DBE19C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ACD06BFA-AF9C-1AA1-40D8-FA34668F6B68}"/>
              </a:ext>
            </a:extLst>
          </p:cNvPr>
          <p:cNvSpPr txBox="1">
            <a:spLocks/>
          </p:cNvSpPr>
          <p:nvPr/>
        </p:nvSpPr>
        <p:spPr>
          <a:xfrm>
            <a:off x="1905000" y="3048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Editing Your Chapter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3BCC70-6246-766F-8C72-252B6775F2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8052" r="40625" b="8889"/>
          <a:stretch>
            <a:fillRect/>
          </a:stretch>
        </p:blipFill>
        <p:spPr>
          <a:xfrm>
            <a:off x="533400" y="1561355"/>
            <a:ext cx="6477000" cy="5010430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7989DD8F-D3E2-45E3-D9FD-D328BC89FDE9}"/>
              </a:ext>
            </a:extLst>
          </p:cNvPr>
          <p:cNvSpPr/>
          <p:nvPr/>
        </p:nvSpPr>
        <p:spPr>
          <a:xfrm rot="10800000">
            <a:off x="231589" y="5458968"/>
            <a:ext cx="835211" cy="3322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F55FD4A-C234-0A53-0F42-F563F521F6AA}"/>
              </a:ext>
            </a:extLst>
          </p:cNvPr>
          <p:cNvSpPr txBox="1">
            <a:spLocks/>
          </p:cNvSpPr>
          <p:nvPr/>
        </p:nvSpPr>
        <p:spPr>
          <a:xfrm>
            <a:off x="7239000" y="1600200"/>
            <a:ext cx="4343400" cy="4924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4000" b="1" i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Read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“</a:t>
            </a:r>
            <a:r>
              <a:rPr lang="en-US" i="1" dirty="0">
                <a:solidFill>
                  <a:srgbClr val="0070C0"/>
                </a:solidFill>
              </a:rPr>
              <a:t>How to Guide for </a:t>
            </a:r>
          </a:p>
          <a:p>
            <a:pPr algn="ctr"/>
            <a:r>
              <a:rPr lang="en-US" i="1" dirty="0">
                <a:solidFill>
                  <a:srgbClr val="0070C0"/>
                </a:solidFill>
              </a:rPr>
              <a:t>Marking-up</a:t>
            </a:r>
          </a:p>
          <a:p>
            <a:pPr algn="ctr"/>
            <a:r>
              <a:rPr lang="en-US" i="1" dirty="0">
                <a:solidFill>
                  <a:srgbClr val="0070C0"/>
                </a:solidFill>
              </a:rPr>
              <a:t>Chapter PDF’s</a:t>
            </a:r>
            <a:r>
              <a:rPr lang="en-US" dirty="0">
                <a:solidFill>
                  <a:srgbClr val="0070C0"/>
                </a:solidFill>
              </a:rPr>
              <a:t>”</a:t>
            </a:r>
          </a:p>
          <a:p>
            <a:pPr algn="ctr"/>
            <a:endParaRPr lang="en-US" dirty="0">
              <a:solidFill>
                <a:srgbClr val="0070C0"/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Must Use </a:t>
            </a:r>
          </a:p>
          <a:p>
            <a:pPr algn="ctr"/>
            <a:r>
              <a:rPr lang="en-US" i="1" dirty="0">
                <a:solidFill>
                  <a:srgbClr val="FF0000"/>
                </a:solidFill>
              </a:rPr>
              <a:t>Adobe Annotation Tool</a:t>
            </a:r>
            <a:r>
              <a:rPr lang="en-US" dirty="0">
                <a:solidFill>
                  <a:srgbClr val="FF0000"/>
                </a:solidFill>
              </a:rPr>
              <a:t>”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B26708E-E54B-BC57-5A92-B628940ED6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92212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91"/>
    </mc:Choice>
    <mc:Fallback>
      <p:transition spd="slow" advTm="33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BB5B1-D180-CD16-1E01-F514267CD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575973-0BD3-6E49-0F86-30EA4DB7B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4183" y="2321004"/>
            <a:ext cx="11196735" cy="1107996"/>
          </a:xfrm>
        </p:spPr>
        <p:txBody>
          <a:bodyPr/>
          <a:lstStyle/>
          <a:p>
            <a:pPr algn="ctr"/>
            <a:r>
              <a:rPr lang="en-US" sz="360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Store New and Revised Charts and Illustrations Here</a:t>
            </a:r>
          </a:p>
          <a:p>
            <a:pPr algn="ctr"/>
            <a:r>
              <a:rPr lang="en-US" sz="360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Reference in Word Document</a:t>
            </a:r>
          </a:p>
        </p:txBody>
      </p:sp>
      <p:pic>
        <p:nvPicPr>
          <p:cNvPr id="3" name="object 5">
            <a:extLst>
              <a:ext uri="{FF2B5EF4-FFF2-40B4-BE49-F238E27FC236}">
                <a16:creationId xmlns:a16="http://schemas.microsoft.com/office/drawing/2014/main" id="{9A276967-6756-55A6-3F6C-96F6AD66387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764DC7-BE3D-92F2-79CA-DE0630F671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 r="2500" b="17778"/>
          <a:stretch>
            <a:fillRect/>
          </a:stretch>
        </p:blipFill>
        <p:spPr>
          <a:xfrm>
            <a:off x="1203567" y="3415990"/>
            <a:ext cx="9383118" cy="3428447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F709FE82-08A7-6935-83EE-079D8914A2B3}"/>
              </a:ext>
            </a:extLst>
          </p:cNvPr>
          <p:cNvSpPr/>
          <p:nvPr/>
        </p:nvSpPr>
        <p:spPr>
          <a:xfrm rot="9549351">
            <a:off x="1327177" y="5547923"/>
            <a:ext cx="835211" cy="3322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C30325E6-8D5D-66A1-45E4-54D0EE23077B}"/>
              </a:ext>
            </a:extLst>
          </p:cNvPr>
          <p:cNvSpPr txBox="1">
            <a:spLocks/>
          </p:cNvSpPr>
          <p:nvPr/>
        </p:nvSpPr>
        <p:spPr>
          <a:xfrm>
            <a:off x="1905000" y="762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Editing Your Chapter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D3E0DE7-C89D-E365-AC63-B8F1D3691599}"/>
              </a:ext>
            </a:extLst>
          </p:cNvPr>
          <p:cNvSpPr txBox="1">
            <a:spLocks/>
          </p:cNvSpPr>
          <p:nvPr/>
        </p:nvSpPr>
        <p:spPr>
          <a:xfrm>
            <a:off x="304800" y="1054894"/>
            <a:ext cx="1121532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4000" b="1" i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If You Don’t Have a Folder for Illustration</a:t>
            </a:r>
            <a:r>
              <a:rPr lang="en-US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  <a:p>
            <a:pPr algn="ctr"/>
            <a:r>
              <a:rPr lang="en-US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Your Handbook Chair Should Create One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9F416D9-9EBD-702A-ACEA-2315ACBA4B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78491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52"/>
    </mc:Choice>
    <mc:Fallback>
      <p:transition spd="slow" advTm="16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5A717-E609-CABC-A3B5-6F35289B8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C6B5B6-D198-06B0-E28E-AE8940A75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652905"/>
            <a:ext cx="10972800" cy="5539978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Select</a:t>
            </a:r>
            <a:r>
              <a:rPr lang="en-US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solidFill>
                  <a:srgbClr val="3E824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Colors</a:t>
            </a:r>
            <a:r>
              <a:rPr lang="en-US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That</a:t>
            </a:r>
            <a:r>
              <a:rPr lang="en-US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Reproduce</a:t>
            </a:r>
            <a:r>
              <a:rPr lang="en-US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</a:t>
            </a:r>
            <a:r>
              <a:rPr lang="en-US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 &amp; W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Must Have Permissions</a:t>
            </a:r>
          </a:p>
          <a:p>
            <a:pPr marL="1482725" indent="-571500">
              <a:buFont typeface="Wingdings" panose="05000000000000000000" pitchFamily="2" charset="2"/>
              <a:buChar char="ü"/>
            </a:pPr>
            <a:r>
              <a:rPr lang="en-US" sz="3600" b="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If From ASHRAE Publication – Cite Source</a:t>
            </a:r>
          </a:p>
          <a:p>
            <a:pPr marL="1482725" indent="-571500">
              <a:buFont typeface="Wingdings" panose="05000000000000000000" pitchFamily="2" charset="2"/>
              <a:buChar char="ü"/>
            </a:pPr>
            <a:r>
              <a:rPr lang="en-US" sz="3600" b="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If From US Gov’t. Publication – Cite Source</a:t>
            </a:r>
          </a:p>
          <a:p>
            <a:pPr marL="1482725" indent="-571500">
              <a:buFont typeface="Wingdings" panose="05000000000000000000" pitchFamily="2" charset="2"/>
              <a:buChar char="ü"/>
            </a:pPr>
            <a:r>
              <a:rPr lang="en-US" sz="3600" b="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If From Company</a:t>
            </a:r>
          </a:p>
          <a:p>
            <a:pPr marL="2063750" indent="-571500">
              <a:buFont typeface="Wingdings" panose="05000000000000000000" pitchFamily="2" charset="2"/>
              <a:buChar char="v"/>
            </a:pPr>
            <a:r>
              <a:rPr lang="en-US" sz="3200" b="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Written Permission Letter</a:t>
            </a:r>
          </a:p>
          <a:p>
            <a:pPr marL="2063750" indent="-571500">
              <a:buFont typeface="Wingdings" panose="05000000000000000000" pitchFamily="2" charset="2"/>
              <a:buChar char="v"/>
            </a:pPr>
            <a:r>
              <a:rPr lang="en-US" sz="3200" b="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Preferably “In Perpetuity”</a:t>
            </a:r>
          </a:p>
          <a:p>
            <a:pPr marL="1482725" indent="-571500">
              <a:buFont typeface="Wingdings" panose="05000000000000000000" pitchFamily="2" charset="2"/>
              <a:buChar char="ü"/>
            </a:pPr>
            <a:r>
              <a:rPr lang="en-US" sz="3600" b="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If Original Creation, ASHRAE is Granted Copyright.  (Creator Listed on Contributors Page)</a:t>
            </a:r>
          </a:p>
        </p:txBody>
      </p:sp>
      <p:pic>
        <p:nvPicPr>
          <p:cNvPr id="4" name="object 5">
            <a:extLst>
              <a:ext uri="{FF2B5EF4-FFF2-40B4-BE49-F238E27FC236}">
                <a16:creationId xmlns:a16="http://schemas.microsoft.com/office/drawing/2014/main" id="{957DE254-1DFE-AC1D-2392-7177EFD5F38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42245F3B-AC9A-658F-0BFD-F6BEE40EEF5D}"/>
              </a:ext>
            </a:extLst>
          </p:cNvPr>
          <p:cNvSpPr txBox="1">
            <a:spLocks/>
          </p:cNvSpPr>
          <p:nvPr/>
        </p:nvSpPr>
        <p:spPr>
          <a:xfrm>
            <a:off x="1905000" y="762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Editing Your Chapter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1518D2B-4C71-2CC9-2121-4465408FFD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87652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752"/>
    </mc:Choice>
    <mc:Fallback>
      <p:transition spd="slow" advTm="57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83426-08FE-7B21-CF17-79AC47ABD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49334-624B-A556-44E9-2375B8F51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744200" cy="4924425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Format Preferences:</a:t>
            </a:r>
          </a:p>
          <a:p>
            <a:pPr marL="1482725" indent="-571500">
              <a:buFont typeface="Wingdings" panose="05000000000000000000" pitchFamily="2" charset="2"/>
              <a:buChar char="ü"/>
            </a:pPr>
            <a:r>
              <a:rPr lang="en-US" b="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  Layered PSDs (</a:t>
            </a:r>
            <a:r>
              <a:rPr lang="en-US" b="0" i="1" dirty="0" err="1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PhotoShop</a:t>
            </a:r>
            <a:r>
              <a:rPr lang="en-US" b="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Documents)</a:t>
            </a:r>
          </a:p>
          <a:p>
            <a:pPr marL="1482725" indent="-571500">
              <a:buFont typeface="Wingdings" panose="05000000000000000000" pitchFamily="2" charset="2"/>
              <a:buChar char="ü"/>
            </a:pPr>
            <a:r>
              <a:rPr lang="en-US" b="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 Flattened TIFFs</a:t>
            </a:r>
          </a:p>
          <a:p>
            <a:pPr marL="1482725" indent="-571500">
              <a:buFont typeface="Wingdings" panose="05000000000000000000" pitchFamily="2" charset="2"/>
              <a:buChar char="ü"/>
            </a:pPr>
            <a:r>
              <a:rPr lang="en-US" b="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 Flattened JPEGs. </a:t>
            </a:r>
          </a:p>
          <a:p>
            <a:pPr marL="623888" indent="-571500">
              <a:buFont typeface="Arial" panose="020B0604020202020204" pitchFamily="34" charset="0"/>
              <a:buChar char="•"/>
            </a:pPr>
            <a:r>
              <a:rPr lang="en-US" b="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600 DPI </a:t>
            </a:r>
            <a:r>
              <a:rPr lang="en-US" i="1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or Greater </a:t>
            </a:r>
            <a:endParaRPr lang="en-US" i="1" dirty="0">
              <a:solidFill>
                <a:srgbClr val="006F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427163" indent="-571500">
              <a:buFont typeface="Wingdings" panose="05000000000000000000" pitchFamily="2" charset="2"/>
              <a:buChar char="ü"/>
            </a:pPr>
            <a:r>
              <a:rPr lang="en-US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(Internet Copies are NOT Usable!)</a:t>
            </a:r>
          </a:p>
          <a:p>
            <a:pPr marL="623888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Large Tables or Examples</a:t>
            </a:r>
          </a:p>
          <a:p>
            <a:pPr marL="1482725" indent="-571500">
              <a:buFont typeface="Wingdings" panose="05000000000000000000" pitchFamily="2" charset="2"/>
              <a:buChar char="ü"/>
            </a:pPr>
            <a:r>
              <a:rPr lang="en-US" b="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Upload Excel Files or Table – Note in Text</a:t>
            </a:r>
          </a:p>
        </p:txBody>
      </p:sp>
      <p:pic>
        <p:nvPicPr>
          <p:cNvPr id="4" name="object 5">
            <a:extLst>
              <a:ext uri="{FF2B5EF4-FFF2-40B4-BE49-F238E27FC236}">
                <a16:creationId xmlns:a16="http://schemas.microsoft.com/office/drawing/2014/main" id="{20E06C50-1336-8B70-5D20-A744FD44F2F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BB72F8B7-405B-5EDF-BD35-32F48C3DDA7C}"/>
              </a:ext>
            </a:extLst>
          </p:cNvPr>
          <p:cNvSpPr txBox="1">
            <a:spLocks/>
          </p:cNvSpPr>
          <p:nvPr/>
        </p:nvSpPr>
        <p:spPr>
          <a:xfrm>
            <a:off x="1524000" y="3048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Figures &amp; Illustrations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7839C739-A785-5AA8-72B2-01C8B6A6E7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5653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934"/>
    </mc:Choice>
    <mc:Fallback>
      <p:transition spd="slow" advTm="41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6FC50-96B3-2F4C-FF75-EDBE3C8C5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4DEC4E-7AD4-CE27-22D2-827514790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1957387"/>
            <a:ext cx="8458200" cy="2462213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ANNOTATE IN TEXT !!</a:t>
            </a:r>
          </a:p>
          <a:p>
            <a:pPr marL="1482725" indent="-571500">
              <a:buFont typeface="Wingdings" panose="05000000000000000000" pitchFamily="2" charset="2"/>
              <a:buChar char="ü"/>
            </a:pPr>
            <a:r>
              <a:rPr lang="en-US" b="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Insert “Comment”</a:t>
            </a:r>
          </a:p>
          <a:p>
            <a:pPr marL="1939925" lvl="1" indent="-571500">
              <a:buFont typeface="Wingdings" panose="05000000000000000000" pitchFamily="2" charset="2"/>
              <a:buChar char="Ø"/>
            </a:pPr>
            <a:r>
              <a:rPr lang="en-US" sz="400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Indicate “New” or “Replaced”</a:t>
            </a:r>
          </a:p>
          <a:p>
            <a:pPr marL="1939925" lvl="1" indent="-571500">
              <a:buFont typeface="Wingdings" panose="05000000000000000000" pitchFamily="2" charset="2"/>
              <a:buChar char="Ø"/>
            </a:pPr>
            <a:r>
              <a:rPr lang="en-US" sz="4000" i="1" dirty="0">
                <a:solidFill>
                  <a:srgbClr val="006F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If Simple Revision, Explain</a:t>
            </a:r>
          </a:p>
        </p:txBody>
      </p:sp>
      <p:pic>
        <p:nvPicPr>
          <p:cNvPr id="4" name="object 5">
            <a:extLst>
              <a:ext uri="{FF2B5EF4-FFF2-40B4-BE49-F238E27FC236}">
                <a16:creationId xmlns:a16="http://schemas.microsoft.com/office/drawing/2014/main" id="{565838ED-8CEA-127F-F6E2-4548F0E1316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93154601-7639-A004-591C-25D1F2223434}"/>
              </a:ext>
            </a:extLst>
          </p:cNvPr>
          <p:cNvSpPr txBox="1">
            <a:spLocks/>
          </p:cNvSpPr>
          <p:nvPr/>
        </p:nvSpPr>
        <p:spPr>
          <a:xfrm>
            <a:off x="1524000" y="304800"/>
            <a:ext cx="777240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Figures &amp; Illustrations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39B1D10-8A2A-D214-9293-D5C3220D0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96884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90"/>
    </mc:Choice>
    <mc:Fallback>
      <p:transition spd="slow" advTm="28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02AC0-214A-D085-CF04-E5D511C50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6E14A61-BC6E-87B7-CE21-6EF81818B0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6640" y="232686"/>
            <a:ext cx="10229850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sz="5400" b="1" spc="-25" dirty="0">
                <a:solidFill>
                  <a:schemeClr val="accent2"/>
                </a:solidFill>
              </a:rPr>
              <a:t>ASHRAE</a:t>
            </a:r>
            <a:r>
              <a:rPr sz="5400" b="1" spc="-260" dirty="0">
                <a:solidFill>
                  <a:schemeClr val="accent2"/>
                </a:solidFill>
              </a:rPr>
              <a:t> </a:t>
            </a:r>
            <a:r>
              <a:rPr sz="5400" b="1" spc="-40" dirty="0">
                <a:solidFill>
                  <a:schemeClr val="accent2"/>
                </a:solidFill>
              </a:rPr>
              <a:t>Handbook </a:t>
            </a:r>
            <a:r>
              <a:rPr lang="en-US" sz="5400" b="1" spc="-40" dirty="0">
                <a:solidFill>
                  <a:schemeClr val="accent2"/>
                </a:solidFill>
              </a:rPr>
              <a:t>Chapter Revisions</a:t>
            </a:r>
            <a:endParaRPr sz="5400" b="1" dirty="0">
              <a:solidFill>
                <a:schemeClr val="accent2"/>
              </a:solidFill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3BC8337-3CB2-84AD-A1FE-2F9D99EB6EEB}"/>
              </a:ext>
            </a:extLst>
          </p:cNvPr>
          <p:cNvSpPr txBox="1"/>
          <p:nvPr/>
        </p:nvSpPr>
        <p:spPr>
          <a:xfrm>
            <a:off x="680226" y="4955224"/>
            <a:ext cx="10673574" cy="16741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r>
              <a:rPr lang="en-US" sz="5400" b="1" spc="-10" dirty="0">
                <a:solidFill>
                  <a:srgbClr val="00B050"/>
                </a:solidFill>
                <a:latin typeface="Calibri Light"/>
                <a:ea typeface="+mj-ea"/>
                <a:cs typeface="Calibri Light"/>
              </a:rPr>
              <a:t>Now You Can Get to Work</a:t>
            </a:r>
          </a:p>
          <a:p>
            <a:pPr algn="ctr"/>
            <a:r>
              <a:rPr lang="en-US" sz="5400" b="1" i="1" spc="-10" dirty="0">
                <a:solidFill>
                  <a:srgbClr val="00B050"/>
                </a:solidFill>
                <a:latin typeface="Calibri Light"/>
                <a:ea typeface="+mj-ea"/>
                <a:cs typeface="Calibri Light"/>
              </a:rPr>
              <a:t>Make Sure You Know Your Due Dates !!</a:t>
            </a:r>
            <a:endParaRPr sz="5400" b="1" i="1" spc="-10" dirty="0">
              <a:solidFill>
                <a:srgbClr val="00B050"/>
              </a:solidFill>
              <a:latin typeface="Calibri Light"/>
              <a:ea typeface="+mj-ea"/>
              <a:cs typeface="Calibri Light"/>
            </a:endParaRPr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6F95C115-F866-2F8A-F35F-839202C9EF9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26415" y="5027534"/>
            <a:ext cx="1200150" cy="832103"/>
          </a:xfrm>
          <a:prstGeom prst="rect">
            <a:avLst/>
          </a:prstGeom>
        </p:spPr>
      </p:pic>
      <p:sp>
        <p:nvSpPr>
          <p:cNvPr id="8" name="object 8">
            <a:extLst>
              <a:ext uri="{FF2B5EF4-FFF2-40B4-BE49-F238E27FC236}">
                <a16:creationId xmlns:a16="http://schemas.microsoft.com/office/drawing/2014/main" id="{6C2A78D5-A6CB-FDB4-0A49-976F22062C99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068811" y="6464680"/>
            <a:ext cx="244475" cy="178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US" spc="-25" smtClean="0"/>
              <a:pPr marL="38100">
                <a:lnSpc>
                  <a:spcPts val="1240"/>
                </a:lnSpc>
              </a:pPr>
              <a:t>29</a:t>
            </a:fld>
            <a:endParaRPr spc="-25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4C1170-2150-F98A-2264-82CC7DFDE9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9267" y="1143000"/>
            <a:ext cx="6824596" cy="31173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BE46815-E9F2-9A19-C916-AB374AAE7A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70085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40"/>
    </mc:Choice>
    <mc:Fallback>
      <p:transition spd="slow" advTm="13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7800" y="394721"/>
            <a:ext cx="8629649" cy="1594667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chemeClr val="accent2"/>
                </a:solidFill>
              </a:rPr>
              <a:t>Your TC Handbook Chair Must Request Access</a:t>
            </a:r>
            <a:endParaRPr sz="5400" b="1" dirty="0">
              <a:solidFill>
                <a:schemeClr val="accent2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00200" y="4232551"/>
            <a:ext cx="4254880" cy="114775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en-US" sz="2800" b="1" dirty="0">
                <a:latin typeface="Calibri"/>
                <a:cs typeface="Calibri"/>
              </a:rPr>
              <a:t>Moli (</a:t>
            </a:r>
            <a:r>
              <a:rPr sz="2800" b="1" dirty="0">
                <a:latin typeface="Calibri"/>
                <a:cs typeface="Calibri"/>
              </a:rPr>
              <a:t>Heather</a:t>
            </a:r>
            <a:r>
              <a:rPr lang="en-US" sz="2800" b="1" dirty="0">
                <a:latin typeface="Calibri"/>
                <a:cs typeface="Calibri"/>
              </a:rPr>
              <a:t>)</a:t>
            </a:r>
            <a:r>
              <a:rPr sz="2800" b="1" spc="-9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Kennedy</a:t>
            </a:r>
            <a:endParaRPr sz="2800" dirty="0">
              <a:latin typeface="Calibri"/>
              <a:cs typeface="Calibri"/>
            </a:endParaRPr>
          </a:p>
          <a:p>
            <a:pPr marL="12700" marR="5080" indent="635" algn="ctr">
              <a:lnSpc>
                <a:spcPct val="111400"/>
              </a:lnSpc>
              <a:spcBef>
                <a:spcPts val="10"/>
              </a:spcBef>
            </a:pPr>
            <a:r>
              <a:rPr sz="2000" dirty="0">
                <a:latin typeface="Calibri"/>
                <a:cs typeface="Calibri"/>
              </a:rPr>
              <a:t>Handbook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Editor</a:t>
            </a:r>
            <a:endParaRPr lang="en-US" sz="2000" spc="-10" dirty="0">
              <a:latin typeface="Calibri"/>
              <a:cs typeface="Calibri"/>
            </a:endParaRPr>
          </a:p>
          <a:p>
            <a:pPr marL="12700" marR="5080" indent="635" algn="ctr">
              <a:lnSpc>
                <a:spcPct val="111400"/>
              </a:lnSpc>
              <a:spcBef>
                <a:spcPts val="10"/>
              </a:spcBef>
            </a:pP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hkennedy@ashrae.org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82250" y="359409"/>
            <a:ext cx="1200150" cy="83210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382510" y="4191000"/>
            <a:ext cx="2447290" cy="1148391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95"/>
              </a:spcBef>
            </a:pPr>
            <a:r>
              <a:rPr sz="2800" b="1" dirty="0">
                <a:latin typeface="Calibri"/>
                <a:cs typeface="Calibri"/>
              </a:rPr>
              <a:t>Jeri</a:t>
            </a:r>
            <a:r>
              <a:rPr sz="2800" b="1" spc="-4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Alger</a:t>
            </a:r>
            <a:endParaRPr sz="2800" dirty="0">
              <a:latin typeface="Calibri"/>
              <a:cs typeface="Calibri"/>
            </a:endParaRPr>
          </a:p>
          <a:p>
            <a:pPr marL="12700" algn="ctr">
              <a:lnSpc>
                <a:spcPct val="100000"/>
              </a:lnSpc>
              <a:spcBef>
                <a:spcPts val="229"/>
              </a:spcBef>
            </a:pPr>
            <a:r>
              <a:rPr sz="2000" dirty="0">
                <a:latin typeface="Calibri"/>
                <a:cs typeface="Calibri"/>
              </a:rPr>
              <a:t>Managing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Editor</a:t>
            </a:r>
            <a:endParaRPr sz="2000" dirty="0">
              <a:latin typeface="Calibri"/>
              <a:cs typeface="Calibri"/>
            </a:endParaRPr>
          </a:p>
          <a:p>
            <a:pPr marL="12700" algn="ctr">
              <a:lnSpc>
                <a:spcPct val="100000"/>
              </a:lnSpc>
              <a:spcBef>
                <a:spcPts val="220"/>
              </a:spcBef>
            </a:pPr>
            <a:r>
              <a:rPr sz="20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6"/>
              </a:rPr>
              <a:t>jalger@ashrae.org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3</a:t>
            </a:fld>
            <a:endParaRPr spc="-25" dirty="0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58989BF7-D44A-9534-1C09-97875DC404C3}"/>
              </a:ext>
            </a:extLst>
          </p:cNvPr>
          <p:cNvSpPr txBox="1"/>
          <p:nvPr/>
        </p:nvSpPr>
        <p:spPr>
          <a:xfrm>
            <a:off x="1227860" y="3383831"/>
            <a:ext cx="9829800" cy="53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3535"/>
              </a:lnSpc>
            </a:pPr>
            <a:r>
              <a:rPr lang="en-US" sz="5400" b="1" i="1" spc="-10" dirty="0">
                <a:solidFill>
                  <a:srgbClr val="FF0000"/>
                </a:solidFill>
                <a:latin typeface="Calibri Light"/>
                <a:ea typeface="+mj-ea"/>
                <a:cs typeface="Calibri Light"/>
              </a:rPr>
              <a:t>If Problems, Contact:</a:t>
            </a:r>
            <a:endParaRPr sz="5400" b="1" i="1" spc="-10" dirty="0">
              <a:solidFill>
                <a:srgbClr val="FF0000"/>
              </a:solidFill>
              <a:latin typeface="Calibri Light"/>
              <a:ea typeface="+mj-ea"/>
              <a:cs typeface="Calibri Light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19F8F47-6E8B-69ED-93E0-FF2AB9B0CB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76"/>
    </mc:Choice>
    <mc:Fallback>
      <p:transition spd="slow" advTm="33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602D8-45BE-81DA-787E-7D825D5D5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A3EAB-A34E-2B6B-0994-1537DE982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6965" y="1728478"/>
            <a:ext cx="11059286" cy="615553"/>
          </a:xfrm>
        </p:spPr>
        <p:txBody>
          <a:bodyPr/>
          <a:lstStyle/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Revisor Receives Email Similar to One of These:</a:t>
            </a:r>
          </a:p>
        </p:txBody>
      </p:sp>
      <p:pic>
        <p:nvPicPr>
          <p:cNvPr id="4" name="object 5">
            <a:extLst>
              <a:ext uri="{FF2B5EF4-FFF2-40B4-BE49-F238E27FC236}">
                <a16:creationId xmlns:a16="http://schemas.microsoft.com/office/drawing/2014/main" id="{E11B2A79-3E0D-8580-E96A-A5CCB3CA7CD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E3EF4AED-1B5B-B064-CA1C-803026C51855}"/>
              </a:ext>
            </a:extLst>
          </p:cNvPr>
          <p:cNvSpPr txBox="1">
            <a:spLocks/>
          </p:cNvSpPr>
          <p:nvPr/>
        </p:nvSpPr>
        <p:spPr>
          <a:xfrm>
            <a:off x="523114" y="304800"/>
            <a:ext cx="9840086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Accessing ASHRAE Authoring Portal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11AE2A-D81B-9815-DF31-A9DC89E7659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115" t="50001" r="12653" b="-24193"/>
          <a:stretch>
            <a:fillRect/>
          </a:stretch>
        </p:blipFill>
        <p:spPr>
          <a:xfrm>
            <a:off x="600306" y="2935606"/>
            <a:ext cx="11898351" cy="9724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E59B9F-ACCE-E278-691F-E80FD279435E}"/>
              </a:ext>
            </a:extLst>
          </p:cNvPr>
          <p:cNvSpPr txBox="1"/>
          <p:nvPr/>
        </p:nvSpPr>
        <p:spPr>
          <a:xfrm>
            <a:off x="1015256" y="3677224"/>
            <a:ext cx="112850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0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“Kennedy, Heather is inviting you to collaborate on ASHRAE Authoring Portal”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4377C9F-472E-CA91-2767-0C69EFE41BE9}"/>
              </a:ext>
            </a:extLst>
          </p:cNvPr>
          <p:cNvSpPr txBox="1">
            <a:spLocks/>
          </p:cNvSpPr>
          <p:nvPr/>
        </p:nvSpPr>
        <p:spPr>
          <a:xfrm>
            <a:off x="1220561" y="4592685"/>
            <a:ext cx="10348332" cy="697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>
                <a:solidFill>
                  <a:srgbClr val="FF0000"/>
                </a:solidFill>
              </a:rPr>
              <a:t>Be Sure to Check Spam, Junk, Google Sub-Folders, etc.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D802463-3535-CB77-00BD-E26D91AE9269}"/>
              </a:ext>
            </a:extLst>
          </p:cNvPr>
          <p:cNvSpPr txBox="1">
            <a:spLocks/>
          </p:cNvSpPr>
          <p:nvPr/>
        </p:nvSpPr>
        <p:spPr>
          <a:xfrm>
            <a:off x="600306" y="5738864"/>
            <a:ext cx="11462091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4000" b="1" i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Revisors Confirm Access to Your Handbook Chair !!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31FB14B-40B4-914E-232A-4606409177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26488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71"/>
    </mc:Choice>
    <mc:Fallback>
      <p:transition spd="slow" advTm="38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6D012B-69D9-FD77-F3AE-E9430A4300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7073" b="33912"/>
          <a:stretch>
            <a:fillRect/>
          </a:stretch>
        </p:blipFill>
        <p:spPr>
          <a:xfrm>
            <a:off x="76200" y="1981200"/>
            <a:ext cx="12192000" cy="3427253"/>
          </a:xfrm>
          <a:prstGeom prst="rect">
            <a:avLst/>
          </a:prstGeom>
        </p:spPr>
      </p:pic>
      <p:sp>
        <p:nvSpPr>
          <p:cNvPr id="3" name="Arrow: Left 2">
            <a:extLst>
              <a:ext uri="{FF2B5EF4-FFF2-40B4-BE49-F238E27FC236}">
                <a16:creationId xmlns:a16="http://schemas.microsoft.com/office/drawing/2014/main" id="{CCD869C4-5F9A-0672-5401-CA1DD2C3F297}"/>
              </a:ext>
            </a:extLst>
          </p:cNvPr>
          <p:cNvSpPr/>
          <p:nvPr/>
        </p:nvSpPr>
        <p:spPr>
          <a:xfrm rot="21126137">
            <a:off x="2386859" y="3393399"/>
            <a:ext cx="2177032" cy="26830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96F9EF-C443-BBCB-2120-15003C782C23}"/>
              </a:ext>
            </a:extLst>
          </p:cNvPr>
          <p:cNvSpPr txBox="1"/>
          <p:nvPr/>
        </p:nvSpPr>
        <p:spPr>
          <a:xfrm>
            <a:off x="3124200" y="3178294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CLICK HERE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14376391-9100-1189-7DD2-F9B17A771797}"/>
              </a:ext>
            </a:extLst>
          </p:cNvPr>
          <p:cNvSpPr txBox="1">
            <a:spLocks/>
          </p:cNvSpPr>
          <p:nvPr/>
        </p:nvSpPr>
        <p:spPr>
          <a:xfrm>
            <a:off x="1175957" y="228600"/>
            <a:ext cx="9840086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Accessing ASHRAE Authoring Portal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F656EF9-8A74-993F-679D-9434ED9AC1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00308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60"/>
    </mc:Choice>
    <mc:Fallback>
      <p:transition spd="slow" advTm="10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16E1D-01A6-D92B-4DAF-C95DD4BD1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0083"/>
            <a:ext cx="12115800" cy="953769"/>
          </a:xfrm>
        </p:spPr>
        <p:txBody>
          <a:bodyPr>
            <a:normAutofit/>
          </a:bodyPr>
          <a:lstStyle/>
          <a:p>
            <a:pPr algn="ctr"/>
            <a:r>
              <a:rPr lang="en-US" sz="4900" b="1" spc="-25" dirty="0">
                <a:solidFill>
                  <a:schemeClr val="accent2"/>
                </a:solidFill>
              </a:rPr>
              <a:t>Microsoft Sign-in / Registration Required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170E9C-DC39-B57A-3181-7485E0158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1180171"/>
            <a:ext cx="6781852" cy="5677829"/>
          </a:xfrm>
          <a:prstGeom prst="rect">
            <a:avLst/>
          </a:prstGeom>
        </p:spPr>
      </p:pic>
      <p:sp>
        <p:nvSpPr>
          <p:cNvPr id="3" name="Arrow: Left 2">
            <a:extLst>
              <a:ext uri="{FF2B5EF4-FFF2-40B4-BE49-F238E27FC236}">
                <a16:creationId xmlns:a16="http://schemas.microsoft.com/office/drawing/2014/main" id="{CB0A5F3F-E1DD-85DF-A7F9-37824F80C84D}"/>
              </a:ext>
            </a:extLst>
          </p:cNvPr>
          <p:cNvSpPr/>
          <p:nvPr/>
        </p:nvSpPr>
        <p:spPr>
          <a:xfrm rot="21126137">
            <a:off x="8148250" y="5634983"/>
            <a:ext cx="2177032" cy="26830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632E56-CCC7-772B-6165-4D8D2B3B415D}"/>
              </a:ext>
            </a:extLst>
          </p:cNvPr>
          <p:cNvSpPr txBox="1"/>
          <p:nvPr/>
        </p:nvSpPr>
        <p:spPr>
          <a:xfrm>
            <a:off x="8963472" y="4840357"/>
            <a:ext cx="2390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CLICK HERE TO REQUEST CODE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C0FB2B-80B2-7695-E050-B590D799BF2E}"/>
              </a:ext>
            </a:extLst>
          </p:cNvPr>
          <p:cNvSpPr txBox="1"/>
          <p:nvPr/>
        </p:nvSpPr>
        <p:spPr>
          <a:xfrm>
            <a:off x="3429000" y="3259723"/>
            <a:ext cx="3202259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jack.sprat12@snailmail.com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E93F88D-E6F6-4F11-E248-F39B7FA93E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8B894F-4394-0807-6933-C2EBC5C6415A}"/>
              </a:ext>
            </a:extLst>
          </p:cNvPr>
          <p:cNvSpPr txBox="1"/>
          <p:nvPr/>
        </p:nvSpPr>
        <p:spPr>
          <a:xfrm>
            <a:off x="5410200" y="4328707"/>
            <a:ext cx="3202259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jack.sprat12@snailmail.com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820537-AB3D-8D13-4D80-4AAD79550169}"/>
              </a:ext>
            </a:extLst>
          </p:cNvPr>
          <p:cNvSpPr txBox="1"/>
          <p:nvPr/>
        </p:nvSpPr>
        <p:spPr>
          <a:xfrm>
            <a:off x="3429000" y="4592173"/>
            <a:ext cx="3202259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to sign you in.</a:t>
            </a:r>
          </a:p>
        </p:txBody>
      </p:sp>
    </p:spTree>
    <p:extLst>
      <p:ext uri="{BB962C8B-B14F-4D97-AF65-F5344CB8AC3E}">
        <p14:creationId xmlns:p14="http://schemas.microsoft.com/office/powerpoint/2010/main" val="59196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03"/>
    </mc:Choice>
    <mc:Fallback>
      <p:transition spd="slow" advTm="14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7D0E0C-B51D-00DB-B531-C2665E253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08" y="769244"/>
            <a:ext cx="7244348" cy="6378935"/>
          </a:xfrm>
          <a:prstGeom prst="rect">
            <a:avLst/>
          </a:prstGeom>
        </p:spPr>
      </p:pic>
      <p:sp>
        <p:nvSpPr>
          <p:cNvPr id="3" name="Arrow: Left 2">
            <a:extLst>
              <a:ext uri="{FF2B5EF4-FFF2-40B4-BE49-F238E27FC236}">
                <a16:creationId xmlns:a16="http://schemas.microsoft.com/office/drawing/2014/main" id="{F096BEE2-C5CD-505F-9ED0-C3C3E01EE2F3}"/>
              </a:ext>
            </a:extLst>
          </p:cNvPr>
          <p:cNvSpPr/>
          <p:nvPr/>
        </p:nvSpPr>
        <p:spPr>
          <a:xfrm rot="21126137">
            <a:off x="8224471" y="5634984"/>
            <a:ext cx="2177032" cy="26830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DA5BD2-14C4-472C-1B88-3C94B103EF4B}"/>
              </a:ext>
            </a:extLst>
          </p:cNvPr>
          <p:cNvSpPr txBox="1"/>
          <p:nvPr/>
        </p:nvSpPr>
        <p:spPr>
          <a:xfrm>
            <a:off x="9643696" y="5821661"/>
            <a:ext cx="2390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CLICK TO SIGN-IN</a:t>
            </a: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CEC9EB8F-84D8-632E-ABD7-1BF6F559D1D4}"/>
              </a:ext>
            </a:extLst>
          </p:cNvPr>
          <p:cNvSpPr/>
          <p:nvPr/>
        </p:nvSpPr>
        <p:spPr>
          <a:xfrm rot="21126137">
            <a:off x="7127845" y="4528213"/>
            <a:ext cx="2177032" cy="26830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037096-CE6D-2F2D-597D-677EFB7A4EAD}"/>
              </a:ext>
            </a:extLst>
          </p:cNvPr>
          <p:cNvSpPr txBox="1"/>
          <p:nvPr/>
        </p:nvSpPr>
        <p:spPr>
          <a:xfrm>
            <a:off x="4549380" y="4575482"/>
            <a:ext cx="2598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123456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9211BD-9631-FB7D-A09A-8FCAA041D606}"/>
              </a:ext>
            </a:extLst>
          </p:cNvPr>
          <p:cNvSpPr txBox="1"/>
          <p:nvPr/>
        </p:nvSpPr>
        <p:spPr>
          <a:xfrm>
            <a:off x="9115872" y="3710372"/>
            <a:ext cx="2390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ENTER CODE SENT TO THIS EMAIL ADDRESS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D939601-606B-3E8C-77A0-8A3BAE55F948}"/>
              </a:ext>
            </a:extLst>
          </p:cNvPr>
          <p:cNvSpPr txBox="1">
            <a:spLocks/>
          </p:cNvSpPr>
          <p:nvPr/>
        </p:nvSpPr>
        <p:spPr>
          <a:xfrm>
            <a:off x="152400" y="39576"/>
            <a:ext cx="12115800" cy="95376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algn="ctr"/>
            <a:r>
              <a:rPr lang="en-US" sz="4900" b="1" spc="-25" dirty="0">
                <a:solidFill>
                  <a:schemeClr val="accent2"/>
                </a:solidFill>
              </a:rPr>
              <a:t>Microsoft Sign-in / Registration Required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BCB2ED-455E-8E24-1B4D-1CDD5A2572E9}"/>
              </a:ext>
            </a:extLst>
          </p:cNvPr>
          <p:cNvSpPr txBox="1"/>
          <p:nvPr/>
        </p:nvSpPr>
        <p:spPr>
          <a:xfrm>
            <a:off x="3200400" y="2895600"/>
            <a:ext cx="3202259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jack.sprat12@snailmail.com</a:t>
            </a: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8DCA969D-0BC1-75FA-0AD9-AFA481EB3278}"/>
              </a:ext>
            </a:extLst>
          </p:cNvPr>
          <p:cNvSpPr/>
          <p:nvPr/>
        </p:nvSpPr>
        <p:spPr>
          <a:xfrm rot="607582">
            <a:off x="5868696" y="3281922"/>
            <a:ext cx="3153582" cy="29415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6DF014A-6E9D-AB80-8A9B-0016EC77D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A9E1AE1-DBD5-ACF4-169D-C1B8BC9DDCFE}"/>
              </a:ext>
            </a:extLst>
          </p:cNvPr>
          <p:cNvSpPr txBox="1"/>
          <p:nvPr/>
        </p:nvSpPr>
        <p:spPr>
          <a:xfrm>
            <a:off x="5321528" y="4026503"/>
            <a:ext cx="3202259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jack.sprat12@snailmail.com</a:t>
            </a:r>
          </a:p>
        </p:txBody>
      </p:sp>
    </p:spTree>
    <p:extLst>
      <p:ext uri="{BB962C8B-B14F-4D97-AF65-F5344CB8AC3E}">
        <p14:creationId xmlns:p14="http://schemas.microsoft.com/office/powerpoint/2010/main" val="2325298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20"/>
    </mc:Choice>
    <mc:Fallback>
      <p:transition spd="slow" advTm="10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690DF-0A24-D2DB-46C5-2266A38CF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0FFC0-CBED-0CC0-A42C-6DB3C0A53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0083"/>
            <a:ext cx="12115800" cy="953769"/>
          </a:xfrm>
        </p:spPr>
        <p:txBody>
          <a:bodyPr>
            <a:normAutofit/>
          </a:bodyPr>
          <a:lstStyle/>
          <a:p>
            <a:pPr algn="ctr"/>
            <a:r>
              <a:rPr lang="en-US" sz="4900" b="1" spc="-25" dirty="0">
                <a:solidFill>
                  <a:schemeClr val="accent2"/>
                </a:solidFill>
              </a:rPr>
              <a:t>Microsoft Sign-in / Registration Required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E6242F-CA32-E056-42B4-F3144BC84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1157623"/>
            <a:ext cx="5202564" cy="5776577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32EB243E-AEAE-7DFC-44BF-6EEAC124C0BC}"/>
              </a:ext>
            </a:extLst>
          </p:cNvPr>
          <p:cNvSpPr/>
          <p:nvPr/>
        </p:nvSpPr>
        <p:spPr>
          <a:xfrm rot="21126137">
            <a:off x="8009109" y="5907999"/>
            <a:ext cx="2177032" cy="26830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F191F1-F632-6A41-A15D-3AF3084E9C77}"/>
              </a:ext>
            </a:extLst>
          </p:cNvPr>
          <p:cNvSpPr txBox="1"/>
          <p:nvPr/>
        </p:nvSpPr>
        <p:spPr>
          <a:xfrm>
            <a:off x="9067800" y="5113372"/>
            <a:ext cx="2390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CLICK TO ACCEPT CONDITIONS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B682A1-DED7-D00D-7FB7-1757F80AA334}"/>
              </a:ext>
            </a:extLst>
          </p:cNvPr>
          <p:cNvSpPr txBox="1"/>
          <p:nvPr/>
        </p:nvSpPr>
        <p:spPr>
          <a:xfrm>
            <a:off x="4544382" y="2667000"/>
            <a:ext cx="3276600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jack.sprat12@snailmail.com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F218A11-13BB-164C-2CD8-C3A9BB703A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34258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58"/>
    </mc:Choice>
    <mc:Fallback>
      <p:transition spd="slow" advTm="9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89E6F-8B9F-BD8D-21C7-BF7F2DDB4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4D104B-903B-1D93-FEEE-BB2987FDF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" t="5087" r="6478" b="8021"/>
          <a:stretch>
            <a:fillRect/>
          </a:stretch>
        </p:blipFill>
        <p:spPr>
          <a:xfrm>
            <a:off x="2438400" y="1700175"/>
            <a:ext cx="9080138" cy="5027977"/>
          </a:xfrm>
          <a:prstGeom prst="rect">
            <a:avLst/>
          </a:prstGeom>
        </p:spPr>
      </p:pic>
      <p:sp>
        <p:nvSpPr>
          <p:cNvPr id="8" name="Arrow: Left 7">
            <a:extLst>
              <a:ext uri="{FF2B5EF4-FFF2-40B4-BE49-F238E27FC236}">
                <a16:creationId xmlns:a16="http://schemas.microsoft.com/office/drawing/2014/main" id="{E216518F-1A9E-379D-DD10-975B752FEB35}"/>
              </a:ext>
            </a:extLst>
          </p:cNvPr>
          <p:cNvSpPr/>
          <p:nvPr/>
        </p:nvSpPr>
        <p:spPr>
          <a:xfrm rot="10800000">
            <a:off x="2514599" y="5791200"/>
            <a:ext cx="1673411" cy="484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ject 5">
            <a:extLst>
              <a:ext uri="{FF2B5EF4-FFF2-40B4-BE49-F238E27FC236}">
                <a16:creationId xmlns:a16="http://schemas.microsoft.com/office/drawing/2014/main" id="{6F067157-15DF-ACF6-D610-22850B0AA5E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68736" y="304800"/>
            <a:ext cx="1200150" cy="832103"/>
          </a:xfrm>
          <a:prstGeom prst="rect">
            <a:avLst/>
          </a:prstGeom>
        </p:spPr>
      </p:pic>
      <p:sp>
        <p:nvSpPr>
          <p:cNvPr id="12" name="object 2">
            <a:extLst>
              <a:ext uri="{FF2B5EF4-FFF2-40B4-BE49-F238E27FC236}">
                <a16:creationId xmlns:a16="http://schemas.microsoft.com/office/drawing/2014/main" id="{6FD0345E-C61E-5E4F-646C-14F6CA6FD553}"/>
              </a:ext>
            </a:extLst>
          </p:cNvPr>
          <p:cNvSpPr txBox="1">
            <a:spLocks/>
          </p:cNvSpPr>
          <p:nvPr/>
        </p:nvSpPr>
        <p:spPr>
          <a:xfrm>
            <a:off x="838200" y="304800"/>
            <a:ext cx="9552875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435735" marR="5080" indent="-1423670" algn="ctr">
              <a:lnSpc>
                <a:spcPts val="5830"/>
              </a:lnSpc>
              <a:spcBef>
                <a:spcPts val="835"/>
              </a:spcBef>
            </a:pPr>
            <a:r>
              <a:rPr lang="en-US" sz="5400" b="1" spc="-25" dirty="0">
                <a:solidFill>
                  <a:srgbClr val="C00000"/>
                </a:solidFill>
              </a:rPr>
              <a:t>Receive Authoring Portal Access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B12A58-38BB-8578-D2FF-DC7AC735127A}"/>
              </a:ext>
            </a:extLst>
          </p:cNvPr>
          <p:cNvSpPr txBox="1"/>
          <p:nvPr/>
        </p:nvSpPr>
        <p:spPr>
          <a:xfrm>
            <a:off x="-28128" y="5163603"/>
            <a:ext cx="23903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LOG-IN WITH MICROSOFT PASSWORD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(Create Account if Necessary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35AD662-63C6-8A7A-7099-307BD74324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40003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18"/>
    </mc:Choice>
    <mc:Fallback>
      <p:transition spd="slow" advTm="20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13483</TotalTime>
  <Words>723</Words>
  <Application>Microsoft Office PowerPoint</Application>
  <PresentationFormat>Widescreen</PresentationFormat>
  <Paragraphs>142</Paragraphs>
  <Slides>29</Slides>
  <Notes>0</Notes>
  <HiddenSlides>0</HiddenSlides>
  <MMClips>29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Aptos</vt:lpstr>
      <vt:lpstr>Arial</vt:lpstr>
      <vt:lpstr>Calibri</vt:lpstr>
      <vt:lpstr>Calibri Light</vt:lpstr>
      <vt:lpstr>Cambria</vt:lpstr>
      <vt:lpstr>Courier New</vt:lpstr>
      <vt:lpstr>Wingdings</vt:lpstr>
      <vt:lpstr>Office Theme</vt:lpstr>
      <vt:lpstr>ASHRAE Handbook Chapter Revisions</vt:lpstr>
      <vt:lpstr>PowerPoint Presentation</vt:lpstr>
      <vt:lpstr>Your TC Handbook Chair Must Request Access</vt:lpstr>
      <vt:lpstr>PowerPoint Presentation</vt:lpstr>
      <vt:lpstr>PowerPoint Presentation</vt:lpstr>
      <vt:lpstr>Microsoft Sign-in / Registration Required</vt:lpstr>
      <vt:lpstr>PowerPoint Presentation</vt:lpstr>
      <vt:lpstr>Microsoft Sign-in / Registration Required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ASHRAE Handbook Chapter Revisions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bparsons</dc:creator>
  <cp:lastModifiedBy>Robert McFarlane</cp:lastModifiedBy>
  <cp:revision>104</cp:revision>
  <cp:lastPrinted>2026-06-20T12:57:19Z</cp:lastPrinted>
  <dcterms:created xsi:type="dcterms:W3CDTF">2025-06-18T13:34:24Z</dcterms:created>
  <dcterms:modified xsi:type="dcterms:W3CDTF">2026-06-21T18:50:25Z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2025-02-09T00:00:00Z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2025-06-18T00:00:00Z</vt:filetime>
  </property>
  <property fmtid="{D5CDD505-2E9C-101B-9397-08002B2CF9AE}" pid="5" name="Producer">
    <vt:lpwstr>Microsoft® PowerPoint® for Microsoft 365</vt:lpwstr>
  </property>
</Properties>
</file>