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6" r:id="rId2"/>
    <p:sldId id="281" r:id="rId3"/>
    <p:sldId id="273" r:id="rId4"/>
    <p:sldId id="280" r:id="rId5"/>
    <p:sldId id="282" r:id="rId6"/>
    <p:sldId id="310" r:id="rId7"/>
    <p:sldId id="259" r:id="rId8"/>
    <p:sldId id="311" r:id="rId9"/>
    <p:sldId id="312" r:id="rId10"/>
    <p:sldId id="314" r:id="rId11"/>
    <p:sldId id="315" r:id="rId12"/>
    <p:sldId id="322" r:id="rId13"/>
    <p:sldId id="317" r:id="rId14"/>
    <p:sldId id="323" r:id="rId15"/>
    <p:sldId id="319" r:id="rId16"/>
    <p:sldId id="289" r:id="rId17"/>
    <p:sldId id="290" r:id="rId18"/>
    <p:sldId id="291" r:id="rId19"/>
    <p:sldId id="332" r:id="rId20"/>
    <p:sldId id="295" r:id="rId21"/>
    <p:sldId id="296" r:id="rId22"/>
    <p:sldId id="298" r:id="rId23"/>
    <p:sldId id="299" r:id="rId24"/>
    <p:sldId id="331" r:id="rId25"/>
    <p:sldId id="320" r:id="rId26"/>
    <p:sldId id="269" r:id="rId27"/>
    <p:sldId id="293" r:id="rId28"/>
    <p:sldId id="301" r:id="rId29"/>
    <p:sldId id="297" r:id="rId30"/>
    <p:sldId id="300" r:id="rId31"/>
    <p:sldId id="313" r:id="rId32"/>
    <p:sldId id="305" r:id="rId33"/>
    <p:sldId id="308" r:id="rId34"/>
    <p:sldId id="306" r:id="rId35"/>
    <p:sldId id="321" r:id="rId36"/>
    <p:sldId id="326" r:id="rId37"/>
    <p:sldId id="333" r:id="rId38"/>
    <p:sldId id="335" r:id="rId39"/>
    <p:sldId id="337" r:id="rId40"/>
    <p:sldId id="328" r:id="rId41"/>
    <p:sldId id="329" r:id="rId42"/>
    <p:sldId id="339" r:id="rId43"/>
    <p:sldId id="330" r:id="rId44"/>
    <p:sldId id="336" r:id="rId45"/>
    <p:sldId id="327" r:id="rId46"/>
    <p:sldId id="325" r:id="rId47"/>
    <p:sldId id="307" r:id="rId48"/>
    <p:sldId id="302" r:id="rId49"/>
    <p:sldId id="304" r:id="rId50"/>
    <p:sldId id="303" r:id="rId51"/>
    <p:sldId id="340" r:id="rId52"/>
  </p:sldIdLst>
  <p:sldSz cx="12192000" cy="6858000"/>
  <p:notesSz cx="9363075" cy="70770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832712-11C8-89A8-1395-B6FF36951676}" name="Kennedy, Moli" initials="MK" userId="S::hkennedy@ashrae.org::5a6c0633-5f0d-41c4-b775-aa1a7137f98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24D"/>
    <a:srgbClr val="006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94660"/>
  </p:normalViewPr>
  <p:slideViewPr>
    <p:cSldViewPr>
      <p:cViewPr varScale="1">
        <p:scale>
          <a:sx n="57" d="100"/>
          <a:sy n="57" d="100"/>
        </p:scale>
        <p:origin x="948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7333" cy="355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3304" y="0"/>
            <a:ext cx="4057333" cy="355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C13C1-D51A-4935-9CF2-601F62FB4F0F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59050" y="884238"/>
            <a:ext cx="4244975" cy="2389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6308" y="3405843"/>
            <a:ext cx="7490460" cy="27865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21584"/>
            <a:ext cx="4057333" cy="355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3304" y="6721584"/>
            <a:ext cx="4057333" cy="355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D2FFC-5683-43C6-895D-D987831E1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1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D2FFC-5683-43C6-895D-D987831E10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06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05182-627B-7604-CDAC-F53A383E7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8E0D26-A71F-A89F-E0DA-CAAADFBD7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753932-09E1-0844-D438-D8C1A0495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7B7EC-644E-D01A-EA33-C622980AB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D2FFC-5683-43C6-895D-D987831E10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29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CC08C-4724-1866-3797-AE338E65D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6F3EFA-D62E-8F21-A6DC-40D22870C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91BD10-AFC9-2B46-1952-5F82DD01D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C4F6B-B5DA-4038-3216-B20A74A82C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D2FFC-5683-43C6-895D-D987831E10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85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0EEE5-EDA0-FE90-493B-CCF9CD90B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D5BC2D-3DB3-5818-E8B1-04E1A3A7CE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3D036D-AB3B-F445-8753-AE75D71C9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43269-8515-495B-460D-F514ADF7A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D2FFC-5683-43C6-895D-D987831E10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17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6EEC6-7F93-1C1D-BBB8-649381522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9E8088-D493-CF58-23AC-402D43264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126CC4-AC29-DE71-3D93-09EC7AD96E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0A946-8654-080C-BE8C-577A116D4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D2FFC-5683-43C6-895D-D987831E10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77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CE1AA-D452-7CA3-788D-39E0614F5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E121F8-6B1B-AA27-59C3-DEAF2C503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361E73-E53C-E445-3645-1FD1169A8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797F9-DB86-0B92-3950-D0EEC02990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D2FFC-5683-43C6-895D-D987831E10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06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4FC9C-F577-842C-5CAF-B00DDD6B8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DAF587-74C0-57F0-3488-36EA6E7E7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57ECD1-8953-E0C9-3A60-44D43ED5B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9819B-5D87-74B4-95ED-FF8D16C8F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D2FFC-5683-43C6-895D-D987831E10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28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EC7E0-6124-4553-97C2-30553CA0B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0D68A6-1702-4173-F7DC-4D208A823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5A07DA-750E-7E38-8522-B5EC0D469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22459-56C1-2BA2-726D-755614A8EC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D2FFC-5683-43C6-895D-D987831E10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3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6FC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6FC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6FC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199" y="3200400"/>
            <a:ext cx="10515600" cy="132562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6403" y="3314700"/>
            <a:ext cx="5615178" cy="122910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35395" y="3314700"/>
            <a:ext cx="1005077" cy="122910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40780" y="3314700"/>
            <a:ext cx="3720846" cy="122910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92932" y="310083"/>
            <a:ext cx="5397500" cy="9537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9480" y="3071188"/>
            <a:ext cx="9939655" cy="3552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68811" y="6464680"/>
            <a:ext cx="244475" cy="17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jalger@ashrae.org" TargetMode="External"/><Relationship Id="rId5" Type="http://schemas.openxmlformats.org/officeDocument/2006/relationships/image" Target="../media/image5.jpg"/><Relationship Id="rId4" Type="http://schemas.openxmlformats.org/officeDocument/2006/relationships/hyperlink" Target="mailto:hkennedy@ashrae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1.png"/><Relationship Id="rId5" Type="http://schemas.openxmlformats.org/officeDocument/2006/relationships/image" Target="../media/image5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smartcandy.co.za/rentals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6.png"/><Relationship Id="rId5" Type="http://schemas.openxmlformats.org/officeDocument/2006/relationships/image" Target="../media/image43.png"/><Relationship Id="rId4" Type="http://schemas.openxmlformats.org/officeDocument/2006/relationships/image" Target="../media/image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6.png"/><Relationship Id="rId5" Type="http://schemas.openxmlformats.org/officeDocument/2006/relationships/image" Target="../media/image44.png"/><Relationship Id="rId4" Type="http://schemas.openxmlformats.org/officeDocument/2006/relationships/image" Target="../media/image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6.png"/><Relationship Id="rId5" Type="http://schemas.openxmlformats.org/officeDocument/2006/relationships/image" Target="../media/image45.png"/><Relationship Id="rId4" Type="http://schemas.openxmlformats.org/officeDocument/2006/relationships/image" Target="../media/image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6.png"/><Relationship Id="rId5" Type="http://schemas.openxmlformats.org/officeDocument/2006/relationships/image" Target="../media/image46.png"/><Relationship Id="rId4" Type="http://schemas.openxmlformats.org/officeDocument/2006/relationships/image" Target="../media/image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hyperlink" Target="mailto:jalger@ashrae.org" TargetMode="External"/><Relationship Id="rId5" Type="http://schemas.openxmlformats.org/officeDocument/2006/relationships/image" Target="../media/image5.jpg"/><Relationship Id="rId4" Type="http://schemas.openxmlformats.org/officeDocument/2006/relationships/hyperlink" Target="mailto:hkennedy@ashrae.or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7.m4a"/><Relationship Id="rId16" Type="http://schemas.openxmlformats.org/officeDocument/2006/relationships/image" Target="../media/image23.png"/><Relationship Id="rId20" Type="http://schemas.openxmlformats.org/officeDocument/2006/relationships/image" Target="../media/image6.png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5.jp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4353" y="609600"/>
            <a:ext cx="5134610" cy="158940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>
              <a:lnSpc>
                <a:spcPts val="5830"/>
              </a:lnSpc>
              <a:spcBef>
                <a:spcPts val="835"/>
              </a:spcBef>
            </a:pPr>
            <a:r>
              <a:rPr sz="5400" b="1" spc="-25" dirty="0">
                <a:solidFill>
                  <a:schemeClr val="accent2"/>
                </a:solidFill>
              </a:rPr>
              <a:t>ASHRAE</a:t>
            </a:r>
            <a:r>
              <a:rPr sz="5400" b="1" spc="-260" dirty="0">
                <a:solidFill>
                  <a:schemeClr val="accent2"/>
                </a:solidFill>
              </a:rPr>
              <a:t> </a:t>
            </a:r>
            <a:r>
              <a:rPr sz="5400" b="1" spc="-40" dirty="0">
                <a:solidFill>
                  <a:schemeClr val="accent2"/>
                </a:solidFill>
              </a:rPr>
              <a:t>Handbook </a:t>
            </a:r>
            <a:r>
              <a:rPr sz="5400" b="1" spc="-10" dirty="0">
                <a:solidFill>
                  <a:schemeClr val="accent2"/>
                </a:solidFill>
              </a:rPr>
              <a:t>Training</a:t>
            </a:r>
            <a:endParaRPr sz="5400" b="1" dirty="0">
              <a:solidFill>
                <a:schemeClr val="accent2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5000" y="2200910"/>
            <a:ext cx="8382000" cy="11343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535"/>
              </a:lnSpc>
              <a:spcBef>
                <a:spcPts val="95"/>
              </a:spcBef>
              <a:spcAft>
                <a:spcPts val="1200"/>
              </a:spcAft>
            </a:pPr>
            <a:r>
              <a:rPr sz="4000" b="0" spc="-25" dirty="0">
                <a:solidFill>
                  <a:schemeClr val="accent2"/>
                </a:solidFill>
                <a:latin typeface="Calibri Light"/>
                <a:cs typeface="Calibri Light"/>
              </a:rPr>
              <a:t>for</a:t>
            </a:r>
            <a:endParaRPr sz="4000" dirty="0">
              <a:solidFill>
                <a:schemeClr val="accent2"/>
              </a:solidFill>
              <a:latin typeface="Calibri Light"/>
              <a:cs typeface="Calibri Light"/>
            </a:endParaRPr>
          </a:p>
          <a:p>
            <a:pPr algn="ctr">
              <a:lnSpc>
                <a:spcPts val="3535"/>
              </a:lnSpc>
            </a:pPr>
            <a:r>
              <a:rPr sz="5400" b="1" spc="-10" dirty="0">
                <a:solidFill>
                  <a:schemeClr val="accent2"/>
                </a:solidFill>
                <a:latin typeface="Calibri Light"/>
                <a:ea typeface="+mj-ea"/>
                <a:cs typeface="Calibri Light"/>
              </a:rPr>
              <a:t>TC </a:t>
            </a:r>
            <a:r>
              <a:rPr lang="en-US" sz="5400" b="1" spc="-10" dirty="0">
                <a:solidFill>
                  <a:schemeClr val="accent2"/>
                </a:solidFill>
                <a:latin typeface="Calibri Light"/>
                <a:ea typeface="+mj-ea"/>
                <a:cs typeface="Calibri Light"/>
              </a:rPr>
              <a:t>Handbook Chapter </a:t>
            </a:r>
            <a:r>
              <a:rPr sz="5400" b="1" spc="-10" dirty="0">
                <a:solidFill>
                  <a:schemeClr val="accent2"/>
                </a:solidFill>
                <a:latin typeface="Calibri Light"/>
                <a:ea typeface="+mj-ea"/>
                <a:cs typeface="Calibri Light"/>
              </a:rPr>
              <a:t>Chairs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00200" y="4232551"/>
            <a:ext cx="4254880" cy="114775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en-US" sz="2800" b="1" dirty="0">
                <a:latin typeface="Calibri"/>
                <a:cs typeface="Calibri"/>
              </a:rPr>
              <a:t>Moli (</a:t>
            </a:r>
            <a:r>
              <a:rPr sz="2800" b="1" dirty="0">
                <a:latin typeface="Calibri"/>
                <a:cs typeface="Calibri"/>
              </a:rPr>
              <a:t>Heather</a:t>
            </a:r>
            <a:r>
              <a:rPr lang="en-US" sz="2800" b="1" dirty="0">
                <a:latin typeface="Calibri"/>
                <a:cs typeface="Calibri"/>
              </a:rPr>
              <a:t>)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Kennedy</a:t>
            </a:r>
            <a:endParaRPr sz="2800" dirty="0">
              <a:latin typeface="Calibri"/>
              <a:cs typeface="Calibri"/>
            </a:endParaRPr>
          </a:p>
          <a:p>
            <a:pPr marL="12700" marR="5080" indent="635" algn="ctr">
              <a:lnSpc>
                <a:spcPct val="111400"/>
              </a:lnSpc>
              <a:spcBef>
                <a:spcPts val="10"/>
              </a:spcBef>
            </a:pPr>
            <a:r>
              <a:rPr sz="2000" dirty="0">
                <a:latin typeface="Calibri"/>
                <a:cs typeface="Calibri"/>
              </a:rPr>
              <a:t>Handbook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Editor</a:t>
            </a:r>
            <a:endParaRPr lang="en-US" sz="2000" spc="-10" dirty="0">
              <a:latin typeface="Calibri"/>
              <a:cs typeface="Calibri"/>
            </a:endParaRPr>
          </a:p>
          <a:p>
            <a:pPr marL="12700" marR="5080" indent="635" algn="ctr">
              <a:lnSpc>
                <a:spcPct val="111400"/>
              </a:lnSpc>
              <a:spcBef>
                <a:spcPts val="10"/>
              </a:spcBef>
            </a:pP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hkennedy@ashrae.org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82250" y="359409"/>
            <a:ext cx="1200150" cy="83210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382510" y="4191000"/>
            <a:ext cx="2447290" cy="1148391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95"/>
              </a:spcBef>
            </a:pPr>
            <a:r>
              <a:rPr sz="2800" b="1" dirty="0">
                <a:latin typeface="Calibri"/>
                <a:cs typeface="Calibri"/>
              </a:rPr>
              <a:t>Jeri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Alger</a:t>
            </a:r>
            <a:endParaRPr sz="2800" dirty="0"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229"/>
              </a:spcBef>
            </a:pPr>
            <a:r>
              <a:rPr sz="2000" dirty="0">
                <a:latin typeface="Calibri"/>
                <a:cs typeface="Calibri"/>
              </a:rPr>
              <a:t>Managing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Editor</a:t>
            </a:r>
            <a:endParaRPr sz="2000" dirty="0"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220"/>
              </a:spcBef>
            </a:pPr>
            <a:r>
              <a:rPr sz="2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jalger@ashrae.org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</a:t>
            </a:fld>
            <a:endParaRPr spc="-25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2CACF04-777A-5CA7-4FB3-2EAFA7B36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67"/>
    </mc:Choice>
    <mc:Fallback>
      <p:transition spd="slow" advTm="27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60578-1184-3268-ED7D-C52FCAEA5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B88A7DC-4896-9E32-D760-CF17E3BC81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0" y="420551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u="sng" spc="-25" dirty="0">
                <a:solidFill>
                  <a:schemeClr val="accent2"/>
                </a:solidFill>
              </a:rPr>
              <a:t>HANDBOOK PURPOSES</a:t>
            </a:r>
            <a:endParaRPr sz="5400" b="1" u="sng" dirty="0">
              <a:solidFill>
                <a:schemeClr val="accent2"/>
              </a:solidFill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3467C5E4-9352-95FE-3BA7-4F2CFC83986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0" y="387097"/>
            <a:ext cx="1200150" cy="832103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AF9D7370-76B8-F3ED-A3FA-1669E741B72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7CAA3FE-23BA-C7A8-BE87-AA77D931A8AA}"/>
              </a:ext>
            </a:extLst>
          </p:cNvPr>
          <p:cNvSpPr txBox="1"/>
          <p:nvPr/>
        </p:nvSpPr>
        <p:spPr>
          <a:xfrm>
            <a:off x="533400" y="1706796"/>
            <a:ext cx="10668000" cy="49988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Manual for New Engineers</a:t>
            </a:r>
          </a:p>
          <a:p>
            <a:pPr marL="1081088" lvl="2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Reference for All Engineers</a:t>
            </a:r>
          </a:p>
          <a:p>
            <a:pPr marL="1717675" lvl="1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Alert to Needed Expertise</a:t>
            </a:r>
          </a:p>
          <a:p>
            <a:pPr marL="22860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Best Practices Information</a:t>
            </a:r>
          </a:p>
          <a:p>
            <a:pPr marL="2798763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Legal Reference (</a:t>
            </a:r>
            <a:r>
              <a:rPr lang="en-US" sz="44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Print  Version</a:t>
            </a: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)</a:t>
            </a:r>
          </a:p>
          <a:p>
            <a:pPr algn="ctr">
              <a:lnSpc>
                <a:spcPts val="6500"/>
              </a:lnSpc>
              <a:spcBef>
                <a:spcPts val="95"/>
              </a:spcBef>
            </a:pPr>
            <a:endParaRPr sz="4400" dirty="0">
              <a:latin typeface="Britannic Bold" panose="020B0903060703020204" pitchFamily="34" charset="0"/>
              <a:cs typeface="Calibri Light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2D8BC5-5375-E3BC-C44F-0A8E95F74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235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44"/>
    </mc:Choice>
    <mc:Fallback>
      <p:transition spd="slow" advTm="52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67AE6-D8DE-B282-A821-FCFC4F099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FB8C93A-156B-0A5C-B230-B3DC152209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3600" y="3810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chemeClr val="accent2"/>
                </a:solidFill>
              </a:rPr>
              <a:t>HANDBOOK PURPOSES</a:t>
            </a:r>
            <a:endParaRPr sz="5400" b="1" dirty="0">
              <a:solidFill>
                <a:schemeClr val="accent2"/>
              </a:solidFill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CD9A33F3-8659-8413-21AE-8DAE5ACC113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0" y="387097"/>
            <a:ext cx="1200150" cy="832103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04ABD5EE-21CB-9F29-A64A-2CBC7C15C275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698A2E8-7998-8DF4-0B37-752FC8B99C19}"/>
              </a:ext>
            </a:extLst>
          </p:cNvPr>
          <p:cNvSpPr txBox="1"/>
          <p:nvPr/>
        </p:nvSpPr>
        <p:spPr>
          <a:xfrm>
            <a:off x="381000" y="1066800"/>
            <a:ext cx="11658600" cy="6691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4400" b="1" u="sng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ALSO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It’s ASHRAE’s Most Important Product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It’s the Worldwide “Face” of ASHRAE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It’s a Unique Product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It’s a Prime ASHRAE Member Benefit</a:t>
            </a:r>
          </a:p>
          <a:p>
            <a:pPr marL="1260475" lvl="5" indent="-571500" algn="l">
              <a:lnSpc>
                <a:spcPts val="65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en-US" sz="44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Handbook Online, PDF, or Print</a:t>
            </a:r>
          </a:p>
          <a:p>
            <a:pPr marL="571500" lvl="2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It’s the Basis for ASHRAE Codes &amp; Standards</a:t>
            </a:r>
          </a:p>
          <a:p>
            <a:pPr algn="ctr">
              <a:lnSpc>
                <a:spcPts val="6500"/>
              </a:lnSpc>
              <a:spcBef>
                <a:spcPts val="95"/>
              </a:spcBef>
            </a:pPr>
            <a:endParaRPr sz="4400" dirty="0">
              <a:latin typeface="Britannic Bold" panose="020B0903060703020204" pitchFamily="34" charset="0"/>
              <a:cs typeface="Calibri Light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2A3279-2F30-ECA1-219D-70FAB3CC6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75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99"/>
    </mc:Choice>
    <mc:Fallback>
      <p:transition spd="slow" advTm="30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8DA00-6CD3-50C9-C82A-A0FE7C220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958E1B5-12CD-D0A4-E95E-33ACE062D9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411469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chemeClr val="accent2"/>
                </a:solidFill>
              </a:rPr>
              <a:t>LAST PUBLICATION DATES</a:t>
            </a:r>
            <a:endParaRPr sz="5400" b="1" dirty="0">
              <a:solidFill>
                <a:schemeClr val="accent2"/>
              </a:solidFill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21D212E5-DD95-D2DE-B12A-6B35F380CC1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0" y="387097"/>
            <a:ext cx="1200150" cy="832103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FE313AE7-1039-EBBB-D34D-D35FB874710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E45E35D-9CA5-31E8-E61A-6C182567239E}"/>
              </a:ext>
            </a:extLst>
          </p:cNvPr>
          <p:cNvSpPr txBox="1"/>
          <p:nvPr/>
        </p:nvSpPr>
        <p:spPr>
          <a:xfrm>
            <a:off x="685800" y="1752600"/>
            <a:ext cx="9067800" cy="40800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l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Refrigeration: 2022 </a:t>
            </a:r>
          </a:p>
          <a:p>
            <a:pPr algn="l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HVAC Applications:   2023</a:t>
            </a:r>
          </a:p>
          <a:p>
            <a:pPr algn="l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HVAC Systems &amp; Equipment: 2024</a:t>
            </a:r>
          </a:p>
          <a:p>
            <a:pPr algn="l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Fundamentals: 2025</a:t>
            </a:r>
          </a:p>
          <a:p>
            <a:pPr algn="l">
              <a:lnSpc>
                <a:spcPts val="6500"/>
              </a:lnSpc>
            </a:pPr>
            <a:endParaRPr lang="en-US" sz="2400" spc="-25" dirty="0">
              <a:solidFill>
                <a:srgbClr val="006FC0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F4F2B-81A3-CDE3-3978-BB8EF2103C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85" y="1371601"/>
            <a:ext cx="3015308" cy="37338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3E380A-EC7A-E674-2BA3-4088952BB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093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98"/>
    </mc:Choice>
    <mc:Fallback>
      <p:transition spd="slow" advTm="16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074BB-82D5-D14A-DB71-6C57215E1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5F2668A-113A-593A-FC0F-5FF7FFA458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411469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chemeClr val="accent2"/>
                </a:solidFill>
              </a:rPr>
              <a:t>NEXT PUBLICATION DATES</a:t>
            </a:r>
            <a:endParaRPr sz="5400" b="1" dirty="0">
              <a:solidFill>
                <a:schemeClr val="accent2"/>
              </a:solidFill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47A85198-2A67-37DD-7828-02ADCCEFB22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0" y="387097"/>
            <a:ext cx="1200150" cy="832103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D1501016-8F9F-EE8A-2270-F522E1DABE3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878F279-3E41-1A2C-CED9-EDCB2DC74FFB}"/>
              </a:ext>
            </a:extLst>
          </p:cNvPr>
          <p:cNvSpPr txBox="1"/>
          <p:nvPr/>
        </p:nvSpPr>
        <p:spPr>
          <a:xfrm>
            <a:off x="685800" y="1752600"/>
            <a:ext cx="9067800" cy="41383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l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Refrigeration: 2026 </a:t>
            </a:r>
          </a:p>
          <a:p>
            <a:pPr algn="l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HVAC Applications:   2027</a:t>
            </a:r>
          </a:p>
          <a:p>
            <a:pPr algn="l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HVAC Systems &amp; Equipment: 2028</a:t>
            </a:r>
          </a:p>
          <a:p>
            <a:pPr algn="l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Fundamentals: 2029</a:t>
            </a:r>
            <a:endParaRPr lang="en-US" sz="2400" spc="-25" dirty="0">
              <a:solidFill>
                <a:srgbClr val="006FC0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/>
            </a:endParaRPr>
          </a:p>
          <a:p>
            <a:pPr algn="l">
              <a:lnSpc>
                <a:spcPts val="6500"/>
              </a:lnSpc>
            </a:pPr>
            <a:r>
              <a:rPr lang="en-US" sz="4400" b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But That’s NOT What’s Important 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B85A25-176B-EA47-4381-D2C26FD349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85" y="1371601"/>
            <a:ext cx="3015308" cy="37338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235002C-D55F-6401-E248-A5C463E98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275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81"/>
    </mc:Choice>
    <mc:Fallback>
      <p:transition spd="slow" advTm="19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65278-0DC6-FDE4-82DC-70AF010EB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FDFB12E-031B-E394-0264-A23350B261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411469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chemeClr val="accent2"/>
                </a:solidFill>
              </a:rPr>
              <a:t>REVISION DUE DATES</a:t>
            </a:r>
            <a:endParaRPr sz="5400" b="1" dirty="0">
              <a:solidFill>
                <a:schemeClr val="accent2"/>
              </a:solidFill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750551BD-3F20-9C9F-213D-C27E72176A7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0" y="387097"/>
            <a:ext cx="1200150" cy="832103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321F2D84-9D26-CFF2-5932-A6AEFB982BD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D20D4EA-834E-FC12-FEE7-15219DD3552D}"/>
              </a:ext>
            </a:extLst>
          </p:cNvPr>
          <p:cNvSpPr txBox="1"/>
          <p:nvPr/>
        </p:nvSpPr>
        <p:spPr>
          <a:xfrm>
            <a:off x="685800" y="1752600"/>
            <a:ext cx="9067800" cy="41383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l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HVAC Applications: 2026 </a:t>
            </a:r>
          </a:p>
          <a:p>
            <a:pPr algn="l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HVAC Systems &amp; Equipment:  2027</a:t>
            </a:r>
          </a:p>
          <a:p>
            <a:pPr algn="l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Fundamentals: 2028</a:t>
            </a:r>
          </a:p>
          <a:p>
            <a:pPr algn="l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Refrigeration: 2029</a:t>
            </a:r>
            <a:endParaRPr lang="en-US" sz="2400" spc="-25" dirty="0">
              <a:solidFill>
                <a:srgbClr val="006FC0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/>
            </a:endParaRPr>
          </a:p>
          <a:p>
            <a:pPr algn="l">
              <a:lnSpc>
                <a:spcPts val="6500"/>
              </a:lnSpc>
            </a:pPr>
            <a:r>
              <a:rPr lang="en-US" sz="4400" b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One Year </a:t>
            </a:r>
            <a:r>
              <a:rPr lang="en-US" sz="4400" b="1" u="sng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Ahead</a:t>
            </a:r>
            <a:r>
              <a:rPr lang="en-US" sz="4400" b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of Publication 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B58A3-1E8D-F64C-FA49-8089D3CA7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86" y="1371601"/>
            <a:ext cx="3015307" cy="373379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C718D22-6A6D-EB65-5EB0-31F77D7FE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9757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22"/>
    </mc:Choice>
    <mc:Fallback>
      <p:transition spd="slow" advTm="32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1BEEC-3781-62ED-8C01-892F2A2C6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92A6034-8E4B-074C-5C5E-7638280E00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/>
              <a:t>SUBMISSION DEADLINES</a:t>
            </a:r>
            <a:endParaRPr sz="5400" b="1" dirty="0"/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01385685-96E6-BDBC-49E7-3A979C6F648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0" y="387097"/>
            <a:ext cx="1200150" cy="832103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8E6601F7-3E78-BD4C-C781-D0AC157F7D9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C9EF103-1B75-4681-2B59-0AD784BFA8AB}"/>
              </a:ext>
            </a:extLst>
          </p:cNvPr>
          <p:cNvSpPr txBox="1"/>
          <p:nvPr/>
        </p:nvSpPr>
        <p:spPr>
          <a:xfrm>
            <a:off x="-152400" y="1391320"/>
            <a:ext cx="8090093" cy="4857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5000"/>
              </a:lnSpc>
              <a:spcAft>
                <a:spcPts val="600"/>
              </a:spcAft>
            </a:pPr>
            <a:r>
              <a:rPr lang="en-US" sz="4400" spc="-25" dirty="0">
                <a:solidFill>
                  <a:srgbClr val="006FC0"/>
                </a:solidFill>
                <a:latin typeface="Britannic Bold" panose="020B0903060703020204" pitchFamily="34" charset="0"/>
                <a:cs typeface="Calibri Light"/>
              </a:rPr>
              <a:t>Some Chapters Will Move,</a:t>
            </a:r>
            <a:br>
              <a:rPr lang="en-US" sz="4400" spc="-25" dirty="0">
                <a:solidFill>
                  <a:srgbClr val="006FC0"/>
                </a:solidFill>
                <a:latin typeface="Britannic Bold" panose="020B0903060703020204" pitchFamily="34" charset="0"/>
                <a:cs typeface="Calibri Light"/>
              </a:rPr>
            </a:br>
            <a:r>
              <a:rPr lang="en-US" sz="4400" spc="-25" dirty="0">
                <a:solidFill>
                  <a:srgbClr val="006FC0"/>
                </a:solidFill>
                <a:latin typeface="Britannic Bold" panose="020B0903060703020204" pitchFamily="34" charset="0"/>
                <a:cs typeface="Calibri Light"/>
              </a:rPr>
              <a:t>to Reduce Size of </a:t>
            </a:r>
          </a:p>
          <a:p>
            <a:pPr algn="ctr">
              <a:lnSpc>
                <a:spcPts val="5000"/>
              </a:lnSpc>
              <a:spcAft>
                <a:spcPts val="600"/>
              </a:spcAft>
            </a:pPr>
            <a:r>
              <a:rPr lang="en-US" sz="4400" i="1" spc="-25" dirty="0">
                <a:solidFill>
                  <a:srgbClr val="006FC0"/>
                </a:solidFill>
                <a:latin typeface="Britannic Bold" panose="020B0903060703020204" pitchFamily="34" charset="0"/>
                <a:cs typeface="Calibri Light"/>
              </a:rPr>
              <a:t>“Applications”</a:t>
            </a:r>
          </a:p>
          <a:p>
            <a:pPr algn="ctr">
              <a:lnSpc>
                <a:spcPts val="5000"/>
              </a:lnSpc>
              <a:spcAft>
                <a:spcPts val="600"/>
              </a:spcAft>
            </a:pPr>
            <a:r>
              <a:rPr lang="en-US" sz="4400" spc="-25" dirty="0">
                <a:solidFill>
                  <a:srgbClr val="006FC0"/>
                </a:solidFill>
                <a:latin typeface="Britannic Bold" panose="020B0903060703020204" pitchFamily="34" charset="0"/>
                <a:cs typeface="Calibri Light"/>
              </a:rPr>
              <a:t>and Balance Other Volumes</a:t>
            </a:r>
          </a:p>
          <a:p>
            <a:pPr algn="ctr">
              <a:lnSpc>
                <a:spcPts val="5000"/>
              </a:lnSpc>
            </a:pPr>
            <a:r>
              <a:rPr lang="en-US" sz="4000" i="1" spc="-25" dirty="0">
                <a:solidFill>
                  <a:srgbClr val="FF0000"/>
                </a:solidFill>
                <a:latin typeface="Britannic Bold" panose="020B0903060703020204" pitchFamily="34" charset="0"/>
                <a:cs typeface="Calibri Light"/>
              </a:rPr>
              <a:t>(Some Opportunities for Longer Revision Times) </a:t>
            </a:r>
          </a:p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Britannic Bold" panose="020B0903060703020204" pitchFamily="34" charset="0"/>
                <a:cs typeface="Calibri Light"/>
              </a:rPr>
              <a:t>Your Liaison Will Advise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27D7FC-6A9F-9CCD-2097-313004BF1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86" y="1371601"/>
            <a:ext cx="3015307" cy="373379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E8FB497-FC19-8BC9-2A33-3A84F32D7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7506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30"/>
    </mc:Choice>
    <mc:Fallback>
      <p:transition spd="slow" advTm="39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21A45-AA83-6F54-9442-4A6E37A26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57D8A187-058C-1852-6433-4B85346D7DD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6F14A4-0437-DAFA-FFCE-298EA4CAA489}"/>
              </a:ext>
            </a:extLst>
          </p:cNvPr>
          <p:cNvSpPr txBox="1"/>
          <p:nvPr/>
        </p:nvSpPr>
        <p:spPr>
          <a:xfrm>
            <a:off x="533400" y="2514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PUBLISH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86B69D-EEDD-9821-14ED-587D3846AA9B}"/>
              </a:ext>
            </a:extLst>
          </p:cNvPr>
          <p:cNvSpPr txBox="1"/>
          <p:nvPr/>
        </p:nvSpPr>
        <p:spPr>
          <a:xfrm>
            <a:off x="2514600" y="251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REVISE &amp; UPDATE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95B6F2-EBF9-EA65-550E-F65C31BAF064}"/>
              </a:ext>
            </a:extLst>
          </p:cNvPr>
          <p:cNvSpPr txBox="1"/>
          <p:nvPr/>
        </p:nvSpPr>
        <p:spPr>
          <a:xfrm>
            <a:off x="5715000" y="2514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SUBMIT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AB19DB-0D85-8E8C-C28D-0109C4A5BFBD}"/>
              </a:ext>
            </a:extLst>
          </p:cNvPr>
          <p:cNvSpPr txBox="1"/>
          <p:nvPr/>
        </p:nvSpPr>
        <p:spPr>
          <a:xfrm>
            <a:off x="7543800" y="251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PROOF GALLEYS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4FC628-3224-14C6-CBD3-768C6F29BBE3}"/>
              </a:ext>
            </a:extLst>
          </p:cNvPr>
          <p:cNvSpPr txBox="1"/>
          <p:nvPr/>
        </p:nvSpPr>
        <p:spPr>
          <a:xfrm>
            <a:off x="10515600" y="2514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PUBLISH</a:t>
            </a:r>
            <a:endParaRPr lang="en-US" b="1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A5E218C-308D-5F91-CA8E-AB5A673D36C6}"/>
              </a:ext>
            </a:extLst>
          </p:cNvPr>
          <p:cNvSpPr/>
          <p:nvPr/>
        </p:nvSpPr>
        <p:spPr>
          <a:xfrm>
            <a:off x="1905000" y="31866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DE0987C-75A5-5C96-F4E8-FEC150B0CAEF}"/>
              </a:ext>
            </a:extLst>
          </p:cNvPr>
          <p:cNvSpPr/>
          <p:nvPr/>
        </p:nvSpPr>
        <p:spPr>
          <a:xfrm>
            <a:off x="5041392" y="32004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E608F2D-26ED-5EC7-A0B5-3E621CB1630E}"/>
              </a:ext>
            </a:extLst>
          </p:cNvPr>
          <p:cNvSpPr/>
          <p:nvPr/>
        </p:nvSpPr>
        <p:spPr>
          <a:xfrm>
            <a:off x="7098792" y="32004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C2F246C-250B-16B5-507B-EF2A23282F12}"/>
              </a:ext>
            </a:extLst>
          </p:cNvPr>
          <p:cNvSpPr/>
          <p:nvPr/>
        </p:nvSpPr>
        <p:spPr>
          <a:xfrm>
            <a:off x="9918192" y="32004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9DF097-4384-43DC-23BB-91B8B29D4F28}"/>
              </a:ext>
            </a:extLst>
          </p:cNvPr>
          <p:cNvSpPr txBox="1"/>
          <p:nvPr/>
        </p:nvSpPr>
        <p:spPr>
          <a:xfrm>
            <a:off x="533400" y="3217718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YR. 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07EA0-2E40-8A3C-43FC-F52F22A4988D}"/>
              </a:ext>
            </a:extLst>
          </p:cNvPr>
          <p:cNvSpPr txBox="1"/>
          <p:nvPr/>
        </p:nvSpPr>
        <p:spPr>
          <a:xfrm>
            <a:off x="2689302" y="3200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YR.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7A5CD5-21EB-3ACB-4A42-326B02FBDAE8}"/>
              </a:ext>
            </a:extLst>
          </p:cNvPr>
          <p:cNvSpPr txBox="1"/>
          <p:nvPr/>
        </p:nvSpPr>
        <p:spPr>
          <a:xfrm>
            <a:off x="3733800" y="3200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YR.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C1BE6B-942C-EEC6-E156-EBC0D351A47F}"/>
              </a:ext>
            </a:extLst>
          </p:cNvPr>
          <p:cNvSpPr txBox="1"/>
          <p:nvPr/>
        </p:nvSpPr>
        <p:spPr>
          <a:xfrm>
            <a:off x="5867400" y="3200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YR.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98515B-74D3-F4A6-42A4-29C3F84457A0}"/>
              </a:ext>
            </a:extLst>
          </p:cNvPr>
          <p:cNvSpPr txBox="1"/>
          <p:nvPr/>
        </p:nvSpPr>
        <p:spPr>
          <a:xfrm>
            <a:off x="8229600" y="3200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YR. 3.5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F21969-5F96-6136-220B-C7D3945F7FB9}"/>
              </a:ext>
            </a:extLst>
          </p:cNvPr>
          <p:cNvSpPr txBox="1"/>
          <p:nvPr/>
        </p:nvSpPr>
        <p:spPr>
          <a:xfrm>
            <a:off x="10820400" y="3200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YR. 4</a:t>
            </a:r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C22811D3-A965-6EDE-1005-4113BDDB475E}"/>
              </a:ext>
            </a:extLst>
          </p:cNvPr>
          <p:cNvSpPr txBox="1"/>
          <p:nvPr/>
        </p:nvSpPr>
        <p:spPr>
          <a:xfrm>
            <a:off x="1466850" y="4266962"/>
            <a:ext cx="9353550" cy="16198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4400" b="1" spc="-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 REALLY HAVE ONLY 3 YEARS FROM YOUR LAST PUBLISHED VOLUME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3DD3449-410D-46D5-7727-5387F234B15A}"/>
              </a:ext>
            </a:extLst>
          </p:cNvPr>
          <p:cNvSpPr txBox="1">
            <a:spLocks/>
          </p:cNvSpPr>
          <p:nvPr/>
        </p:nvSpPr>
        <p:spPr>
          <a:xfrm>
            <a:off x="2133600" y="457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chemeClr val="accent2"/>
                </a:solidFill>
              </a:rPr>
              <a:t>UPDATE PROCESS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pic>
        <p:nvPicPr>
          <p:cNvPr id="11" name="object 5">
            <a:extLst>
              <a:ext uri="{FF2B5EF4-FFF2-40B4-BE49-F238E27FC236}">
                <a16:creationId xmlns:a16="http://schemas.microsoft.com/office/drawing/2014/main" id="{954EB4FF-851D-23CF-A4BD-18124F581EE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82250" y="387097"/>
            <a:ext cx="1200150" cy="8321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2AC20B-478F-F4FC-9B8A-16F787D03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0732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69"/>
    </mc:Choice>
    <mc:Fallback>
      <p:transition spd="slow" advTm="12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7EA4E-46D1-D370-C9F6-443496956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C9657E4-4457-6B5C-ACCA-D8DF3A423F22}"/>
              </a:ext>
            </a:extLst>
          </p:cNvPr>
          <p:cNvSpPr txBox="1"/>
          <p:nvPr/>
        </p:nvSpPr>
        <p:spPr>
          <a:xfrm>
            <a:off x="381000" y="1524000"/>
            <a:ext cx="11658600" cy="5845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255963" algn="l"/>
              </a:tabLst>
            </a:pPr>
            <a:r>
              <a:rPr lang="en-US" sz="4400" spc="-25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6 Months:	Select Reviewers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255963" algn="l"/>
              </a:tabLst>
            </a:pPr>
            <a:r>
              <a:rPr lang="en-US" sz="4400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1 Year	Advise Expected Revision Extent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255963" algn="l"/>
              </a:tabLst>
            </a:pPr>
            <a:r>
              <a:rPr lang="en-US" sz="4400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2 Years	Reviews / Rewrites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255963" algn="l"/>
              </a:tabLst>
            </a:pPr>
            <a:r>
              <a:rPr lang="en-US" sz="4400" spc="-2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3 Years	TC Review / Approval / Submit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255963" algn="l"/>
              </a:tabLst>
            </a:pPr>
            <a:r>
              <a:rPr lang="en-US" sz="4400" spc="-25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3.5 Years	Proofread Galleys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255963" algn="l"/>
              </a:tabLst>
            </a:pPr>
            <a:r>
              <a:rPr lang="en-US" sz="4400" spc="-25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4 Years	START ALL OVER AGAIN !!</a:t>
            </a:r>
          </a:p>
          <a:p>
            <a:pPr algn="ctr">
              <a:lnSpc>
                <a:spcPts val="6500"/>
              </a:lnSpc>
              <a:spcBef>
                <a:spcPts val="95"/>
              </a:spcBef>
            </a:pPr>
            <a:endParaRPr sz="4400" dirty="0">
              <a:latin typeface="Britannic Bold" panose="020B0903060703020204" pitchFamily="34" charset="0"/>
              <a:cs typeface="Calibri Light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51286AFC-E70B-2E79-8121-83BA589EFD8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0FDECE5-5EC0-8ED2-29C9-3C7F5D59F03A}"/>
              </a:ext>
            </a:extLst>
          </p:cNvPr>
          <p:cNvSpPr txBox="1">
            <a:spLocks/>
          </p:cNvSpPr>
          <p:nvPr/>
        </p:nvSpPr>
        <p:spPr>
          <a:xfrm>
            <a:off x="1524000" y="457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chemeClr val="accent2"/>
                </a:solidFill>
              </a:rPr>
              <a:t>UPDATE MILESTONES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pic>
        <p:nvPicPr>
          <p:cNvPr id="9" name="object 5">
            <a:extLst>
              <a:ext uri="{FF2B5EF4-FFF2-40B4-BE49-F238E27FC236}">
                <a16:creationId xmlns:a16="http://schemas.microsoft.com/office/drawing/2014/main" id="{715BA8C7-3EDB-B18B-309B-6BB5705B7D5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0" y="387097"/>
            <a:ext cx="1200150" cy="83210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48AEF80-5DF0-BC62-7C62-7A579A1F1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450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77"/>
    </mc:Choice>
    <mc:Fallback>
      <p:transition spd="slow" advTm="48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2D3EA-F1A2-30E1-7736-5E7273209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76279845-DB15-AF13-CDBD-02BBB9D13171}"/>
              </a:ext>
            </a:extLst>
          </p:cNvPr>
          <p:cNvSpPr txBox="1"/>
          <p:nvPr/>
        </p:nvSpPr>
        <p:spPr>
          <a:xfrm>
            <a:off x="381000" y="1828800"/>
            <a:ext cx="11658600" cy="41524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255963" algn="l"/>
              </a:tabLst>
            </a:pPr>
            <a:r>
              <a:rPr lang="en-US" sz="4400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1 Year	Advise Extent of Revisions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255963" algn="l"/>
              </a:tabLst>
            </a:pPr>
            <a:r>
              <a:rPr lang="en-US" sz="4400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1.5 Years	Progress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255963" algn="l"/>
              </a:tabLst>
            </a:pPr>
            <a:r>
              <a:rPr lang="en-US" sz="4400" spc="-25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2 Years	Revision Status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255963" algn="l"/>
              </a:tabLst>
            </a:pPr>
            <a:r>
              <a:rPr lang="en-US" sz="4400" spc="-2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3 Years	Confirm Submission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255963" algn="l"/>
              </a:tabLst>
            </a:pPr>
            <a:r>
              <a:rPr lang="en-US" sz="4400" spc="-25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3.5 Years	Confirm Galley Proof-Read</a:t>
            </a:r>
            <a:endParaRPr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3FB4B98-5784-F006-924A-1D829C673BC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69F567CD-77C8-D531-F622-8046F29F1C6A}"/>
              </a:ext>
            </a:extLst>
          </p:cNvPr>
          <p:cNvSpPr txBox="1">
            <a:spLocks/>
          </p:cNvSpPr>
          <p:nvPr/>
        </p:nvSpPr>
        <p:spPr>
          <a:xfrm>
            <a:off x="1524000" y="457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chemeClr val="accent2"/>
                </a:solidFill>
              </a:rPr>
              <a:t>REPORTS TO LIAISON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AEDCADFA-C032-DA0D-5396-E47EC35B27B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118E8C-F6C4-3B0B-A728-3AEC35FBF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932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3"/>
    </mc:Choice>
    <mc:Fallback>
      <p:transition spd="slow" advTm="8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6F38F-436A-D127-7BE0-CA0D10FAE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63EB622B-E49F-B481-2464-9AD9D7E82AD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41F77140-40FB-0269-7560-6B862013C186}"/>
              </a:ext>
            </a:extLst>
          </p:cNvPr>
          <p:cNvSpPr txBox="1"/>
          <p:nvPr/>
        </p:nvSpPr>
        <p:spPr>
          <a:xfrm>
            <a:off x="609600" y="1287630"/>
            <a:ext cx="11430000" cy="6533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400" spc="-2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MAKE SURE YOU HAVE THESE HANDOUTS</a:t>
            </a:r>
          </a:p>
        </p:txBody>
      </p:sp>
      <p:pic>
        <p:nvPicPr>
          <p:cNvPr id="3" name="object 5">
            <a:extLst>
              <a:ext uri="{FF2B5EF4-FFF2-40B4-BE49-F238E27FC236}">
                <a16:creationId xmlns:a16="http://schemas.microsoft.com/office/drawing/2014/main" id="{860365A2-F46D-DF80-FFEE-4D5F051148C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9AF3AAB0-7064-6065-7EF9-2561BFB83C9F}"/>
              </a:ext>
            </a:extLst>
          </p:cNvPr>
          <p:cNvSpPr txBox="1">
            <a:spLocks/>
          </p:cNvSpPr>
          <p:nvPr/>
        </p:nvSpPr>
        <p:spPr>
          <a:xfrm>
            <a:off x="1524000" y="457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UPDATE PROCESS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36F780-CA29-03AA-4B05-0D16CD6DD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62" y="1984619"/>
            <a:ext cx="4243040" cy="2206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3576D-71D3-1EC5-29D1-3269C02678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5293" y="1966457"/>
            <a:ext cx="4029307" cy="2224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D9825D-E7C5-3056-044D-5833C6601E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1" y="4382007"/>
            <a:ext cx="4267200" cy="2391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3BD2D0-9182-206A-AACB-D5DA94AFAE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4376066"/>
            <a:ext cx="3984182" cy="2391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39075E-F4B2-46EE-6DE6-E33D0286E1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132" y="1966458"/>
            <a:ext cx="4029307" cy="22245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0D81A8-8EC1-DFC8-5414-2BBC98461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1839" y="4376067"/>
            <a:ext cx="3984182" cy="2391604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132E6EC-7054-CBC2-6561-7A831E7A3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036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4"/>
    </mc:Choice>
    <mc:Fallback>
      <p:transition spd="slow" advTm="1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5E6A9-D89F-6349-39C8-A33281A33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B132D5B-823A-51E3-827B-E3AB3084A9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0" y="381000"/>
            <a:ext cx="25146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chemeClr val="accent2"/>
                </a:solidFill>
              </a:rPr>
              <a:t>AGENDA</a:t>
            </a:r>
            <a:endParaRPr sz="5400" b="1" dirty="0">
              <a:solidFill>
                <a:schemeClr val="accent2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4646A2D-BE3A-695C-008F-B7248FC564A8}"/>
              </a:ext>
            </a:extLst>
          </p:cNvPr>
          <p:cNvSpPr txBox="1"/>
          <p:nvPr/>
        </p:nvSpPr>
        <p:spPr>
          <a:xfrm>
            <a:off x="457200" y="1371600"/>
            <a:ext cx="11430000" cy="33060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6FC0"/>
                </a:solidFill>
                <a:latin typeface="Britannic Bold" panose="020B0903060703020204" pitchFamily="34" charset="0"/>
                <a:cs typeface="Calibri Light"/>
              </a:rPr>
              <a:t>“</a:t>
            </a: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Pep Talk – Why You Are SO Important!”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Handbook Facts &amp; Purposes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Handbook Revision Process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The “</a:t>
            </a:r>
            <a:r>
              <a:rPr lang="en-US" sz="44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Authoring Portal</a:t>
            </a: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”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  <a:cs typeface="Calibri Light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63FEA065-48BD-1346-D66C-93477C2A27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0" y="359409"/>
            <a:ext cx="1200150" cy="832103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8317AD5C-0577-058C-8B7A-78F1AC9A608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35334F-84D8-24B7-7BB3-03C2239813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336168" y="2338816"/>
            <a:ext cx="2425766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EDD4DD-A708-EE44-8A1E-F0ADD1E3E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607" y="4888385"/>
            <a:ext cx="7226785" cy="1969615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50F03FFA-983D-9E98-6E8F-822F82AB8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798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76"/>
    </mc:Choice>
    <mc:Fallback>
      <p:transition spd="slow" advTm="46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FEFB3-8FB6-A9CA-8FC9-AAF96FAF2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55D5E890-2008-C517-8F7E-48687ED8FD6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1D688A4F-9F0C-18E3-A586-B4F3F9A4B71E}"/>
              </a:ext>
            </a:extLst>
          </p:cNvPr>
          <p:cNvSpPr txBox="1"/>
          <p:nvPr/>
        </p:nvSpPr>
        <p:spPr>
          <a:xfrm>
            <a:off x="457200" y="1742426"/>
            <a:ext cx="11430000" cy="4744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400" spc="-2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HOWEVER</a:t>
            </a:r>
          </a:p>
          <a:p>
            <a:pPr algn="ctr">
              <a:lnSpc>
                <a:spcPts val="5000"/>
              </a:lnSpc>
              <a:spcAft>
                <a:spcPts val="1200"/>
              </a:spcAft>
            </a:pPr>
            <a:r>
              <a:rPr lang="en-US" sz="4400" spc="-2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You Can Update Online Anytime You Want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i="1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Process Is the Same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i="1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Updates go to Handbook On-Line</a:t>
            </a:r>
          </a:p>
          <a:p>
            <a:pPr marL="571500" indent="-571500" algn="l">
              <a:lnSpc>
                <a:spcPts val="5000"/>
              </a:lnSpc>
              <a:spcBef>
                <a:spcPts val="95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i="1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Revisions Automatically Included in Next</a:t>
            </a:r>
            <a:br>
              <a:rPr lang="en-US" sz="4400" i="1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</a:br>
            <a:r>
              <a:rPr lang="en-US" sz="4400" i="1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Publication Unless Further Altered</a:t>
            </a:r>
          </a:p>
        </p:txBody>
      </p:sp>
      <p:pic>
        <p:nvPicPr>
          <p:cNvPr id="3" name="object 5">
            <a:extLst>
              <a:ext uri="{FF2B5EF4-FFF2-40B4-BE49-F238E27FC236}">
                <a16:creationId xmlns:a16="http://schemas.microsoft.com/office/drawing/2014/main" id="{FE1021EF-5A0D-E6ED-C27C-4E7328D3F6F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ED34EE86-123F-2754-8972-746F2430F165}"/>
              </a:ext>
            </a:extLst>
          </p:cNvPr>
          <p:cNvSpPr txBox="1">
            <a:spLocks/>
          </p:cNvSpPr>
          <p:nvPr/>
        </p:nvSpPr>
        <p:spPr>
          <a:xfrm>
            <a:off x="1524000" y="457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UPDATE PROCESS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874D1F9-52DD-3EFC-F791-50DC8EF33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7645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80"/>
    </mc:Choice>
    <mc:Fallback>
      <p:transition spd="slow" advTm="35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1137A-BD04-DC11-2EFC-5A7DCEA11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8EB56737-98E2-690D-AA2E-9DAF9C9D0E8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1E22996D-33A3-85E5-5A98-5117A630DEE1}"/>
              </a:ext>
            </a:extLst>
          </p:cNvPr>
          <p:cNvSpPr txBox="1"/>
          <p:nvPr/>
        </p:nvSpPr>
        <p:spPr>
          <a:xfrm>
            <a:off x="533400" y="1568437"/>
            <a:ext cx="11125200" cy="48416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5000"/>
              </a:lnSpc>
              <a:spcAft>
                <a:spcPts val="1200"/>
              </a:spcAft>
            </a:pPr>
            <a:r>
              <a:rPr lang="en-US" sz="4400" spc="-2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WHY UPDATE SOONER?</a:t>
            </a:r>
          </a:p>
          <a:p>
            <a:pPr marL="571500" indent="-571500" algn="l">
              <a:lnSpc>
                <a:spcPts val="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You’re in a Fast-Changing Field</a:t>
            </a:r>
          </a:p>
          <a:p>
            <a:pPr marL="571500" indent="-571500" algn="l">
              <a:lnSpc>
                <a:spcPts val="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Research Results Come After Submission</a:t>
            </a:r>
          </a:p>
          <a:p>
            <a:pPr marL="571500" indent="-571500" algn="l">
              <a:lnSpc>
                <a:spcPts val="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Technical Paper Provides New Information</a:t>
            </a:r>
            <a:br>
              <a:rPr lang="en-US" sz="4400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</a:br>
            <a:r>
              <a:rPr lang="en-US" sz="4000" i="1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(Peer-Reviewed Material)</a:t>
            </a:r>
            <a:endParaRPr lang="en-US" sz="4400" spc="-25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/>
            </a:endParaRPr>
          </a:p>
          <a:p>
            <a:pPr marL="571500" indent="-571500" algn="l">
              <a:lnSpc>
                <a:spcPts val="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Important News Published in Press</a:t>
            </a:r>
            <a:br>
              <a:rPr lang="en-US" sz="4400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</a:br>
            <a:r>
              <a:rPr lang="en-US" sz="4000" i="1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(You Want Your Chapter to Remain Relevant)</a:t>
            </a:r>
            <a:endParaRPr lang="en-US" sz="4400" i="1" spc="-25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/>
            </a:endParaRP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F89268D1-DFB0-AEDE-FA7E-11FE8F95B67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424F2590-1E13-0DA0-7228-7D88641F7602}"/>
              </a:ext>
            </a:extLst>
          </p:cNvPr>
          <p:cNvSpPr txBox="1">
            <a:spLocks/>
          </p:cNvSpPr>
          <p:nvPr/>
        </p:nvSpPr>
        <p:spPr>
          <a:xfrm>
            <a:off x="1828800" y="457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UPDATE PROCESS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AE7799-CE3A-1203-1632-DA5B539E2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589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87"/>
    </mc:Choice>
    <mc:Fallback>
      <p:transition spd="slow" advTm="42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79B01-61B0-E61E-FB3D-A0B526048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124070D2-E95F-9C24-62FF-C56D773C53F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DCB15782-44DB-2E70-654D-8488401A2714}"/>
              </a:ext>
            </a:extLst>
          </p:cNvPr>
          <p:cNvSpPr txBox="1"/>
          <p:nvPr/>
        </p:nvSpPr>
        <p:spPr>
          <a:xfrm>
            <a:off x="543686" y="1447800"/>
            <a:ext cx="11125200" cy="5475217"/>
          </a:xfrm>
          <a:prstGeom prst="rect">
            <a:avLst/>
          </a:prstGeom>
          <a:ln>
            <a:noFill/>
          </a:ln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4400" spc="-2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REQUESTING A NEW CHAPTER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en-US" sz="4400" spc="-2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or</a:t>
            </a:r>
          </a:p>
          <a:p>
            <a:pPr algn="ctr">
              <a:lnSpc>
                <a:spcPts val="3000"/>
              </a:lnSpc>
              <a:spcAft>
                <a:spcPts val="1200"/>
              </a:spcAft>
            </a:pPr>
            <a:r>
              <a:rPr lang="en-US" sz="4400" spc="-2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DELETING OR RE-ASSIGNING A CHAPTER</a:t>
            </a:r>
          </a:p>
          <a:p>
            <a:pPr marL="571500" indent="-571500" algn="l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Anyone Can Submit a Request</a:t>
            </a:r>
          </a:p>
          <a:p>
            <a:pPr marL="1149350" lvl="6" indent="-571500" algn="l">
              <a:lnSpc>
                <a:spcPts val="5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1482725" algn="l"/>
              </a:tabLst>
            </a:pPr>
            <a:r>
              <a:rPr lang="en-US" sz="3600" i="1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TC, HBC Chair, HB Editor</a:t>
            </a:r>
          </a:p>
          <a:p>
            <a:pPr marL="571500" lvl="3" indent="-571500" algn="l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Prepare an Outline w/ Evaluation Criteria</a:t>
            </a:r>
          </a:p>
          <a:p>
            <a:pPr marL="1204913" lvl="5" indent="-571500" algn="l">
              <a:lnSpc>
                <a:spcPts val="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600" i="1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Justification.  What Will it Add to Handbook?</a:t>
            </a:r>
          </a:p>
          <a:p>
            <a:pPr marL="1149350" lvl="6" indent="-571500" algn="l">
              <a:lnSpc>
                <a:spcPts val="5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1482725" algn="l"/>
              </a:tabLst>
            </a:pPr>
            <a:r>
              <a:rPr lang="en-US" sz="3600" i="1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Submit to Liaison &amp; HB Editor</a:t>
            </a:r>
          </a:p>
          <a:p>
            <a:pPr marL="571500" lvl="4" indent="-571500" algn="l">
              <a:lnSpc>
                <a:spcPts val="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spc="-25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Assigned to TC When Reviewed &amp; Approved</a:t>
            </a: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8CD897F0-95BF-B7D0-5989-2F9BA0701DC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4F822BF6-6F77-17FE-EE34-1B6275048207}"/>
              </a:ext>
            </a:extLst>
          </p:cNvPr>
          <p:cNvSpPr txBox="1">
            <a:spLocks/>
          </p:cNvSpPr>
          <p:nvPr/>
        </p:nvSpPr>
        <p:spPr>
          <a:xfrm>
            <a:off x="18288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UPDATE PROCESS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107D7B-3442-11A0-A359-C4ED6AF84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228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18"/>
    </mc:Choice>
    <mc:Fallback>
      <p:transition spd="slow" advTm="38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0E861-4A08-4DBE-AEF2-453B83477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0B962700-C33B-72A5-8041-6A2F0617C56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A4929B32-8750-70E0-4307-F15F919936F5}"/>
              </a:ext>
            </a:extLst>
          </p:cNvPr>
          <p:cNvSpPr txBox="1"/>
          <p:nvPr/>
        </p:nvSpPr>
        <p:spPr>
          <a:xfrm>
            <a:off x="543686" y="1592432"/>
            <a:ext cx="11125200" cy="48083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5000"/>
              </a:lnSpc>
              <a:spcAft>
                <a:spcPts val="1200"/>
              </a:spcAft>
            </a:pPr>
            <a:r>
              <a:rPr lang="en-US" sz="4400" spc="-2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DISPUTE RESOLUTION</a:t>
            </a:r>
          </a:p>
          <a:p>
            <a:pPr algn="l">
              <a:lnSpc>
                <a:spcPts val="5000"/>
              </a:lnSpc>
              <a:spcAft>
                <a:spcPts val="1200"/>
              </a:spcAft>
            </a:pPr>
            <a:r>
              <a:rPr lang="en-US" sz="4400" b="1" i="1" dirty="0">
                <a:solidFill>
                  <a:schemeClr val="tx1"/>
                </a:solidFill>
                <a:latin typeface="Calibri"/>
                <a:cs typeface="Calibri"/>
              </a:rPr>
              <a:t>DEFINITION: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lang="en-US" sz="4400" i="1" spc="-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major</a:t>
            </a:r>
            <a:r>
              <a:rPr lang="en-US" sz="4400" i="1" spc="-7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spc="-10" dirty="0">
                <a:solidFill>
                  <a:schemeClr val="tx1"/>
                </a:solidFill>
                <a:latin typeface="Calibri"/>
                <a:cs typeface="Calibri"/>
              </a:rPr>
              <a:t>difference</a:t>
            </a:r>
            <a:r>
              <a:rPr lang="en-US" sz="4400" i="1" spc="-9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of</a:t>
            </a:r>
            <a:r>
              <a:rPr lang="en-US" sz="4400" i="1" spc="-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opinion</a:t>
            </a:r>
            <a:r>
              <a:rPr lang="en-US" sz="4400" i="1" spc="-8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or</a:t>
            </a:r>
            <a:r>
              <a:rPr lang="en-US" sz="4400" i="1" spc="-7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fact</a:t>
            </a:r>
            <a:r>
              <a:rPr lang="en-US" sz="4400" i="1" spc="-9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with</a:t>
            </a:r>
            <a:r>
              <a:rPr lang="en-US" sz="4400" i="1" spc="-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part</a:t>
            </a:r>
            <a:r>
              <a:rPr lang="en-US" sz="4400" i="1" spc="-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spc="-25" dirty="0">
                <a:solidFill>
                  <a:schemeClr val="tx1"/>
                </a:solidFill>
                <a:latin typeface="Calibri"/>
                <a:cs typeface="Calibri"/>
              </a:rPr>
              <a:t>or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all</a:t>
            </a:r>
            <a:r>
              <a:rPr lang="en-US" sz="4400" i="1" spc="-8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of</a:t>
            </a:r>
            <a:r>
              <a:rPr lang="en-US" sz="4400" i="1" spc="-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lang="en-US" sz="4400" i="1" spc="-6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chapter,</a:t>
            </a:r>
            <a:r>
              <a:rPr lang="en-US" sz="4400" i="1" spc="-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that</a:t>
            </a:r>
            <a:r>
              <a:rPr lang="en-US" sz="4400" i="1" spc="-8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is</a:t>
            </a:r>
            <a:r>
              <a:rPr lang="en-US" sz="4400" i="1" spc="-7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spc="-10" dirty="0">
                <a:solidFill>
                  <a:schemeClr val="tx1"/>
                </a:solidFill>
                <a:latin typeface="Calibri"/>
                <a:cs typeface="Calibri"/>
              </a:rPr>
              <a:t>brought</a:t>
            </a:r>
            <a:r>
              <a:rPr lang="en-US" sz="4400" i="1" spc="-6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to</a:t>
            </a:r>
            <a:r>
              <a:rPr lang="en-US" sz="4400" i="1" spc="-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the</a:t>
            </a:r>
            <a:r>
              <a:rPr lang="en-US" sz="4400" i="1" spc="-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attention</a:t>
            </a:r>
            <a:r>
              <a:rPr lang="en-US" sz="4400" i="1" spc="-8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spc="-25" dirty="0">
                <a:solidFill>
                  <a:schemeClr val="tx1"/>
                </a:solidFill>
                <a:latin typeface="Calibri"/>
                <a:cs typeface="Calibri"/>
              </a:rPr>
              <a:t>of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the</a:t>
            </a:r>
            <a:r>
              <a:rPr lang="en-US" sz="4400" i="1" spc="-6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HBC</a:t>
            </a:r>
            <a:r>
              <a:rPr lang="en-US" sz="4400" i="1" spc="-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and</a:t>
            </a:r>
            <a:r>
              <a:rPr lang="en-US" sz="4400" i="1" spc="-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which</a:t>
            </a:r>
            <a:r>
              <a:rPr lang="en-US" sz="4400" i="1" spc="-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could</a:t>
            </a:r>
            <a:r>
              <a:rPr lang="en-US" sz="4400" i="1" spc="-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affect</a:t>
            </a:r>
            <a:r>
              <a:rPr lang="en-US" sz="4400" i="1" spc="-8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the</a:t>
            </a:r>
            <a:r>
              <a:rPr lang="en-US" sz="4400" i="1" spc="-6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credibility</a:t>
            </a:r>
            <a:r>
              <a:rPr lang="en-US" sz="4400" i="1" spc="-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spc="-25" dirty="0">
                <a:solidFill>
                  <a:schemeClr val="tx1"/>
                </a:solidFill>
                <a:latin typeface="Calibri"/>
                <a:cs typeface="Calibri"/>
              </a:rPr>
              <a:t>or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reputation</a:t>
            </a:r>
            <a:r>
              <a:rPr lang="en-US" sz="4400" i="1" spc="-1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chemeClr val="tx1"/>
                </a:solidFill>
                <a:latin typeface="Calibri"/>
                <a:cs typeface="Calibri"/>
              </a:rPr>
              <a:t>of</a:t>
            </a:r>
            <a:r>
              <a:rPr lang="en-US" sz="4400" i="1" spc="-10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4400" i="1" spc="-10" dirty="0">
                <a:solidFill>
                  <a:schemeClr val="tx1"/>
                </a:solidFill>
                <a:latin typeface="Calibri"/>
                <a:cs typeface="Calibri"/>
              </a:rPr>
              <a:t>ASHRAE </a:t>
            </a:r>
          </a:p>
          <a:p>
            <a:pPr lvl="4" algn="l">
              <a:lnSpc>
                <a:spcPts val="5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Calibri"/>
                <a:cs typeface="Calibri"/>
              </a:rPr>
              <a:t>ACTION:  </a:t>
            </a:r>
            <a:r>
              <a:rPr lang="en-US" sz="4400" i="1" dirty="0">
                <a:solidFill>
                  <a:srgbClr val="C00000"/>
                </a:solidFill>
                <a:latin typeface="Calibri"/>
                <a:cs typeface="Calibri"/>
              </a:rPr>
              <a:t>The</a:t>
            </a:r>
            <a:r>
              <a:rPr lang="en-US" sz="4400" i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rgbClr val="C00000"/>
                </a:solidFill>
                <a:latin typeface="Calibri"/>
                <a:cs typeface="Calibri"/>
              </a:rPr>
              <a:t>HBC</a:t>
            </a:r>
            <a:r>
              <a:rPr lang="en-US" sz="4400" i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rgbClr val="C00000"/>
                </a:solidFill>
                <a:latin typeface="Calibri"/>
                <a:cs typeface="Calibri"/>
              </a:rPr>
              <a:t>shall</a:t>
            </a:r>
            <a:r>
              <a:rPr lang="en-US" sz="4400" i="1" spc="-7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rgbClr val="C00000"/>
                </a:solidFill>
                <a:latin typeface="Calibri"/>
                <a:cs typeface="Calibri"/>
              </a:rPr>
              <a:t>ensure</a:t>
            </a:r>
            <a:r>
              <a:rPr lang="en-US" sz="4400" i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rgbClr val="C00000"/>
                </a:solidFill>
                <a:latin typeface="Calibri"/>
                <a:cs typeface="Calibri"/>
              </a:rPr>
              <a:t>that</a:t>
            </a:r>
            <a:r>
              <a:rPr lang="en-US" sz="4400" i="1" spc="-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rgbClr val="C00000"/>
                </a:solidFill>
                <a:latin typeface="Calibri"/>
                <a:cs typeface="Calibri"/>
              </a:rPr>
              <a:t>the</a:t>
            </a:r>
            <a:r>
              <a:rPr lang="en-US" sz="4400" i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rgbClr val="C00000"/>
                </a:solidFill>
                <a:latin typeface="Calibri"/>
                <a:cs typeface="Calibri"/>
              </a:rPr>
              <a:t>dispute</a:t>
            </a:r>
            <a:r>
              <a:rPr lang="en-US" sz="4400" i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rgbClr val="C00000"/>
                </a:solidFill>
                <a:latin typeface="Calibri"/>
                <a:cs typeface="Calibri"/>
              </a:rPr>
              <a:t>is</a:t>
            </a:r>
            <a:r>
              <a:rPr lang="en-US" sz="4400" i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4400" i="1" spc="-10" dirty="0">
                <a:solidFill>
                  <a:srgbClr val="C00000"/>
                </a:solidFill>
                <a:latin typeface="Calibri"/>
                <a:cs typeface="Calibri"/>
              </a:rPr>
              <a:t>handled </a:t>
            </a:r>
            <a:r>
              <a:rPr lang="en-US" sz="4400" i="1" spc="-30" dirty="0">
                <a:solidFill>
                  <a:srgbClr val="C00000"/>
                </a:solidFill>
                <a:latin typeface="Calibri"/>
                <a:cs typeface="Calibri"/>
              </a:rPr>
              <a:t>professionally,</a:t>
            </a:r>
            <a:r>
              <a:rPr lang="en-US" sz="4400" i="1" spc="-10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4400" i="1" spc="-35" dirty="0">
                <a:solidFill>
                  <a:srgbClr val="C00000"/>
                </a:solidFill>
                <a:latin typeface="Calibri"/>
                <a:cs typeface="Calibri"/>
              </a:rPr>
              <a:t>fairly,</a:t>
            </a:r>
            <a:r>
              <a:rPr lang="en-US" sz="4400" i="1" spc="-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rgbClr val="C00000"/>
                </a:solidFill>
                <a:latin typeface="Calibri"/>
                <a:cs typeface="Calibri"/>
              </a:rPr>
              <a:t>and</a:t>
            </a:r>
            <a:r>
              <a:rPr lang="en-US" sz="4400" i="1" spc="-11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4400" i="1" dirty="0">
                <a:solidFill>
                  <a:srgbClr val="C00000"/>
                </a:solidFill>
                <a:latin typeface="Calibri"/>
                <a:cs typeface="Calibri"/>
              </a:rPr>
              <a:t>without</a:t>
            </a:r>
            <a:r>
              <a:rPr lang="en-US" sz="4400" i="1" spc="-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4400" i="1" spc="-10" dirty="0">
                <a:solidFill>
                  <a:srgbClr val="C00000"/>
                </a:solidFill>
                <a:latin typeface="Calibri"/>
                <a:cs typeface="Calibri"/>
              </a:rPr>
              <a:t>bias.</a:t>
            </a:r>
            <a:endParaRPr lang="en-US" sz="4400" i="1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CBC1FC13-1FC7-937E-15BB-764E1895D68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C7D3B472-22EF-D89D-5693-9B04EAF7BF77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UPDATE PROCESS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5238ED-7DD6-AE25-07A3-A03EB3502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591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60"/>
    </mc:Choice>
    <mc:Fallback>
      <p:transition spd="slow" advTm="31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B6F4C-3A4C-16A1-02B9-616E4F0A1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ACBD2BE8-E67B-AF2C-7333-07030DA85FA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C0CB2CEE-D28F-C8E9-4307-11232E39BF65}"/>
              </a:ext>
            </a:extLst>
          </p:cNvPr>
          <p:cNvSpPr txBox="1"/>
          <p:nvPr/>
        </p:nvSpPr>
        <p:spPr>
          <a:xfrm>
            <a:off x="543686" y="1219200"/>
            <a:ext cx="11125200" cy="48604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5000"/>
              </a:lnSpc>
              <a:spcAft>
                <a:spcPts val="1200"/>
              </a:spcAft>
            </a:pPr>
            <a:r>
              <a:rPr lang="en-US" sz="4400" spc="-2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DISPUTE ORIGINS</a:t>
            </a:r>
          </a:p>
          <a:p>
            <a:pPr algn="l">
              <a:lnSpc>
                <a:spcPts val="5000"/>
              </a:lnSpc>
              <a:spcAft>
                <a:spcPts val="1200"/>
              </a:spcAft>
            </a:pPr>
            <a:r>
              <a:rPr lang="en-US" sz="4000" b="1" i="1" dirty="0">
                <a:solidFill>
                  <a:schemeClr val="tx1"/>
                </a:solidFill>
                <a:latin typeface="Calibri"/>
                <a:cs typeface="Calibri"/>
              </a:rPr>
              <a:t>Individual:  </a:t>
            </a:r>
            <a:r>
              <a:rPr lang="en-US" sz="4000" i="1" dirty="0">
                <a:solidFill>
                  <a:srgbClr val="0070C0"/>
                </a:solidFill>
                <a:latin typeface="Calibri"/>
                <a:cs typeface="Calibri"/>
              </a:rPr>
              <a:t>Someone simply disagrees with part or all of a chapter.</a:t>
            </a:r>
            <a:r>
              <a:rPr lang="en-US" sz="4000" i="1" spc="-10" dirty="0">
                <a:solidFill>
                  <a:schemeClr val="tx1"/>
                </a:solidFill>
                <a:latin typeface="Calibri"/>
                <a:cs typeface="Calibri"/>
              </a:rPr>
              <a:t>  </a:t>
            </a:r>
            <a:r>
              <a:rPr lang="en-US" sz="4000" i="1" spc="-10" dirty="0">
                <a:solidFill>
                  <a:srgbClr val="0070C0"/>
                </a:solidFill>
                <a:latin typeface="Calibri"/>
                <a:cs typeface="Calibri"/>
              </a:rPr>
              <a:t>(Could be within the TC.)</a:t>
            </a:r>
          </a:p>
          <a:p>
            <a:pPr lvl="4" algn="l">
              <a:lnSpc>
                <a:spcPts val="5000"/>
              </a:lnSpc>
              <a:spcAft>
                <a:spcPts val="600"/>
              </a:spcAft>
            </a:pPr>
            <a:r>
              <a:rPr lang="en-US" sz="4000" b="1" i="1" dirty="0">
                <a:solidFill>
                  <a:schemeClr val="tx1"/>
                </a:solidFill>
                <a:latin typeface="Calibri"/>
                <a:cs typeface="Calibri"/>
              </a:rPr>
              <a:t>Handbook Conflict:  </a:t>
            </a:r>
            <a:r>
              <a:rPr lang="en-US" sz="4000" i="1" dirty="0">
                <a:solidFill>
                  <a:srgbClr val="0070C0"/>
                </a:solidFill>
                <a:latin typeface="Calibri"/>
                <a:cs typeface="Calibri"/>
              </a:rPr>
              <a:t>Something in one Handbook chapter conflicts with something in another chapter.</a:t>
            </a:r>
          </a:p>
          <a:p>
            <a:pPr lvl="4" algn="l">
              <a:lnSpc>
                <a:spcPts val="5000"/>
              </a:lnSpc>
              <a:spcAft>
                <a:spcPts val="600"/>
              </a:spcAft>
            </a:pPr>
            <a:r>
              <a:rPr lang="en-US" sz="4000" b="1" i="1" dirty="0">
                <a:solidFill>
                  <a:schemeClr val="tx1"/>
                </a:solidFill>
                <a:latin typeface="Calibri"/>
                <a:cs typeface="Calibri"/>
              </a:rPr>
              <a:t>Conflict with Standard:  </a:t>
            </a:r>
            <a:r>
              <a:rPr lang="en-US" sz="4000" i="1" dirty="0">
                <a:solidFill>
                  <a:srgbClr val="0070C0"/>
                </a:solidFill>
                <a:latin typeface="Calibri"/>
                <a:cs typeface="Calibri"/>
              </a:rPr>
              <a:t>Something in a Published Standard differs from a Handbook Chapter.</a:t>
            </a: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ED17DA54-A1D4-2600-5D22-0DBBC62E1EC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D23A3D7E-460A-137F-47A5-43CA26C9539A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UPDATE PROCESS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0A4368-D981-E66C-AB4F-A31FD0190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348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22"/>
    </mc:Choice>
    <mc:Fallback>
      <p:transition spd="slow" advTm="31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5E2E5-E9F1-6F6C-DC11-9B2C4FE37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D3A45174-8477-2E19-83E6-F67343825C0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54B9AF87-2993-C1BC-56FB-31A99CCE1886}"/>
              </a:ext>
            </a:extLst>
          </p:cNvPr>
          <p:cNvSpPr txBox="1"/>
          <p:nvPr/>
        </p:nvSpPr>
        <p:spPr>
          <a:xfrm>
            <a:off x="457200" y="1219200"/>
            <a:ext cx="11734800" cy="5757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5000"/>
              </a:lnSpc>
              <a:spcAft>
                <a:spcPts val="1200"/>
              </a:spcAft>
            </a:pPr>
            <a:r>
              <a:rPr lang="en-US" sz="4400" spc="-2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ADDRESSING CONFLICTS BETWEEN HANDBOOK CHAPTERS &amp; STANDARDS OR GUIDELINES</a:t>
            </a:r>
          </a:p>
          <a:p>
            <a:pPr algn="l">
              <a:lnSpc>
                <a:spcPts val="5000"/>
              </a:lnSpc>
              <a:spcAft>
                <a:spcPts val="1200"/>
              </a:spcAft>
            </a:pP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Responsibility:</a:t>
            </a:r>
          </a:p>
          <a:p>
            <a:pPr marL="571500" indent="-571500" algn="l">
              <a:lnSpc>
                <a:spcPts val="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	TC Must Identify and Address Conflicts</a:t>
            </a:r>
          </a:p>
          <a:p>
            <a:pPr lvl="4" algn="l">
              <a:lnSpc>
                <a:spcPts val="5000"/>
              </a:lnSpc>
              <a:spcAft>
                <a:spcPts val="600"/>
              </a:spcAft>
            </a:pP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Action Options:</a:t>
            </a:r>
          </a:p>
          <a:p>
            <a:pPr marL="571500" lvl="4" indent="-571500" algn="l">
              <a:lnSpc>
                <a:spcPts val="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Revise Chapter to Eliminate Conflict</a:t>
            </a:r>
          </a:p>
          <a:p>
            <a:pPr marL="571500" lvl="4" indent="-571500" algn="l">
              <a:lnSpc>
                <a:spcPts val="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Comment on Standard or Guideline w/</a:t>
            </a:r>
            <a:b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</a:b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 Suggested Conflict Resolution</a:t>
            </a: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8E47A342-BFB1-B2A3-6286-FA50C83B207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7D0EE60D-C3D3-87BF-1468-C9FF65EA4678}"/>
              </a:ext>
            </a:extLst>
          </p:cNvPr>
          <p:cNvSpPr txBox="1">
            <a:spLocks/>
          </p:cNvSpPr>
          <p:nvPr/>
        </p:nvSpPr>
        <p:spPr>
          <a:xfrm>
            <a:off x="17526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UPDATE PROCESS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4158313-81D0-0C85-F44B-352B40586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903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81"/>
    </mc:Choice>
    <mc:Fallback>
      <p:transition spd="slow" advTm="2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475957" y="3279775"/>
            <a:ext cx="3507740" cy="2113280"/>
            <a:chOff x="475957" y="3279775"/>
            <a:chExt cx="3507740" cy="2113280"/>
          </a:xfrm>
        </p:grpSpPr>
        <p:sp>
          <p:nvSpPr>
            <p:cNvPr id="6" name="object 6"/>
            <p:cNvSpPr/>
            <p:nvPr/>
          </p:nvSpPr>
          <p:spPr>
            <a:xfrm>
              <a:off x="482307" y="3286759"/>
              <a:ext cx="3495040" cy="2099310"/>
            </a:xfrm>
            <a:custGeom>
              <a:avLst/>
              <a:gdLst/>
              <a:ahLst/>
              <a:cxnLst/>
              <a:rect l="l" t="t" r="r" b="b"/>
              <a:pathLst>
                <a:path w="3495040" h="2099310">
                  <a:moveTo>
                    <a:pt x="3494951" y="0"/>
                  </a:moveTo>
                  <a:lnTo>
                    <a:pt x="0" y="0"/>
                  </a:lnTo>
                  <a:lnTo>
                    <a:pt x="0" y="337820"/>
                  </a:lnTo>
                  <a:lnTo>
                    <a:pt x="0" y="2099310"/>
                  </a:lnTo>
                  <a:lnTo>
                    <a:pt x="338582" y="2099310"/>
                  </a:lnTo>
                  <a:lnTo>
                    <a:pt x="338582" y="337820"/>
                  </a:lnTo>
                  <a:lnTo>
                    <a:pt x="3494951" y="337820"/>
                  </a:lnTo>
                  <a:lnTo>
                    <a:pt x="3494951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2307" y="3286125"/>
              <a:ext cx="3495040" cy="2100580"/>
            </a:xfrm>
            <a:custGeom>
              <a:avLst/>
              <a:gdLst/>
              <a:ahLst/>
              <a:cxnLst/>
              <a:rect l="l" t="t" r="r" b="b"/>
              <a:pathLst>
                <a:path w="3495040" h="2100579">
                  <a:moveTo>
                    <a:pt x="3494951" y="0"/>
                  </a:moveTo>
                  <a:lnTo>
                    <a:pt x="3494951" y="338327"/>
                  </a:lnTo>
                  <a:lnTo>
                    <a:pt x="338582" y="338327"/>
                  </a:lnTo>
                  <a:lnTo>
                    <a:pt x="338582" y="2100453"/>
                  </a:lnTo>
                  <a:lnTo>
                    <a:pt x="0" y="2100453"/>
                  </a:lnTo>
                  <a:lnTo>
                    <a:pt x="0" y="0"/>
                  </a:lnTo>
                  <a:lnTo>
                    <a:pt x="3494951" y="0"/>
                  </a:lnTo>
                  <a:close/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23036" y="3523576"/>
            <a:ext cx="2398395" cy="1755775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2800" b="1" dirty="0">
                <a:latin typeface="Calibri"/>
                <a:cs typeface="Calibri"/>
              </a:rPr>
              <a:t>HB</a:t>
            </a:r>
            <a:r>
              <a:rPr sz="2800" b="1" spc="-3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Liaison</a:t>
            </a:r>
            <a:endParaRPr sz="2800">
              <a:latin typeface="Calibri"/>
              <a:cs typeface="Calibri"/>
            </a:endParaRPr>
          </a:p>
          <a:p>
            <a:pPr marL="240029" marR="5080" indent="-227329">
              <a:lnSpc>
                <a:spcPct val="91500"/>
              </a:lnSpc>
              <a:spcBef>
                <a:spcPts val="1225"/>
              </a:spcBef>
              <a:buChar char="•"/>
              <a:tabLst>
                <a:tab pos="241300" algn="l"/>
              </a:tabLst>
            </a:pPr>
            <a:r>
              <a:rPr sz="2400" spc="-10" dirty="0">
                <a:latin typeface="Calibri"/>
                <a:cs typeface="Calibri"/>
              </a:rPr>
              <a:t>Determines 	</a:t>
            </a:r>
            <a:r>
              <a:rPr sz="2400" dirty="0">
                <a:latin typeface="Calibri"/>
                <a:cs typeface="Calibri"/>
              </a:rPr>
              <a:t>conflict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occurring 	</a:t>
            </a:r>
            <a:r>
              <a:rPr sz="2400" dirty="0">
                <a:latin typeface="Calibri"/>
                <a:cs typeface="Calibri"/>
              </a:rPr>
              <a:t>within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5" dirty="0">
                <a:latin typeface="Calibri"/>
                <a:cs typeface="Calibri"/>
              </a:rPr>
              <a:t> TC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382645" y="2325116"/>
            <a:ext cx="608330" cy="608330"/>
            <a:chOff x="3382645" y="2325116"/>
            <a:chExt cx="608330" cy="608330"/>
          </a:xfrm>
        </p:grpSpPr>
        <p:sp>
          <p:nvSpPr>
            <p:cNvPr id="10" name="object 10"/>
            <p:cNvSpPr/>
            <p:nvPr/>
          </p:nvSpPr>
          <p:spPr>
            <a:xfrm>
              <a:off x="3388995" y="2331466"/>
              <a:ext cx="595630" cy="595630"/>
            </a:xfrm>
            <a:custGeom>
              <a:avLst/>
              <a:gdLst/>
              <a:ahLst/>
              <a:cxnLst/>
              <a:rect l="l" t="t" r="r" b="b"/>
              <a:pathLst>
                <a:path w="595629" h="595630">
                  <a:moveTo>
                    <a:pt x="595249" y="0"/>
                  </a:moveTo>
                  <a:lnTo>
                    <a:pt x="0" y="595376"/>
                  </a:lnTo>
                  <a:lnTo>
                    <a:pt x="595249" y="595376"/>
                  </a:lnTo>
                  <a:lnTo>
                    <a:pt x="595249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88995" y="2331466"/>
              <a:ext cx="595630" cy="595630"/>
            </a:xfrm>
            <a:custGeom>
              <a:avLst/>
              <a:gdLst/>
              <a:ahLst/>
              <a:cxnLst/>
              <a:rect l="l" t="t" r="r" b="b"/>
              <a:pathLst>
                <a:path w="595629" h="595630">
                  <a:moveTo>
                    <a:pt x="0" y="595376"/>
                  </a:moveTo>
                  <a:lnTo>
                    <a:pt x="595249" y="0"/>
                  </a:lnTo>
                  <a:lnTo>
                    <a:pt x="595249" y="595376"/>
                  </a:lnTo>
                  <a:lnTo>
                    <a:pt x="0" y="595376"/>
                  </a:lnTo>
                  <a:close/>
                </a:path>
              </a:pathLst>
            </a:custGeom>
            <a:ln w="12700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338701" y="2323973"/>
            <a:ext cx="3507740" cy="2113280"/>
            <a:chOff x="4338701" y="2323973"/>
            <a:chExt cx="3507740" cy="2113280"/>
          </a:xfrm>
        </p:grpSpPr>
        <p:sp>
          <p:nvSpPr>
            <p:cNvPr id="13" name="object 13"/>
            <p:cNvSpPr/>
            <p:nvPr/>
          </p:nvSpPr>
          <p:spPr>
            <a:xfrm>
              <a:off x="4345051" y="2330449"/>
              <a:ext cx="3495040" cy="2100580"/>
            </a:xfrm>
            <a:custGeom>
              <a:avLst/>
              <a:gdLst/>
              <a:ahLst/>
              <a:cxnLst/>
              <a:rect l="l" t="t" r="r" b="b"/>
              <a:pathLst>
                <a:path w="3495040" h="2100579">
                  <a:moveTo>
                    <a:pt x="3494913" y="0"/>
                  </a:moveTo>
                  <a:lnTo>
                    <a:pt x="0" y="0"/>
                  </a:lnTo>
                  <a:lnTo>
                    <a:pt x="0" y="337820"/>
                  </a:lnTo>
                  <a:lnTo>
                    <a:pt x="0" y="2100580"/>
                  </a:lnTo>
                  <a:lnTo>
                    <a:pt x="338582" y="2100580"/>
                  </a:lnTo>
                  <a:lnTo>
                    <a:pt x="338582" y="337820"/>
                  </a:lnTo>
                  <a:lnTo>
                    <a:pt x="3494913" y="337820"/>
                  </a:lnTo>
                  <a:lnTo>
                    <a:pt x="349491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45051" y="2330323"/>
              <a:ext cx="3495040" cy="2100580"/>
            </a:xfrm>
            <a:custGeom>
              <a:avLst/>
              <a:gdLst/>
              <a:ahLst/>
              <a:cxnLst/>
              <a:rect l="l" t="t" r="r" b="b"/>
              <a:pathLst>
                <a:path w="3495040" h="2100579">
                  <a:moveTo>
                    <a:pt x="3494913" y="0"/>
                  </a:moveTo>
                  <a:lnTo>
                    <a:pt x="3494913" y="338327"/>
                  </a:lnTo>
                  <a:lnTo>
                    <a:pt x="338582" y="338327"/>
                  </a:lnTo>
                  <a:lnTo>
                    <a:pt x="338582" y="2100326"/>
                  </a:lnTo>
                  <a:lnTo>
                    <a:pt x="0" y="2100326"/>
                  </a:lnTo>
                  <a:lnTo>
                    <a:pt x="0" y="0"/>
                  </a:lnTo>
                  <a:lnTo>
                    <a:pt x="3494913" y="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786376" y="2567943"/>
            <a:ext cx="2519045" cy="1085850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2800" b="1" spc="-10" dirty="0">
                <a:latin typeface="Calibri"/>
                <a:cs typeface="Calibri"/>
              </a:rPr>
              <a:t>Volume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SC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Chair</a:t>
            </a:r>
            <a:endParaRPr sz="28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980"/>
              </a:spcBef>
              <a:buChar char="•"/>
              <a:tabLst>
                <a:tab pos="240029" algn="l"/>
              </a:tabLst>
            </a:pPr>
            <a:r>
              <a:rPr sz="2400" dirty="0">
                <a:latin typeface="Calibri"/>
                <a:cs typeface="Calibri"/>
              </a:rPr>
              <a:t>Notifies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HBC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Chair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245350" y="1369313"/>
            <a:ext cx="608330" cy="608330"/>
            <a:chOff x="7245350" y="1369313"/>
            <a:chExt cx="608330" cy="608330"/>
          </a:xfrm>
        </p:grpSpPr>
        <p:sp>
          <p:nvSpPr>
            <p:cNvPr id="17" name="object 17"/>
            <p:cNvSpPr/>
            <p:nvPr/>
          </p:nvSpPr>
          <p:spPr>
            <a:xfrm>
              <a:off x="7251700" y="1375663"/>
              <a:ext cx="595630" cy="595630"/>
            </a:xfrm>
            <a:custGeom>
              <a:avLst/>
              <a:gdLst/>
              <a:ahLst/>
              <a:cxnLst/>
              <a:rect l="l" t="t" r="r" b="b"/>
              <a:pathLst>
                <a:path w="595629" h="595630">
                  <a:moveTo>
                    <a:pt x="595249" y="0"/>
                  </a:moveTo>
                  <a:lnTo>
                    <a:pt x="0" y="595376"/>
                  </a:lnTo>
                  <a:lnTo>
                    <a:pt x="595249" y="595376"/>
                  </a:lnTo>
                  <a:lnTo>
                    <a:pt x="595249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51700" y="1375663"/>
              <a:ext cx="595630" cy="595630"/>
            </a:xfrm>
            <a:custGeom>
              <a:avLst/>
              <a:gdLst/>
              <a:ahLst/>
              <a:cxnLst/>
              <a:rect l="l" t="t" r="r" b="b"/>
              <a:pathLst>
                <a:path w="595629" h="595630">
                  <a:moveTo>
                    <a:pt x="0" y="595376"/>
                  </a:moveTo>
                  <a:lnTo>
                    <a:pt x="595249" y="0"/>
                  </a:lnTo>
                  <a:lnTo>
                    <a:pt x="595249" y="595376"/>
                  </a:lnTo>
                  <a:lnTo>
                    <a:pt x="0" y="595376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8201406" y="1368171"/>
            <a:ext cx="3507740" cy="2113280"/>
            <a:chOff x="8201406" y="1368171"/>
            <a:chExt cx="3507740" cy="2113280"/>
          </a:xfrm>
        </p:grpSpPr>
        <p:sp>
          <p:nvSpPr>
            <p:cNvPr id="20" name="object 20"/>
            <p:cNvSpPr/>
            <p:nvPr/>
          </p:nvSpPr>
          <p:spPr>
            <a:xfrm>
              <a:off x="8207756" y="1374139"/>
              <a:ext cx="3495040" cy="2100580"/>
            </a:xfrm>
            <a:custGeom>
              <a:avLst/>
              <a:gdLst/>
              <a:ahLst/>
              <a:cxnLst/>
              <a:rect l="l" t="t" r="r" b="b"/>
              <a:pathLst>
                <a:path w="3495040" h="2100579">
                  <a:moveTo>
                    <a:pt x="3494913" y="0"/>
                  </a:moveTo>
                  <a:lnTo>
                    <a:pt x="0" y="0"/>
                  </a:lnTo>
                  <a:lnTo>
                    <a:pt x="0" y="339090"/>
                  </a:lnTo>
                  <a:lnTo>
                    <a:pt x="0" y="2100580"/>
                  </a:lnTo>
                  <a:lnTo>
                    <a:pt x="338582" y="2100580"/>
                  </a:lnTo>
                  <a:lnTo>
                    <a:pt x="338582" y="339090"/>
                  </a:lnTo>
                  <a:lnTo>
                    <a:pt x="3494913" y="339090"/>
                  </a:lnTo>
                  <a:lnTo>
                    <a:pt x="3494913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207756" y="1374521"/>
              <a:ext cx="3495040" cy="2100580"/>
            </a:xfrm>
            <a:custGeom>
              <a:avLst/>
              <a:gdLst/>
              <a:ahLst/>
              <a:cxnLst/>
              <a:rect l="l" t="t" r="r" b="b"/>
              <a:pathLst>
                <a:path w="3495040" h="2100579">
                  <a:moveTo>
                    <a:pt x="3494913" y="0"/>
                  </a:moveTo>
                  <a:lnTo>
                    <a:pt x="3494913" y="338327"/>
                  </a:lnTo>
                  <a:lnTo>
                    <a:pt x="338582" y="338327"/>
                  </a:lnTo>
                  <a:lnTo>
                    <a:pt x="338582" y="2100326"/>
                  </a:lnTo>
                  <a:lnTo>
                    <a:pt x="0" y="2100326"/>
                  </a:lnTo>
                  <a:lnTo>
                    <a:pt x="0" y="0"/>
                  </a:lnTo>
                  <a:lnTo>
                    <a:pt x="3494913" y="0"/>
                  </a:lnTo>
                  <a:close/>
                </a:path>
              </a:pathLst>
            </a:custGeom>
            <a:ln w="127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649461" y="1756410"/>
            <a:ext cx="3237739" cy="2742866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452755">
              <a:lnSpc>
                <a:spcPts val="3070"/>
              </a:lnSpc>
              <a:spcBef>
                <a:spcPts val="439"/>
              </a:spcBef>
            </a:pPr>
            <a:r>
              <a:rPr sz="2800" b="1" spc="-10" dirty="0">
                <a:latin typeface="Calibri"/>
                <a:cs typeface="Calibri"/>
              </a:rPr>
              <a:t>Volume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SC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Chair </a:t>
            </a:r>
            <a:r>
              <a:rPr lang="en-US" sz="2800" b="1" spc="-10" dirty="0">
                <a:latin typeface="Calibri"/>
                <a:cs typeface="Calibri"/>
              </a:rPr>
              <a:t>and </a:t>
            </a:r>
            <a:r>
              <a:rPr sz="2800" b="1" dirty="0">
                <a:latin typeface="Calibri"/>
                <a:cs typeface="Calibri"/>
              </a:rPr>
              <a:t>HBC</a:t>
            </a:r>
            <a:r>
              <a:rPr sz="2800" b="1" spc="-6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Chair</a:t>
            </a:r>
            <a:endParaRPr lang="en-US" sz="2800" b="1" spc="-10" dirty="0">
              <a:latin typeface="Calibri"/>
              <a:cs typeface="Calibri"/>
            </a:endParaRPr>
          </a:p>
          <a:p>
            <a:pPr marL="240029" marR="5080" indent="-227329">
              <a:lnSpc>
                <a:spcPts val="2640"/>
              </a:lnSpc>
              <a:spcBef>
                <a:spcPts val="1210"/>
              </a:spcBef>
              <a:buChar char="•"/>
              <a:tabLst>
                <a:tab pos="241300" algn="l"/>
              </a:tabLst>
            </a:pPr>
            <a:r>
              <a:rPr lang="en-US" sz="2400" dirty="0">
                <a:latin typeface="Calibri"/>
                <a:cs typeface="Calibri"/>
              </a:rPr>
              <a:t>Meet</a:t>
            </a:r>
            <a:r>
              <a:rPr lang="en-US" sz="2400" spc="-5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with</a:t>
            </a:r>
            <a:r>
              <a:rPr lang="en-US" sz="2400" spc="-40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conflicting 	</a:t>
            </a:r>
            <a:r>
              <a:rPr lang="en-US" sz="2400" dirty="0">
                <a:latin typeface="Calibri"/>
                <a:cs typeface="Calibri"/>
              </a:rPr>
              <a:t>parties</a:t>
            </a:r>
            <a:r>
              <a:rPr lang="en-US" sz="2400" spc="-7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for</a:t>
            </a:r>
            <a:r>
              <a:rPr lang="en-US" sz="2400" spc="-55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resolution</a:t>
            </a:r>
            <a:endParaRPr lang="en-US" sz="2400" dirty="0">
              <a:latin typeface="Calibri"/>
              <a:cs typeface="Calibri"/>
            </a:endParaRPr>
          </a:p>
          <a:p>
            <a:pPr marL="240029" marR="114935" indent="-227329" algn="ctr">
              <a:lnSpc>
                <a:spcPct val="91600"/>
              </a:lnSpc>
              <a:spcBef>
                <a:spcPts val="390"/>
              </a:spcBef>
              <a:buChar char="•"/>
              <a:tabLst>
                <a:tab pos="241300" algn="l"/>
              </a:tabLst>
            </a:pPr>
            <a:r>
              <a:rPr lang="en-US" sz="2400" dirty="0">
                <a:latin typeface="Calibri"/>
                <a:cs typeface="Calibri"/>
              </a:rPr>
              <a:t>If</a:t>
            </a:r>
            <a:r>
              <a:rPr lang="en-US" sz="2400" spc="-4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not</a:t>
            </a:r>
            <a:r>
              <a:rPr lang="en-US" sz="2400" spc="-35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resolved,</a:t>
            </a:r>
            <a:r>
              <a:rPr lang="en-US" sz="2400" spc="-20" dirty="0">
                <a:latin typeface="Calibri"/>
                <a:cs typeface="Calibri"/>
              </a:rPr>
              <a:t> form 	</a:t>
            </a:r>
            <a:r>
              <a:rPr lang="en-US" sz="2400" spc="-5" dirty="0">
                <a:latin typeface="Calibri"/>
                <a:cs typeface="Calibri"/>
              </a:rPr>
              <a:t> </a:t>
            </a:r>
            <a:r>
              <a:rPr lang="en-US" sz="2400" b="1" spc="-10" dirty="0">
                <a:solidFill>
                  <a:srgbClr val="4471C4"/>
                </a:solidFill>
                <a:latin typeface="Calibri"/>
                <a:cs typeface="Calibri"/>
              </a:rPr>
              <a:t>Handbook Resolution 	Committee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  <p:pic>
        <p:nvPicPr>
          <p:cNvPr id="25" name="object 5">
            <a:extLst>
              <a:ext uri="{FF2B5EF4-FFF2-40B4-BE49-F238E27FC236}">
                <a16:creationId xmlns:a16="http://schemas.microsoft.com/office/drawing/2014/main" id="{41ED4A4C-6E10-B6A1-9027-87A705B00DD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26" name="object 2">
            <a:extLst>
              <a:ext uri="{FF2B5EF4-FFF2-40B4-BE49-F238E27FC236}">
                <a16:creationId xmlns:a16="http://schemas.microsoft.com/office/drawing/2014/main" id="{4DAE7858-420B-06BB-B94F-A266E0C008B5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RESOLUTION PROCESS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2BC0039F-6D39-9CB9-5FC7-83271CC34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13"/>
    </mc:Choice>
    <mc:Fallback>
      <p:transition spd="slow" advTm="3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611A2-95D4-3798-12B5-A0C64795F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52905"/>
            <a:ext cx="11582400" cy="4001095"/>
          </a:xfrm>
        </p:spPr>
        <p:txBody>
          <a:bodyPr/>
          <a:lstStyle/>
          <a:p>
            <a:pPr algn="l">
              <a:spcBef>
                <a:spcPts val="1200"/>
              </a:spcBef>
            </a:pP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 Revisions Are Made in ASHRAE Authoring Portal</a:t>
            </a: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Sharepoint</a:t>
            </a:r>
            <a:r>
              <a:rPr lang="en-US" b="0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File</a:t>
            </a:r>
            <a:br>
              <a:rPr lang="en-US" b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b="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Check on Possible Restrictions</a:t>
            </a:r>
            <a:br>
              <a:rPr lang="en-US" b="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May Need to Use Personal Computer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Should Work on Any OS and Browser</a:t>
            </a:r>
            <a:br>
              <a:rPr lang="en-US" b="0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0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b="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a Problem, Contact Moli (Heather Kennedy)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DDB433E8-05D5-04ED-227F-98D03EC94C0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32CF01EE-A280-F85C-D2ED-918245A36BA7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u="sng" spc="-25" dirty="0">
                <a:solidFill>
                  <a:srgbClr val="C00000"/>
                </a:solidFill>
              </a:rPr>
              <a:t>REVISIONS</a:t>
            </a:r>
            <a:endParaRPr lang="en-US" sz="5400" b="1" u="sng" dirty="0">
              <a:solidFill>
                <a:srgbClr val="C00000"/>
              </a:solidFill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97FBD93-D509-05C8-3289-BD9F95CE6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737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55"/>
    </mc:Choice>
    <mc:Fallback>
      <p:transition spd="slow" advTm="57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4AC31-31F7-D5D0-F6C2-48D15385E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3326F-9781-C4F6-7021-B9F7193B5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95401"/>
            <a:ext cx="10668000" cy="5562600"/>
          </a:xfrm>
        </p:spPr>
        <p:txBody>
          <a:bodyPr/>
          <a:lstStyle/>
          <a:p>
            <a:pPr algn="ctr">
              <a:spcBef>
                <a:spcPts val="1200"/>
              </a:spcBef>
            </a:pPr>
            <a:r>
              <a:rPr lang="en-US" b="0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REQUEST AUTHORING PORTAL ACCESS FOR ALL INVOLVED IN CHAPTER REVISION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Handbook Chair: Emails Request to:</a:t>
            </a:r>
          </a:p>
          <a:p>
            <a:pPr>
              <a:spcBef>
                <a:spcPts val="600"/>
              </a:spcBef>
            </a:pPr>
            <a:r>
              <a:rPr lang="en-US" b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fi-FI" b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mkennedy@ashrae.org</a:t>
            </a:r>
            <a:endParaRPr lang="en-US" b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Revisor Receives Email:</a:t>
            </a:r>
          </a:p>
          <a:p>
            <a:pPr>
              <a:spcBef>
                <a:spcPts val="600"/>
              </a:spcBef>
            </a:pPr>
            <a:r>
              <a:rPr lang="en-US" b="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b="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“Kennedy, Heather is inviting you to collaborate on ASHRAE Authoring Portal”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Revisors Confirm Access to Handbook Chair !!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9072122D-FE7F-1CEB-5BCD-4191A9017AD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D04E9012-51BA-2A9E-599E-B06CC7BD3E1B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REVISIONS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DA8916-0635-7A33-6B5A-FAF416BE5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964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24"/>
    </mc:Choice>
    <mc:Fallback>
      <p:transition spd="slow" advTm="54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39FB-B71D-0752-6382-A4A01028C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BDFF2-AF9C-CA1F-92E2-7F928E003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43000"/>
            <a:ext cx="10744200" cy="630942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AUTHORING PORTAL CONTAINS: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Your Chapter from Last Published Handbook</a:t>
            </a:r>
          </a:p>
          <a:p>
            <a:pPr lvl="2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Both I-P and SI in Same File</a:t>
            </a:r>
            <a:endParaRPr lang="en-US" sz="3200" b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MS “Word” Translation from “</a:t>
            </a:r>
            <a:r>
              <a:rPr lang="en-US" b="0" i="1" dirty="0" err="1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Framemaker</a:t>
            </a: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  <a:p>
            <a:pPr marL="1828800" lvl="1" indent="-460375">
              <a:buFont typeface="Courier New" panose="02070309020205020404" pitchFamily="49" charset="0"/>
              <a:buChar char="o"/>
            </a:pPr>
            <a:r>
              <a:rPr lang="en-US" sz="3600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 a Formatted File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PDF Version</a:t>
            </a:r>
          </a:p>
          <a:p>
            <a:pPr marL="1828800" lvl="1" indent="-460375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Formatted File, but Harder to Work On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User’s Manual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Quick Reference Guide</a:t>
            </a:r>
          </a:p>
          <a:p>
            <a:endParaRPr lang="en-US" dirty="0">
              <a:solidFill>
                <a:srgbClr val="006FC0"/>
              </a:solidFill>
            </a:endParaRP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73490192-E616-4AB8-41AA-D3D561BC9FF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FDB1356F-A2A6-5DC1-3735-A9FEE40790CC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REVISIONS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305A79B9-AEC6-55EB-F30C-3912211C7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522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76"/>
    </mc:Choice>
    <mc:Fallback>
      <p:transition spd="slow" advTm="35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EE3C6-8C8A-BD0B-100D-37A615E5F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6476509-459C-08BC-57A0-B053B4C961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1" y="381000"/>
            <a:ext cx="8686799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chemeClr val="accent2"/>
                </a:solidFill>
              </a:rPr>
              <a:t>WHY DID WE WANT </a:t>
            </a:r>
            <a:r>
              <a:rPr lang="en-US" sz="5400" b="1" u="sng" spc="-25" dirty="0">
                <a:solidFill>
                  <a:schemeClr val="accent2"/>
                </a:solidFill>
              </a:rPr>
              <a:t>YOU </a:t>
            </a:r>
            <a:r>
              <a:rPr lang="en-US" sz="5400" b="1" spc="-25" dirty="0">
                <a:solidFill>
                  <a:schemeClr val="accent2"/>
                </a:solidFill>
              </a:rPr>
              <a:t>HERE?</a:t>
            </a:r>
            <a:endParaRPr sz="5400" b="1" dirty="0">
              <a:solidFill>
                <a:schemeClr val="accent2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28C501A-42CD-83D8-40B6-C639664A8CC7}"/>
              </a:ext>
            </a:extLst>
          </p:cNvPr>
          <p:cNvSpPr txBox="1"/>
          <p:nvPr/>
        </p:nvSpPr>
        <p:spPr>
          <a:xfrm>
            <a:off x="304800" y="1981200"/>
            <a:ext cx="9448800" cy="3304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4400" u="sng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YOU</a:t>
            </a:r>
          </a:p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Are the Front Line</a:t>
            </a:r>
          </a:p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for</a:t>
            </a:r>
          </a:p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ASHRAE’s Most Important Publication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  <a:cs typeface="Calibri Light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84D90FD3-5C81-6F8B-1789-FF2F1412BB1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0" y="381000"/>
            <a:ext cx="1200150" cy="832103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824AE863-6014-5047-5AEC-80E040E2B5E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E2639D-2325-B778-3C80-8FB09EEEC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0" y="1600200"/>
            <a:ext cx="3924300" cy="2605735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3D4213C-0A6B-BC0B-0921-9DA454CF2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532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90"/>
    </mc:Choice>
    <mc:Fallback>
      <p:transition spd="slow" advTm="23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DEF64-3A2F-DB2A-104B-663C04A87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683F2-4A75-BCBA-8A70-19B262F3C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524000"/>
            <a:ext cx="10744200" cy="477053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WHO CAN SEE REVISIONS?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Everyone with Authoring Portal Access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People Can Work Simultaneously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Will Not See Other Revisions Until Saved</a:t>
            </a:r>
          </a:p>
          <a:p>
            <a:pPr marL="1482725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 See Who Revised by Color &amp; Clicking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Need to Edit ONLY One Document</a:t>
            </a:r>
          </a:p>
          <a:p>
            <a:pPr marL="1538288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Include BOTH I-P &amp; SI Nomenclature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A9DCBB3B-7B35-FBC9-9B22-B507563579B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65BB04CD-6E6B-5B2E-F3CB-BDF471A5F48E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REVISIONS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D38C546-A9C7-A165-E8F1-5832251A1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252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97"/>
    </mc:Choice>
    <mc:Fallback>
      <p:transition spd="slow" advTm="43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EEB48-2861-60AA-8EE3-07E8D930D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43506-076F-037D-2883-0371739F6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652905"/>
            <a:ext cx="10744200" cy="577081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VERY IMPORTANT !!</a:t>
            </a:r>
          </a:p>
          <a:p>
            <a:pPr marL="571500" indent="-5715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 “Word” Revisions Must Be Made With “Track Changes”</a:t>
            </a:r>
          </a:p>
          <a:p>
            <a:pPr marL="1482725" indent="-5715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NOT Turn Off !!!</a:t>
            </a:r>
          </a:p>
          <a:p>
            <a:pPr marL="1482725" indent="-5715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NOT “Accept Changes” !!!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 PDF Revisions Must Be Made With “Adobe Annotation Tool”</a:t>
            </a:r>
          </a:p>
          <a:p>
            <a:endParaRPr lang="en-US" dirty="0">
              <a:solidFill>
                <a:srgbClr val="006FC0"/>
              </a:solidFill>
            </a:endParaRP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4C3ADDC0-1299-F523-AE1A-F58B5A348B8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3E25332F-5553-3CEB-9AE0-CBD16BA126FA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REVISIONS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363E49D-AE8E-9332-A047-126E61440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5214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01"/>
    </mc:Choice>
    <mc:Fallback>
      <p:transition spd="slow" advTm="20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89E6F-8B9F-BD8D-21C7-BF7F2DDB4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4D104B-903B-1D93-FEEE-BB2987FDF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t="5087" r="6478" b="8021"/>
          <a:stretch>
            <a:fillRect/>
          </a:stretch>
        </p:blipFill>
        <p:spPr>
          <a:xfrm>
            <a:off x="1178312" y="1447800"/>
            <a:ext cx="9556046" cy="5291503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E216518F-1A9E-379D-DD10-975B752FEB35}"/>
              </a:ext>
            </a:extLst>
          </p:cNvPr>
          <p:cNvSpPr/>
          <p:nvPr/>
        </p:nvSpPr>
        <p:spPr>
          <a:xfrm rot="10800000">
            <a:off x="2209800" y="5763768"/>
            <a:ext cx="835211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ject 5">
            <a:extLst>
              <a:ext uri="{FF2B5EF4-FFF2-40B4-BE49-F238E27FC236}">
                <a16:creationId xmlns:a16="http://schemas.microsoft.com/office/drawing/2014/main" id="{6F067157-15DF-ACF6-D610-22850B0AA5E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6FD0345E-C61E-5E4F-646C-14F6CA6FD553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7C3873-9DCF-648A-3970-23C97DF31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689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9"/>
    </mc:Choice>
    <mc:Fallback>
      <p:transition spd="slow" advTm="8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0B047-F059-CC1A-238F-FA5AC19E2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AEC9E8-1F92-AD50-DFA8-D0081F362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20361" y="2375255"/>
            <a:ext cx="3210094" cy="307776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6FC0"/>
                </a:solidFill>
              </a:rPr>
              <a:t>Click on “Handbook”</a:t>
            </a:r>
          </a:p>
          <a:p>
            <a:pPr algn="ctr"/>
            <a:endParaRPr lang="en-US" dirty="0">
              <a:solidFill>
                <a:srgbClr val="006FC0"/>
              </a:solidFill>
            </a:endParaRP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Read Other Documents !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BFB2F-9D5B-DCBD-49F0-651B000D5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" t="15785" r="36026" b="13343"/>
          <a:stretch>
            <a:fillRect/>
          </a:stretch>
        </p:blipFill>
        <p:spPr>
          <a:xfrm>
            <a:off x="-161393" y="1159391"/>
            <a:ext cx="9393573" cy="5698609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8D2E01DB-6386-5EEB-F3F1-090A346BEC9F}"/>
              </a:ext>
            </a:extLst>
          </p:cNvPr>
          <p:cNvSpPr/>
          <p:nvPr/>
        </p:nvSpPr>
        <p:spPr>
          <a:xfrm rot="10800000">
            <a:off x="685800" y="5105400"/>
            <a:ext cx="835211" cy="37505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4AD768E2-42B5-9465-6FF0-396B74085A0D}"/>
              </a:ext>
            </a:extLst>
          </p:cNvPr>
          <p:cNvSpPr/>
          <p:nvPr/>
        </p:nvSpPr>
        <p:spPr>
          <a:xfrm rot="18377788">
            <a:off x="3977891" y="5231388"/>
            <a:ext cx="1937959" cy="26321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DFC575-E63A-17B6-035B-7B4AE7E167D6}"/>
              </a:ext>
            </a:extLst>
          </p:cNvPr>
          <p:cNvSpPr txBox="1"/>
          <p:nvPr/>
        </p:nvSpPr>
        <p:spPr>
          <a:xfrm>
            <a:off x="4625810" y="403781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THESE ARE ALSO VERY IMPORTANT 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31F945-D0F3-FFED-7A40-94386D6BF5CA}"/>
              </a:ext>
            </a:extLst>
          </p:cNvPr>
          <p:cNvSpPr txBox="1"/>
          <p:nvPr/>
        </p:nvSpPr>
        <p:spPr>
          <a:xfrm>
            <a:off x="4114800" y="3121909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 HERE TO FIND YOUR CHAPTER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F6674F0A-AB2A-0EB0-B4A5-D1D6FD414B28}"/>
              </a:ext>
            </a:extLst>
          </p:cNvPr>
          <p:cNvSpPr/>
          <p:nvPr/>
        </p:nvSpPr>
        <p:spPr>
          <a:xfrm rot="18575321">
            <a:off x="2550338" y="4199302"/>
            <a:ext cx="2177032" cy="26830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ject 5">
            <a:extLst>
              <a:ext uri="{FF2B5EF4-FFF2-40B4-BE49-F238E27FC236}">
                <a16:creationId xmlns:a16="http://schemas.microsoft.com/office/drawing/2014/main" id="{BD7BB19E-C7E9-9DEF-2C85-136B5E646AD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A77C3D42-4211-0279-0343-E74357B5ABF0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9066872-EA39-F92C-00CB-6A74194C3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59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51"/>
    </mc:Choice>
    <mc:Fallback>
      <p:transition spd="slow" advTm="1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43D5D-06A4-D592-0FFE-A3DA3902E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25186-79C4-02E2-9016-09E3EDB18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C1009-76D5-2520-202A-6687E3BE1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8997" r="2500" b="9892"/>
          <a:stretch>
            <a:fillRect/>
          </a:stretch>
        </p:blipFill>
        <p:spPr>
          <a:xfrm>
            <a:off x="76200" y="1295399"/>
            <a:ext cx="12146446" cy="5252517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E9B1D334-0048-C5FB-1D36-31E088BC9CC1}"/>
              </a:ext>
            </a:extLst>
          </p:cNvPr>
          <p:cNvSpPr/>
          <p:nvPr/>
        </p:nvSpPr>
        <p:spPr>
          <a:xfrm rot="10800000">
            <a:off x="79189" y="4696968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621ACC45-FA24-B911-61FD-AFD7511FCB5F}"/>
              </a:ext>
            </a:extLst>
          </p:cNvPr>
          <p:cNvSpPr/>
          <p:nvPr/>
        </p:nvSpPr>
        <p:spPr>
          <a:xfrm rot="10800000">
            <a:off x="76200" y="5181600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64C0F72C-6585-522A-0DA4-590DCA7BA8DF}"/>
              </a:ext>
            </a:extLst>
          </p:cNvPr>
          <p:cNvSpPr/>
          <p:nvPr/>
        </p:nvSpPr>
        <p:spPr>
          <a:xfrm rot="10800000">
            <a:off x="76200" y="5687568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6D5864E8-0CEA-F6CE-ED19-6B752BA85828}"/>
              </a:ext>
            </a:extLst>
          </p:cNvPr>
          <p:cNvSpPr/>
          <p:nvPr/>
        </p:nvSpPr>
        <p:spPr>
          <a:xfrm rot="10800000">
            <a:off x="76200" y="6144768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4E64B8-AB57-CA21-38B5-581AA26258A7}"/>
              </a:ext>
            </a:extLst>
          </p:cNvPr>
          <p:cNvSpPr txBox="1"/>
          <p:nvPr/>
        </p:nvSpPr>
        <p:spPr>
          <a:xfrm>
            <a:off x="3048000" y="3087469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YOU MAY SEE ONLY ONE OR ALL OF THESE.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CLICK ON YOUR VOLUME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07A08658-C28C-1D57-0444-46B439690F35}"/>
              </a:ext>
            </a:extLst>
          </p:cNvPr>
          <p:cNvSpPr/>
          <p:nvPr/>
        </p:nvSpPr>
        <p:spPr>
          <a:xfrm rot="18461976" flipV="1">
            <a:off x="2501224" y="4412743"/>
            <a:ext cx="1787221" cy="265844"/>
          </a:xfrm>
          <a:prstGeom prst="leftArrow">
            <a:avLst>
              <a:gd name="adj1" fmla="val 59974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ject 5">
            <a:extLst>
              <a:ext uri="{FF2B5EF4-FFF2-40B4-BE49-F238E27FC236}">
                <a16:creationId xmlns:a16="http://schemas.microsoft.com/office/drawing/2014/main" id="{6F2AB8AE-9151-664D-F4BB-1475CC20D05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5F0F2781-7397-CF60-5791-88689FB523FA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162518D-971D-E4F7-D90E-01C19BB3C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155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60"/>
    </mc:Choice>
    <mc:Fallback>
      <p:transition spd="slow" advTm="7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41444-F356-923C-72D0-C6B5C488D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5">
            <a:extLst>
              <a:ext uri="{FF2B5EF4-FFF2-40B4-BE49-F238E27FC236}">
                <a16:creationId xmlns:a16="http://schemas.microsoft.com/office/drawing/2014/main" id="{C16F4554-91FF-D8D8-5D0A-5323A691E47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B7935F-4FE9-EC98-835A-DBD49F027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12497" r="40491" b="4861"/>
          <a:stretch>
            <a:fillRect/>
          </a:stretch>
        </p:blipFill>
        <p:spPr>
          <a:xfrm>
            <a:off x="21288" y="1676400"/>
            <a:ext cx="9003666" cy="4343400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EC7352CC-BE4F-5775-793A-BE42BE32D767}"/>
              </a:ext>
            </a:extLst>
          </p:cNvPr>
          <p:cNvSpPr/>
          <p:nvPr/>
        </p:nvSpPr>
        <p:spPr>
          <a:xfrm rot="10800000">
            <a:off x="841188" y="5410200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B508E00-F235-189D-5447-1F23181CD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91600" y="2375255"/>
            <a:ext cx="3210094" cy="184665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6FC0"/>
                </a:solidFill>
              </a:rPr>
              <a:t>Click on Your Chapter File Folder</a:t>
            </a:r>
            <a:endParaRPr lang="en-US" dirty="0"/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1AADB010-C8F2-B1C8-5971-1307E3627ADE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2FBA4D55-6915-FDDC-5E3A-A988B98C0179}"/>
              </a:ext>
            </a:extLst>
          </p:cNvPr>
          <p:cNvSpPr/>
          <p:nvPr/>
        </p:nvSpPr>
        <p:spPr>
          <a:xfrm rot="19896267">
            <a:off x="3955872" y="4372158"/>
            <a:ext cx="2558578" cy="23485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4AFCF0-2940-61A0-B15A-4792CE57BACF}"/>
              </a:ext>
            </a:extLst>
          </p:cNvPr>
          <p:cNvSpPr txBox="1"/>
          <p:nvPr/>
        </p:nvSpPr>
        <p:spPr>
          <a:xfrm>
            <a:off x="6438788" y="2551837"/>
            <a:ext cx="220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Additional help docs here!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6118B9-1657-783A-A556-8357C7E4E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564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4"/>
    </mc:Choice>
    <mc:Fallback>
      <p:transition spd="slow" advTm="11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4AC69-EA6C-8090-2FFE-A7F4FA647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32C5DA18-301B-8FFD-11F9-5902D1FA3F6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47DA8E-F6C5-AFD4-D2B2-C51DD0F5C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18938" r="18239" b="13875"/>
          <a:stretch>
            <a:fillRect/>
          </a:stretch>
        </p:blipFill>
        <p:spPr>
          <a:xfrm>
            <a:off x="76200" y="1905000"/>
            <a:ext cx="9296400" cy="4607648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90525B2-34A3-7900-6B53-0E297A2E3974}"/>
              </a:ext>
            </a:extLst>
          </p:cNvPr>
          <p:cNvSpPr txBox="1">
            <a:spLocks/>
          </p:cNvSpPr>
          <p:nvPr/>
        </p:nvSpPr>
        <p:spPr>
          <a:xfrm>
            <a:off x="228600" y="1137047"/>
            <a:ext cx="115824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 i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FF0000"/>
                </a:solidFill>
              </a:rPr>
              <a:t>Understand the Chapter Approval Checklist!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2F8647A4-A155-8394-9C43-73CC4B49BFC5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85A68-7584-461A-E4FF-DB21959B5A4B}"/>
              </a:ext>
            </a:extLst>
          </p:cNvPr>
          <p:cNvSpPr txBox="1"/>
          <p:nvPr/>
        </p:nvSpPr>
        <p:spPr>
          <a:xfrm>
            <a:off x="4953000" y="1963442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TC Chairs</a:t>
            </a:r>
          </a:p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Be Sure to Look at This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6DF47413-A53E-AC35-B6C7-5B292D00E72A}"/>
              </a:ext>
            </a:extLst>
          </p:cNvPr>
          <p:cNvSpPr/>
          <p:nvPr/>
        </p:nvSpPr>
        <p:spPr>
          <a:xfrm rot="19478062">
            <a:off x="2838070" y="4077840"/>
            <a:ext cx="3117569" cy="26850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007B13-86A1-BD26-AD29-7DA1C820F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399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08"/>
    </mc:Choice>
    <mc:Fallback>
      <p:transition spd="slow" advTm="19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6DDB7-ED9C-6D7F-653B-97FA7A5B7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38ED9F38-0449-AA87-542B-03B1835F78C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18B81778-F969-90CC-597C-88551CC8A546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2B9DE7-9379-A408-CFD3-2890225CD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16852" r="31491" b="6666"/>
          <a:stretch>
            <a:fillRect/>
          </a:stretch>
        </p:blipFill>
        <p:spPr>
          <a:xfrm>
            <a:off x="1277872" y="1258927"/>
            <a:ext cx="4513328" cy="5586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5C9FBB-1ABC-A28C-5CA9-4655A80CE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1" t="17778" r="31491" b="7778"/>
          <a:stretch>
            <a:fillRect/>
          </a:stretch>
        </p:blipFill>
        <p:spPr>
          <a:xfrm>
            <a:off x="6553200" y="1280595"/>
            <a:ext cx="4618864" cy="556439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085DEC-3E76-3558-268B-37930E017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49364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38"/>
    </mc:Choice>
    <mc:Fallback>
      <p:transition spd="slow" advTm="10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6BD26-C93B-A606-F7EC-7379F5B20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3C0EF-629C-AE73-E663-0DE094C37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525" y="1524000"/>
            <a:ext cx="10744200" cy="500136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Major Chapter Approval Checklist Items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Your TC Board Vote</a:t>
            </a: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Anyone Not Voting, List as “Abstain”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Significant</a:t>
            </a: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Contributors</a:t>
            </a: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More Than 3, Include Attachment</a:t>
            </a:r>
            <a:endParaRPr lang="en-US" i="1" dirty="0">
              <a:solidFill>
                <a:srgbClr val="006F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Figures</a:t>
            </a: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MUST Have All Permissions!!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0F129E58-0E7A-F8D3-DD4F-43FCF00F306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E43FA973-E1E4-9156-DD90-F811BA49334F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B7A6009-7B12-AD2B-4DFE-A234ADF2B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58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20"/>
    </mc:Choice>
    <mc:Fallback>
      <p:transition spd="slow" advTm="75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D57DD-D2E9-D4E1-0640-D68BD40C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D5AD72D4-8176-1341-4916-22796E788D4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8AB950-E46E-D9C6-251E-0E61D51D0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18938" r="18239" b="13875"/>
          <a:stretch>
            <a:fillRect/>
          </a:stretch>
        </p:blipFill>
        <p:spPr>
          <a:xfrm>
            <a:off x="76200" y="1905000"/>
            <a:ext cx="9296400" cy="4607648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BB85709F-0A05-91B0-17D1-59C704088932}"/>
              </a:ext>
            </a:extLst>
          </p:cNvPr>
          <p:cNvSpPr/>
          <p:nvPr/>
        </p:nvSpPr>
        <p:spPr>
          <a:xfrm rot="10800000">
            <a:off x="76200" y="5535168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4627335-CE79-9C43-8ACA-97E3442788BD}"/>
              </a:ext>
            </a:extLst>
          </p:cNvPr>
          <p:cNvSpPr txBox="1">
            <a:spLocks/>
          </p:cNvSpPr>
          <p:nvPr/>
        </p:nvSpPr>
        <p:spPr>
          <a:xfrm>
            <a:off x="9144000" y="3024189"/>
            <a:ext cx="3210094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 i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6FC0"/>
                </a:solidFill>
              </a:rPr>
              <a:t>Your Chapter is a </a:t>
            </a:r>
            <a:r>
              <a:rPr lang="en-US" i="1" dirty="0">
                <a:solidFill>
                  <a:srgbClr val="006FC0"/>
                </a:solidFill>
              </a:rPr>
              <a:t>Word</a:t>
            </a:r>
            <a:r>
              <a:rPr lang="en-US" dirty="0">
                <a:solidFill>
                  <a:srgbClr val="006FC0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006FC0"/>
                </a:solidFill>
              </a:rPr>
              <a:t>and</a:t>
            </a:r>
          </a:p>
          <a:p>
            <a:pPr algn="ctr"/>
            <a:r>
              <a:rPr lang="en-US" dirty="0">
                <a:solidFill>
                  <a:srgbClr val="006FC0"/>
                </a:solidFill>
              </a:rPr>
              <a:t> </a:t>
            </a:r>
            <a:r>
              <a:rPr lang="en-US" i="1" dirty="0">
                <a:solidFill>
                  <a:srgbClr val="006FC0"/>
                </a:solidFill>
              </a:rPr>
              <a:t>PDF</a:t>
            </a:r>
            <a:r>
              <a:rPr lang="en-US" dirty="0">
                <a:solidFill>
                  <a:srgbClr val="006FC0"/>
                </a:solidFill>
              </a:rPr>
              <a:t>  Document</a:t>
            </a:r>
            <a:endParaRPr lang="en-US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EDDE51F2-5668-2230-2DDC-5441CB2B34C8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E1E302-20E4-7298-4797-1BFEA5E85467}"/>
              </a:ext>
            </a:extLst>
          </p:cNvPr>
          <p:cNvSpPr txBox="1"/>
          <p:nvPr/>
        </p:nvSpPr>
        <p:spPr>
          <a:xfrm>
            <a:off x="3962400" y="2215661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This is the MS “Word” Document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33C786EC-96E8-3A0E-1A1E-F7F19876D8CE}"/>
              </a:ext>
            </a:extLst>
          </p:cNvPr>
          <p:cNvSpPr/>
          <p:nvPr/>
        </p:nvSpPr>
        <p:spPr>
          <a:xfrm rot="19273460">
            <a:off x="2462312" y="4462558"/>
            <a:ext cx="3438470" cy="2897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FC6ABC-5865-8CFA-4901-D2C4DAF0C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153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78"/>
    </mc:Choice>
    <mc:Fallback>
      <p:transition spd="slow" advTm="2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5E427-A20D-DDD7-5095-92BF96F1D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5180BBC-67B6-F1EC-AF06-6FE72BBAC9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1" y="381000"/>
            <a:ext cx="938166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chemeClr val="accent2"/>
                </a:solidFill>
              </a:rPr>
              <a:t>Chapters are Also TCs’ Public Face</a:t>
            </a:r>
            <a:endParaRPr sz="5400" b="1" dirty="0">
              <a:solidFill>
                <a:schemeClr val="accent2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9FCC5A3-72FE-1FEC-8EEE-3EE8DBE031A5}"/>
              </a:ext>
            </a:extLst>
          </p:cNvPr>
          <p:cNvSpPr txBox="1"/>
          <p:nvPr/>
        </p:nvSpPr>
        <p:spPr>
          <a:xfrm>
            <a:off x="457200" y="1752600"/>
            <a:ext cx="8153400" cy="33060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4400" b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Put Your Best Foot Forward!!</a:t>
            </a:r>
          </a:p>
          <a:p>
            <a:pPr algn="ctr">
              <a:lnSpc>
                <a:spcPts val="6500"/>
              </a:lnSpc>
              <a:spcBef>
                <a:spcPts val="95"/>
              </a:spcBef>
            </a:pPr>
            <a:endParaRPr lang="en-US" sz="4400" spc="-25" dirty="0">
              <a:solidFill>
                <a:srgbClr val="006FC0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/>
            </a:endParaRPr>
          </a:p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44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The Quality of Your Chapter</a:t>
            </a:r>
          </a:p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44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Reflects the Quality of Your TC!</a:t>
            </a:r>
            <a:endParaRPr sz="4400" i="1" dirty="0">
              <a:latin typeface="Cambria" panose="02040503050406030204" pitchFamily="18" charset="0"/>
              <a:ea typeface="Cambria" panose="02040503050406030204" pitchFamily="18" charset="0"/>
              <a:cs typeface="Calibri Light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C20A12F6-0998-9F82-2CE7-C368113B7FC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0" y="381000"/>
            <a:ext cx="1200150" cy="832103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8431B33B-FA0F-C72B-AAD3-2FCBA24033B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5757A9-C982-0281-A579-7F1CFBC765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745"/>
          <a:stretch>
            <a:fillRect/>
          </a:stretch>
        </p:blipFill>
        <p:spPr>
          <a:xfrm>
            <a:off x="8782515" y="1981200"/>
            <a:ext cx="3390900" cy="2228850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7D00ED76-9732-13E0-B586-14A1742DF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822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63"/>
    </mc:Choice>
    <mc:Fallback>
      <p:transition spd="slow" advTm="27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1F2D5-C6BD-F4FC-5CBA-67E3115EB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AA96A1CF-F94A-7536-FFB7-65E4F2B5BD1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0F07ABFF-7DE1-2E5C-F246-3C37D76A6DCB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9C00B-BA1D-1232-D9DF-B80B4DE58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11644745" cy="6550169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CAA1E581-B8A4-B29C-0B35-5EC28C6C95DE}"/>
              </a:ext>
            </a:extLst>
          </p:cNvPr>
          <p:cNvSpPr/>
          <p:nvPr/>
        </p:nvSpPr>
        <p:spPr>
          <a:xfrm rot="11491015">
            <a:off x="10006959" y="3737634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C7AFF4-0573-9F8D-B31D-623598281BC1}"/>
              </a:ext>
            </a:extLst>
          </p:cNvPr>
          <p:cNvSpPr txBox="1">
            <a:spLocks/>
          </p:cNvSpPr>
          <p:nvPr/>
        </p:nvSpPr>
        <p:spPr>
          <a:xfrm>
            <a:off x="9601200" y="4161234"/>
            <a:ext cx="2438400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 i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Must Use Track Changes for Word Docs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FECA74-98FA-EDBE-480A-36CC559B7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8223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3"/>
    </mc:Choice>
    <mc:Fallback>
      <p:transition spd="slow" advTm="13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AEE6C-BBEC-0D79-E60A-46755E8E6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6E8CD4E8-FD85-6828-2AA9-1DE5A3F361B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6780386B-EA44-7F9B-CCCD-723E4A6EB5EB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CA3F4A-202A-3E99-9164-D8FC2F628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" y="1104900"/>
            <a:ext cx="11582400" cy="65151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44411-F028-3685-080C-01F9ABAAFC27}"/>
              </a:ext>
            </a:extLst>
          </p:cNvPr>
          <p:cNvSpPr txBox="1">
            <a:spLocks/>
          </p:cNvSpPr>
          <p:nvPr/>
        </p:nvSpPr>
        <p:spPr>
          <a:xfrm>
            <a:off x="9144000" y="3012281"/>
            <a:ext cx="2647189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 i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70C0"/>
                </a:solidFill>
              </a:rPr>
              <a:t>Colors Identify Change Authors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Click to See Who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1AEBFB-684E-C9B7-02E1-9517C2E67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6649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1"/>
    </mc:Choice>
    <mc:Fallback>
      <p:transition spd="slow" advTm="12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FC7A-0214-B92E-73E8-525C1F1B1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7D85AA8D-2829-C930-FE9C-6969411DC9A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A3CE0C-378C-85C3-2CB0-689ACD037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18938" r="18239" b="13875"/>
          <a:stretch>
            <a:fillRect/>
          </a:stretch>
        </p:blipFill>
        <p:spPr>
          <a:xfrm>
            <a:off x="76200" y="1905000"/>
            <a:ext cx="9296400" cy="4607648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6E0CE6F1-DF76-1C39-9BE5-DE5684A2EDC9}"/>
              </a:ext>
            </a:extLst>
          </p:cNvPr>
          <p:cNvSpPr/>
          <p:nvPr/>
        </p:nvSpPr>
        <p:spPr>
          <a:xfrm rot="10800000">
            <a:off x="76200" y="5992368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B60E244-0F23-E011-5AF6-4A5806D4BF14}"/>
              </a:ext>
            </a:extLst>
          </p:cNvPr>
          <p:cNvSpPr txBox="1">
            <a:spLocks/>
          </p:cNvSpPr>
          <p:nvPr/>
        </p:nvSpPr>
        <p:spPr>
          <a:xfrm>
            <a:off x="9144000" y="3024189"/>
            <a:ext cx="3210094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 i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6FC0"/>
                </a:solidFill>
              </a:rPr>
              <a:t>Your Chapter is a </a:t>
            </a:r>
            <a:r>
              <a:rPr lang="en-US" i="1" dirty="0">
                <a:solidFill>
                  <a:srgbClr val="006FC0"/>
                </a:solidFill>
              </a:rPr>
              <a:t>Word</a:t>
            </a:r>
            <a:r>
              <a:rPr lang="en-US" dirty="0">
                <a:solidFill>
                  <a:srgbClr val="006FC0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006FC0"/>
                </a:solidFill>
              </a:rPr>
              <a:t>and</a:t>
            </a:r>
          </a:p>
          <a:p>
            <a:pPr algn="ctr"/>
            <a:r>
              <a:rPr lang="en-US" dirty="0">
                <a:solidFill>
                  <a:srgbClr val="006FC0"/>
                </a:solidFill>
              </a:rPr>
              <a:t> </a:t>
            </a:r>
            <a:r>
              <a:rPr lang="en-US" i="1" dirty="0">
                <a:solidFill>
                  <a:srgbClr val="006FC0"/>
                </a:solidFill>
              </a:rPr>
              <a:t>PDF</a:t>
            </a:r>
            <a:r>
              <a:rPr lang="en-US" dirty="0">
                <a:solidFill>
                  <a:srgbClr val="006FC0"/>
                </a:solidFill>
              </a:rPr>
              <a:t>  Document</a:t>
            </a:r>
            <a:endParaRPr lang="en-US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FA456E-B0C4-1938-042A-DC8940507358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C9482-8EE9-FB53-E668-00712532C7DC}"/>
              </a:ext>
            </a:extLst>
          </p:cNvPr>
          <p:cNvSpPr txBox="1"/>
          <p:nvPr/>
        </p:nvSpPr>
        <p:spPr>
          <a:xfrm>
            <a:off x="3428252" y="2076271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This is the PDF  Document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97DEAFDF-5DAB-5770-31A1-F229D30F1FE8}"/>
              </a:ext>
            </a:extLst>
          </p:cNvPr>
          <p:cNvSpPr/>
          <p:nvPr/>
        </p:nvSpPr>
        <p:spPr>
          <a:xfrm rot="18457174">
            <a:off x="2144289" y="4581943"/>
            <a:ext cx="3438470" cy="2897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6E23926-8FB0-3FDC-4150-3580C8AD4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312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61"/>
    </mc:Choice>
    <mc:Fallback>
      <p:transition spd="slow" advTm="2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8A97D-6691-E97C-1D4B-030DC0165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A16C3B20-51D2-BA0D-97F3-830B03C242A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414DFDC2-AABC-0145-CA52-D1B4C2429728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3A1A90-2917-2BD4-1318-98DAB9D0B33E}"/>
              </a:ext>
            </a:extLst>
          </p:cNvPr>
          <p:cNvSpPr txBox="1">
            <a:spLocks/>
          </p:cNvSpPr>
          <p:nvPr/>
        </p:nvSpPr>
        <p:spPr>
          <a:xfrm>
            <a:off x="7102694" y="3024187"/>
            <a:ext cx="5085589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 i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If Revising a PDF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Go To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 “</a:t>
            </a:r>
            <a:r>
              <a:rPr lang="en-US" i="1" dirty="0">
                <a:solidFill>
                  <a:srgbClr val="0070C0"/>
                </a:solidFill>
              </a:rPr>
              <a:t>00-Authoring Resources</a:t>
            </a:r>
            <a:r>
              <a:rPr lang="en-US" dirty="0">
                <a:solidFill>
                  <a:srgbClr val="0070C0"/>
                </a:solidFill>
              </a:rPr>
              <a:t>”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E9E17-318B-B06F-DAED-EC61D8396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7777" r="43125" b="8889"/>
          <a:stretch>
            <a:fillRect/>
          </a:stretch>
        </p:blipFill>
        <p:spPr>
          <a:xfrm>
            <a:off x="533400" y="1752600"/>
            <a:ext cx="6400800" cy="5029200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DB9D68D1-0272-A422-0270-62326F2C2CA4}"/>
              </a:ext>
            </a:extLst>
          </p:cNvPr>
          <p:cNvSpPr/>
          <p:nvPr/>
        </p:nvSpPr>
        <p:spPr>
          <a:xfrm rot="10800000">
            <a:off x="332995" y="4953000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99809EB-4492-FDE8-7D47-73D70AEB1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332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0"/>
    </mc:Choice>
    <mc:Fallback>
      <p:transition spd="slow" advTm="8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03DBD-6C2E-212C-C33D-A08A40AF9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6061F594-06C1-5C03-4041-21786DBE19C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ACD06BFA-AF9C-1AA1-40D8-FA34668F6B68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BCC70-6246-766F-8C72-252B6775F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8052" r="40625" b="8889"/>
          <a:stretch>
            <a:fillRect/>
          </a:stretch>
        </p:blipFill>
        <p:spPr>
          <a:xfrm>
            <a:off x="533400" y="1561355"/>
            <a:ext cx="6477000" cy="5010430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7989DD8F-D3E2-45E3-D9FD-D328BC89FDE9}"/>
              </a:ext>
            </a:extLst>
          </p:cNvPr>
          <p:cNvSpPr/>
          <p:nvPr/>
        </p:nvSpPr>
        <p:spPr>
          <a:xfrm rot="10800000">
            <a:off x="155389" y="5382768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F55FD4A-C234-0A53-0F42-F563F521F6AA}"/>
              </a:ext>
            </a:extLst>
          </p:cNvPr>
          <p:cNvSpPr txBox="1">
            <a:spLocks/>
          </p:cNvSpPr>
          <p:nvPr/>
        </p:nvSpPr>
        <p:spPr>
          <a:xfrm>
            <a:off x="7239000" y="1600200"/>
            <a:ext cx="4343400" cy="4924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 i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Read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“</a:t>
            </a:r>
            <a:r>
              <a:rPr lang="en-US" i="1" dirty="0">
                <a:solidFill>
                  <a:srgbClr val="0070C0"/>
                </a:solidFill>
              </a:rPr>
              <a:t>How to Guide for </a:t>
            </a:r>
          </a:p>
          <a:p>
            <a:pPr algn="ctr"/>
            <a:r>
              <a:rPr lang="en-US" i="1" dirty="0">
                <a:solidFill>
                  <a:srgbClr val="0070C0"/>
                </a:solidFill>
              </a:rPr>
              <a:t>Marking-up</a:t>
            </a:r>
          </a:p>
          <a:p>
            <a:pPr algn="ctr"/>
            <a:r>
              <a:rPr lang="en-US" i="1" dirty="0">
                <a:solidFill>
                  <a:srgbClr val="0070C0"/>
                </a:solidFill>
              </a:rPr>
              <a:t>Chapter PDF’s</a:t>
            </a:r>
            <a:r>
              <a:rPr lang="en-US" dirty="0">
                <a:solidFill>
                  <a:srgbClr val="0070C0"/>
                </a:solidFill>
              </a:rPr>
              <a:t>”</a:t>
            </a: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r>
              <a:rPr lang="en-US" dirty="0">
                <a:solidFill>
                  <a:srgbClr val="0070C0"/>
                </a:solidFill>
              </a:rPr>
              <a:t>Must Use </a:t>
            </a:r>
          </a:p>
          <a:p>
            <a:pPr algn="ctr"/>
            <a:r>
              <a:rPr lang="en-US" i="1" dirty="0">
                <a:solidFill>
                  <a:srgbClr val="0070C0"/>
                </a:solidFill>
              </a:rPr>
              <a:t>Adobe Annotation Tool</a:t>
            </a:r>
            <a:r>
              <a:rPr lang="en-US" dirty="0">
                <a:solidFill>
                  <a:srgbClr val="0070C0"/>
                </a:solidFill>
              </a:rPr>
              <a:t>”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5E96023-1D1E-88E1-D7D9-BDA28ECC3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221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20"/>
    </mc:Choice>
    <mc:Fallback>
      <p:transition spd="slow" advTm="13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82EB0-5F1E-17B9-1FB2-729F98D4A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5F37A5-2CA9-1917-E7D5-504A83677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371600"/>
            <a:ext cx="11215320" cy="61555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 Don’t Have a Folder for Illustration</a:t>
            </a:r>
            <a:r>
              <a:rPr lang="en-US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pic>
        <p:nvPicPr>
          <p:cNvPr id="3" name="object 5">
            <a:extLst>
              <a:ext uri="{FF2B5EF4-FFF2-40B4-BE49-F238E27FC236}">
                <a16:creationId xmlns:a16="http://schemas.microsoft.com/office/drawing/2014/main" id="{0896409C-25DD-DF9A-7B2A-0BD5E8D1DAA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167984-D937-9E76-B43B-305E09786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19913" r="952" b="14531"/>
          <a:stretch>
            <a:fillRect/>
          </a:stretch>
        </p:blipFill>
        <p:spPr>
          <a:xfrm>
            <a:off x="457200" y="2362200"/>
            <a:ext cx="11520120" cy="449580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0830C88A-587D-16DB-BEE0-E3DC89641DEB}"/>
              </a:ext>
            </a:extLst>
          </p:cNvPr>
          <p:cNvSpPr/>
          <p:nvPr/>
        </p:nvSpPr>
        <p:spPr>
          <a:xfrm rot="12023973">
            <a:off x="10318712" y="4180823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D36F19-AFBF-C586-782D-BFF91B083DDF}"/>
              </a:ext>
            </a:extLst>
          </p:cNvPr>
          <p:cNvSpPr txBox="1"/>
          <p:nvPr/>
        </p:nvSpPr>
        <p:spPr>
          <a:xfrm>
            <a:off x="7467600" y="36692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 “SEE ALL”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5EEA174C-AB74-F59A-1D1E-2C70C0413285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22F85BA-D90F-FD54-F672-41DB9FA96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926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85"/>
    </mc:Choice>
    <mc:Fallback>
      <p:transition spd="slow" advTm="19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87ACB-8DD4-B241-2775-F04BE456B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712CFB-FE26-5A94-E43A-20A9B4E6D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371600"/>
            <a:ext cx="11215320" cy="61555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Create Folder for Charts &amp; Illustrations</a:t>
            </a:r>
          </a:p>
        </p:txBody>
      </p:sp>
      <p:pic>
        <p:nvPicPr>
          <p:cNvPr id="3" name="object 5">
            <a:extLst>
              <a:ext uri="{FF2B5EF4-FFF2-40B4-BE49-F238E27FC236}">
                <a16:creationId xmlns:a16="http://schemas.microsoft.com/office/drawing/2014/main" id="{A6A2CE92-F95A-5654-016C-AE92E6F87EB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DE59C1-A800-39B7-DB61-A8DF0406A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8" r="1250" b="24445"/>
          <a:stretch>
            <a:fillRect/>
          </a:stretch>
        </p:blipFill>
        <p:spPr>
          <a:xfrm>
            <a:off x="76200" y="2743200"/>
            <a:ext cx="12039600" cy="388620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32CE0579-E201-44D8-05CF-60BC65DFC8AB}"/>
              </a:ext>
            </a:extLst>
          </p:cNvPr>
          <p:cNvSpPr/>
          <p:nvPr/>
        </p:nvSpPr>
        <p:spPr>
          <a:xfrm rot="1116058">
            <a:off x="1562605" y="3974307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71789-B304-F048-091F-B6ACCF54BD43}"/>
              </a:ext>
            </a:extLst>
          </p:cNvPr>
          <p:cNvSpPr txBox="1"/>
          <p:nvPr/>
        </p:nvSpPr>
        <p:spPr>
          <a:xfrm>
            <a:off x="1111860" y="4061736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 “NEW”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8497C97D-8EB0-0609-C3F6-186D522C9344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ACD9B2D-A833-1F7B-BE0F-AE9496955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773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7"/>
    </mc:Choice>
    <mc:Fallback>
      <p:transition spd="slow" advTm="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BB5B1-D180-CD16-1E01-F514267CD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575973-0BD3-6E49-0F86-30EA4DB7B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151" y="1046202"/>
            <a:ext cx="11196735" cy="1107996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Store New and Revised Charts and Illustrations Here</a:t>
            </a:r>
          </a:p>
          <a:p>
            <a:pPr algn="ctr"/>
            <a:r>
              <a:rPr lang="en-US" sz="360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 in Word Document</a:t>
            </a:r>
          </a:p>
        </p:txBody>
      </p:sp>
      <p:pic>
        <p:nvPicPr>
          <p:cNvPr id="3" name="object 5">
            <a:extLst>
              <a:ext uri="{FF2B5EF4-FFF2-40B4-BE49-F238E27FC236}">
                <a16:creationId xmlns:a16="http://schemas.microsoft.com/office/drawing/2014/main" id="{9A276967-6756-55A6-3F6C-96F6AD66387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764DC7-BE3D-92F2-79CA-DE0630F67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r="2500" b="17778"/>
          <a:stretch>
            <a:fillRect/>
          </a:stretch>
        </p:blipFill>
        <p:spPr>
          <a:xfrm>
            <a:off x="0" y="2438400"/>
            <a:ext cx="11887200" cy="434340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F709FE82-08A7-6935-83EE-079D8914A2B3}"/>
              </a:ext>
            </a:extLst>
          </p:cNvPr>
          <p:cNvSpPr/>
          <p:nvPr/>
        </p:nvSpPr>
        <p:spPr>
          <a:xfrm rot="9549351">
            <a:off x="336578" y="5168844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B009144F-C642-BFA9-191A-4EE0ED752E9A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DA5F56D-6991-7687-989C-3340860E8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849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33"/>
    </mc:Choice>
    <mc:Fallback>
      <p:transition spd="slow" advTm="13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5A717-E609-CABC-A3B5-6F35289B8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6B5B6-D198-06B0-E28E-AE8940A75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652905"/>
            <a:ext cx="10744200" cy="443198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Select</a:t>
            </a: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srgbClr val="3E824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Colors</a:t>
            </a: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That</a:t>
            </a: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Reproduce</a:t>
            </a: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</a:t>
            </a: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&amp; 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Must Have Permissions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sz="3600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From ASHRAE Publication – Cite Source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sz="3600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From US Gov’t. Publication – Cite Source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sz="3600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From Company</a:t>
            </a:r>
          </a:p>
          <a:p>
            <a:pPr marL="2063750" indent="-571500">
              <a:buFont typeface="Wingdings" panose="05000000000000000000" pitchFamily="2" charset="2"/>
              <a:buChar char="v"/>
            </a:pPr>
            <a:r>
              <a:rPr lang="en-US" sz="3200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Written Permission Letter</a:t>
            </a:r>
          </a:p>
          <a:p>
            <a:pPr marL="2063750" indent="-571500">
              <a:buFont typeface="Wingdings" panose="05000000000000000000" pitchFamily="2" charset="2"/>
              <a:buChar char="v"/>
            </a:pPr>
            <a:r>
              <a:rPr lang="en-US" sz="3200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Preferably “In Perpetuity”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sz="3600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Original Creation, Provide Author for Citation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957DE254-1DFE-AC1D-2392-7177EFD5F38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5874924B-1B53-7B1D-0F75-A751B7A19069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FIGURES &amp; ILLUSTRATIONS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09AFEDF-F1B6-BC35-D8F1-C67E54FF6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7652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85"/>
    </mc:Choice>
    <mc:Fallback>
      <p:transition spd="slow" advTm="50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83426-08FE-7B21-CF17-79AC47ABD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49334-624B-A556-44E9-2375B8F51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744200" cy="5539978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Format Preferences: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 Layered PSDs (</a:t>
            </a:r>
            <a:r>
              <a:rPr lang="en-US" b="0" i="1" dirty="0" err="1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PhotoShop</a:t>
            </a: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Documents)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 Flattened TIFFs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 Flattened JPEGs. </a:t>
            </a:r>
          </a:p>
          <a:p>
            <a:pPr marL="623888" indent="-571500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 DPI or Larger </a:t>
            </a:r>
          </a:p>
          <a:p>
            <a:pPr marL="1427163" indent="-571500"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(Internet Copies are NOT Usable!)</a:t>
            </a:r>
          </a:p>
          <a:p>
            <a:pPr marL="623888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Large Tables or Examples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Upload Excel Files or Table – Note in Text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Provide Links to Docs Hosted on Websites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20E06C50-1336-8B70-5D20-A744FD44F2F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BB72F8B7-405B-5EDF-BD35-32F48C3DDA7C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FIGURES &amp; ILLUSTRATIONS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98C2AD5-43CA-2650-B83E-3BDB8043A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5653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89"/>
    </mc:Choice>
    <mc:Fallback>
      <p:transition spd="slow" advTm="49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2F8E8-04DA-5558-764F-5DD9A690C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17690C0-2623-D8B4-31B1-AA352BEBD3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600" y="336581"/>
            <a:ext cx="64008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chemeClr val="accent2"/>
                </a:solidFill>
              </a:rPr>
              <a:t>TC HANDBOOK CHAIRS</a:t>
            </a:r>
            <a:endParaRPr sz="5400" b="1" dirty="0">
              <a:solidFill>
                <a:schemeClr val="accent2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02062C7-5FC4-9AEC-1A47-520CECBA3824}"/>
              </a:ext>
            </a:extLst>
          </p:cNvPr>
          <p:cNvSpPr txBox="1"/>
          <p:nvPr/>
        </p:nvSpPr>
        <p:spPr>
          <a:xfrm>
            <a:off x="685800" y="4104176"/>
            <a:ext cx="8458200" cy="24596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Maintaining Schedule</a:t>
            </a:r>
          </a:p>
          <a:p>
            <a:pPr marL="571500" lvl="3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Ensuring Quality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Updating Your Handbook Liaison</a:t>
            </a:r>
            <a:endParaRPr sz="4400" i="1" dirty="0">
              <a:latin typeface="Cambria" panose="02040503050406030204" pitchFamily="18" charset="0"/>
              <a:ea typeface="Cambria" panose="02040503050406030204" pitchFamily="18" charset="0"/>
              <a:cs typeface="Calibri Light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7B3A190C-696C-978D-32BF-E16112B9452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0" y="387097"/>
            <a:ext cx="1200150" cy="832103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E9045E19-AE07-4AC5-E552-4F6148381A5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6F3D2-190A-EF53-FA62-544AD08EA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971" y="2034520"/>
            <a:ext cx="4419600" cy="2971800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6045E835-2A41-DE28-C6BA-0D4C25C74750}"/>
              </a:ext>
            </a:extLst>
          </p:cNvPr>
          <p:cNvSpPr txBox="1"/>
          <p:nvPr/>
        </p:nvSpPr>
        <p:spPr>
          <a:xfrm>
            <a:off x="1295400" y="1371600"/>
            <a:ext cx="6248400" cy="24876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5400" spc="-25" dirty="0">
                <a:solidFill>
                  <a:srgbClr val="006FC0"/>
                </a:solidFill>
                <a:latin typeface="Britannic Bold" panose="020B0903060703020204" pitchFamily="34" charset="0"/>
                <a:cs typeface="Calibri Light"/>
              </a:rPr>
              <a:t>  </a:t>
            </a:r>
            <a:r>
              <a:rPr lang="en-US" sz="5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It’s a Team Effort!!</a:t>
            </a:r>
          </a:p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5400" b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You Are Critical</a:t>
            </a:r>
          </a:p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5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for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F988166-B04A-F924-DFCA-EE4A1847B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3925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76"/>
    </mc:Choice>
    <mc:Fallback>
      <p:transition spd="slow" advTm="22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6FC50-96B3-2F4C-FF75-EDBE3C8C5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DEC4E-7AD4-CE27-22D2-827514790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957387"/>
            <a:ext cx="8458200" cy="246221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ANNOTATE IN TEXT !!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Insert “Comment”</a:t>
            </a:r>
          </a:p>
          <a:p>
            <a:pPr marL="1939925" lvl="1" indent="-571500"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Indicate “New” or “Replaced”</a:t>
            </a:r>
          </a:p>
          <a:p>
            <a:pPr marL="1939925" lvl="1" indent="-571500"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Simple Revision, Explain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565838ED-8CEA-127F-F6E2-4548F0E1316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93154601-7639-A004-591C-25D1F2223434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FIGURES &amp; ILLUSTRATIONS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5CA564-B5FA-6999-1864-99C9F8BE1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688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12"/>
    </mc:Choice>
    <mc:Fallback>
      <p:transition spd="slow" advTm="2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1E141-462F-7DF3-9EF7-02D27966B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7153DD5-2159-5B7E-DC18-F906486CBA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94353" y="609600"/>
            <a:ext cx="5134610" cy="158940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>
              <a:lnSpc>
                <a:spcPts val="5830"/>
              </a:lnSpc>
              <a:spcBef>
                <a:spcPts val="835"/>
              </a:spcBef>
            </a:pPr>
            <a:r>
              <a:rPr sz="5400" b="1" spc="-25" dirty="0">
                <a:solidFill>
                  <a:schemeClr val="accent2"/>
                </a:solidFill>
              </a:rPr>
              <a:t>ASHRAE</a:t>
            </a:r>
            <a:r>
              <a:rPr sz="5400" b="1" spc="-260" dirty="0">
                <a:solidFill>
                  <a:schemeClr val="accent2"/>
                </a:solidFill>
              </a:rPr>
              <a:t> </a:t>
            </a:r>
            <a:r>
              <a:rPr sz="5400" b="1" spc="-40" dirty="0">
                <a:solidFill>
                  <a:schemeClr val="accent2"/>
                </a:solidFill>
              </a:rPr>
              <a:t>Handbook </a:t>
            </a:r>
            <a:r>
              <a:rPr sz="5400" b="1" spc="-10" dirty="0">
                <a:solidFill>
                  <a:schemeClr val="accent2"/>
                </a:solidFill>
              </a:rPr>
              <a:t>Training</a:t>
            </a:r>
            <a:endParaRPr sz="5400" b="1" dirty="0">
              <a:solidFill>
                <a:schemeClr val="accent2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A2EC22E-6901-2CC0-804C-832015DB3649}"/>
              </a:ext>
            </a:extLst>
          </p:cNvPr>
          <p:cNvSpPr txBox="1"/>
          <p:nvPr/>
        </p:nvSpPr>
        <p:spPr>
          <a:xfrm>
            <a:off x="1905000" y="2200910"/>
            <a:ext cx="8382000" cy="11343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535"/>
              </a:lnSpc>
              <a:spcBef>
                <a:spcPts val="95"/>
              </a:spcBef>
              <a:spcAft>
                <a:spcPts val="1200"/>
              </a:spcAft>
            </a:pPr>
            <a:r>
              <a:rPr sz="4000" b="0" spc="-25" dirty="0">
                <a:solidFill>
                  <a:schemeClr val="accent2"/>
                </a:solidFill>
                <a:latin typeface="Calibri Light"/>
                <a:cs typeface="Calibri Light"/>
              </a:rPr>
              <a:t>for</a:t>
            </a:r>
            <a:endParaRPr sz="4000" dirty="0">
              <a:solidFill>
                <a:schemeClr val="accent2"/>
              </a:solidFill>
              <a:latin typeface="Calibri Light"/>
              <a:cs typeface="Calibri Light"/>
            </a:endParaRPr>
          </a:p>
          <a:p>
            <a:pPr algn="ctr">
              <a:lnSpc>
                <a:spcPts val="3535"/>
              </a:lnSpc>
            </a:pPr>
            <a:r>
              <a:rPr sz="5400" b="1" spc="-10" dirty="0">
                <a:solidFill>
                  <a:schemeClr val="accent2"/>
                </a:solidFill>
                <a:latin typeface="Calibri Light"/>
                <a:ea typeface="+mj-ea"/>
                <a:cs typeface="Calibri Light"/>
              </a:rPr>
              <a:t>TC </a:t>
            </a:r>
            <a:r>
              <a:rPr lang="en-US" sz="5400" b="1" spc="-10" dirty="0">
                <a:solidFill>
                  <a:schemeClr val="accent2"/>
                </a:solidFill>
                <a:latin typeface="Calibri Light"/>
                <a:ea typeface="+mj-ea"/>
                <a:cs typeface="Calibri Light"/>
              </a:rPr>
              <a:t>Handbook Chapter </a:t>
            </a:r>
            <a:r>
              <a:rPr sz="5400" b="1" spc="-10" dirty="0">
                <a:solidFill>
                  <a:schemeClr val="accent2"/>
                </a:solidFill>
                <a:latin typeface="Calibri Light"/>
                <a:ea typeface="+mj-ea"/>
                <a:cs typeface="Calibri Light"/>
              </a:rPr>
              <a:t>Chairs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714FF71-19EC-A0A7-71D5-687131369A6D}"/>
              </a:ext>
            </a:extLst>
          </p:cNvPr>
          <p:cNvSpPr txBox="1"/>
          <p:nvPr/>
        </p:nvSpPr>
        <p:spPr>
          <a:xfrm>
            <a:off x="1600200" y="4232551"/>
            <a:ext cx="4254880" cy="114775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en-US" sz="2800" b="1" dirty="0">
                <a:latin typeface="Calibri"/>
                <a:cs typeface="Calibri"/>
              </a:rPr>
              <a:t>Moli (</a:t>
            </a:r>
            <a:r>
              <a:rPr sz="2800" b="1" dirty="0">
                <a:latin typeface="Calibri"/>
                <a:cs typeface="Calibri"/>
              </a:rPr>
              <a:t>Heather</a:t>
            </a:r>
            <a:r>
              <a:rPr lang="en-US" sz="2800" b="1" dirty="0">
                <a:latin typeface="Calibri"/>
                <a:cs typeface="Calibri"/>
              </a:rPr>
              <a:t>)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Kennedy</a:t>
            </a:r>
            <a:endParaRPr sz="2800" dirty="0">
              <a:latin typeface="Calibri"/>
              <a:cs typeface="Calibri"/>
            </a:endParaRPr>
          </a:p>
          <a:p>
            <a:pPr marL="12700" marR="5080" indent="635" algn="ctr">
              <a:lnSpc>
                <a:spcPct val="111400"/>
              </a:lnSpc>
              <a:spcBef>
                <a:spcPts val="10"/>
              </a:spcBef>
            </a:pPr>
            <a:r>
              <a:rPr sz="2000" dirty="0">
                <a:latin typeface="Calibri"/>
                <a:cs typeface="Calibri"/>
              </a:rPr>
              <a:t>Handbook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Editor</a:t>
            </a:r>
            <a:endParaRPr lang="en-US" sz="2000" spc="-10" dirty="0">
              <a:latin typeface="Calibri"/>
              <a:cs typeface="Calibri"/>
            </a:endParaRPr>
          </a:p>
          <a:p>
            <a:pPr marL="12700" marR="5080" indent="635" algn="ctr">
              <a:lnSpc>
                <a:spcPct val="111400"/>
              </a:lnSpc>
              <a:spcBef>
                <a:spcPts val="10"/>
              </a:spcBef>
            </a:pP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hkennedy@ashrae.org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1B0D1D14-CDF1-0007-740A-DD6A5A3F590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82250" y="359409"/>
            <a:ext cx="1200150" cy="832103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30E42A40-2247-DFBB-EF02-921EB3543542}"/>
              </a:ext>
            </a:extLst>
          </p:cNvPr>
          <p:cNvSpPr txBox="1"/>
          <p:nvPr/>
        </p:nvSpPr>
        <p:spPr>
          <a:xfrm>
            <a:off x="7382510" y="4191000"/>
            <a:ext cx="2447290" cy="1148391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95"/>
              </a:spcBef>
            </a:pPr>
            <a:r>
              <a:rPr sz="2800" b="1" dirty="0">
                <a:latin typeface="Calibri"/>
                <a:cs typeface="Calibri"/>
              </a:rPr>
              <a:t>Jeri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Alger</a:t>
            </a:r>
            <a:endParaRPr sz="2800" dirty="0"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229"/>
              </a:spcBef>
            </a:pPr>
            <a:r>
              <a:rPr sz="2000" dirty="0">
                <a:latin typeface="Calibri"/>
                <a:cs typeface="Calibri"/>
              </a:rPr>
              <a:t>Managing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Editor</a:t>
            </a:r>
            <a:endParaRPr sz="2000" dirty="0"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220"/>
              </a:spcBef>
            </a:pPr>
            <a:r>
              <a:rPr sz="2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jalger@ashrae.org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3C1A8AC-D3BF-D947-D6EB-140A5EF641C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51</a:t>
            </a:fld>
            <a:endParaRPr spc="-25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B0D9F4C-0D73-FE2C-CCE2-8DD1A2AD7B36}"/>
              </a:ext>
            </a:extLst>
          </p:cNvPr>
          <p:cNvSpPr txBox="1"/>
          <p:nvPr/>
        </p:nvSpPr>
        <p:spPr>
          <a:xfrm>
            <a:off x="4034218" y="5766217"/>
            <a:ext cx="4254880" cy="48218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And Your Liaison !!</a:t>
            </a:r>
            <a:endParaRPr sz="2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F4C1AFF-83C8-12B4-3E75-58BF9FBD4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429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90"/>
    </mc:Choice>
    <mc:Fallback>
      <p:transition spd="slow" advTm="19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25EAF-09E5-4054-7952-8ED852D03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B4E4BB0-55DF-1D81-77BB-E4A9467BD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chemeClr val="accent2"/>
                </a:solidFill>
              </a:rPr>
              <a:t>YOU HAVE LOTS OF BACKUP</a:t>
            </a:r>
            <a:endParaRPr sz="5400" b="1" dirty="0">
              <a:solidFill>
                <a:schemeClr val="accent2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93D7AC7-A4C0-3D72-838F-CBE1AE65482E}"/>
              </a:ext>
            </a:extLst>
          </p:cNvPr>
          <p:cNvSpPr txBox="1"/>
          <p:nvPr/>
        </p:nvSpPr>
        <p:spPr>
          <a:xfrm>
            <a:off x="381000" y="1848160"/>
            <a:ext cx="11582400" cy="3638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4800" b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Handbook Committee Is Responsible for: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Formulating Editorial Policies</a:t>
            </a:r>
          </a:p>
          <a:p>
            <a:pPr marL="571500" indent="-571500" algn="l">
              <a:lnSpc>
                <a:spcPts val="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Responding to Questions &amp; Comments</a:t>
            </a:r>
            <a:br>
              <a:rPr lang="en-US" sz="44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</a:br>
            <a:r>
              <a:rPr lang="en-US" sz="44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   Re: Content &amp; Procedures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Assigning Chapters to Appropriate TCs</a:t>
            </a:r>
            <a:endParaRPr sz="4400" i="1" dirty="0">
              <a:latin typeface="Cambria" panose="02040503050406030204" pitchFamily="18" charset="0"/>
              <a:ea typeface="Cambria" panose="02040503050406030204" pitchFamily="18" charset="0"/>
              <a:cs typeface="Calibri Light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1D372F64-7337-03AC-61D7-C634B308D8B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0" y="387097"/>
            <a:ext cx="1200150" cy="832103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47E694CD-C33B-8804-BE6D-AF10965EC94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0FC451-1F0C-34EE-51BF-5254043DF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986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45"/>
    </mc:Choice>
    <mc:Fallback>
      <p:transition spd="slow" advTm="2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0" y="381000"/>
            <a:ext cx="1200150" cy="8321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15711" y="1447800"/>
            <a:ext cx="1558289" cy="10477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555996" y="1671079"/>
            <a:ext cx="1081405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34925">
              <a:lnSpc>
                <a:spcPts val="1970"/>
              </a:lnSpc>
              <a:spcBef>
                <a:spcPts val="325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Handbook Committee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30708" y="2479535"/>
            <a:ext cx="5774055" cy="1496060"/>
            <a:chOff x="330708" y="2776702"/>
            <a:chExt cx="5774055" cy="149606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0327" y="2776702"/>
              <a:ext cx="5004054" cy="4640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0708" y="3226295"/>
              <a:ext cx="1558290" cy="104623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33450" y="3277628"/>
            <a:ext cx="7550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Volume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3172" y="3960888"/>
            <a:ext cx="1755139" cy="1557020"/>
            <a:chOff x="233172" y="4258055"/>
            <a:chExt cx="1755139" cy="155702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0327" y="4258055"/>
              <a:ext cx="20574" cy="42138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3172" y="4571999"/>
              <a:ext cx="1754886" cy="124282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5676" y="4948427"/>
              <a:ext cx="1320546" cy="51892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82484" y="4729501"/>
            <a:ext cx="1035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TC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Liaisons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25623" y="2479535"/>
            <a:ext cx="3778885" cy="1496060"/>
            <a:chOff x="2325623" y="2776702"/>
            <a:chExt cx="3778885" cy="1496060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95243" y="2776702"/>
              <a:ext cx="3009137" cy="46408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25623" y="3226295"/>
              <a:ext cx="1556765" cy="104623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2640838" y="3277628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Executive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319015" y="2479535"/>
            <a:ext cx="1785620" cy="1496060"/>
            <a:chOff x="4319015" y="2776702"/>
            <a:chExt cx="1785620" cy="1496060"/>
          </a:xfrm>
        </p:grpSpPr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88635" y="2776702"/>
              <a:ext cx="1015746" cy="46408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19015" y="3226295"/>
              <a:ext cx="1558289" cy="1046238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4692777" y="3030105"/>
            <a:ext cx="813435" cy="720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 marR="5080" indent="-15240">
              <a:lnSpc>
                <a:spcPct val="126699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Review/ Training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085332" y="2479535"/>
            <a:ext cx="1785620" cy="1496060"/>
            <a:chOff x="6085332" y="2776702"/>
            <a:chExt cx="1785620" cy="1496060"/>
          </a:xfrm>
        </p:grpSpPr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85332" y="2776702"/>
              <a:ext cx="1015745" cy="46408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12408" y="3226295"/>
              <a:ext cx="1558289" cy="1046238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6580378" y="3277628"/>
            <a:ext cx="1024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Functional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085332" y="2479535"/>
            <a:ext cx="3778885" cy="1496060"/>
            <a:chOff x="6085332" y="2776702"/>
            <a:chExt cx="3778885" cy="1496060"/>
          </a:xfrm>
        </p:grpSpPr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85332" y="2776702"/>
              <a:ext cx="3009138" cy="46408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07324" y="3226295"/>
              <a:ext cx="1556766" cy="1046238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8606408" y="3152025"/>
            <a:ext cx="961390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77165" marR="5080" indent="-165100">
              <a:lnSpc>
                <a:spcPts val="1970"/>
              </a:lnSpc>
              <a:spcBef>
                <a:spcPts val="325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Electronic Media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085332" y="2479535"/>
            <a:ext cx="5774055" cy="1496060"/>
            <a:chOff x="6085332" y="2776702"/>
            <a:chExt cx="5774055" cy="1496060"/>
          </a:xfrm>
        </p:grpSpPr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85332" y="2776702"/>
              <a:ext cx="5004054" cy="46408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300716" y="3226295"/>
              <a:ext cx="1558290" cy="1046238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10655554" y="3152025"/>
            <a:ext cx="852169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ts val="1970"/>
              </a:lnSpc>
              <a:spcBef>
                <a:spcPts val="325"/>
              </a:spcBef>
            </a:pP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Strategic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Planning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xfrm>
            <a:off x="11068811" y="6167513"/>
            <a:ext cx="244475" cy="17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40" name="object 2">
            <a:extLst>
              <a:ext uri="{FF2B5EF4-FFF2-40B4-BE49-F238E27FC236}">
                <a16:creationId xmlns:a16="http://schemas.microsoft.com/office/drawing/2014/main" id="{C1CDBAA5-9805-6EE2-9DA9-2387F93BAD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0200" y="381000"/>
            <a:ext cx="8638794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chemeClr val="accent2"/>
                </a:solidFill>
              </a:rPr>
              <a:t>YOU HAVE LOTS OF BACKUP</a:t>
            </a:r>
            <a:endParaRPr sz="5400" b="1" dirty="0">
              <a:solidFill>
                <a:schemeClr val="accent2"/>
              </a:solidFill>
            </a:endParaRPr>
          </a:p>
        </p:txBody>
      </p:sp>
      <p:sp>
        <p:nvSpPr>
          <p:cNvPr id="41" name="object 2">
            <a:extLst>
              <a:ext uri="{FF2B5EF4-FFF2-40B4-BE49-F238E27FC236}">
                <a16:creationId xmlns:a16="http://schemas.microsoft.com/office/drawing/2014/main" id="{8C01489E-0162-6CEE-550C-826B51DD1421}"/>
              </a:ext>
            </a:extLst>
          </p:cNvPr>
          <p:cNvSpPr txBox="1">
            <a:spLocks/>
          </p:cNvSpPr>
          <p:nvPr/>
        </p:nvSpPr>
        <p:spPr>
          <a:xfrm>
            <a:off x="2438400" y="4643159"/>
            <a:ext cx="9341878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FF0000"/>
                </a:solidFill>
              </a:rPr>
              <a:t>Make Sure You Know Your Liaison!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52443C7-5D50-BA51-11E3-061F00E7CAE4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8600" y="5304922"/>
            <a:ext cx="1755800" cy="1560711"/>
          </a:xfrm>
          <a:prstGeom prst="rect">
            <a:avLst/>
          </a:prstGeom>
        </p:spPr>
      </p:pic>
      <p:sp>
        <p:nvSpPr>
          <p:cNvPr id="43" name="object 17">
            <a:extLst>
              <a:ext uri="{FF2B5EF4-FFF2-40B4-BE49-F238E27FC236}">
                <a16:creationId xmlns:a16="http://schemas.microsoft.com/office/drawing/2014/main" id="{BDAC3E44-4942-E511-7458-5FFEF9347146}"/>
              </a:ext>
            </a:extLst>
          </p:cNvPr>
          <p:cNvSpPr txBox="1"/>
          <p:nvPr/>
        </p:nvSpPr>
        <p:spPr>
          <a:xfrm>
            <a:off x="616483" y="6111818"/>
            <a:ext cx="103568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spc="-10" dirty="0">
                <a:latin typeface="Calibri"/>
                <a:cs typeface="Calibri"/>
              </a:rPr>
              <a:t>TC CHAIR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CBCC65-70C4-483A-FC41-701E1076E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29"/>
    </mc:Choice>
    <mc:Fallback>
      <p:transition spd="slow" advTm="14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9A987-F602-8C56-4600-0D0CD21C0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DBA3832-6140-3935-C161-72A53A7BDC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chemeClr val="accent2"/>
                </a:solidFill>
              </a:rPr>
              <a:t>YOU HAVE LOTS OF BACKUP</a:t>
            </a:r>
            <a:endParaRPr sz="5400" b="1" dirty="0">
              <a:solidFill>
                <a:schemeClr val="accent2"/>
              </a:solidFill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97A42BED-ECB4-54F9-B4E2-C812DE453C0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0" y="387097"/>
            <a:ext cx="1200150" cy="832103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0BD04D62-DBE9-EF8D-E66B-E511FEDCE43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E1F84D9-0EF3-C196-062C-89CFE309D01C}"/>
              </a:ext>
            </a:extLst>
          </p:cNvPr>
          <p:cNvSpPr txBox="1"/>
          <p:nvPr/>
        </p:nvSpPr>
        <p:spPr>
          <a:xfrm>
            <a:off x="609600" y="1600200"/>
            <a:ext cx="11430000" cy="5139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6500"/>
              </a:lnSpc>
              <a:spcBef>
                <a:spcPts val="95"/>
              </a:spcBef>
              <a:spcAft>
                <a:spcPts val="1200"/>
              </a:spcAft>
            </a:pPr>
            <a:r>
              <a:rPr lang="en-US" sz="48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Your Handbook Liaison Is Responsible for:</a:t>
            </a:r>
          </a:p>
          <a:p>
            <a:pPr marL="571500" indent="-571500" algn="l">
              <a:lnSpc>
                <a:spcPts val="65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400" b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Communicating !</a:t>
            </a:r>
          </a:p>
          <a:p>
            <a:pPr marL="1149350" lvl="1" indent="-571500" algn="l">
              <a:lnSpc>
                <a:spcPts val="65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en-US" sz="40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Making Sure YOU Know Your Schedule</a:t>
            </a:r>
          </a:p>
          <a:p>
            <a:pPr marL="1149350" lvl="1" indent="-571500" algn="l">
              <a:lnSpc>
                <a:spcPts val="65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en-US" sz="40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Keeping YOU On-Track</a:t>
            </a:r>
          </a:p>
          <a:p>
            <a:pPr marL="1149350" lvl="1" indent="-571500" algn="l">
              <a:lnSpc>
                <a:spcPts val="65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en-US" sz="40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Ensuring YOU Have What YOU Need</a:t>
            </a:r>
          </a:p>
          <a:p>
            <a:pPr marL="1149350" lvl="1" indent="-571500" algn="l">
              <a:lnSpc>
                <a:spcPts val="65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en-US" sz="4000" i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Advising Handbook Committee of Progress</a:t>
            </a:r>
            <a:endParaRPr sz="4000" i="1" dirty="0">
              <a:latin typeface="Cambria" panose="02040503050406030204" pitchFamily="18" charset="0"/>
              <a:ea typeface="Cambria" panose="02040503050406030204" pitchFamily="18" charset="0"/>
              <a:cs typeface="Calibri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E4D1C2-3D38-E068-3C63-BAB25D409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9925" y="2362200"/>
            <a:ext cx="3731075" cy="13168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FD73FF7-B195-F397-B1D0-649C4D169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988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49"/>
    </mc:Choice>
    <mc:Fallback>
      <p:transition spd="slow" advTm="22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50955-EF45-4A45-49BA-B5C1863EF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>
            <a:extLst>
              <a:ext uri="{FF2B5EF4-FFF2-40B4-BE49-F238E27FC236}">
                <a16:creationId xmlns:a16="http://schemas.microsoft.com/office/drawing/2014/main" id="{705366B8-AD22-FEA7-4441-2A97BCB131C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0" y="387097"/>
            <a:ext cx="1200150" cy="832103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B142A502-2476-70CA-183D-ACE10BA1AC8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32317A65-745A-6018-CF29-0B5C251E583E}"/>
              </a:ext>
            </a:extLst>
          </p:cNvPr>
          <p:cNvSpPr txBox="1">
            <a:spLocks/>
          </p:cNvSpPr>
          <p:nvPr/>
        </p:nvSpPr>
        <p:spPr>
          <a:xfrm>
            <a:off x="2971800" y="381000"/>
            <a:ext cx="5105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>
              <a:lnSpc>
                <a:spcPts val="5830"/>
              </a:lnSpc>
              <a:spcBef>
                <a:spcPts val="835"/>
              </a:spcBef>
            </a:pPr>
            <a:r>
              <a:rPr lang="en-US" sz="5400" b="1" u="sng" spc="-25" dirty="0">
                <a:solidFill>
                  <a:schemeClr val="accent2"/>
                </a:solidFill>
              </a:rPr>
              <a:t>HANDBOOK FACTS</a:t>
            </a:r>
            <a:endParaRPr lang="en-US" sz="5400" b="1" u="sng" dirty="0">
              <a:solidFill>
                <a:schemeClr val="accent2"/>
              </a:solidFill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A4FE62E7-6928-4C51-9DC7-AD4A65C56317}"/>
              </a:ext>
            </a:extLst>
          </p:cNvPr>
          <p:cNvSpPr txBox="1"/>
          <p:nvPr/>
        </p:nvSpPr>
        <p:spPr>
          <a:xfrm>
            <a:off x="2219325" y="1828800"/>
            <a:ext cx="6162675" cy="41524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4400" b="1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4 Volumes</a:t>
            </a:r>
          </a:p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One Volume Published</a:t>
            </a:r>
          </a:p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Every 4 Years</a:t>
            </a:r>
          </a:p>
          <a:p>
            <a:pPr algn="ctr">
              <a:lnSpc>
                <a:spcPts val="6500"/>
              </a:lnSpc>
              <a:spcBef>
                <a:spcPts val="95"/>
              </a:spcBef>
            </a:pPr>
            <a:r>
              <a:rPr lang="en-US" sz="4400" spc="-25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Both I-P and SI Versions</a:t>
            </a:r>
          </a:p>
          <a:p>
            <a:pPr algn="ctr">
              <a:lnSpc>
                <a:spcPts val="6500"/>
              </a:lnSpc>
              <a:spcBef>
                <a:spcPts val="95"/>
              </a:spcBef>
            </a:pPr>
            <a:endParaRPr sz="4400" dirty="0">
              <a:latin typeface="Britannic Bold" panose="020B0903060703020204" pitchFamily="34" charset="0"/>
              <a:cs typeface="Calibri Ligh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978272-0A7F-40E8-4194-AEEC26A7E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336" y="1569374"/>
            <a:ext cx="3225064" cy="3993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F72167-EA0C-3FA1-750A-26474CF90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241" y="4038600"/>
            <a:ext cx="1828959" cy="274953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D4151D-B324-B237-864C-85AEADAB2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156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14"/>
    </mc:Choice>
    <mc:Fallback>
      <p:transition spd="slow" advTm="13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12096</TotalTime>
  <Words>1488</Words>
  <Application>Microsoft Office PowerPoint</Application>
  <PresentationFormat>Widescreen</PresentationFormat>
  <Paragraphs>336</Paragraphs>
  <Slides>51</Slides>
  <Notes>8</Notes>
  <HiddenSlides>0</HiddenSlides>
  <MMClips>51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Aptos</vt:lpstr>
      <vt:lpstr>Arial</vt:lpstr>
      <vt:lpstr>Britannic Bold</vt:lpstr>
      <vt:lpstr>Calibri</vt:lpstr>
      <vt:lpstr>Calibri Light</vt:lpstr>
      <vt:lpstr>Cambria</vt:lpstr>
      <vt:lpstr>Courier New</vt:lpstr>
      <vt:lpstr>Wingdings</vt:lpstr>
      <vt:lpstr>Office Theme</vt:lpstr>
      <vt:lpstr>ASHRAE Handbook Training</vt:lpstr>
      <vt:lpstr>AGENDA</vt:lpstr>
      <vt:lpstr>WHY DID WE WANT YOU HERE?</vt:lpstr>
      <vt:lpstr>Chapters are Also TCs’ Public Face</vt:lpstr>
      <vt:lpstr>TC HANDBOOK CHAIRS</vt:lpstr>
      <vt:lpstr>YOU HAVE LOTS OF BACKUP</vt:lpstr>
      <vt:lpstr>YOU HAVE LOTS OF BACKUP</vt:lpstr>
      <vt:lpstr>YOU HAVE LOTS OF BACKUP</vt:lpstr>
      <vt:lpstr>PowerPoint Presentation</vt:lpstr>
      <vt:lpstr>HANDBOOK PURPOSES</vt:lpstr>
      <vt:lpstr>HANDBOOK PURPOSES</vt:lpstr>
      <vt:lpstr>LAST PUBLICATION DATES</vt:lpstr>
      <vt:lpstr>NEXT PUBLICATION DATES</vt:lpstr>
      <vt:lpstr>REVISION DUE DATES</vt:lpstr>
      <vt:lpstr>SUBMISSION DEADLINES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ASHRAE Handbook Training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bparsons</dc:creator>
  <cp:lastModifiedBy>Robert McFarlane</cp:lastModifiedBy>
  <cp:revision>86</cp:revision>
  <cp:lastPrinted>2026-01-27T18:40:57Z</cp:lastPrinted>
  <dcterms:created xsi:type="dcterms:W3CDTF">2025-06-18T13:34:24Z</dcterms:created>
  <dcterms:modified xsi:type="dcterms:W3CDTF">2026-01-27T20:45:51Z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2025-02-09T00:00:00Z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2025-06-18T00:00:00Z</vt:filetime>
  </property>
  <property fmtid="{D5CDD505-2E9C-101B-9397-08002B2CF9AE}" pid="5" name="Producer">
    <vt:lpwstr>Microsoft® PowerPoint® for Microsoft 365</vt:lpwstr>
  </property>
</Properties>
</file>