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36" r:id="rId1"/>
  </p:sldMasterIdLst>
  <p:notesMasterIdLst>
    <p:notesMasterId r:id="rId53"/>
  </p:notesMasterIdLst>
  <p:handoutMasterIdLst>
    <p:handoutMasterId r:id="rId54"/>
  </p:handoutMasterIdLst>
  <p:sldIdLst>
    <p:sldId id="268" r:id="rId2"/>
    <p:sldId id="368" r:id="rId3"/>
    <p:sldId id="367" r:id="rId4"/>
    <p:sldId id="313" r:id="rId5"/>
    <p:sldId id="314" r:id="rId6"/>
    <p:sldId id="365" r:id="rId7"/>
    <p:sldId id="309" r:id="rId8"/>
    <p:sldId id="369" r:id="rId9"/>
    <p:sldId id="370" r:id="rId10"/>
    <p:sldId id="372" r:id="rId11"/>
    <p:sldId id="373" r:id="rId12"/>
    <p:sldId id="374" r:id="rId13"/>
    <p:sldId id="375" r:id="rId14"/>
    <p:sldId id="377" r:id="rId15"/>
    <p:sldId id="376" r:id="rId16"/>
    <p:sldId id="299" r:id="rId17"/>
    <p:sldId id="296" r:id="rId18"/>
    <p:sldId id="297" r:id="rId19"/>
    <p:sldId id="300" r:id="rId20"/>
    <p:sldId id="301" r:id="rId21"/>
    <p:sldId id="302" r:id="rId22"/>
    <p:sldId id="303" r:id="rId23"/>
    <p:sldId id="304" r:id="rId24"/>
    <p:sldId id="310" r:id="rId25"/>
    <p:sldId id="312" r:id="rId26"/>
    <p:sldId id="379" r:id="rId27"/>
    <p:sldId id="380" r:id="rId28"/>
    <p:sldId id="381" r:id="rId29"/>
    <p:sldId id="382" r:id="rId30"/>
    <p:sldId id="383" r:id="rId31"/>
    <p:sldId id="384" r:id="rId32"/>
    <p:sldId id="385" r:id="rId33"/>
    <p:sldId id="386" r:id="rId34"/>
    <p:sldId id="387" r:id="rId35"/>
    <p:sldId id="388" r:id="rId36"/>
    <p:sldId id="389" r:id="rId37"/>
    <p:sldId id="390" r:id="rId38"/>
    <p:sldId id="391" r:id="rId39"/>
    <p:sldId id="392" r:id="rId40"/>
    <p:sldId id="393" r:id="rId41"/>
    <p:sldId id="394" r:id="rId42"/>
    <p:sldId id="395" r:id="rId43"/>
    <p:sldId id="396" r:id="rId44"/>
    <p:sldId id="397" r:id="rId45"/>
    <p:sldId id="398" r:id="rId46"/>
    <p:sldId id="399" r:id="rId47"/>
    <p:sldId id="400" r:id="rId48"/>
    <p:sldId id="404" r:id="rId49"/>
    <p:sldId id="401" r:id="rId50"/>
    <p:sldId id="403" r:id="rId51"/>
    <p:sldId id="402" r:id="rId52"/>
  </p:sldIdLst>
  <p:sldSz cx="9144000" cy="6858000" type="overhead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00CC00"/>
    <a:srgbClr val="FF3300"/>
    <a:srgbClr val="006666"/>
    <a:srgbClr val="003399"/>
    <a:srgbClr val="336699"/>
    <a:srgbClr val="008080"/>
    <a:srgbClr val="009999"/>
    <a:srgbClr val="FF7C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2547" autoAdjust="0"/>
    <p:restoredTop sz="99810" autoAdjust="0"/>
  </p:normalViewPr>
  <p:slideViewPr>
    <p:cSldViewPr>
      <p:cViewPr varScale="1">
        <p:scale>
          <a:sx n="112" d="100"/>
          <a:sy n="112" d="100"/>
        </p:scale>
        <p:origin x="-43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2796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3C5CFBF-7E42-417C-8954-F06365CBC168}" type="datetime1">
              <a:rPr lang="en-US"/>
              <a:pPr>
                <a:defRPr/>
              </a:pPr>
              <a:t>6/26/2014</a:t>
            </a:fld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19E482AE-E57B-4AC7-9B25-868FE6C7D1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9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3FD2D1AB-F777-4247-A0E6-27028E9E5BFE}" type="datetime1">
              <a:rPr lang="en-US"/>
              <a:pPr>
                <a:defRPr/>
              </a:pPr>
              <a:t>6/26/2014</a:t>
            </a:fld>
            <a:endParaRPr lang="en-US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80E67B26-4A6A-4AD3-9540-9DCC5775FE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1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F89CEF47-0C16-436A-8908-C5A5CDBC2715}" type="datetime1">
              <a:rPr lang="en-US" smtClean="0"/>
              <a:pPr/>
              <a:t>6/26/2014</a:t>
            </a:fld>
            <a:endParaRPr lang="en-US" smtClean="0"/>
          </a:p>
        </p:txBody>
      </p:sp>
      <p:sp>
        <p:nvSpPr>
          <p:cNvPr id="35843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08E43F-8FCD-42EE-A7EF-0417910D8664}" type="slidenum">
              <a:rPr lang="en-US" smtClean="0"/>
              <a:pPr/>
              <a:t>49</a:t>
            </a:fld>
            <a:endParaRPr lang="en-US" smtClean="0"/>
          </a:p>
        </p:txBody>
      </p:sp>
      <p:sp>
        <p:nvSpPr>
          <p:cNvPr id="358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1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C8A70C12-29ED-41D6-8E1B-30DD443201A8}" type="datetime1">
              <a:rPr lang="en-US" smtClean="0"/>
              <a:pPr/>
              <a:t>6/26/2014</a:t>
            </a:fld>
            <a:endParaRPr lang="en-US" smtClean="0"/>
          </a:p>
        </p:txBody>
      </p:sp>
      <p:sp>
        <p:nvSpPr>
          <p:cNvPr id="34819" name="Rectangle 13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DFB662-8263-474D-990D-12C6003961EC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3482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grpSp>
        <p:nvGrpSpPr>
          <p:cNvPr id="5" name="Group 26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eaLnBrk="1" hangingPunct="1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2008-01-10</a:t>
            </a:r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4ADED96-5632-42FC-BCB3-2BA233FD8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2008-01-10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A0666-ADF2-419D-8B6B-1143CEE3FA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2008-01-10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07636-5B66-4EDC-BF7C-36754711AF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2008-01-10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0AA3F-0265-4314-A977-B6906A9B7E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2008-01-10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949A22D-49C2-482E-A923-2E31929377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2008-01-10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AFE81FF-8FBA-4C86-A1BE-EC57AF866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2008-01-10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7694D1E-65DA-4DEB-8565-002A6B8120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2008-01-10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BA693F9-E108-4C3A-95B1-6F1D9C0506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2008-01-10</a:t>
            </a: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49A8A1-D335-4F6E-A175-676131E534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2008-01-10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E7C22A9-07D6-4E94-82E3-C8615C41B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eaLnBrk="1" hangingPunct="1"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2008-01-10</a:t>
            </a:r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77EA72D-1D12-434E-B5F1-79EC6E0C9E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2008-01-10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D4DE963-D325-4433-B784-1005BFA949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7" r:id="rId1"/>
    <p:sldLayoutId id="2147483863" r:id="rId2"/>
    <p:sldLayoutId id="2147483868" r:id="rId3"/>
    <p:sldLayoutId id="2147483869" r:id="rId4"/>
    <p:sldLayoutId id="2147483870" r:id="rId5"/>
    <p:sldLayoutId id="2147483871" r:id="rId6"/>
    <p:sldLayoutId id="2147483864" r:id="rId7"/>
    <p:sldLayoutId id="2147483872" r:id="rId8"/>
    <p:sldLayoutId id="2147483873" r:id="rId9"/>
    <p:sldLayoutId id="2147483865" r:id="rId10"/>
    <p:sldLayoutId id="2147483866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build="p"/>
    </p:bld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95400"/>
            <a:ext cx="8077200" cy="4953000"/>
          </a:xfrm>
        </p:spPr>
        <p:txBody>
          <a:bodyPr lIns="0" rIns="0"/>
          <a:lstStyle/>
          <a:p>
            <a:pPr marL="0" indent="0" algn="ctr" eaLnBrk="1" hangingPunct="1">
              <a:buFont typeface="Wingdings" pitchFamily="2" charset="2"/>
              <a:buNone/>
              <a:tabLst>
                <a:tab pos="1139825" algn="ctr"/>
                <a:tab pos="4225925" algn="ctr"/>
                <a:tab pos="7083425" algn="ctr"/>
              </a:tabLst>
            </a:pPr>
            <a:r>
              <a:rPr lang="en-US" b="1" smtClean="0"/>
              <a:t>for</a:t>
            </a:r>
          </a:p>
          <a:p>
            <a:pPr marL="0" indent="0" algn="ctr" eaLnBrk="1" hangingPunct="1">
              <a:buFont typeface="Wingdings" pitchFamily="2" charset="2"/>
              <a:buNone/>
              <a:tabLst>
                <a:tab pos="1139825" algn="ctr"/>
                <a:tab pos="4225925" algn="ctr"/>
                <a:tab pos="7083425" algn="ctr"/>
              </a:tabLst>
            </a:pPr>
            <a:r>
              <a:rPr lang="en-US" b="1" smtClean="0"/>
              <a:t>Handbook Committee Liaisons</a:t>
            </a:r>
          </a:p>
          <a:p>
            <a:pPr marL="0" indent="0" algn="ctr" eaLnBrk="1" hangingPunct="1">
              <a:buFont typeface="Wingdings" pitchFamily="2" charset="2"/>
              <a:buNone/>
              <a:tabLst>
                <a:tab pos="1139825" algn="ctr"/>
                <a:tab pos="4225925" algn="ctr"/>
                <a:tab pos="7083425" algn="ctr"/>
              </a:tabLst>
            </a:pPr>
            <a:endParaRPr lang="en-US" sz="3100" smtClean="0"/>
          </a:p>
          <a:p>
            <a:pPr marL="0" indent="0" algn="ctr" eaLnBrk="1" hangingPunct="1">
              <a:buFont typeface="Wingdings" pitchFamily="2" charset="2"/>
              <a:buNone/>
              <a:tabLst>
                <a:tab pos="1139825" algn="ctr"/>
                <a:tab pos="4225925" algn="ctr"/>
                <a:tab pos="7083425" algn="ctr"/>
              </a:tabLst>
            </a:pPr>
            <a:r>
              <a:rPr lang="en-US" sz="2800" smtClean="0"/>
              <a:t>June 29, 2014</a:t>
            </a:r>
          </a:p>
          <a:p>
            <a:pPr marL="0" indent="0" algn="ctr" eaLnBrk="1" hangingPunct="1">
              <a:buFont typeface="Wingdings" pitchFamily="2" charset="2"/>
              <a:buNone/>
              <a:tabLst>
                <a:tab pos="1139825" algn="ctr"/>
                <a:tab pos="4225925" algn="ctr"/>
                <a:tab pos="7083425" algn="ctr"/>
              </a:tabLst>
            </a:pPr>
            <a:endParaRPr lang="en-US" sz="1200" smtClean="0"/>
          </a:p>
          <a:p>
            <a:pPr marL="0" indent="0" algn="ctr" eaLnBrk="1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tabLst>
                <a:tab pos="1139825" algn="ctr"/>
                <a:tab pos="4225925" algn="ctr"/>
                <a:tab pos="7083425" algn="ctr"/>
              </a:tabLst>
            </a:pPr>
            <a:r>
              <a:rPr lang="en-US" sz="3100" smtClean="0"/>
              <a:t>		</a:t>
            </a:r>
            <a:endParaRPr lang="en-US" sz="2400" smtClean="0"/>
          </a:p>
          <a:p>
            <a:pPr marL="0" indent="0" algn="ctr" eaLnBrk="1" hangingPunct="1"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  <a:tabLst>
                <a:tab pos="1139825" algn="ctr"/>
                <a:tab pos="4225925" algn="ctr"/>
                <a:tab pos="7083425" algn="ctr"/>
              </a:tabLst>
            </a:pPr>
            <a:r>
              <a:rPr lang="en-US" sz="2000" b="1" i="1" smtClean="0"/>
              <a:t>	</a:t>
            </a:r>
            <a:r>
              <a:rPr lang="en-US" sz="1800" smtClean="0"/>
              <a:t>Workshop Leader </a:t>
            </a:r>
            <a:r>
              <a:rPr lang="en-US" sz="2800" b="1" smtClean="0"/>
              <a:t>David Yuill</a:t>
            </a:r>
          </a:p>
          <a:p>
            <a:pPr marL="0" indent="0" algn="ctr" eaLnBrk="1" hangingPunct="1">
              <a:spcBef>
                <a:spcPts val="0"/>
              </a:spcBef>
              <a:spcAft>
                <a:spcPts val="1200"/>
              </a:spcAft>
              <a:buNone/>
              <a:tabLst>
                <a:tab pos="1139825" algn="ctr"/>
                <a:tab pos="4225925" algn="ctr"/>
                <a:tab pos="7083425" algn="ctr"/>
              </a:tabLst>
            </a:pPr>
            <a:r>
              <a:rPr lang="en-US" sz="1800" smtClean="0"/>
              <a:t>	Handbook Committee Chair </a:t>
            </a:r>
            <a:r>
              <a:rPr lang="en-US" sz="2800" b="1" smtClean="0"/>
              <a:t>Hank Bagheri</a:t>
            </a:r>
          </a:p>
          <a:p>
            <a:pPr marL="0" indent="0" algn="ctr" eaLnBrk="1" hangingPunct="1">
              <a:spcBef>
                <a:spcPts val="0"/>
              </a:spcBef>
              <a:spcAft>
                <a:spcPts val="1200"/>
              </a:spcAft>
              <a:buFont typeface="Wingdings" pitchFamily="2" charset="2"/>
              <a:buNone/>
              <a:tabLst>
                <a:tab pos="1139825" algn="ctr"/>
                <a:tab pos="4225925" algn="ctr"/>
                <a:tab pos="7083425" algn="ctr"/>
              </a:tabLst>
            </a:pPr>
            <a:r>
              <a:rPr lang="en-US" sz="2000" smtClean="0"/>
              <a:t>	</a:t>
            </a:r>
            <a:r>
              <a:rPr lang="en-US" sz="1800" smtClean="0"/>
              <a:t>Handbook Managing Editor </a:t>
            </a:r>
            <a:r>
              <a:rPr lang="en-US" sz="2800" b="1" smtClean="0"/>
              <a:t>Heather Kennedy</a:t>
            </a:r>
          </a:p>
          <a:p>
            <a:pPr marL="0" indent="0" algn="ctr" eaLnBrk="1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tabLst>
                <a:tab pos="1139825" algn="ctr"/>
                <a:tab pos="4225925" algn="ctr"/>
                <a:tab pos="7083425" algn="ctr"/>
              </a:tabLst>
            </a:pPr>
            <a:endParaRPr lang="en-US" sz="1800" b="1" smtClean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304800"/>
            <a:ext cx="73914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 ASHRAE Handbook Training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 Handbook Responsibilities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8458200" cy="452596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Chapters should be updated </a:t>
            </a:r>
            <a:r>
              <a:rPr lang="en-US" smtClean="0"/>
              <a:t>to include</a:t>
            </a:r>
            <a:endParaRPr lang="en-US" dirty="0" smtClean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Important information from </a:t>
            </a:r>
            <a:r>
              <a:rPr lang="en-US" smtClean="0"/>
              <a:t>the TC, </a:t>
            </a:r>
            <a:r>
              <a:rPr lang="en-US" dirty="0" smtClean="0"/>
              <a:t>particularly from research and programs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Important excerpts from </a:t>
            </a:r>
            <a:r>
              <a:rPr lang="en-US" smtClean="0"/>
              <a:t>Standards and </a:t>
            </a:r>
            <a:r>
              <a:rPr lang="en-US" dirty="0" smtClean="0"/>
              <a:t>Guidelines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References should </a:t>
            </a:r>
            <a:r>
              <a:rPr lang="en-US" smtClean="0"/>
              <a:t>lead to more </a:t>
            </a:r>
            <a:r>
              <a:rPr lang="en-US" dirty="0" smtClean="0"/>
              <a:t>detail and be readily accessible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Chapter keywords (indexing terms</a:t>
            </a:r>
            <a:r>
              <a:rPr lang="en-US" smtClean="0"/>
              <a:t>) should </a:t>
            </a:r>
            <a:r>
              <a:rPr lang="en-US" dirty="0" smtClean="0"/>
              <a:t>be identified </a:t>
            </a:r>
            <a:r>
              <a:rPr lang="en-US" smtClean="0"/>
              <a:t>for Handbook </a:t>
            </a:r>
            <a:r>
              <a:rPr lang="en-US" dirty="0" smtClean="0"/>
              <a:t>Editor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endParaRPr lang="en-US" dirty="0" smtClean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 for the TCs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8458200" cy="452596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The Handbook Committee has provided several avenues for support to the TC Handbook Subcommittee Chairs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mtClean="0"/>
              <a:t>Authors and Revisers </a:t>
            </a:r>
            <a:r>
              <a:rPr lang="en-US" dirty="0" smtClean="0"/>
              <a:t>Guide (ARG)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Handbook Central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smtClean="0"/>
              <a:t>Includes Word </a:t>
            </a:r>
            <a:r>
              <a:rPr lang="en-US" dirty="0" smtClean="0"/>
              <a:t>files of their chapters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mtClean="0"/>
              <a:t>GoToMeeting </a:t>
            </a:r>
            <a:r>
              <a:rPr lang="en-US" dirty="0" smtClean="0"/>
              <a:t>(webinar)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Contact Mike Vaughn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Handbook Committee Liaisons</a:t>
            </a:r>
            <a:endParaRPr lang="en-US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4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200" dirty="0" smtClean="0"/>
              <a:t>That’s you!!!</a:t>
            </a:r>
            <a:endParaRPr lang="en-US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481138"/>
            <a:ext cx="8686800" cy="4525962"/>
          </a:xfrm>
        </p:spPr>
        <p:txBody>
          <a:bodyPr/>
          <a:lstStyle/>
          <a:p>
            <a:r>
              <a:rPr lang="en-US" sz="2400" dirty="0" smtClean="0"/>
              <a:t>Shepherd the TC through </a:t>
            </a:r>
            <a:r>
              <a:rPr lang="en-US" sz="2400" smtClean="0"/>
              <a:t>the review/revision </a:t>
            </a:r>
            <a:r>
              <a:rPr lang="en-US" sz="2400" dirty="0" smtClean="0"/>
              <a:t>process</a:t>
            </a:r>
          </a:p>
          <a:p>
            <a:pPr lvl="1"/>
            <a:r>
              <a:rPr lang="en-US" sz="2000" dirty="0" smtClean="0"/>
              <a:t>Get them to assign Handbook chair</a:t>
            </a:r>
          </a:p>
          <a:p>
            <a:pPr lvl="1"/>
            <a:r>
              <a:rPr lang="en-US" sz="2000" dirty="0" smtClean="0"/>
              <a:t>Convince them to </a:t>
            </a:r>
            <a:r>
              <a:rPr lang="en-US" sz="2000" smtClean="0"/>
              <a:t>set Handbook </a:t>
            </a:r>
            <a:r>
              <a:rPr lang="en-US" sz="2000" dirty="0" smtClean="0"/>
              <a:t>subcommittee meetings</a:t>
            </a:r>
          </a:p>
          <a:p>
            <a:pPr lvl="2"/>
            <a:r>
              <a:rPr lang="en-US" sz="1800" dirty="0" smtClean="0"/>
              <a:t>Attend these if possible</a:t>
            </a:r>
          </a:p>
          <a:p>
            <a:pPr lvl="2"/>
            <a:r>
              <a:rPr lang="en-US" sz="1800" dirty="0" smtClean="0"/>
              <a:t>Web meetings are also acceptable</a:t>
            </a:r>
          </a:p>
          <a:p>
            <a:pPr lvl="1"/>
            <a:r>
              <a:rPr lang="en-US" sz="2000" dirty="0" smtClean="0"/>
              <a:t>Review drafts for compliance with ARG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Handbook Committee Liaison</a:t>
            </a:r>
            <a:endParaRPr lang="en-US" dirty="0"/>
          </a:p>
        </p:txBody>
      </p:sp>
      <p:sp>
        <p:nvSpPr>
          <p:cNvPr id="4" name="AutoShape 14"/>
          <p:cNvSpPr>
            <a:spLocks noChangeArrowheads="1"/>
          </p:cNvSpPr>
          <p:nvPr/>
        </p:nvSpPr>
        <p:spPr bwMode="auto">
          <a:xfrm>
            <a:off x="1143000" y="3657600"/>
            <a:ext cx="2627313" cy="604838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 smtClean="0">
                <a:latin typeface="Arial Black" pitchFamily="34" charset="0"/>
              </a:rPr>
              <a:t>Handbook Committee</a:t>
            </a:r>
            <a:endParaRPr lang="en-US" sz="1600" dirty="0">
              <a:latin typeface="Arial Black" pitchFamily="34" charset="0"/>
            </a:endParaRPr>
          </a:p>
        </p:txBody>
      </p:sp>
      <p:sp>
        <p:nvSpPr>
          <p:cNvPr id="5" name="AutoShape 16"/>
          <p:cNvSpPr>
            <a:spLocks noChangeArrowheads="1"/>
          </p:cNvSpPr>
          <p:nvPr/>
        </p:nvSpPr>
        <p:spPr bwMode="auto">
          <a:xfrm>
            <a:off x="4800600" y="5486400"/>
            <a:ext cx="4191000" cy="6096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600" dirty="0" smtClean="0">
                <a:latin typeface="Arial Black" pitchFamily="34" charset="0"/>
                <a:cs typeface="Arial" pitchFamily="34" charset="0"/>
              </a:rPr>
              <a:t>TC Handbook Subcommittee Chair</a:t>
            </a:r>
            <a:endParaRPr lang="en-US" sz="1600" dirty="0">
              <a:latin typeface="Arial Black" pitchFamily="34" charset="0"/>
              <a:cs typeface="Arial" pitchFamily="34" charset="0"/>
            </a:endParaRPr>
          </a:p>
        </p:txBody>
      </p:sp>
      <p:cxnSp>
        <p:nvCxnSpPr>
          <p:cNvPr id="6" name="Elbow Connector 5"/>
          <p:cNvCxnSpPr/>
          <p:nvPr/>
        </p:nvCxnSpPr>
        <p:spPr>
          <a:xfrm>
            <a:off x="3733800" y="3962400"/>
            <a:ext cx="1106487" cy="1831181"/>
          </a:xfrm>
          <a:prstGeom prst="bentConnector3">
            <a:avLst>
              <a:gd name="adj1" fmla="val 50000"/>
            </a:avLst>
          </a:prstGeom>
          <a:ln w="38100"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AutoShape 15"/>
          <p:cNvSpPr>
            <a:spLocks noChangeArrowheads="1"/>
          </p:cNvSpPr>
          <p:nvPr/>
        </p:nvSpPr>
        <p:spPr bwMode="auto">
          <a:xfrm>
            <a:off x="2819400" y="4495800"/>
            <a:ext cx="3048000" cy="762000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  <a:alpha val="72000"/>
            </a:schemeClr>
          </a:solidFill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Volume Subcommittee Chair &amp; </a:t>
            </a:r>
          </a:p>
          <a:p>
            <a:pPr algn="ctr"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Handbook Committee Liaison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495800" y="1752600"/>
            <a:ext cx="4343400" cy="4068762"/>
          </a:xfrm>
        </p:spPr>
        <p:txBody>
          <a:bodyPr/>
          <a:lstStyle/>
          <a:p>
            <a:pPr lvl="1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smtClean="0"/>
              <a:t>You are there to make sure the TCs get their work done!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2400" smtClean="0"/>
              <a:t>(But please don’t use a bullhorn.)</a:t>
            </a:r>
            <a:endParaRPr lang="en-US" sz="2400" dirty="0" smtClean="0"/>
          </a:p>
          <a:p>
            <a:pPr lvl="1">
              <a:spcBef>
                <a:spcPts val="0"/>
              </a:spcBef>
              <a:spcAft>
                <a:spcPts val="1200"/>
              </a:spcAft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Handbook Committee Liaison</a:t>
            </a:r>
            <a:endParaRPr lang="en-US" dirty="0"/>
          </a:p>
        </p:txBody>
      </p:sp>
      <p:pic>
        <p:nvPicPr>
          <p:cNvPr id="522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00200"/>
            <a:ext cx="4191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4648200"/>
            <a:ext cx="4205288" cy="1300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/>
              <a:t>Act as liaison between TC’s revisers and editor (get to know the TC’s Handbook subcommittee chair)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/>
              <a:t>Submit final TC-approved manuscript and forms to editor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/>
              <a:t>Send final TC-approved draft and documentation to editor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/>
              <a:t>Report delays, conflicts or other issues to  Handbook Committee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endParaRPr lang="en-US" sz="2400" dirty="0" smtClean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Handbook Committee Liaison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/>
              <a:t>Participate in other </a:t>
            </a:r>
            <a:r>
              <a:rPr lang="en-US" sz="2400" smtClean="0"/>
              <a:t>Handbook Committee subcommittees</a:t>
            </a:r>
            <a:endParaRPr lang="en-US" sz="2400" dirty="0" smtClean="0"/>
          </a:p>
          <a:p>
            <a:pPr lvl="2">
              <a:spcBef>
                <a:spcPts val="0"/>
              </a:spcBef>
              <a:spcAft>
                <a:spcPts val="1200"/>
              </a:spcAft>
            </a:pPr>
            <a:r>
              <a:rPr lang="en-US" sz="2400" b="1" dirty="0" smtClean="0"/>
              <a:t>Strategic Planning</a:t>
            </a:r>
          </a:p>
          <a:p>
            <a:pPr lvl="2">
              <a:spcBef>
                <a:spcPts val="0"/>
              </a:spcBef>
              <a:spcAft>
                <a:spcPts val="1200"/>
              </a:spcAft>
            </a:pPr>
            <a:r>
              <a:rPr lang="en-US" sz="2400" b="1" dirty="0" smtClean="0"/>
              <a:t>Electronic Media</a:t>
            </a:r>
          </a:p>
          <a:p>
            <a:pPr lvl="2">
              <a:spcBef>
                <a:spcPts val="0"/>
              </a:spcBef>
              <a:spcAft>
                <a:spcPts val="1200"/>
              </a:spcAft>
            </a:pPr>
            <a:r>
              <a:rPr lang="en-US" sz="2400" b="1" dirty="0" smtClean="0"/>
              <a:t>Functional</a:t>
            </a:r>
            <a:endParaRPr lang="en-US" sz="2400" dirty="0" smtClean="0"/>
          </a:p>
          <a:p>
            <a:pPr lvl="2">
              <a:spcBef>
                <a:spcPts val="0"/>
              </a:spcBef>
              <a:spcAft>
                <a:spcPts val="1200"/>
              </a:spcAft>
            </a:pPr>
            <a:r>
              <a:rPr lang="en-US" sz="2400" b="1" smtClean="0"/>
              <a:t>Training</a:t>
            </a:r>
            <a:endParaRPr lang="en-US" sz="2400" dirty="0" smtClean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Handbook Committee Liaison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981200"/>
            <a:ext cx="73914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Char char="q"/>
            </a:pPr>
            <a:r>
              <a:rPr lang="en-US" sz="2400" smtClean="0"/>
              <a:t>The Handbook Committee coordinates with TCs and other Society committees interested in the ASHRAE Handbook.</a:t>
            </a:r>
          </a:p>
          <a:p>
            <a:pPr lvl="1" eaLnBrk="1" hangingPunct="1">
              <a:buFont typeface="Wingdings" pitchFamily="2" charset="2"/>
              <a:buChar char="§"/>
            </a:pPr>
            <a:endParaRPr lang="en-US" sz="2200" smtClean="0"/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000" smtClean="0"/>
              <a:t>Other committees may help with chapter review and revision if TC cannot or will not do it.</a:t>
            </a:r>
          </a:p>
          <a:p>
            <a:pPr lvl="1" eaLnBrk="1" hangingPunct="1">
              <a:buFont typeface="Wingdings" pitchFamily="2" charset="2"/>
              <a:buChar char="§"/>
            </a:pPr>
            <a:endParaRPr lang="en-US" sz="2000" smtClean="0"/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000" smtClean="0"/>
              <a:t>The Handbook Committee can recommend reviewers external to ASHRAE.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533400"/>
            <a:ext cx="73152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smtClean="0"/>
              <a:t>Interaction with Other Committees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1295400" y="1828800"/>
            <a:ext cx="7391400" cy="4114800"/>
          </a:xfrm>
        </p:spPr>
        <p:txBody>
          <a:bodyPr>
            <a:normAutofit lnSpcReduction="10000"/>
          </a:bodyPr>
          <a:lstStyle/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2200" dirty="0" smtClean="0"/>
              <a:t>Handbook Committee is responsible for preparing and publishing the ASHRAE Handbook.</a:t>
            </a: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endParaRPr lang="en-US" sz="2200" dirty="0" smtClean="0"/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2200" dirty="0" smtClean="0"/>
              <a:t>Handbook Committee formulates editorial policies, philosophy, and guidelines for chapter preparation.</a:t>
            </a: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endParaRPr lang="en-US" sz="2200" dirty="0" smtClean="0"/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2200" dirty="0" smtClean="0"/>
              <a:t>TCs develop technical content and assign reviewers and revisers. Handbook liaisons only assist TCs in their activities. We do </a:t>
            </a:r>
            <a:r>
              <a:rPr lang="en-US" sz="2200" u="sng" dirty="0" smtClean="0"/>
              <a:t>not</a:t>
            </a:r>
            <a:r>
              <a:rPr lang="en-US" sz="2200" dirty="0" smtClean="0"/>
              <a:t> prepare the revisions.</a:t>
            </a: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endParaRPr lang="en-US" sz="2200" dirty="0" smtClean="0"/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2200" dirty="0" smtClean="0"/>
              <a:t>Both TCs’ MOPs and ours demand cooperation.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628650"/>
            <a:ext cx="6853238" cy="9429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Manual of Procedures (MOP)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057400"/>
            <a:ext cx="8001000" cy="3886200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en-US" sz="2400" smtClean="0"/>
              <a:t>Assign TC/chapter liaisons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q"/>
            </a:pPr>
            <a:endParaRPr lang="en-US" sz="2400" smtClean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en-US" sz="2400" smtClean="0"/>
              <a:t>Monitor progress and advise editor</a:t>
            </a:r>
          </a:p>
          <a:p>
            <a:pPr lvl="1" eaLnBrk="1" hangingPunct="1">
              <a:lnSpc>
                <a:spcPct val="80000"/>
              </a:lnSpc>
              <a:buFont typeface="Verdana" pitchFamily="34" charset="0"/>
              <a:buNone/>
            </a:pPr>
            <a:endParaRPr lang="en-US" sz="2400" smtClean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en-US" sz="2400" smtClean="0"/>
              <a:t>Report regularly to full HBC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q"/>
            </a:pPr>
            <a:endParaRPr lang="en-US" sz="2400" smtClean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en-US" sz="2400" smtClean="0"/>
              <a:t>Need help and information from liaisons to determine if and when to get involved with a TC</a:t>
            </a:r>
          </a:p>
          <a:p>
            <a:pPr lvl="1" eaLnBrk="1" hangingPunct="1">
              <a:lnSpc>
                <a:spcPct val="80000"/>
              </a:lnSpc>
              <a:buFont typeface="Verdana" pitchFamily="34" charset="0"/>
              <a:buNone/>
            </a:pPr>
            <a:endParaRPr lang="en-US" sz="2400" smtClean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en-US" sz="2400" smtClean="0"/>
              <a:t>Responsible for overall volume content and adherence to volume philosophy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81000"/>
            <a:ext cx="6811963" cy="128905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Volume Subcommittee Chairs</a:t>
            </a:r>
            <a:endParaRPr lang="en-US" sz="4000" dirty="0" smtClean="0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76400"/>
            <a:ext cx="83820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	TCs should review assigned chapters within six months of publication (i.e., by January of year after publication).</a:t>
            </a:r>
          </a:p>
          <a:p>
            <a:pPr eaLnBrk="1" hangingPunct="1">
              <a:buFont typeface="Wingdings" pitchFamily="2" charset="2"/>
              <a:buNone/>
            </a:pPr>
            <a:endParaRPr lang="en-US" sz="2800" smtClean="0"/>
          </a:p>
          <a:p>
            <a:pPr lvl="1" eaLnBrk="1" hangingPunct="1">
              <a:buFont typeface="Wingdings" pitchFamily="2" charset="2"/>
              <a:buChar char="q"/>
            </a:pPr>
            <a:r>
              <a:rPr lang="en-US" sz="2000" smtClean="0"/>
              <a:t>Volume subcommittee members can request others besides TCs to review any chapter</a:t>
            </a:r>
          </a:p>
          <a:p>
            <a:pPr lvl="1" eaLnBrk="1" hangingPunct="1">
              <a:buFont typeface="Wingdings" pitchFamily="2" charset="2"/>
              <a:buChar char="q"/>
            </a:pPr>
            <a:endParaRPr lang="en-US" sz="2000" smtClean="0"/>
          </a:p>
          <a:p>
            <a:pPr lvl="1" eaLnBrk="1" hangingPunct="1">
              <a:buFont typeface="Wingdings" pitchFamily="2" charset="2"/>
              <a:buChar char="q"/>
            </a:pPr>
            <a:r>
              <a:rPr lang="en-US" sz="2000" smtClean="0"/>
              <a:t>Review reports are to be submitted to Handbook liaison</a:t>
            </a:r>
          </a:p>
          <a:p>
            <a:pPr lvl="1" eaLnBrk="1" hangingPunct="1">
              <a:buFont typeface="Wingdings" pitchFamily="2" charset="2"/>
              <a:buChar char="q"/>
            </a:pPr>
            <a:endParaRPr lang="en-US" sz="2000" smtClean="0"/>
          </a:p>
          <a:p>
            <a:pPr lvl="1" eaLnBrk="1" hangingPunct="1">
              <a:buFont typeface="Wingdings" pitchFamily="2" charset="2"/>
              <a:buChar char="q"/>
            </a:pPr>
            <a:r>
              <a:rPr lang="en-US" sz="2000" smtClean="0"/>
              <a:t>Out-of-sequence updates go in ASHRAE Handbook Online</a:t>
            </a:r>
            <a:endParaRPr lang="en-US" sz="2000" i="1" smtClean="0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3400"/>
            <a:ext cx="73152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Chapter Review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178300"/>
          </a:xfrm>
        </p:spPr>
        <p:txBody>
          <a:bodyPr/>
          <a:lstStyle/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2400" dirty="0" smtClean="0"/>
              <a:t>ASHRAE shall publish and distribute to its members a handbook of current technical information for the </a:t>
            </a:r>
            <a:r>
              <a:rPr lang="en-US" sz="2400" smtClean="0"/>
              <a:t>HVAC&amp;R industry.</a:t>
            </a:r>
            <a:endParaRPr lang="en-US" sz="2400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2400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2400" dirty="0" smtClean="0"/>
              <a:t>The</a:t>
            </a:r>
            <a:r>
              <a:rPr lang="en-US" sz="2400" i="1" dirty="0" smtClean="0"/>
              <a:t> </a:t>
            </a:r>
            <a:r>
              <a:rPr lang="en-US" sz="2400" dirty="0" smtClean="0"/>
              <a:t>ASHRAE Handbook is the primary publication of ASHRAE.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endParaRPr lang="en-US" sz="2400" dirty="0" smtClean="0"/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en-US" sz="2400" dirty="0" smtClean="0"/>
              <a:t>…material published shall tend to advance the professional education of the individual engineer, shall be free from commercial bias, and shall tend to advance the objectives of the Society. </a:t>
            </a:r>
          </a:p>
          <a:p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>The ASHRAE Handbook</a:t>
            </a:r>
            <a:r>
              <a:rPr lang="en-US" sz="4400" smtClean="0"/>
              <a:t/>
            </a:r>
            <a:br>
              <a:rPr lang="en-US" sz="4400" smtClean="0"/>
            </a:br>
            <a:r>
              <a:rPr lang="en-US" sz="3600" smtClean="0"/>
              <a:t>Scope </a:t>
            </a:r>
            <a:r>
              <a:rPr lang="en-US" sz="3600" dirty="0" smtClean="0"/>
              <a:t>&amp; Purpose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953000" y="6248400"/>
            <a:ext cx="34804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(ROB 67-06-25-08/87-06-28-19)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72200" y="2743200"/>
            <a:ext cx="2274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(ROB 520-130-004)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32713" cy="4343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200" b="1" smtClean="0"/>
              <a:t>(Revision </a:t>
            </a:r>
            <a:r>
              <a:rPr lang="en-US" sz="2200" b="1" i="1" smtClean="0"/>
              <a:t>follows</a:t>
            </a:r>
            <a:r>
              <a:rPr lang="en-US" sz="2200" b="1" smtClean="0"/>
              <a:t> chapter review</a:t>
            </a:r>
            <a:r>
              <a:rPr lang="en-US" sz="2200" smtClean="0"/>
              <a:t>)</a:t>
            </a:r>
          </a:p>
          <a:p>
            <a:pPr lvl="1" eaLnBrk="1" hangingPunct="1">
              <a:lnSpc>
                <a:spcPct val="150000"/>
              </a:lnSpc>
              <a:spcBef>
                <a:spcPct val="15000"/>
              </a:spcBef>
              <a:buFont typeface="Wingdings" pitchFamily="2" charset="2"/>
              <a:buChar char="q"/>
            </a:pPr>
            <a:r>
              <a:rPr lang="en-US" sz="2200" smtClean="0"/>
              <a:t>The Handbook Committee liaison</a:t>
            </a:r>
          </a:p>
          <a:p>
            <a:pPr lvl="2" eaLnBrk="1" hangingPunct="1">
              <a:lnSpc>
                <a:spcPct val="150000"/>
              </a:lnSpc>
              <a:spcBef>
                <a:spcPct val="15000"/>
              </a:spcBef>
              <a:buClr>
                <a:schemeClr val="accent1"/>
              </a:buClr>
              <a:buSzPct val="85000"/>
              <a:buFont typeface="Wingdings" pitchFamily="2" charset="2"/>
              <a:buChar char="§"/>
            </a:pPr>
            <a:r>
              <a:rPr lang="en-US" sz="2000" smtClean="0"/>
              <a:t>Confirms reviser(s) with TC</a:t>
            </a:r>
          </a:p>
          <a:p>
            <a:pPr lvl="2" eaLnBrk="1" hangingPunct="1">
              <a:lnSpc>
                <a:spcPct val="65000"/>
              </a:lnSpc>
              <a:spcBef>
                <a:spcPct val="15000"/>
              </a:spcBef>
              <a:buClr>
                <a:schemeClr val="accent1"/>
              </a:buClr>
              <a:buSzPct val="85000"/>
              <a:buFont typeface="Wingdings" pitchFamily="2" charset="2"/>
              <a:buChar char="§"/>
            </a:pPr>
            <a:endParaRPr lang="en-US" sz="2000" smtClean="0"/>
          </a:p>
          <a:p>
            <a:pPr lvl="2" eaLnBrk="1" hangingPunct="1">
              <a:lnSpc>
                <a:spcPct val="65000"/>
              </a:lnSpc>
              <a:spcBef>
                <a:spcPct val="15000"/>
              </a:spcBef>
              <a:buClr>
                <a:schemeClr val="accent1"/>
              </a:buClr>
              <a:buSzPct val="85000"/>
              <a:buFont typeface="Wingdings" pitchFamily="2" charset="2"/>
              <a:buChar char="§"/>
            </a:pPr>
            <a:r>
              <a:rPr lang="en-US" sz="2000" smtClean="0"/>
              <a:t>Contacts reviser(s) at least every 6 months</a:t>
            </a:r>
          </a:p>
          <a:p>
            <a:pPr lvl="2" eaLnBrk="1" hangingPunct="1">
              <a:lnSpc>
                <a:spcPct val="65000"/>
              </a:lnSpc>
              <a:spcBef>
                <a:spcPct val="15000"/>
              </a:spcBef>
              <a:buClr>
                <a:schemeClr val="accent1"/>
              </a:buClr>
              <a:buSzPct val="85000"/>
              <a:buFont typeface="Wingdings" pitchFamily="2" charset="2"/>
              <a:buChar char="§"/>
            </a:pPr>
            <a:endParaRPr lang="en-US" sz="2000" smtClean="0"/>
          </a:p>
          <a:p>
            <a:pPr lvl="2" eaLnBrk="1" hangingPunct="1">
              <a:spcBef>
                <a:spcPct val="15000"/>
              </a:spcBef>
              <a:buClr>
                <a:schemeClr val="accent1"/>
              </a:buClr>
              <a:buSzPct val="85000"/>
              <a:buFont typeface="Wingdings" pitchFamily="2" charset="2"/>
              <a:buChar char="§"/>
            </a:pPr>
            <a:r>
              <a:rPr lang="en-US" sz="2000" smtClean="0"/>
              <a:t>Receives drafts and resolves controversial issues identified in revision</a:t>
            </a:r>
          </a:p>
          <a:p>
            <a:pPr lvl="2" eaLnBrk="1" hangingPunct="1">
              <a:lnSpc>
                <a:spcPct val="65000"/>
              </a:lnSpc>
              <a:spcBef>
                <a:spcPct val="15000"/>
              </a:spcBef>
              <a:buClr>
                <a:schemeClr val="accent1"/>
              </a:buClr>
              <a:buSzPct val="85000"/>
              <a:buFont typeface="Wingdings" pitchFamily="2" charset="2"/>
              <a:buChar char="§"/>
            </a:pPr>
            <a:endParaRPr lang="en-US" sz="2000" smtClean="0"/>
          </a:p>
          <a:p>
            <a:pPr lvl="2" eaLnBrk="1" hangingPunct="1">
              <a:spcBef>
                <a:spcPct val="15000"/>
              </a:spcBef>
              <a:buClr>
                <a:schemeClr val="accent1"/>
              </a:buClr>
              <a:buSzPct val="85000"/>
              <a:buFont typeface="Wingdings" pitchFamily="2" charset="2"/>
              <a:buChar char="§"/>
            </a:pPr>
            <a:r>
              <a:rPr lang="en-US" sz="2000" smtClean="0"/>
              <a:t>Receives TC-approved revised chapter and forwards it to editor</a:t>
            </a:r>
          </a:p>
          <a:p>
            <a:pPr lvl="2" eaLnBrk="1" hangingPunct="1">
              <a:lnSpc>
                <a:spcPct val="65000"/>
              </a:lnSpc>
              <a:spcBef>
                <a:spcPct val="15000"/>
              </a:spcBef>
              <a:buClr>
                <a:schemeClr val="accent1"/>
              </a:buClr>
              <a:buSzPct val="85000"/>
              <a:buFont typeface="Wingdings" pitchFamily="2" charset="2"/>
              <a:buChar char="§"/>
            </a:pPr>
            <a:endParaRPr lang="en-US" sz="2000" smtClean="0"/>
          </a:p>
          <a:p>
            <a:pPr lvl="2" eaLnBrk="1" hangingPunct="1">
              <a:spcBef>
                <a:spcPct val="15000"/>
              </a:spcBef>
              <a:buClr>
                <a:schemeClr val="accent1"/>
              </a:buClr>
              <a:buSzPct val="85000"/>
              <a:buFont typeface="Wingdings" pitchFamily="2" charset="2"/>
              <a:buChar char="§"/>
            </a:pPr>
            <a:r>
              <a:rPr lang="en-US" sz="2000" smtClean="0"/>
              <a:t>Reviews chapter at end of process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en-US" sz="2000" smtClean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162800" cy="1219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Chapter Revision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27"/>
          <p:cNvSpPr>
            <a:spLocks noGrp="1" noChangeArrowheads="1"/>
          </p:cNvSpPr>
          <p:nvPr>
            <p:ph idx="1"/>
          </p:nvPr>
        </p:nvSpPr>
        <p:spPr>
          <a:xfrm>
            <a:off x="1143000" y="1905000"/>
            <a:ext cx="6856412" cy="2914650"/>
          </a:xfrm>
        </p:spPr>
        <p:txBody>
          <a:bodyPr/>
          <a:lstStyle/>
          <a:p>
            <a:pPr eaLnBrk="1" hangingPunct="1">
              <a:buSzPct val="70000"/>
              <a:buFont typeface="Wingdings" pitchFamily="2" charset="2"/>
              <a:buChar char="q"/>
            </a:pPr>
            <a:r>
              <a:rPr lang="en-US" sz="2400" smtClean="0"/>
              <a:t>Proposal for new chapter may be submitted by anyone, with an outline, to Handbook Committee or editor.</a:t>
            </a:r>
          </a:p>
          <a:p>
            <a:pPr eaLnBrk="1" hangingPunct="1">
              <a:buFont typeface="Wingdings" pitchFamily="2" charset="2"/>
              <a:buChar char="q"/>
            </a:pPr>
            <a:endParaRPr lang="en-US" sz="2400" smtClean="0"/>
          </a:p>
          <a:p>
            <a:pPr eaLnBrk="1" hangingPunct="1">
              <a:buSzPct val="70000"/>
              <a:buFont typeface="Wingdings" pitchFamily="2" charset="2"/>
              <a:buChar char="q"/>
            </a:pPr>
            <a:r>
              <a:rPr lang="en-US" sz="2400" smtClean="0"/>
              <a:t>After Handbook Committee approves the chapter proposal, a TC will be assigned responsibility for the new chapter. </a:t>
            </a:r>
          </a:p>
        </p:txBody>
      </p:sp>
      <p:sp>
        <p:nvSpPr>
          <p:cNvPr id="2048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1524000" y="457200"/>
            <a:ext cx="71628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smtClean="0"/>
              <a:t>Adding a Chapter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2209800"/>
            <a:ext cx="6935787" cy="3122613"/>
          </a:xfrm>
        </p:spPr>
        <p:txBody>
          <a:bodyPr>
            <a:normAutofit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SzPct val="70000"/>
              <a:buFont typeface="Wingdings" pitchFamily="2" charset="2"/>
              <a:buChar char="q"/>
              <a:defRPr/>
            </a:pPr>
            <a:r>
              <a:rPr lang="en-US" sz="2400" dirty="0" smtClean="0"/>
              <a:t>TC can request deletion of chapter by written submission to liaison</a:t>
            </a:r>
          </a:p>
          <a:p>
            <a:pPr marL="365760" indent="-256032" eaLnBrk="1" fontAlgn="auto" hangingPunct="1">
              <a:spcAft>
                <a:spcPts val="0"/>
              </a:spcAft>
              <a:buSzPct val="70000"/>
              <a:buFont typeface="Wingdings" pitchFamily="2" charset="2"/>
              <a:buChar char="q"/>
              <a:defRPr/>
            </a:pPr>
            <a:endParaRPr lang="en-US" sz="2400" dirty="0" smtClean="0"/>
          </a:p>
          <a:p>
            <a:pPr marL="365760" indent="-256032" eaLnBrk="1" fontAlgn="auto" hangingPunct="1">
              <a:spcAft>
                <a:spcPts val="0"/>
              </a:spcAft>
              <a:buSzPct val="70000"/>
              <a:buFont typeface="Wingdings" pitchFamily="2" charset="2"/>
              <a:buChar char="q"/>
              <a:defRPr/>
            </a:pPr>
            <a:r>
              <a:rPr lang="en-US" sz="2400" dirty="0" smtClean="0"/>
              <a:t>Handbook Committee can delete a chapter for any reason</a:t>
            </a:r>
          </a:p>
          <a:p>
            <a:pPr marL="365760" indent="-256032" eaLnBrk="1" fontAlgn="auto" hangingPunct="1">
              <a:spcAft>
                <a:spcPts val="0"/>
              </a:spcAft>
              <a:buSzPct val="70000"/>
              <a:buFont typeface="Wingdings" pitchFamily="2" charset="2"/>
              <a:buChar char="q"/>
              <a:defRPr/>
            </a:pPr>
            <a:endParaRPr lang="en-US" sz="2400" dirty="0" smtClean="0"/>
          </a:p>
          <a:p>
            <a:pPr marL="365760" indent="-256032" eaLnBrk="1" fontAlgn="auto" hangingPunct="1">
              <a:spcAft>
                <a:spcPts val="0"/>
              </a:spcAft>
              <a:buSzPct val="70000"/>
              <a:buFont typeface="Wingdings" pitchFamily="2" charset="2"/>
              <a:buChar char="q"/>
              <a:defRPr/>
            </a:pPr>
            <a:r>
              <a:rPr lang="en-US" sz="2400" dirty="0" smtClean="0"/>
              <a:t>Reference to deleted chapters or material can be included in current Handbook.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609600"/>
            <a:ext cx="7239000" cy="1219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smtClean="0"/>
              <a:t>Chapter Deletion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2259013"/>
            <a:ext cx="6651625" cy="2359025"/>
          </a:xfrm>
        </p:spPr>
        <p:txBody>
          <a:bodyPr>
            <a:normAutofit fontScale="92500"/>
          </a:bodyPr>
          <a:lstStyle/>
          <a:p>
            <a:pPr marL="381000" indent="-381000" eaLnBrk="1" fontAlgn="auto" hangingPunct="1">
              <a:spcAft>
                <a:spcPts val="0"/>
              </a:spcAft>
              <a:buSzPct val="70000"/>
              <a:buFont typeface="Wingdings" pitchFamily="2" charset="2"/>
              <a:buChar char="q"/>
              <a:defRPr/>
            </a:pPr>
            <a:r>
              <a:rPr lang="en-US" sz="2400" dirty="0" smtClean="0"/>
              <a:t>Dispute resolution procedure is described in detail in Handbook Committee’s MOP</a:t>
            </a:r>
          </a:p>
          <a:p>
            <a:pPr marL="381000" indent="-381000" eaLnBrk="1" fontAlgn="auto" hangingPunct="1">
              <a:spcAft>
                <a:spcPts val="0"/>
              </a:spcAft>
              <a:buSzPct val="70000"/>
              <a:buFont typeface="Wingdings" pitchFamily="2" charset="2"/>
              <a:buChar char="q"/>
              <a:defRPr/>
            </a:pPr>
            <a:endParaRPr lang="en-CA" sz="2400" dirty="0" smtClean="0"/>
          </a:p>
          <a:p>
            <a:pPr marL="381000" indent="-381000" eaLnBrk="1" fontAlgn="auto" hangingPunct="1">
              <a:spcAft>
                <a:spcPts val="0"/>
              </a:spcAft>
              <a:buSzPct val="70000"/>
              <a:buFont typeface="Wingdings" pitchFamily="2" charset="2"/>
              <a:buChar char="q"/>
              <a:defRPr/>
            </a:pPr>
            <a:r>
              <a:rPr lang="en-US" sz="2400" dirty="0" smtClean="0"/>
              <a:t>If dispute resolution is required, it is important that liaison report problems as early as possible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609600"/>
            <a:ext cx="7239000" cy="1219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smtClean="0"/>
              <a:t>Dispute Resolution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828800"/>
            <a:ext cx="7848600" cy="3005137"/>
          </a:xfrm>
        </p:spPr>
        <p:txBody>
          <a:bodyPr/>
          <a:lstStyle/>
          <a:p>
            <a:pPr marL="533400" indent="-533400" eaLnBrk="1" hangingPunct="1">
              <a:buFont typeface="Wingdings" pitchFamily="2" charset="2"/>
              <a:buChar char="q"/>
            </a:pPr>
            <a:r>
              <a:rPr lang="en-US" sz="2800" smtClean="0"/>
              <a:t>Upcoming volumes:</a:t>
            </a:r>
          </a:p>
          <a:p>
            <a:pPr marL="952500" lvl="1" indent="-495300" eaLnBrk="1" hangingPunct="1">
              <a:buFont typeface="Wingdings" pitchFamily="2" charset="2"/>
              <a:buChar char="§"/>
            </a:pPr>
            <a:r>
              <a:rPr lang="en-US" sz="2800" smtClean="0"/>
              <a:t>2014</a:t>
            </a:r>
            <a:r>
              <a:rPr lang="en-US" sz="2800" i="1" smtClean="0"/>
              <a:t> Refrigeration</a:t>
            </a:r>
          </a:p>
          <a:p>
            <a:pPr marL="952500" lvl="1" indent="-495300" eaLnBrk="1" hangingPunct="1">
              <a:buFont typeface="Wingdings" pitchFamily="2" charset="2"/>
              <a:buChar char="§"/>
            </a:pPr>
            <a:r>
              <a:rPr lang="en-US" sz="2800" smtClean="0"/>
              <a:t>2015</a:t>
            </a:r>
            <a:r>
              <a:rPr lang="en-US" sz="2800" i="1" smtClean="0"/>
              <a:t> HVAC Applications</a:t>
            </a:r>
          </a:p>
          <a:p>
            <a:pPr marL="952500" lvl="1" indent="-495300" eaLnBrk="1" hangingPunct="1">
              <a:buFont typeface="Wingdings" pitchFamily="2" charset="2"/>
              <a:buChar char="§"/>
            </a:pPr>
            <a:r>
              <a:rPr lang="en-US" sz="2800" smtClean="0"/>
              <a:t>2016</a:t>
            </a:r>
            <a:r>
              <a:rPr lang="en-US" sz="2800" i="1" smtClean="0"/>
              <a:t> HVAC Systems and Equipment</a:t>
            </a:r>
          </a:p>
          <a:p>
            <a:pPr marL="952500" lvl="1" indent="-495300" eaLnBrk="1" hangingPunct="1">
              <a:buFont typeface="Wingdings" pitchFamily="2" charset="2"/>
              <a:buChar char="§"/>
            </a:pPr>
            <a:r>
              <a:rPr lang="en-US" sz="2800" smtClean="0"/>
              <a:t>2017</a:t>
            </a:r>
            <a:r>
              <a:rPr lang="en-US" sz="2800" i="1" smtClean="0"/>
              <a:t> Fundamentals</a:t>
            </a:r>
          </a:p>
          <a:p>
            <a:pPr marL="952500" lvl="1" indent="-495300" eaLnBrk="1" hangingPunct="1">
              <a:buClr>
                <a:schemeClr val="bg2"/>
              </a:buClr>
              <a:buFont typeface="Wingdings" pitchFamily="2" charset="2"/>
              <a:buChar char="§"/>
            </a:pPr>
            <a:endParaRPr lang="en-US" i="1" smtClean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57200"/>
            <a:ext cx="6291263" cy="10287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i="1" smtClean="0"/>
              <a:t>ASHRAE Handbook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2259013"/>
            <a:ext cx="7696200" cy="326072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q"/>
            </a:pPr>
            <a:r>
              <a:rPr lang="en-US" sz="2400" smtClean="0"/>
              <a:t>At each Winter Conference, the Handbook Committee hosts training session for new TC Handbook Subcommittee Chairs to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smtClean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000" smtClean="0"/>
              <a:t>Outline expectations for TC Handbook Chairs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</a:pPr>
            <a:endParaRPr lang="en-US" sz="2000" smtClean="0"/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§"/>
            </a:pPr>
            <a:r>
              <a:rPr lang="en-US" sz="2000" smtClean="0"/>
              <a:t>Outline expectations for Handbook Committee liaisons</a:t>
            </a:r>
          </a:p>
          <a:p>
            <a:pPr lvl="1" eaLnBrk="1" hangingPunct="1">
              <a:buFont typeface="Wingdings" pitchFamily="2" charset="2"/>
              <a:buChar char="q"/>
            </a:pPr>
            <a:endParaRPr lang="en-US" sz="2000" smtClean="0"/>
          </a:p>
          <a:p>
            <a:pPr eaLnBrk="1" hangingPunct="1">
              <a:buFont typeface="Wingdings" pitchFamily="2" charset="2"/>
              <a:buChar char="q"/>
            </a:pPr>
            <a:r>
              <a:rPr lang="en-US" sz="2400" b="1" i="1" smtClean="0"/>
              <a:t>The following slides are included in the TC training session…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381000"/>
            <a:ext cx="6934200" cy="1219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Presentation to</a:t>
            </a:r>
            <a:br>
              <a:rPr lang="en-US" sz="3600" dirty="0" smtClean="0"/>
            </a:br>
            <a:r>
              <a:rPr lang="en-US" sz="3600" dirty="0" smtClean="0"/>
              <a:t>TC Handbook Chairs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2133600"/>
            <a:ext cx="6781800" cy="30480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sz="2400" smtClean="0"/>
              <a:t>Outline expectations for TC Handbook Subcommittee Chairs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endParaRPr lang="en-US" sz="2400" smtClean="0"/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sz="2400" smtClean="0"/>
              <a:t>Review revision procedures</a:t>
            </a:r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endParaRPr lang="en-US" sz="2400" smtClean="0"/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sz="2400" smtClean="0"/>
              <a:t>Spotlight resources</a:t>
            </a:r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0"/>
            <a:ext cx="7620000" cy="69373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/>
              <a:t>Purpose of today’s </a:t>
            </a:r>
            <a:r>
              <a:rPr lang="en-US" sz="3600" dirty="0" smtClean="0"/>
              <a:t>session</a:t>
            </a:r>
            <a:endParaRPr lang="en-US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76400"/>
            <a:ext cx="8763000" cy="4779963"/>
          </a:xfrm>
        </p:spPr>
        <p:txBody>
          <a:bodyPr>
            <a:normAutofit/>
          </a:bodyPr>
          <a:lstStyle/>
          <a:p>
            <a:pPr marL="621792" lvl="1" eaLnBrk="1" fontAlgn="auto" hangingPunct="1">
              <a:spcBef>
                <a:spcPts val="0"/>
              </a:spcBef>
              <a:spcAft>
                <a:spcPts val="1200"/>
              </a:spcAft>
              <a:buSzPct val="150000"/>
              <a:buFont typeface="Lucida Sans Unicode" pitchFamily="34" charset="0"/>
              <a:buChar char="‣"/>
              <a:defRPr/>
            </a:pPr>
            <a:r>
              <a:rPr lang="en-US" sz="2000" dirty="0" smtClean="0"/>
              <a:t>Used worldwide; ASHRAE’s international reputation based on it</a:t>
            </a:r>
          </a:p>
          <a:p>
            <a:pPr marL="621792" lvl="1" eaLnBrk="1" fontAlgn="auto" hangingPunct="1">
              <a:spcBef>
                <a:spcPts val="0"/>
              </a:spcBef>
              <a:spcAft>
                <a:spcPts val="1200"/>
              </a:spcAft>
              <a:buSzPct val="150000"/>
              <a:buFont typeface="Lucida Sans Unicode" pitchFamily="34" charset="0"/>
              <a:buChar char="‣"/>
              <a:defRPr/>
            </a:pPr>
            <a:r>
              <a:rPr lang="en-US" sz="2000" smtClean="0"/>
              <a:t>Nothing </a:t>
            </a:r>
            <a:r>
              <a:rPr lang="en-US" sz="2000" dirty="0" smtClean="0"/>
              <a:t>else like it in HVAC&amp;R industry</a:t>
            </a:r>
          </a:p>
          <a:p>
            <a:pPr marL="621792" lvl="1" eaLnBrk="1" fontAlgn="auto" hangingPunct="1">
              <a:spcBef>
                <a:spcPts val="0"/>
              </a:spcBef>
              <a:spcAft>
                <a:spcPts val="1200"/>
              </a:spcAft>
              <a:buSzPct val="150000"/>
              <a:buFont typeface="Lucida Sans Unicode" pitchFamily="34" charset="0"/>
              <a:buChar char="‣"/>
              <a:defRPr/>
            </a:pPr>
            <a:r>
              <a:rPr lang="en-US" sz="2000" smtClean="0"/>
              <a:t>Maybe </a:t>
            </a:r>
            <a:r>
              <a:rPr lang="en-US" sz="2000" dirty="0" smtClean="0"/>
              <a:t>the most important ASHRAE product</a:t>
            </a:r>
          </a:p>
          <a:p>
            <a:pPr marL="621792" lvl="1" eaLnBrk="1" fontAlgn="auto" hangingPunct="1">
              <a:spcBef>
                <a:spcPts val="0"/>
              </a:spcBef>
              <a:spcAft>
                <a:spcPts val="1200"/>
              </a:spcAft>
              <a:buSzPct val="150000"/>
              <a:buFont typeface="Lucida Sans Unicode" pitchFamily="34" charset="0"/>
              <a:buChar char="‣"/>
              <a:defRPr/>
            </a:pPr>
            <a:r>
              <a:rPr lang="en-US" sz="2000" smtClean="0"/>
              <a:t>Represents </a:t>
            </a:r>
            <a:r>
              <a:rPr lang="en-US" sz="2000" dirty="0" smtClean="0"/>
              <a:t>HVAC’s state of the art</a:t>
            </a:r>
          </a:p>
          <a:p>
            <a:pPr marL="621792" lvl="1" eaLnBrk="1" fontAlgn="auto" hangingPunct="1">
              <a:spcBef>
                <a:spcPts val="0"/>
              </a:spcBef>
              <a:spcAft>
                <a:spcPts val="1200"/>
              </a:spcAft>
              <a:buSzPct val="150000"/>
              <a:buFont typeface="Lucida Sans Unicode" pitchFamily="34" charset="0"/>
              <a:buChar char="‣"/>
              <a:defRPr/>
            </a:pPr>
            <a:r>
              <a:rPr lang="en-US" sz="2000" smtClean="0"/>
              <a:t>Many </a:t>
            </a:r>
            <a:r>
              <a:rPr lang="en-US" sz="2000" dirty="0" smtClean="0"/>
              <a:t>ASHRAE activities are directed toward it (e.g., ASHRAE Research and Programs)</a:t>
            </a:r>
          </a:p>
          <a:p>
            <a:pPr marL="621792" lvl="1" eaLnBrk="1" fontAlgn="auto" hangingPunct="1">
              <a:spcBef>
                <a:spcPts val="0"/>
              </a:spcBef>
              <a:spcAft>
                <a:spcPts val="1200"/>
              </a:spcAft>
              <a:buSzPct val="150000"/>
              <a:buFont typeface="Lucida Sans Unicode" pitchFamily="34" charset="0"/>
              <a:buChar char="‣"/>
              <a:defRPr/>
            </a:pPr>
            <a:r>
              <a:rPr lang="en-US" sz="2000" smtClean="0"/>
              <a:t>ASHRAE </a:t>
            </a:r>
            <a:r>
              <a:rPr lang="en-US" sz="2000" dirty="0" smtClean="0"/>
              <a:t>Standards and Guidelines use it as a basis</a:t>
            </a:r>
          </a:p>
          <a:p>
            <a:pPr marL="621792" lvl="1" eaLnBrk="1" fontAlgn="auto" hangingPunct="1">
              <a:spcBef>
                <a:spcPts val="0"/>
              </a:spcBef>
              <a:spcAft>
                <a:spcPts val="1200"/>
              </a:spcAft>
              <a:buSzPct val="150000"/>
              <a:buFont typeface="Lucida Sans Unicode" pitchFamily="34" charset="0"/>
              <a:buChar char="‣"/>
              <a:defRPr/>
            </a:pPr>
            <a:r>
              <a:rPr lang="en-US" sz="2000" smtClean="0"/>
              <a:t>Provides </a:t>
            </a:r>
            <a:r>
              <a:rPr lang="en-US" sz="2000" dirty="0" smtClean="0"/>
              <a:t>technical data for design engineers</a:t>
            </a:r>
          </a:p>
          <a:p>
            <a:pPr marL="621792" lvl="1" eaLnBrk="1" fontAlgn="auto" hangingPunct="1">
              <a:spcBef>
                <a:spcPts val="0"/>
              </a:spcBef>
              <a:spcAft>
                <a:spcPts val="1200"/>
              </a:spcAft>
              <a:buSzPct val="150000"/>
              <a:buFont typeface="Lucida Sans Unicode" pitchFamily="34" charset="0"/>
              <a:buChar char="‣"/>
              <a:defRPr/>
            </a:pPr>
            <a:r>
              <a:rPr lang="en-US" sz="2000" smtClean="0"/>
              <a:t>A </a:t>
            </a:r>
            <a:r>
              <a:rPr lang="en-US" sz="2000" b="1" dirty="0" smtClean="0"/>
              <a:t>principal membership benefit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title"/>
          </p:nvPr>
        </p:nvSpPr>
        <p:spPr>
          <a:xfrm>
            <a:off x="838200" y="609600"/>
            <a:ext cx="7531100" cy="811213"/>
          </a:xfrm>
        </p:spPr>
        <p:txBody>
          <a:bodyPr lIns="92075" tIns="46038" rIns="92075" bIns="46038"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000" dirty="0"/>
              <a:t>The </a:t>
            </a:r>
            <a:r>
              <a:rPr lang="en-US" sz="3000" dirty="0" smtClean="0"/>
              <a:t>ASHRAE Handbook : the </a:t>
            </a:r>
            <a:r>
              <a:rPr lang="en-US" sz="3000" dirty="0"/>
              <a:t>authoritative </a:t>
            </a:r>
            <a:r>
              <a:rPr lang="en-US" sz="3000" dirty="0" smtClean="0"/>
              <a:t>reference of </a:t>
            </a:r>
            <a:r>
              <a:rPr lang="en-US" sz="3000" dirty="0"/>
              <a:t>our industry</a:t>
            </a:r>
            <a:endParaRPr lang="en-US" sz="25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76400"/>
            <a:ext cx="8001000" cy="3635375"/>
          </a:xfrm>
        </p:spPr>
        <p:txBody>
          <a:bodyPr/>
          <a:lstStyle/>
          <a:p>
            <a:pPr eaLnBrk="1" hangingPunct="1"/>
            <a:r>
              <a:rPr lang="en-US" sz="2400" smtClean="0"/>
              <a:t>Important information from your TC, particularly from research and programs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Important excerpts from Standards and Guidelines</a:t>
            </a:r>
          </a:p>
          <a:p>
            <a:pPr eaLnBrk="1" hangingPunct="1"/>
            <a:endParaRPr lang="en-US" sz="2400" smtClean="0"/>
          </a:p>
          <a:p>
            <a:pPr eaLnBrk="1" hangingPunct="1"/>
            <a:r>
              <a:rPr lang="en-US" sz="2400" smtClean="0"/>
              <a:t>References should lead to more detail and be readily accessible</a:t>
            </a:r>
          </a:p>
          <a:p>
            <a:pPr eaLnBrk="1" hangingPunct="1"/>
            <a:endParaRPr lang="en-US" sz="2400" smtClean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4835525" cy="12160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/>
              <a:t>Chapter Contents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Handbook Revision Chain</a:t>
            </a:r>
            <a:endParaRPr lang="en-US" dirty="0"/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BBED1A0-9CB4-46F6-B7F4-40429814A9D8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5" name="Rectangle 4"/>
          <p:cNvSpPr/>
          <p:nvPr/>
        </p:nvSpPr>
        <p:spPr>
          <a:xfrm>
            <a:off x="3352800" y="6096000"/>
            <a:ext cx="12192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dirty="0"/>
              <a:t>Chapter Author</a:t>
            </a:r>
          </a:p>
        </p:txBody>
      </p:sp>
      <p:sp>
        <p:nvSpPr>
          <p:cNvPr id="6" name="Rectangle 5"/>
          <p:cNvSpPr/>
          <p:nvPr/>
        </p:nvSpPr>
        <p:spPr>
          <a:xfrm>
            <a:off x="4800600" y="6096000"/>
            <a:ext cx="12192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dirty="0"/>
              <a:t>Chapter Author</a:t>
            </a:r>
          </a:p>
        </p:txBody>
      </p:sp>
      <p:sp>
        <p:nvSpPr>
          <p:cNvPr id="7" name="Rectangle 6"/>
          <p:cNvSpPr/>
          <p:nvPr/>
        </p:nvSpPr>
        <p:spPr>
          <a:xfrm>
            <a:off x="6248400" y="6096000"/>
            <a:ext cx="12192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dirty="0"/>
              <a:t>Chapter Author</a:t>
            </a:r>
          </a:p>
        </p:txBody>
      </p:sp>
      <p:sp>
        <p:nvSpPr>
          <p:cNvPr id="8" name="Rectangle 7"/>
          <p:cNvSpPr/>
          <p:nvPr/>
        </p:nvSpPr>
        <p:spPr>
          <a:xfrm>
            <a:off x="7696200" y="6096000"/>
            <a:ext cx="1219200" cy="6286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dirty="0"/>
              <a:t>Chapter Author</a:t>
            </a:r>
          </a:p>
        </p:txBody>
      </p:sp>
      <p:sp>
        <p:nvSpPr>
          <p:cNvPr id="9" name="Rectangle 8"/>
          <p:cNvSpPr/>
          <p:nvPr/>
        </p:nvSpPr>
        <p:spPr>
          <a:xfrm>
            <a:off x="1600200" y="5391150"/>
            <a:ext cx="2819400" cy="4000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dirty="0"/>
              <a:t>Chapter Lead Author</a:t>
            </a:r>
          </a:p>
        </p:txBody>
      </p:sp>
      <p:cxnSp>
        <p:nvCxnSpPr>
          <p:cNvPr id="11" name="Shape 10"/>
          <p:cNvCxnSpPr>
            <a:stCxn id="9" idx="2"/>
            <a:endCxn id="8" idx="0"/>
          </p:cNvCxnSpPr>
          <p:nvPr/>
        </p:nvCxnSpPr>
        <p:spPr>
          <a:xfrm rot="16200000" flipH="1">
            <a:off x="5505450" y="3295650"/>
            <a:ext cx="304800" cy="5295900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>
            <a:stCxn id="9" idx="2"/>
            <a:endCxn id="6" idx="0"/>
          </p:cNvCxnSpPr>
          <p:nvPr/>
        </p:nvCxnSpPr>
        <p:spPr>
          <a:xfrm rot="16200000" flipH="1">
            <a:off x="4057650" y="4743450"/>
            <a:ext cx="304800" cy="2400300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hape 18"/>
          <p:cNvCxnSpPr>
            <a:stCxn id="9" idx="2"/>
            <a:endCxn id="5" idx="0"/>
          </p:cNvCxnSpPr>
          <p:nvPr/>
        </p:nvCxnSpPr>
        <p:spPr>
          <a:xfrm rot="16200000" flipH="1">
            <a:off x="3333750" y="5467350"/>
            <a:ext cx="304800" cy="952500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Elbow Connector 21"/>
          <p:cNvCxnSpPr>
            <a:stCxn id="9" idx="2"/>
            <a:endCxn id="7" idx="0"/>
          </p:cNvCxnSpPr>
          <p:nvPr/>
        </p:nvCxnSpPr>
        <p:spPr>
          <a:xfrm rot="16200000" flipH="1">
            <a:off x="4781550" y="4019550"/>
            <a:ext cx="304800" cy="3848100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4572000" y="4343400"/>
            <a:ext cx="2819400" cy="75088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dirty="0"/>
              <a:t>TC Handbook Subcommittee Chair</a:t>
            </a:r>
          </a:p>
        </p:txBody>
      </p:sp>
      <p:cxnSp>
        <p:nvCxnSpPr>
          <p:cNvPr id="29" name="Elbow Connector 28"/>
          <p:cNvCxnSpPr>
            <a:stCxn id="27" idx="2"/>
            <a:endCxn id="9" idx="0"/>
          </p:cNvCxnSpPr>
          <p:nvPr/>
        </p:nvCxnSpPr>
        <p:spPr>
          <a:xfrm rot="5400000">
            <a:off x="4347369" y="3756819"/>
            <a:ext cx="296862" cy="2971800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4419600" y="3276600"/>
            <a:ext cx="4267200" cy="75088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dirty="0"/>
              <a:t>TC Chair, </a:t>
            </a:r>
            <a:r>
              <a:rPr lang="en-US" dirty="0" err="1"/>
              <a:t>ExCom</a:t>
            </a:r>
            <a:r>
              <a:rPr lang="en-US" dirty="0"/>
              <a:t> &amp; Voting Members</a:t>
            </a:r>
          </a:p>
        </p:txBody>
      </p:sp>
      <p:cxnSp>
        <p:nvCxnSpPr>
          <p:cNvPr id="32" name="Elbow Connector 31"/>
          <p:cNvCxnSpPr>
            <a:stCxn id="30" idx="2"/>
            <a:endCxn id="27" idx="0"/>
          </p:cNvCxnSpPr>
          <p:nvPr/>
        </p:nvCxnSpPr>
        <p:spPr>
          <a:xfrm rot="5400000">
            <a:off x="6109494" y="3899694"/>
            <a:ext cx="315912" cy="571500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914400" y="3276600"/>
            <a:ext cx="2819400" cy="75088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dirty="0"/>
              <a:t>Handbook Committee Liaison</a:t>
            </a:r>
          </a:p>
        </p:txBody>
      </p:sp>
      <p:cxnSp>
        <p:nvCxnSpPr>
          <p:cNvPr id="35" name="Elbow Connector 34"/>
          <p:cNvCxnSpPr>
            <a:stCxn id="27" idx="0"/>
            <a:endCxn id="33" idx="2"/>
          </p:cNvCxnSpPr>
          <p:nvPr/>
        </p:nvCxnSpPr>
        <p:spPr>
          <a:xfrm rot="16200000" flipV="1">
            <a:off x="3994944" y="2356644"/>
            <a:ext cx="315912" cy="3657600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914400" y="1524000"/>
            <a:ext cx="2819400" cy="75088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dirty="0"/>
              <a:t>Handbook Editor</a:t>
            </a:r>
          </a:p>
          <a:p>
            <a:pPr>
              <a:defRPr/>
            </a:pPr>
            <a:r>
              <a:rPr lang="en-US" sz="1400" i="1" dirty="0"/>
              <a:t>Mark Owen</a:t>
            </a:r>
            <a:endParaRPr lang="en-US" i="1" dirty="0"/>
          </a:p>
        </p:txBody>
      </p:sp>
      <p:cxnSp>
        <p:nvCxnSpPr>
          <p:cNvPr id="41" name="Elbow Connector 40"/>
          <p:cNvCxnSpPr>
            <a:stCxn id="39" idx="2"/>
            <a:endCxn id="33" idx="0"/>
          </p:cNvCxnSpPr>
          <p:nvPr/>
        </p:nvCxnSpPr>
        <p:spPr>
          <a:xfrm rot="5400000">
            <a:off x="1823244" y="2775744"/>
            <a:ext cx="1001713" cy="3175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2895600" y="2362200"/>
            <a:ext cx="3429000" cy="75088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dirty="0"/>
              <a:t>Handbook Managing Editor</a:t>
            </a:r>
          </a:p>
          <a:p>
            <a:pPr>
              <a:defRPr/>
            </a:pPr>
            <a:r>
              <a:rPr lang="en-US" sz="1400" i="1" dirty="0"/>
              <a:t>Heather Kennedy</a:t>
            </a:r>
            <a:endParaRPr lang="en-US" i="1" dirty="0"/>
          </a:p>
        </p:txBody>
      </p:sp>
      <p:cxnSp>
        <p:nvCxnSpPr>
          <p:cNvPr id="44" name="Shape 43"/>
          <p:cNvCxnSpPr>
            <a:stCxn id="42" idx="1"/>
            <a:endCxn id="33" idx="0"/>
          </p:cNvCxnSpPr>
          <p:nvPr/>
        </p:nvCxnSpPr>
        <p:spPr>
          <a:xfrm rot="10800000" flipV="1">
            <a:off x="2324100" y="2738438"/>
            <a:ext cx="571500" cy="538162"/>
          </a:xfrm>
          <a:prstGeom prst="bentConnector2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057400"/>
            <a:ext cx="7924800" cy="3949700"/>
          </a:xfrm>
        </p:spPr>
        <p:txBody>
          <a:bodyPr/>
          <a:lstStyle/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/>
              <a:t>Identifies HVAC&amp;R technical information needs of members for the ASHRAE Handbook volumes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200" dirty="0" smtClean="0"/>
              <a:t>Recommends and maintains policies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200" dirty="0" smtClean="0"/>
              <a:t>Oversees production and delivery of the Handbook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endParaRPr lang="en-US" sz="2200" dirty="0" smtClean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200" smtClean="0"/>
              <a:t>Shall </a:t>
            </a:r>
            <a:r>
              <a:rPr lang="en-US" sz="2200" dirty="0" smtClean="0"/>
              <a:t>continue to make reference to the best technical data available for use in the ASHRAE Handbook, regardless of whether or not the referenced material was developed by ASHRAE. 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>The Handbook Committee</a:t>
            </a:r>
            <a:r>
              <a:rPr lang="en-US" sz="4400" smtClean="0"/>
              <a:t/>
            </a:r>
            <a:br>
              <a:rPr lang="en-US" sz="4400" smtClean="0"/>
            </a:br>
            <a:r>
              <a:rPr lang="en-US" sz="4000" smtClean="0"/>
              <a:t>Scope </a:t>
            </a:r>
            <a:r>
              <a:rPr lang="en-US" sz="4000" dirty="0" smtClean="0"/>
              <a:t>&amp; Purpose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172200" y="3886200"/>
            <a:ext cx="23391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 (ROB 520-130-002) 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172200" y="5943600"/>
            <a:ext cx="2223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(ROB 66-06-29-09) 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1027"/>
          <p:cNvSpPr>
            <a:spLocks noGrp="1" noChangeArrowheads="1"/>
          </p:cNvSpPr>
          <p:nvPr>
            <p:ph idx="1"/>
          </p:nvPr>
        </p:nvSpPr>
        <p:spPr>
          <a:xfrm>
            <a:off x="762000" y="1676400"/>
            <a:ext cx="8077200" cy="4419600"/>
          </a:xfrm>
        </p:spPr>
        <p:txBody>
          <a:bodyPr>
            <a:normAutofit fontScale="40000" lnSpcReduction="20000"/>
          </a:bodyPr>
          <a:lstStyle/>
          <a:p>
            <a:pPr marL="365760" indent="-256032" eaLnBrk="1" fontAlgn="auto" hangingPunct="1">
              <a:lnSpc>
                <a:spcPct val="12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n-US" sz="6000" dirty="0"/>
              <a:t>TC’s first point of contact with </a:t>
            </a:r>
            <a:r>
              <a:rPr lang="en-US" sz="6000" dirty="0" smtClean="0"/>
              <a:t>Society’s </a:t>
            </a:r>
            <a:r>
              <a:rPr lang="en-US" sz="6000" dirty="0"/>
              <a:t>Handbook Committee (HBC</a:t>
            </a:r>
            <a:r>
              <a:rPr lang="en-US" sz="6000" dirty="0" smtClean="0"/>
              <a:t>)</a:t>
            </a:r>
            <a:endParaRPr lang="en-US" sz="6000" dirty="0"/>
          </a:p>
          <a:p>
            <a:pPr marL="696913" lvl="1" indent="-225425" eaLnBrk="1" fontAlgn="auto" hangingPunct="1">
              <a:lnSpc>
                <a:spcPct val="120000"/>
              </a:lnSpc>
              <a:spcBef>
                <a:spcPts val="324"/>
              </a:spcBef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5000" dirty="0" smtClean="0"/>
              <a:t>Work </a:t>
            </a:r>
            <a:r>
              <a:rPr lang="en-US" sz="5000" dirty="0"/>
              <a:t>closely with you</a:t>
            </a:r>
          </a:p>
          <a:p>
            <a:pPr marL="696913" lvl="1" indent="-225425" eaLnBrk="1" fontAlgn="auto" hangingPunct="1">
              <a:lnSpc>
                <a:spcPct val="120000"/>
              </a:lnSpc>
              <a:spcBef>
                <a:spcPts val="324"/>
              </a:spcBef>
              <a:spcAft>
                <a:spcPts val="0"/>
              </a:spcAft>
              <a:buSzPct val="100000"/>
              <a:buFont typeface="Arial" pitchFamily="34" charset="0"/>
              <a:buChar char="•"/>
              <a:defRPr/>
            </a:pPr>
            <a:r>
              <a:rPr lang="en-US" sz="5000" dirty="0" smtClean="0"/>
              <a:t>Your </a:t>
            </a:r>
            <a:r>
              <a:rPr lang="en-US" sz="5000" dirty="0"/>
              <a:t>contact with </a:t>
            </a:r>
            <a:r>
              <a:rPr lang="en-US" sz="5000" dirty="0" smtClean="0"/>
              <a:t>publisher—ASHRAE</a:t>
            </a:r>
            <a:endParaRPr lang="en-US" sz="5000" dirty="0"/>
          </a:p>
          <a:p>
            <a:pPr marL="365760" indent="-256032" eaLnBrk="1" fontAlgn="auto" hangingPunct="1">
              <a:lnSpc>
                <a:spcPct val="12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sz="1900" dirty="0"/>
          </a:p>
          <a:p>
            <a:pPr marL="365760" indent="-256032" eaLnBrk="1" fontAlgn="auto" hangingPunct="1">
              <a:lnSpc>
                <a:spcPct val="120000"/>
              </a:lnSpc>
              <a:spcAft>
                <a:spcPts val="0"/>
              </a:spcAft>
              <a:buFont typeface="Wingdings 3"/>
              <a:buChar char=""/>
              <a:defRPr/>
            </a:pPr>
            <a:r>
              <a:rPr lang="en-US" sz="6000" dirty="0" smtClean="0"/>
              <a:t>Liaisons’ contact information on TC rosters</a:t>
            </a:r>
            <a:endParaRPr lang="en-US" sz="6000" dirty="0"/>
          </a:p>
          <a:p>
            <a:pPr marL="696913" lvl="1" indent="-225425" eaLnBrk="1" fontAlgn="auto" hangingPunct="1">
              <a:lnSpc>
                <a:spcPct val="120000"/>
              </a:lnSpc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000" dirty="0" smtClean="0"/>
              <a:t>One liaison for each Handbook volume </a:t>
            </a:r>
            <a:r>
              <a:rPr lang="en-US" sz="5000" dirty="0"/>
              <a:t>in which </a:t>
            </a:r>
            <a:r>
              <a:rPr lang="en-US" sz="5000" dirty="0" smtClean="0"/>
              <a:t>TC </a:t>
            </a:r>
            <a:r>
              <a:rPr lang="en-US" sz="5000" dirty="0"/>
              <a:t>has a </a:t>
            </a:r>
            <a:r>
              <a:rPr lang="en-US" sz="5000" dirty="0" smtClean="0"/>
              <a:t>chapter</a:t>
            </a:r>
          </a:p>
          <a:p>
            <a:pPr marL="696913" lvl="1" indent="-225425" eaLnBrk="1" fontAlgn="auto" hangingPunct="1">
              <a:lnSpc>
                <a:spcPct val="120000"/>
              </a:lnSpc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5000" dirty="0" smtClean="0"/>
              <a:t>Your </a:t>
            </a:r>
            <a:r>
              <a:rPr lang="en-US" sz="5000" dirty="0"/>
              <a:t>TC may have more than one </a:t>
            </a:r>
            <a:r>
              <a:rPr lang="en-US" sz="5000" smtClean="0"/>
              <a:t>liaison!</a:t>
            </a:r>
          </a:p>
          <a:p>
            <a:pPr marL="696913" lvl="1" indent="-225425" eaLnBrk="1" fontAlgn="auto" hangingPunct="1">
              <a:lnSpc>
                <a:spcPct val="120000"/>
              </a:lnSpc>
              <a:spcBef>
                <a:spcPts val="324"/>
              </a:spcBef>
              <a:spcAft>
                <a:spcPts val="0"/>
              </a:spcAft>
              <a:buNone/>
              <a:defRPr/>
            </a:pPr>
            <a:r>
              <a:rPr lang="en-US" sz="4000" smtClean="0"/>
              <a:t>(</a:t>
            </a:r>
            <a:r>
              <a:rPr lang="en-US" sz="4000" dirty="0" smtClean="0"/>
              <a:t>e.g., TCs </a:t>
            </a:r>
            <a:r>
              <a:rPr lang="en-US" sz="4000" dirty="0"/>
              <a:t>5.3 and 6.1 have three, several </a:t>
            </a:r>
            <a:r>
              <a:rPr lang="en-US" sz="4000" dirty="0" smtClean="0"/>
              <a:t>have </a:t>
            </a:r>
            <a:r>
              <a:rPr lang="en-US" sz="4000" dirty="0"/>
              <a:t>two, most </a:t>
            </a:r>
            <a:r>
              <a:rPr lang="en-US" sz="4000"/>
              <a:t>have </a:t>
            </a:r>
            <a:r>
              <a:rPr lang="en-US" sz="4000" smtClean="0"/>
              <a:t>one)</a:t>
            </a:r>
            <a:endParaRPr lang="en-US" sz="4000" dirty="0"/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600" dirty="0"/>
              <a:t>	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600" dirty="0"/>
              <a:t>	</a:t>
            </a:r>
          </a:p>
        </p:txBody>
      </p:sp>
      <p:sp>
        <p:nvSpPr>
          <p:cNvPr id="23554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847013" cy="809625"/>
          </a:xfrm>
        </p:spPr>
        <p:txBody>
          <a:bodyPr lIns="0" rIns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/>
              <a:t>Handbook Committee Liaisons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878763" cy="4306888"/>
          </a:xfrm>
        </p:spPr>
        <p:txBody>
          <a:bodyPr/>
          <a:lstStyle/>
          <a:p>
            <a:pPr eaLnBrk="1" hangingPunct="1"/>
            <a:r>
              <a:rPr lang="en-US" sz="2400" smtClean="0"/>
              <a:t>What a TC should expect from its Handbook Committee Liaison:</a:t>
            </a:r>
          </a:p>
          <a:p>
            <a:pPr marL="696913" lvl="1" indent="-225425" eaLnBrk="1" hangingPunct="1">
              <a:buFont typeface="Arial" charset="0"/>
              <a:buChar char="•"/>
            </a:pPr>
            <a:endParaRPr lang="en-US" sz="2000" b="1" smtClean="0"/>
          </a:p>
          <a:p>
            <a:pPr marL="696913" lvl="1" indent="-225425" eaLnBrk="1" hangingPunct="1">
              <a:buFont typeface="Arial" charset="0"/>
              <a:buChar char="•"/>
            </a:pPr>
            <a:r>
              <a:rPr lang="en-US" sz="2000" smtClean="0"/>
              <a:t>Establishes communication channels</a:t>
            </a:r>
          </a:p>
          <a:p>
            <a:pPr marL="696913" lvl="1" indent="-225425" eaLnBrk="1" hangingPunct="1">
              <a:buFont typeface="Arial" charset="0"/>
              <a:buChar char="•"/>
            </a:pPr>
            <a:endParaRPr lang="en-US" sz="2000" smtClean="0"/>
          </a:p>
          <a:p>
            <a:pPr marL="696913" lvl="1" indent="-225425" eaLnBrk="1" hangingPunct="1">
              <a:buFont typeface="Arial" charset="0"/>
              <a:buChar char="•"/>
            </a:pPr>
            <a:r>
              <a:rPr lang="en-US" sz="2000" smtClean="0"/>
              <a:t>Advises TC Chair on organizing Handbook subcommittee, if necessary</a:t>
            </a:r>
          </a:p>
          <a:p>
            <a:pPr marL="696913" lvl="1" indent="-225425" eaLnBrk="1" hangingPunct="1">
              <a:buFont typeface="Arial" charset="0"/>
              <a:buChar char="•"/>
            </a:pPr>
            <a:endParaRPr lang="en-US" sz="2000" smtClean="0"/>
          </a:p>
          <a:p>
            <a:pPr marL="696913" lvl="1" indent="-225425" eaLnBrk="1" hangingPunct="1">
              <a:buFont typeface="Arial" charset="0"/>
              <a:buChar char="•"/>
            </a:pPr>
            <a:r>
              <a:rPr lang="en-US" sz="2000" smtClean="0"/>
              <a:t>Monitors progress (attends meetings; email; phone)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847013" cy="809625"/>
          </a:xfrm>
        </p:spPr>
        <p:txBody>
          <a:bodyPr lIns="0" rIns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/>
              <a:t>Handbook Committee Liaisons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7391400" cy="4267200"/>
          </a:xfrm>
        </p:spPr>
        <p:txBody>
          <a:bodyPr/>
          <a:lstStyle/>
          <a:p>
            <a:pPr eaLnBrk="1" hangingPunct="1"/>
            <a:r>
              <a:rPr lang="en-US" sz="2400" smtClean="0"/>
              <a:t>What TC should expect from Handbook Liaison and Handbook Committee:</a:t>
            </a:r>
          </a:p>
          <a:p>
            <a:pPr marL="696913" lvl="1" indent="-225425" eaLnBrk="1" hangingPunct="1">
              <a:spcBef>
                <a:spcPct val="0"/>
              </a:spcBef>
              <a:buFont typeface="Arial" charset="0"/>
              <a:buChar char="•"/>
            </a:pPr>
            <a:endParaRPr lang="en-US" sz="2000" b="1" smtClean="0"/>
          </a:p>
          <a:p>
            <a:pPr marL="696913" lvl="1" indent="-225425" eaLnBrk="1" hangingPunct="1">
              <a:spcBef>
                <a:spcPct val="0"/>
              </a:spcBef>
              <a:buFont typeface="Arial" charset="0"/>
              <a:buChar char="•"/>
            </a:pPr>
            <a:r>
              <a:rPr lang="en-US" sz="2000" smtClean="0"/>
              <a:t>Liaison reviews final manuscript and approval checklist for completeness, then sends to editor at HQ/Atlanta</a:t>
            </a:r>
          </a:p>
          <a:p>
            <a:pPr marL="696913" lvl="1" indent="-225425" eaLnBrk="1" hangingPunct="1">
              <a:spcBef>
                <a:spcPct val="0"/>
              </a:spcBef>
              <a:buFont typeface="Arial" charset="0"/>
              <a:buChar char="•"/>
            </a:pPr>
            <a:endParaRPr lang="en-US" sz="2000" smtClean="0"/>
          </a:p>
          <a:p>
            <a:pPr marL="696913" lvl="1" indent="-225425" eaLnBrk="1" hangingPunct="1">
              <a:spcBef>
                <a:spcPct val="0"/>
              </a:spcBef>
              <a:buFont typeface="Arial" charset="0"/>
              <a:buChar char="•"/>
            </a:pPr>
            <a:r>
              <a:rPr lang="en-US" sz="2000" smtClean="0"/>
              <a:t>Handbook Committee provides technical coordination and policy advice</a:t>
            </a:r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7847013" cy="809625"/>
          </a:xfrm>
        </p:spPr>
        <p:txBody>
          <a:bodyPr lIns="0" rIns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/>
              <a:t>Handbook Committee Liaisons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7827963" cy="3062288"/>
          </a:xfrm>
        </p:spPr>
        <p:txBody>
          <a:bodyPr>
            <a:normAutofit fontScale="92500" lnSpcReduction="10000"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600" dirty="0" smtClean="0"/>
              <a:t>Each TC </a:t>
            </a:r>
            <a:r>
              <a:rPr lang="en-US" sz="2600" dirty="0"/>
              <a:t>should have Handbook Subcommittee to deal specifically with Handbook </a:t>
            </a:r>
            <a:r>
              <a:rPr lang="en-US" sz="2600" dirty="0" smtClean="0"/>
              <a:t>issues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sz="2600" dirty="0"/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US" sz="2600" dirty="0" smtClean="0"/>
              <a:t>Subcommittee Members</a:t>
            </a:r>
          </a:p>
          <a:p>
            <a:pPr marL="696913" lvl="1" indent="-225425" eaLnBrk="1" fontAlgn="auto" hangingPunct="1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 smtClean="0"/>
              <a:t>Appointed </a:t>
            </a:r>
            <a:r>
              <a:rPr lang="en-US" sz="2200" dirty="0"/>
              <a:t>by </a:t>
            </a:r>
            <a:r>
              <a:rPr lang="en-US" sz="2200" dirty="0" smtClean="0"/>
              <a:t>TC chair</a:t>
            </a:r>
          </a:p>
          <a:p>
            <a:pPr marL="696913" lvl="1" indent="-225425" eaLnBrk="1" fontAlgn="auto" hangingPunct="1">
              <a:spcBef>
                <a:spcPts val="324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200" dirty="0" smtClean="0"/>
              <a:t>Subcommittee chair </a:t>
            </a:r>
            <a:r>
              <a:rPr lang="en-US" sz="2200" dirty="0"/>
              <a:t>appoints each </a:t>
            </a:r>
            <a:r>
              <a:rPr lang="en-US" sz="2200" dirty="0" smtClean="0"/>
              <a:t>chapter’s</a:t>
            </a:r>
            <a:endParaRPr lang="en-US" sz="2200" dirty="0"/>
          </a:p>
          <a:p>
            <a:pPr lvl="3" eaLnBrk="1" fontAlgn="auto" hangingPunct="1">
              <a:spcAft>
                <a:spcPts val="0"/>
              </a:spcAft>
              <a:buClr>
                <a:schemeClr val="accent1"/>
              </a:buClr>
              <a:buSzPct val="65000"/>
              <a:buFont typeface="Courier New" pitchFamily="49" charset="0"/>
              <a:buChar char="o"/>
              <a:defRPr/>
            </a:pPr>
            <a:r>
              <a:rPr lang="en-US" dirty="0"/>
              <a:t>Internal and possibly external reviewers</a:t>
            </a:r>
          </a:p>
          <a:p>
            <a:pPr lvl="3" eaLnBrk="1" fontAlgn="auto" hangingPunct="1">
              <a:spcAft>
                <a:spcPts val="0"/>
              </a:spcAft>
              <a:buClr>
                <a:schemeClr val="accent1"/>
              </a:buClr>
              <a:buSzPct val="65000"/>
              <a:buFont typeface="Courier New" pitchFamily="49" charset="0"/>
              <a:buChar char="o"/>
              <a:defRPr/>
            </a:pPr>
            <a:r>
              <a:rPr lang="en-US" dirty="0"/>
              <a:t>Lead </a:t>
            </a:r>
            <a:r>
              <a:rPr lang="en-US" dirty="0" smtClean="0"/>
              <a:t>author </a:t>
            </a:r>
            <a:r>
              <a:rPr lang="en-US" dirty="0"/>
              <a:t>or </a:t>
            </a:r>
            <a:r>
              <a:rPr lang="en-US" dirty="0" smtClean="0"/>
              <a:t>reviser</a:t>
            </a:r>
            <a:endParaRPr lang="en-US" dirty="0"/>
          </a:p>
          <a:p>
            <a:pPr lvl="3" eaLnBrk="1" fontAlgn="auto" hangingPunct="1">
              <a:spcAft>
                <a:spcPts val="0"/>
              </a:spcAft>
              <a:buClr>
                <a:schemeClr val="accent1"/>
              </a:buClr>
              <a:buSzPct val="65000"/>
              <a:buFont typeface="Courier New" pitchFamily="49" charset="0"/>
              <a:buChar char="o"/>
              <a:defRPr/>
            </a:pPr>
            <a:r>
              <a:rPr lang="en-US" dirty="0"/>
              <a:t>Other </a:t>
            </a:r>
            <a:r>
              <a:rPr lang="en-US" dirty="0" smtClean="0"/>
              <a:t>author </a:t>
            </a:r>
            <a:r>
              <a:rPr lang="en-US" dirty="0"/>
              <a:t>or </a:t>
            </a:r>
            <a:r>
              <a:rPr lang="en-US" dirty="0" smtClean="0"/>
              <a:t>revisers</a:t>
            </a:r>
            <a:endParaRPr lang="en-US" dirty="0"/>
          </a:p>
          <a:p>
            <a:pPr marL="859536" lvl="2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endParaRPr lang="en-US" sz="1800" i="1" dirty="0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85800"/>
            <a:ext cx="7531100" cy="8128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/>
              <a:t>TC Handbook </a:t>
            </a:r>
            <a:r>
              <a:rPr lang="en-US" sz="3600" dirty="0" smtClean="0"/>
              <a:t>Subcommittee</a:t>
            </a:r>
            <a:endParaRPr lang="en-US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447800"/>
            <a:ext cx="7696200" cy="4876800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sz="2400" smtClean="0"/>
              <a:t>Form a Handbook Review/Revision Subcommittee that</a:t>
            </a:r>
          </a:p>
          <a:p>
            <a:pPr marL="696913" lvl="1" indent="-225425"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000" smtClean="0"/>
              <a:t>Meets separately from and preferably </a:t>
            </a:r>
            <a:r>
              <a:rPr lang="en-US" sz="2000" i="1" smtClean="0"/>
              <a:t>before </a:t>
            </a:r>
            <a:r>
              <a:rPr lang="en-US" sz="2000" smtClean="0"/>
              <a:t>main TC meeting </a:t>
            </a:r>
          </a:p>
          <a:p>
            <a:pPr marL="696913" lvl="1" indent="-225425"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000" smtClean="0"/>
              <a:t>Reviews and sends corrections to Handbook editor through liaison immediately after each publication of chapter</a:t>
            </a:r>
          </a:p>
          <a:p>
            <a:pPr marL="696913" lvl="1" indent="-225425" eaLnBrk="1" hangingPunct="1">
              <a:spcBef>
                <a:spcPct val="0"/>
              </a:spcBef>
              <a:spcAft>
                <a:spcPts val="600"/>
              </a:spcAft>
              <a:buFont typeface="Arial" charset="0"/>
              <a:buChar char="•"/>
            </a:pPr>
            <a:r>
              <a:rPr lang="en-US" sz="2000" smtClean="0"/>
              <a:t>Continues to meet throughout revision cycle</a:t>
            </a:r>
          </a:p>
          <a:p>
            <a:pPr marL="696913" lvl="1" indent="-225425" eaLnBrk="1" hangingPunct="1">
              <a:buFont typeface="Wingdings" pitchFamily="2" charset="2"/>
              <a:buNone/>
            </a:pPr>
            <a:endParaRPr lang="en-US" sz="2000" smtClean="0"/>
          </a:p>
          <a:p>
            <a:pPr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sz="2400" smtClean="0"/>
              <a:t>Get your chapter’s official base Word file from Handbook Central section of </a:t>
            </a:r>
            <a:r>
              <a:rPr lang="en-US" sz="2400" u="sng" smtClean="0"/>
              <a:t>www.ashrae.org </a:t>
            </a:r>
          </a:p>
          <a:p>
            <a:pPr eaLnBrk="1" hangingPunct="1">
              <a:lnSpc>
                <a:spcPct val="110000"/>
              </a:lnSpc>
              <a:buFont typeface="Wingdings 3" pitchFamily="18" charset="2"/>
              <a:buNone/>
            </a:pPr>
            <a:endParaRPr lang="en-US" sz="2400" u="sng" smtClean="0"/>
          </a:p>
          <a:p>
            <a:pPr eaLnBrk="1" hangingPunct="1">
              <a:lnSpc>
                <a:spcPct val="110000"/>
              </a:lnSpc>
              <a:buFont typeface="Wingdings 3" pitchFamily="18" charset="2"/>
              <a:buNone/>
            </a:pPr>
            <a:endParaRPr lang="en-US" sz="2300" smtClean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609600"/>
            <a:ext cx="7165975" cy="698500"/>
          </a:xfrm>
        </p:spPr>
        <p:txBody>
          <a:bodyPr lIns="0" rIns="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/>
              <a:t>Revision Procedures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2057400"/>
            <a:ext cx="7391400" cy="3048000"/>
          </a:xfrm>
        </p:spPr>
        <p:txBody>
          <a:bodyPr/>
          <a:lstStyle/>
          <a:p>
            <a:pPr eaLnBrk="1" hangingPunct="1"/>
            <a:r>
              <a:rPr lang="en-US" sz="2400" smtClean="0"/>
              <a:t>Indicate </a:t>
            </a:r>
            <a:r>
              <a:rPr lang="en-US" sz="2400" i="1" smtClean="0"/>
              <a:t>minor </a:t>
            </a:r>
            <a:r>
              <a:rPr lang="en-US" sz="2400" smtClean="0"/>
              <a:t>revisions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000" smtClean="0"/>
              <a:t>On </a:t>
            </a:r>
            <a:r>
              <a:rPr lang="en-US" sz="2000" b="1" smtClean="0"/>
              <a:t>paper </a:t>
            </a:r>
            <a:r>
              <a:rPr lang="en-US" sz="2000" smtClean="0"/>
              <a:t>or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000" smtClean="0"/>
              <a:t>Electronically using </a:t>
            </a:r>
            <a:r>
              <a:rPr lang="en-US" sz="2000" b="1" smtClean="0"/>
              <a:t>track changes</a:t>
            </a:r>
            <a:r>
              <a:rPr lang="en-US" sz="2000" smtClean="0"/>
              <a:t> in Microsoft Word</a:t>
            </a:r>
          </a:p>
          <a:p>
            <a:pPr eaLnBrk="1" hangingPunct="1">
              <a:buFont typeface="Wingdings" pitchFamily="2" charset="2"/>
              <a:buNone/>
            </a:pPr>
            <a:endParaRPr lang="en-US" sz="2400" smtClean="0"/>
          </a:p>
          <a:p>
            <a:pPr eaLnBrk="1" hangingPunct="1"/>
            <a:r>
              <a:rPr lang="en-US" sz="2400" b="1" smtClean="0"/>
              <a:t>DO NOT RETYPE CHAPTER!</a:t>
            </a:r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762000"/>
            <a:ext cx="8569325" cy="682625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/>
              <a:t>Revision Procedures </a:t>
            </a:r>
            <a:r>
              <a:rPr lang="en-US" sz="3600" dirty="0" smtClean="0"/>
              <a:t>(cont’d)</a:t>
            </a:r>
            <a:endParaRPr lang="en-US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ChangeArrowheads="1"/>
          </p:cNvSpPr>
          <p:nvPr/>
        </p:nvSpPr>
        <p:spPr bwMode="auto">
          <a:xfrm>
            <a:off x="1905000" y="533400"/>
            <a:ext cx="53038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>
                <a:latin typeface="+mj-lt"/>
              </a:rPr>
              <a:t>Handbook Central</a:t>
            </a:r>
          </a:p>
        </p:txBody>
      </p:sp>
      <p:sp>
        <p:nvSpPr>
          <p:cNvPr id="34819" name="Rectangle 4"/>
          <p:cNvSpPr>
            <a:spLocks noChangeArrowheads="1"/>
          </p:cNvSpPr>
          <p:nvPr/>
        </p:nvSpPr>
        <p:spPr bwMode="auto">
          <a:xfrm>
            <a:off x="1219200" y="1752600"/>
            <a:ext cx="7010400" cy="443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buClr>
                <a:schemeClr val="accent1"/>
              </a:buClr>
              <a:buSzPct val="150000"/>
              <a:buFont typeface="Lucida Sans Unicode" pitchFamily="34" charset="0"/>
              <a:buChar char="‣"/>
              <a:defRPr/>
            </a:pPr>
            <a:r>
              <a:rPr lang="en-US" sz="2400" dirty="0">
                <a:latin typeface="+mn-lt"/>
              </a:rPr>
              <a:t>Your </a:t>
            </a:r>
            <a:r>
              <a:rPr lang="en-US" sz="2400">
                <a:latin typeface="+mn-lt"/>
              </a:rPr>
              <a:t>one-stop </a:t>
            </a:r>
            <a:r>
              <a:rPr lang="en-US" sz="2400" smtClean="0">
                <a:latin typeface="+mn-lt"/>
              </a:rPr>
              <a:t>web </a:t>
            </a:r>
            <a:r>
              <a:rPr lang="en-US" sz="2400" dirty="0">
                <a:latin typeface="+mn-lt"/>
              </a:rPr>
              <a:t>location for important Handbook development resources (go to </a:t>
            </a:r>
            <a:r>
              <a:rPr lang="en-US" sz="2400" u="sng" dirty="0">
                <a:latin typeface="+mn-lt"/>
              </a:rPr>
              <a:t>www.ashrae.org</a:t>
            </a:r>
            <a:r>
              <a:rPr lang="en-US" sz="2400" dirty="0">
                <a:latin typeface="+mn-lt"/>
              </a:rPr>
              <a:t>, then to </a:t>
            </a:r>
            <a:r>
              <a:rPr lang="en-US" sz="2400">
                <a:latin typeface="+mn-lt"/>
              </a:rPr>
              <a:t>the </a:t>
            </a:r>
            <a:r>
              <a:rPr lang="en-US" sz="2400" smtClean="0">
                <a:latin typeface="+mn-lt"/>
              </a:rPr>
              <a:t>Resources &amp; Publications </a:t>
            </a:r>
            <a:r>
              <a:rPr lang="en-US" sz="2400" dirty="0">
                <a:latin typeface="+mn-lt"/>
              </a:rPr>
              <a:t>tab, click on the Handbook link):</a:t>
            </a:r>
          </a:p>
          <a:p>
            <a:pPr algn="l">
              <a:buClr>
                <a:schemeClr val="bg2"/>
              </a:buClr>
              <a:defRPr/>
            </a:pPr>
            <a:endParaRPr lang="en-US" sz="2400" dirty="0">
              <a:latin typeface="+mn-lt"/>
            </a:endParaRPr>
          </a:p>
          <a:p>
            <a:pPr lvl="1" algn="l">
              <a:lnSpc>
                <a:spcPct val="150000"/>
              </a:lnSpc>
              <a:buClr>
                <a:schemeClr val="accent1"/>
              </a:buClr>
              <a:buSzPct val="150000"/>
              <a:buFont typeface="Arial" pitchFamily="34" charset="0"/>
              <a:buChar char="•"/>
              <a:defRPr/>
            </a:pPr>
            <a:r>
              <a:rPr lang="en-US" sz="2800" dirty="0">
                <a:latin typeface="+mn-lt"/>
              </a:rPr>
              <a:t>Official Handbook Base Files</a:t>
            </a:r>
          </a:p>
          <a:p>
            <a:pPr lvl="1" algn="l">
              <a:lnSpc>
                <a:spcPct val="150000"/>
              </a:lnSpc>
              <a:buClr>
                <a:schemeClr val="accent1"/>
              </a:buClr>
              <a:buSzPct val="150000"/>
              <a:buFont typeface="Arial" pitchFamily="34" charset="0"/>
              <a:buChar char="•"/>
              <a:defRPr/>
            </a:pPr>
            <a:r>
              <a:rPr lang="en-US" sz="2800" dirty="0">
                <a:latin typeface="+mn-lt"/>
              </a:rPr>
              <a:t>Handbook Comments Database</a:t>
            </a:r>
          </a:p>
          <a:p>
            <a:pPr lvl="1" algn="l">
              <a:lnSpc>
                <a:spcPct val="150000"/>
              </a:lnSpc>
              <a:buClr>
                <a:schemeClr val="accent1"/>
              </a:buClr>
              <a:buSzPct val="150000"/>
              <a:buFont typeface="Arial" pitchFamily="34" charset="0"/>
              <a:buChar char="•"/>
              <a:defRPr/>
            </a:pPr>
            <a:r>
              <a:rPr lang="en-US" sz="2800" dirty="0">
                <a:latin typeface="+mn-lt"/>
              </a:rPr>
              <a:t>Important Documents</a:t>
            </a:r>
          </a:p>
          <a:p>
            <a:pPr lvl="1">
              <a:buClr>
                <a:schemeClr val="bg2"/>
              </a:buClr>
              <a:buFont typeface="Wingdings" pitchFamily="2" charset="2"/>
              <a:buChar char="Ø"/>
              <a:defRPr/>
            </a:pPr>
            <a:endParaRPr lang="en-US" dirty="0"/>
          </a:p>
          <a:p>
            <a:pPr lvl="1">
              <a:buClr>
                <a:schemeClr val="bg2"/>
              </a:buClr>
              <a:buFont typeface="Wingdings" pitchFamily="2" charset="2"/>
              <a:buChar char="Ø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ChangeArrowheads="1"/>
          </p:cNvSpPr>
          <p:nvPr/>
        </p:nvSpPr>
        <p:spPr bwMode="auto">
          <a:xfrm>
            <a:off x="1295400" y="533400"/>
            <a:ext cx="6172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>
                <a:latin typeface="+mj-lt"/>
              </a:rPr>
              <a:t>Handbook Central</a:t>
            </a:r>
            <a:r>
              <a:rPr lang="en-US" sz="3600" dirty="0">
                <a:latin typeface="+mj-lt"/>
              </a:rPr>
              <a:t> </a:t>
            </a:r>
            <a:r>
              <a:rPr lang="en-US" sz="2000" dirty="0">
                <a:latin typeface="+mj-lt"/>
              </a:rPr>
              <a:t>(cont’d)</a:t>
            </a:r>
          </a:p>
        </p:txBody>
      </p:sp>
      <p:sp>
        <p:nvSpPr>
          <p:cNvPr id="35843" name="Rectangle 4"/>
          <p:cNvSpPr>
            <a:spLocks noChangeArrowheads="1"/>
          </p:cNvSpPr>
          <p:nvPr/>
        </p:nvSpPr>
        <p:spPr bwMode="auto">
          <a:xfrm>
            <a:off x="1219200" y="1905000"/>
            <a:ext cx="7010400" cy="418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50000"/>
              </a:lnSpc>
              <a:spcAft>
                <a:spcPts val="600"/>
              </a:spcAft>
              <a:buClr>
                <a:schemeClr val="accent1"/>
              </a:buClr>
              <a:buSzPct val="150000"/>
              <a:buFont typeface="Lucida Sans Unicode" pitchFamily="34" charset="0"/>
              <a:buChar char="‣"/>
              <a:defRPr/>
            </a:pPr>
            <a:r>
              <a:rPr lang="en-US" sz="2400" dirty="0"/>
              <a:t> </a:t>
            </a:r>
            <a:r>
              <a:rPr lang="en-US" sz="2800" dirty="0">
                <a:latin typeface="+mn-lt"/>
              </a:rPr>
              <a:t>Official Handbook Base Files</a:t>
            </a:r>
          </a:p>
          <a:p>
            <a:pPr lvl="1" algn="l"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en-US" sz="2000" dirty="0">
                <a:latin typeface="+mn-lt"/>
              </a:rPr>
              <a:t>Download* your TC’s official base Word files to use in revising your chapter(s)</a:t>
            </a:r>
            <a:endParaRPr lang="en-US" sz="1600" dirty="0">
              <a:latin typeface="+mn-lt"/>
            </a:endParaRPr>
          </a:p>
          <a:p>
            <a:pPr lvl="1" algn="l"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en-US" sz="2000" dirty="0">
                <a:latin typeface="+mn-lt"/>
              </a:rPr>
              <a:t>Files are downloadable only</a:t>
            </a:r>
          </a:p>
          <a:p>
            <a:pPr lvl="1" algn="l"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en-US" sz="2000" dirty="0">
                <a:latin typeface="+mn-lt"/>
              </a:rPr>
              <a:t>No uploading of finished revisions</a:t>
            </a:r>
          </a:p>
          <a:p>
            <a:pPr lvl="1" algn="l"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en-US" sz="2000" dirty="0">
                <a:latin typeface="+mn-lt"/>
              </a:rPr>
              <a:t>Revisions submitted as usual through your Handbook liaison</a:t>
            </a:r>
          </a:p>
          <a:p>
            <a:pPr lvl="1" algn="l"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  <a:defRPr/>
            </a:pPr>
            <a:endParaRPr lang="en-US" sz="2000" dirty="0">
              <a:latin typeface="+mn-lt"/>
            </a:endParaRPr>
          </a:p>
          <a:p>
            <a:pPr lvl="1" algn="l">
              <a:spcAft>
                <a:spcPts val="0"/>
              </a:spcAft>
              <a:buClr>
                <a:schemeClr val="accent1"/>
              </a:buClr>
              <a:defRPr/>
            </a:pPr>
            <a:r>
              <a:rPr lang="en-US" sz="1600" dirty="0">
                <a:latin typeface="+mn-lt"/>
              </a:rPr>
              <a:t>*</a:t>
            </a:r>
            <a:r>
              <a:rPr lang="en-US" sz="1600" i="1" dirty="0">
                <a:latin typeface="+mn-lt"/>
              </a:rPr>
              <a:t>username</a:t>
            </a:r>
            <a:r>
              <a:rPr lang="en-US" sz="1600" dirty="0">
                <a:latin typeface="+mn-lt"/>
              </a:rPr>
              <a:t> = hndbkhero</a:t>
            </a:r>
          </a:p>
          <a:p>
            <a:pPr lvl="1" algn="l">
              <a:spcAft>
                <a:spcPts val="600"/>
              </a:spcAft>
              <a:buClr>
                <a:schemeClr val="accent1"/>
              </a:buClr>
              <a:defRPr/>
            </a:pPr>
            <a:r>
              <a:rPr lang="en-US" sz="1600" i="1" dirty="0">
                <a:latin typeface="+mn-lt"/>
              </a:rPr>
              <a:t>password</a:t>
            </a:r>
            <a:r>
              <a:rPr lang="en-US" sz="1600" dirty="0">
                <a:latin typeface="+mn-lt"/>
              </a:rPr>
              <a:t> = hvacrev</a:t>
            </a:r>
          </a:p>
          <a:p>
            <a:pPr lvl="1">
              <a:buClr>
                <a:schemeClr val="bg2"/>
              </a:buClr>
              <a:buFont typeface="Wingdings" pitchFamily="2" charset="2"/>
              <a:buChar char="Ø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ChangeArrowheads="1"/>
          </p:cNvSpPr>
          <p:nvPr/>
        </p:nvSpPr>
        <p:spPr bwMode="auto">
          <a:xfrm>
            <a:off x="1371600" y="609600"/>
            <a:ext cx="6248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>
                <a:latin typeface="+mj-lt"/>
              </a:rPr>
              <a:t>Handbook Central </a:t>
            </a:r>
            <a:r>
              <a:rPr lang="en-US" sz="2000" dirty="0">
                <a:latin typeface="+mj-lt"/>
              </a:rPr>
              <a:t>(cont’d)</a:t>
            </a:r>
          </a:p>
        </p:txBody>
      </p:sp>
      <p:sp>
        <p:nvSpPr>
          <p:cNvPr id="23555" name="Rectangle 4"/>
          <p:cNvSpPr>
            <a:spLocks noChangeArrowheads="1"/>
          </p:cNvSpPr>
          <p:nvPr/>
        </p:nvSpPr>
        <p:spPr bwMode="auto">
          <a:xfrm>
            <a:off x="1143000" y="1752600"/>
            <a:ext cx="7543800" cy="381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50000"/>
              </a:lnSpc>
              <a:spcAft>
                <a:spcPts val="600"/>
              </a:spcAft>
              <a:buClr>
                <a:schemeClr val="accent1"/>
              </a:buClr>
              <a:buSzPct val="150000"/>
              <a:buFont typeface="Lucida Sans Unicode" pitchFamily="34" charset="0"/>
              <a:buChar char="‣"/>
            </a:pPr>
            <a:r>
              <a:rPr lang="en-US" sz="2400"/>
              <a:t> </a:t>
            </a:r>
            <a:r>
              <a:rPr lang="en-US" sz="2800"/>
              <a:t>Handbook Comments Database</a:t>
            </a:r>
          </a:p>
          <a:p>
            <a:pPr lvl="1" algn="l">
              <a:spcAft>
                <a:spcPts val="600"/>
              </a:spcAft>
              <a:buClr>
                <a:schemeClr val="accent1"/>
              </a:buClr>
              <a:buFont typeface="Arial" charset="0"/>
              <a:buChar char="•"/>
            </a:pPr>
            <a:r>
              <a:rPr lang="en-US" sz="2400" smtClean="0"/>
              <a:t>Collects </a:t>
            </a:r>
            <a:r>
              <a:rPr lang="en-US" sz="2400"/>
              <a:t>and distributes readers’ </a:t>
            </a:r>
            <a:r>
              <a:rPr lang="en-US" sz="2400" smtClean="0"/>
              <a:t>web </a:t>
            </a:r>
            <a:r>
              <a:rPr lang="en-US" sz="2400"/>
              <a:t>form comments about Handbook chapters</a:t>
            </a:r>
          </a:p>
          <a:p>
            <a:pPr lvl="1" algn="l">
              <a:spcAft>
                <a:spcPts val="600"/>
              </a:spcAft>
              <a:buClr>
                <a:schemeClr val="accent1"/>
              </a:buClr>
              <a:buFont typeface="Arial" charset="0"/>
              <a:buChar char="•"/>
            </a:pPr>
            <a:r>
              <a:rPr lang="en-US" sz="2400"/>
              <a:t>TCs receive e-mails re: comments on their chapters</a:t>
            </a:r>
          </a:p>
          <a:p>
            <a:pPr lvl="1" algn="l">
              <a:spcAft>
                <a:spcPts val="600"/>
              </a:spcAft>
              <a:buClr>
                <a:schemeClr val="accent1"/>
              </a:buClr>
              <a:buFont typeface="Arial" charset="0"/>
              <a:buChar char="•"/>
            </a:pPr>
            <a:r>
              <a:rPr lang="en-US" sz="2400" smtClean="0"/>
              <a:t>TCs</a:t>
            </a:r>
            <a:r>
              <a:rPr lang="en-US" sz="2400"/>
              <a:t>, revisers, and staff can track and respond to comments in central location</a:t>
            </a:r>
            <a:endParaRPr lang="en-US" sz="2400">
              <a:solidFill>
                <a:schemeClr val="bg2"/>
              </a:solidFill>
            </a:endParaRPr>
          </a:p>
          <a:p>
            <a:pPr lvl="1">
              <a:buClr>
                <a:schemeClr val="bg2"/>
              </a:buClr>
              <a:buFont typeface="Wingdings" pitchFamily="2" charset="2"/>
              <a:buChar char="§"/>
            </a:pPr>
            <a:endParaRPr lang="en-US">
              <a:solidFill>
                <a:schemeClr val="bg2"/>
              </a:solidFill>
            </a:endParaRPr>
          </a:p>
          <a:p>
            <a:pPr lvl="1">
              <a:buClr>
                <a:schemeClr val="bg2"/>
              </a:buClr>
            </a:pPr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ChangeArrowheads="1"/>
          </p:cNvSpPr>
          <p:nvPr/>
        </p:nvSpPr>
        <p:spPr bwMode="auto">
          <a:xfrm>
            <a:off x="1295400" y="609600"/>
            <a:ext cx="6324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dirty="0">
                <a:latin typeface="+mj-lt"/>
              </a:rPr>
              <a:t>Handbook Central </a:t>
            </a:r>
            <a:r>
              <a:rPr lang="en-US" sz="2000" dirty="0">
                <a:latin typeface="+mj-lt"/>
              </a:rPr>
              <a:t>(cont’d)</a:t>
            </a:r>
          </a:p>
        </p:txBody>
      </p:sp>
      <p:sp>
        <p:nvSpPr>
          <p:cNvPr id="38915" name="Rectangle 4"/>
          <p:cNvSpPr>
            <a:spLocks noChangeArrowheads="1"/>
          </p:cNvSpPr>
          <p:nvPr/>
        </p:nvSpPr>
        <p:spPr bwMode="auto">
          <a:xfrm>
            <a:off x="1143000" y="1676400"/>
            <a:ext cx="7010400" cy="3431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lnSpc>
                <a:spcPct val="150000"/>
              </a:lnSpc>
              <a:spcAft>
                <a:spcPts val="600"/>
              </a:spcAft>
              <a:buClr>
                <a:schemeClr val="accent1"/>
              </a:buClr>
              <a:buSzPct val="150000"/>
              <a:buFont typeface="Lucida Sans Unicode" pitchFamily="34" charset="0"/>
              <a:buChar char="‣"/>
              <a:defRPr/>
            </a:pPr>
            <a:r>
              <a:rPr lang="en-US" sz="2400" dirty="0"/>
              <a:t> </a:t>
            </a:r>
            <a:r>
              <a:rPr lang="en-US" sz="2800" dirty="0">
                <a:latin typeface="+mn-lt"/>
              </a:rPr>
              <a:t>Important Documents</a:t>
            </a:r>
          </a:p>
          <a:p>
            <a:pPr lvl="1" algn="l"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en-US" sz="2000" dirty="0">
                <a:latin typeface="+mn-lt"/>
              </a:rPr>
              <a:t>Authors and Revisers Guide (ARG)</a:t>
            </a:r>
          </a:p>
          <a:p>
            <a:pPr lvl="1" algn="l"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en-US" sz="2000" dirty="0">
                <a:latin typeface="+mn-lt"/>
              </a:rPr>
              <a:t>Training PowerPoint Presentations   </a:t>
            </a:r>
          </a:p>
          <a:p>
            <a:pPr lvl="1" algn="l"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en-US" sz="2000" dirty="0">
                <a:latin typeface="+mn-lt"/>
              </a:rPr>
              <a:t>Chapter Review Form </a:t>
            </a:r>
          </a:p>
          <a:p>
            <a:pPr lvl="1" algn="l"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en-US" sz="2000" dirty="0">
                <a:latin typeface="+mn-lt"/>
              </a:rPr>
              <a:t>Chapter List by Volume/TC/Schedule  </a:t>
            </a:r>
          </a:p>
          <a:p>
            <a:pPr lvl="1" algn="l"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en-US" sz="2000" dirty="0">
                <a:latin typeface="+mn-lt"/>
              </a:rPr>
              <a:t>Checklist for TCs </a:t>
            </a:r>
          </a:p>
          <a:p>
            <a:pPr lvl="1" algn="l"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en-US" sz="2000" dirty="0">
                <a:latin typeface="+mn-lt"/>
              </a:rPr>
              <a:t>List of Liaisons by Volume/TC  </a:t>
            </a:r>
          </a:p>
          <a:p>
            <a:pPr lvl="1" algn="l">
              <a:spcAft>
                <a:spcPts val="600"/>
              </a:spcAft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en-US" sz="2000" dirty="0">
                <a:latin typeface="+mn-lt"/>
              </a:rPr>
              <a:t>Guidelines for Handbook </a:t>
            </a:r>
            <a:r>
              <a:rPr lang="en-US" sz="2000">
                <a:latin typeface="+mn-lt"/>
              </a:rPr>
              <a:t>Online </a:t>
            </a:r>
            <a:r>
              <a:rPr lang="en-US" sz="2000" smtClean="0">
                <a:latin typeface="+mn-lt"/>
              </a:rPr>
              <a:t>features</a:t>
            </a:r>
            <a:endParaRPr lang="en-US" sz="2000" dirty="0"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2"/>
          <p:cNvSpPr>
            <a:spLocks noChangeShapeType="1"/>
          </p:cNvSpPr>
          <p:nvPr/>
        </p:nvSpPr>
        <p:spPr bwMode="auto">
          <a:xfrm>
            <a:off x="5867400" y="2438400"/>
            <a:ext cx="1588" cy="2516188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1" name="Line 3"/>
          <p:cNvSpPr>
            <a:spLocks noChangeShapeType="1"/>
          </p:cNvSpPr>
          <p:nvPr/>
        </p:nvSpPr>
        <p:spPr bwMode="auto">
          <a:xfrm>
            <a:off x="5791200" y="1752600"/>
            <a:ext cx="38100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2743200" y="1752600"/>
            <a:ext cx="38100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>
            <a:off x="5876925" y="4946650"/>
            <a:ext cx="261938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>
            <a:off x="5867400" y="3048000"/>
            <a:ext cx="277813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5551488" y="3603625"/>
            <a:ext cx="587375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6" name="Line 8"/>
          <p:cNvSpPr>
            <a:spLocks noChangeShapeType="1"/>
          </p:cNvSpPr>
          <p:nvPr/>
        </p:nvSpPr>
        <p:spPr bwMode="auto">
          <a:xfrm>
            <a:off x="4457700" y="2209800"/>
            <a:ext cx="0" cy="917575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7" name="Line 9"/>
          <p:cNvSpPr>
            <a:spLocks noChangeShapeType="1"/>
          </p:cNvSpPr>
          <p:nvPr/>
        </p:nvSpPr>
        <p:spPr bwMode="auto">
          <a:xfrm>
            <a:off x="2752725" y="3581400"/>
            <a:ext cx="59690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8" name="Line 10"/>
          <p:cNvSpPr>
            <a:spLocks noChangeShapeType="1"/>
          </p:cNvSpPr>
          <p:nvPr/>
        </p:nvSpPr>
        <p:spPr bwMode="auto">
          <a:xfrm>
            <a:off x="1685925" y="2890838"/>
            <a:ext cx="0" cy="434975"/>
          </a:xfrm>
          <a:prstGeom prst="line">
            <a:avLst/>
          </a:prstGeom>
          <a:noFill/>
          <a:ln w="57150">
            <a:solidFill>
              <a:schemeClr val="accent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>
            <a:off x="190500" y="6705600"/>
            <a:ext cx="0" cy="2286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1685925" y="3838575"/>
            <a:ext cx="0" cy="249238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4457700" y="4048125"/>
            <a:ext cx="0" cy="1738313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>
            <a:off x="1600200" y="5561013"/>
            <a:ext cx="5735638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1600200" y="5540375"/>
            <a:ext cx="0" cy="249238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7353300" y="5540375"/>
            <a:ext cx="0" cy="249238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5" name="AutoShape 17"/>
          <p:cNvSpPr>
            <a:spLocks noChangeArrowheads="1"/>
          </p:cNvSpPr>
          <p:nvPr/>
        </p:nvSpPr>
        <p:spPr bwMode="auto">
          <a:xfrm>
            <a:off x="3124200" y="1295400"/>
            <a:ext cx="2667000" cy="9144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latin typeface="Arial Black" pitchFamily="34" charset="0"/>
              </a:rPr>
              <a:t>ASHRAE</a:t>
            </a:r>
          </a:p>
          <a:p>
            <a:pPr algn="ctr"/>
            <a:r>
              <a:rPr lang="en-US">
                <a:latin typeface="Arial Black" pitchFamily="34" charset="0"/>
              </a:rPr>
              <a:t>Membership</a:t>
            </a:r>
          </a:p>
        </p:txBody>
      </p:sp>
      <p:sp>
        <p:nvSpPr>
          <p:cNvPr id="17426" name="AutoShape 18"/>
          <p:cNvSpPr>
            <a:spLocks noChangeArrowheads="1"/>
          </p:cNvSpPr>
          <p:nvPr/>
        </p:nvSpPr>
        <p:spPr bwMode="auto">
          <a:xfrm>
            <a:off x="6096000" y="2895600"/>
            <a:ext cx="2136775" cy="3540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/>
              <a:t>Finance</a:t>
            </a:r>
          </a:p>
        </p:txBody>
      </p:sp>
      <p:sp>
        <p:nvSpPr>
          <p:cNvPr id="17427" name="AutoShape 19"/>
          <p:cNvSpPr>
            <a:spLocks noChangeArrowheads="1"/>
          </p:cNvSpPr>
          <p:nvPr/>
        </p:nvSpPr>
        <p:spPr bwMode="auto">
          <a:xfrm>
            <a:off x="6096000" y="3429000"/>
            <a:ext cx="2136775" cy="3540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/>
              <a:t>Planning</a:t>
            </a:r>
          </a:p>
        </p:txBody>
      </p:sp>
      <p:sp>
        <p:nvSpPr>
          <p:cNvPr id="17428" name="AutoShape 20"/>
          <p:cNvSpPr>
            <a:spLocks noChangeArrowheads="1"/>
          </p:cNvSpPr>
          <p:nvPr/>
        </p:nvSpPr>
        <p:spPr bwMode="auto">
          <a:xfrm>
            <a:off x="619125" y="3325813"/>
            <a:ext cx="2136775" cy="5127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/>
              <a:t>Executive</a:t>
            </a:r>
          </a:p>
          <a:p>
            <a:pPr algn="ctr"/>
            <a:r>
              <a:rPr lang="en-US" sz="1200" b="1"/>
              <a:t>Committee</a:t>
            </a:r>
          </a:p>
        </p:txBody>
      </p:sp>
      <p:sp>
        <p:nvSpPr>
          <p:cNvPr id="17429" name="AutoShape 21"/>
          <p:cNvSpPr>
            <a:spLocks noChangeArrowheads="1"/>
          </p:cNvSpPr>
          <p:nvPr/>
        </p:nvSpPr>
        <p:spPr bwMode="auto">
          <a:xfrm>
            <a:off x="6096000" y="4800600"/>
            <a:ext cx="2136775" cy="3540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/>
              <a:t>Standards Advisory</a:t>
            </a:r>
          </a:p>
        </p:txBody>
      </p:sp>
      <p:sp>
        <p:nvSpPr>
          <p:cNvPr id="17430" name="AutoShape 22"/>
          <p:cNvSpPr>
            <a:spLocks noChangeArrowheads="1"/>
          </p:cNvSpPr>
          <p:nvPr/>
        </p:nvSpPr>
        <p:spPr bwMode="auto">
          <a:xfrm>
            <a:off x="619125" y="4087813"/>
            <a:ext cx="2136775" cy="5127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/>
              <a:t>President-Elect</a:t>
            </a:r>
          </a:p>
          <a:p>
            <a:pPr algn="ctr"/>
            <a:r>
              <a:rPr lang="en-US" sz="1200" b="1"/>
              <a:t>Advisory Committee</a:t>
            </a:r>
          </a:p>
        </p:txBody>
      </p:sp>
      <p:sp>
        <p:nvSpPr>
          <p:cNvPr id="17431" name="AutoShape 23"/>
          <p:cNvSpPr>
            <a:spLocks noChangeArrowheads="1"/>
          </p:cNvSpPr>
          <p:nvPr/>
        </p:nvSpPr>
        <p:spPr bwMode="auto">
          <a:xfrm>
            <a:off x="6172200" y="1497013"/>
            <a:ext cx="2133600" cy="5127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/>
              <a:t>Nominating</a:t>
            </a:r>
          </a:p>
          <a:p>
            <a:pPr algn="ctr"/>
            <a:r>
              <a:rPr lang="en-US" sz="1200" b="1"/>
              <a:t>Committee</a:t>
            </a:r>
          </a:p>
        </p:txBody>
      </p:sp>
      <p:sp>
        <p:nvSpPr>
          <p:cNvPr id="17432" name="AutoShape 24"/>
          <p:cNvSpPr>
            <a:spLocks noChangeArrowheads="1"/>
          </p:cNvSpPr>
          <p:nvPr/>
        </p:nvSpPr>
        <p:spPr bwMode="auto">
          <a:xfrm>
            <a:off x="3352800" y="3117850"/>
            <a:ext cx="2209800" cy="9445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BOARD</a:t>
            </a:r>
          </a:p>
          <a:p>
            <a:pPr algn="ctr"/>
            <a:r>
              <a:rPr lang="en-US" sz="1400" b="1"/>
              <a:t>of</a:t>
            </a:r>
          </a:p>
          <a:p>
            <a:pPr algn="ctr"/>
            <a:r>
              <a:rPr lang="en-US" sz="1400" b="1"/>
              <a:t>DIRECTORS</a:t>
            </a:r>
          </a:p>
        </p:txBody>
      </p:sp>
      <p:sp>
        <p:nvSpPr>
          <p:cNvPr id="17433" name="AutoShape 25"/>
          <p:cNvSpPr>
            <a:spLocks noChangeArrowheads="1"/>
          </p:cNvSpPr>
          <p:nvPr/>
        </p:nvSpPr>
        <p:spPr bwMode="auto">
          <a:xfrm>
            <a:off x="619125" y="2373313"/>
            <a:ext cx="2136775" cy="5127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/>
              <a:t>Associate Society</a:t>
            </a:r>
          </a:p>
          <a:p>
            <a:pPr algn="ctr"/>
            <a:r>
              <a:rPr lang="en-US" sz="1200" b="1"/>
              <a:t>Alliance</a:t>
            </a:r>
          </a:p>
        </p:txBody>
      </p:sp>
      <p:sp>
        <p:nvSpPr>
          <p:cNvPr id="17434" name="AutoShape 26"/>
          <p:cNvSpPr>
            <a:spLocks noChangeArrowheads="1"/>
          </p:cNvSpPr>
          <p:nvPr/>
        </p:nvSpPr>
        <p:spPr bwMode="auto">
          <a:xfrm>
            <a:off x="609600" y="1495425"/>
            <a:ext cx="2133600" cy="5127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/>
              <a:t>ASHRAE</a:t>
            </a:r>
          </a:p>
          <a:p>
            <a:pPr algn="ctr"/>
            <a:r>
              <a:rPr lang="en-US" sz="1200" b="1"/>
              <a:t>Foundation</a:t>
            </a:r>
          </a:p>
        </p:txBody>
      </p:sp>
      <p:sp>
        <p:nvSpPr>
          <p:cNvPr id="17435" name="AutoShape 27"/>
          <p:cNvSpPr>
            <a:spLocks noChangeArrowheads="1"/>
          </p:cNvSpPr>
          <p:nvPr/>
        </p:nvSpPr>
        <p:spPr bwMode="auto">
          <a:xfrm>
            <a:off x="228600" y="5791200"/>
            <a:ext cx="2667000" cy="5334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Members</a:t>
            </a:r>
          </a:p>
          <a:p>
            <a:pPr algn="ctr"/>
            <a:r>
              <a:rPr lang="en-US" sz="1400" b="1"/>
              <a:t>Council</a:t>
            </a:r>
          </a:p>
        </p:txBody>
      </p:sp>
      <p:sp>
        <p:nvSpPr>
          <p:cNvPr id="17436" name="AutoShape 28"/>
          <p:cNvSpPr>
            <a:spLocks noChangeArrowheads="1"/>
          </p:cNvSpPr>
          <p:nvPr/>
        </p:nvSpPr>
        <p:spPr bwMode="auto">
          <a:xfrm>
            <a:off x="6019800" y="5789613"/>
            <a:ext cx="2667000" cy="5334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Publishing and Education</a:t>
            </a:r>
          </a:p>
          <a:p>
            <a:pPr algn="ctr"/>
            <a:r>
              <a:rPr lang="en-US" sz="1400" b="1"/>
              <a:t>Council</a:t>
            </a:r>
          </a:p>
        </p:txBody>
      </p:sp>
      <p:sp>
        <p:nvSpPr>
          <p:cNvPr id="17437" name="AutoShape 29"/>
          <p:cNvSpPr>
            <a:spLocks noChangeArrowheads="1"/>
          </p:cNvSpPr>
          <p:nvPr/>
        </p:nvSpPr>
        <p:spPr bwMode="auto">
          <a:xfrm>
            <a:off x="3124200" y="5789613"/>
            <a:ext cx="2667000" cy="5334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Technology</a:t>
            </a:r>
          </a:p>
          <a:p>
            <a:pPr algn="ctr"/>
            <a:r>
              <a:rPr lang="en-US" sz="1400" b="1"/>
              <a:t>Council</a:t>
            </a:r>
          </a:p>
        </p:txBody>
      </p:sp>
      <p:sp>
        <p:nvSpPr>
          <p:cNvPr id="11294" name="Rectangle 30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52400"/>
            <a:ext cx="6934200" cy="1219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smtClean="0"/>
              <a:t>Organizational Structure</a:t>
            </a:r>
          </a:p>
        </p:txBody>
      </p:sp>
      <p:sp>
        <p:nvSpPr>
          <p:cNvPr id="17439" name="AutoShape 19"/>
          <p:cNvSpPr>
            <a:spLocks noChangeArrowheads="1"/>
          </p:cNvSpPr>
          <p:nvPr/>
        </p:nvSpPr>
        <p:spPr bwMode="auto">
          <a:xfrm>
            <a:off x="6096000" y="2286000"/>
            <a:ext cx="2136775" cy="36036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/>
              <a:t>Advocacy</a:t>
            </a:r>
          </a:p>
        </p:txBody>
      </p:sp>
      <p:sp>
        <p:nvSpPr>
          <p:cNvPr id="17440" name="AutoShape 21"/>
          <p:cNvSpPr>
            <a:spLocks noChangeArrowheads="1"/>
          </p:cNvSpPr>
          <p:nvPr/>
        </p:nvSpPr>
        <p:spPr bwMode="auto">
          <a:xfrm>
            <a:off x="6096000" y="4114800"/>
            <a:ext cx="2136775" cy="35401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/>
              <a:t>Society Rules</a:t>
            </a:r>
          </a:p>
        </p:txBody>
      </p:sp>
      <p:sp>
        <p:nvSpPr>
          <p:cNvPr id="17441" name="Line 5"/>
          <p:cNvSpPr>
            <a:spLocks noChangeShapeType="1"/>
          </p:cNvSpPr>
          <p:nvPr/>
        </p:nvSpPr>
        <p:spPr bwMode="auto">
          <a:xfrm flipV="1">
            <a:off x="5867400" y="4343400"/>
            <a:ext cx="22860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42" name="Line 6"/>
          <p:cNvSpPr>
            <a:spLocks noChangeShapeType="1"/>
          </p:cNvSpPr>
          <p:nvPr/>
        </p:nvSpPr>
        <p:spPr bwMode="auto">
          <a:xfrm flipV="1">
            <a:off x="5867400" y="2438400"/>
            <a:ext cx="228600" cy="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5867400" cy="8382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smtClean="0"/>
              <a:t>Schedule</a:t>
            </a:r>
            <a:endParaRPr lang="en-US" sz="2800" dirty="0"/>
          </a:p>
        </p:txBody>
      </p:sp>
      <p:pic>
        <p:nvPicPr>
          <p:cNvPr id="7" name="Picture 6" descr="HandbookRevSched for 201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762000"/>
            <a:ext cx="8804148" cy="4954524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981200"/>
            <a:ext cx="6710363" cy="3429000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Char char="q"/>
            </a:pPr>
            <a:endParaRPr lang="en-CA" sz="1100" b="1" i="1" u="sng" smtClean="0">
              <a:solidFill>
                <a:srgbClr val="FF3300"/>
              </a:solidFill>
            </a:endParaRPr>
          </a:p>
          <a:p>
            <a:pPr eaLnBrk="1" hangingPunct="1">
              <a:lnSpc>
                <a:spcPct val="80000"/>
              </a:lnSpc>
              <a:spcBef>
                <a:spcPct val="0"/>
              </a:spcBef>
              <a:spcAft>
                <a:spcPts val="600"/>
              </a:spcAft>
              <a:buSzPct val="150000"/>
              <a:buFont typeface="Lucida Sans Unicode" pitchFamily="34" charset="0"/>
              <a:buChar char="‣"/>
            </a:pPr>
            <a:r>
              <a:rPr lang="en-US" sz="2600" smtClean="0"/>
              <a:t>Download from Handbook Central</a:t>
            </a:r>
            <a:endParaRPr lang="en-US" sz="2600" u="sng" smtClean="0"/>
          </a:p>
          <a:p>
            <a:pPr eaLnBrk="1" hangingPunct="1">
              <a:lnSpc>
                <a:spcPct val="80000"/>
              </a:lnSpc>
              <a:buSzPct val="150000"/>
              <a:buFont typeface="Lucida Sans Unicode" pitchFamily="34" charset="0"/>
              <a:buChar char="‣"/>
            </a:pPr>
            <a:r>
              <a:rPr lang="en-US" sz="2600" smtClean="0"/>
              <a:t>Covers philosophy, formatting, and submission requirements for chapters</a:t>
            </a:r>
          </a:p>
          <a:p>
            <a:pPr algn="ctr" eaLnBrk="1" hangingPunct="1">
              <a:lnSpc>
                <a:spcPct val="80000"/>
              </a:lnSpc>
              <a:buFont typeface="Wingdings 3" pitchFamily="18" charset="2"/>
              <a:buNone/>
            </a:pPr>
            <a:endParaRPr lang="en-US" smtClean="0">
              <a:solidFill>
                <a:srgbClr val="FF3300"/>
              </a:solidFill>
            </a:endParaRP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smtClean="0">
                <a:solidFill>
                  <a:srgbClr val="FF3300"/>
                </a:solidFill>
              </a:rPr>
              <a:t>Please </a:t>
            </a:r>
            <a:r>
              <a:rPr lang="en-US" b="1" i="1" smtClean="0">
                <a:solidFill>
                  <a:srgbClr val="FF3300"/>
                </a:solidFill>
              </a:rPr>
              <a:t>read </a:t>
            </a:r>
            <a:r>
              <a:rPr lang="en-US" b="1" smtClean="0">
                <a:solidFill>
                  <a:srgbClr val="FF3300"/>
                </a:solidFill>
              </a:rPr>
              <a:t>and </a:t>
            </a:r>
            <a:r>
              <a:rPr lang="en-US" b="1" i="1" smtClean="0">
                <a:solidFill>
                  <a:srgbClr val="FF3300"/>
                </a:solidFill>
              </a:rPr>
              <a:t>use</a:t>
            </a:r>
            <a:r>
              <a:rPr lang="en-US" b="1" smtClean="0">
                <a:solidFill>
                  <a:srgbClr val="FF3300"/>
                </a:solidFill>
              </a:rPr>
              <a:t> the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b="1" smtClean="0">
                <a:solidFill>
                  <a:srgbClr val="FF3300"/>
                </a:solidFill>
              </a:rPr>
              <a:t>Authors and Revisers Guide!</a:t>
            </a:r>
            <a:endParaRPr lang="en-US" sz="3900" b="1" i="1" smtClean="0">
              <a:solidFill>
                <a:srgbClr val="FF3300"/>
              </a:solidFill>
            </a:endParaRP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686800" cy="1143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000" dirty="0" smtClean="0"/>
              <a:t>Authors </a:t>
            </a:r>
            <a:r>
              <a:rPr lang="en-US" sz="4000" dirty="0"/>
              <a:t>and Revisers Guide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295400"/>
            <a:ext cx="7402513" cy="5029200"/>
          </a:xfrm>
        </p:spPr>
        <p:txBody>
          <a:bodyPr/>
          <a:lstStyle/>
          <a:p>
            <a:pPr eaLnBrk="1" hangingPunct="1">
              <a:spcAft>
                <a:spcPts val="600"/>
              </a:spcAft>
              <a:buFont typeface="Wingdings 3" pitchFamily="18" charset="2"/>
              <a:buNone/>
            </a:pPr>
            <a:r>
              <a:rPr lang="en-US" sz="2800" smtClean="0"/>
              <a:t>Highlights/key points include:</a:t>
            </a:r>
          </a:p>
          <a:p>
            <a:pPr eaLnBrk="1" hangingPunct="1">
              <a:spcAft>
                <a:spcPts val="600"/>
              </a:spcAft>
            </a:pPr>
            <a:r>
              <a:rPr lang="en-US" sz="2400" smtClean="0"/>
              <a:t>Content philosophy for each volume</a:t>
            </a:r>
          </a:p>
          <a:p>
            <a:pPr eaLnBrk="1" hangingPunct="1">
              <a:spcAft>
                <a:spcPts val="600"/>
              </a:spcAft>
            </a:pPr>
            <a:r>
              <a:rPr lang="en-US" sz="2400" smtClean="0"/>
              <a:t>Chapter outlines</a:t>
            </a:r>
          </a:p>
          <a:p>
            <a:pPr eaLnBrk="1" hangingPunct="1">
              <a:spcAft>
                <a:spcPts val="600"/>
              </a:spcAft>
            </a:pPr>
            <a:r>
              <a:rPr lang="en-US" sz="2400" smtClean="0"/>
              <a:t>Descriptions of intended audience, typical users</a:t>
            </a:r>
          </a:p>
          <a:p>
            <a:pPr eaLnBrk="1" hangingPunct="1">
              <a:spcAft>
                <a:spcPts val="600"/>
              </a:spcAft>
            </a:pPr>
            <a:r>
              <a:rPr lang="en-US" sz="2400" smtClean="0"/>
              <a:t>Guidance on practical examples</a:t>
            </a:r>
          </a:p>
          <a:p>
            <a:pPr eaLnBrk="1" hangingPunct="1">
              <a:spcAft>
                <a:spcPts val="600"/>
              </a:spcAft>
            </a:pPr>
            <a:r>
              <a:rPr lang="en-US" sz="2400" smtClean="0"/>
              <a:t>How to propose a new chapter</a:t>
            </a: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endParaRPr lang="en-US" sz="2000" smtClean="0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144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/>
              <a:t>Authors and Revisers </a:t>
            </a:r>
            <a:r>
              <a:rPr lang="en-US" sz="3600" dirty="0" smtClean="0"/>
              <a:t>Guide </a:t>
            </a:r>
            <a:r>
              <a:rPr lang="en-US" sz="2000" dirty="0" smtClean="0"/>
              <a:t>(cont’d)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00200"/>
            <a:ext cx="7323138" cy="4648200"/>
          </a:xfrm>
        </p:spPr>
        <p:txBody>
          <a:bodyPr/>
          <a:lstStyle/>
          <a:p>
            <a:pPr eaLnBrk="1" hangingPunct="1">
              <a:spcAft>
                <a:spcPts val="600"/>
              </a:spcAft>
              <a:buFont typeface="Wingdings" pitchFamily="2" charset="2"/>
              <a:buNone/>
            </a:pPr>
            <a:r>
              <a:rPr lang="en-US" sz="2800" smtClean="0"/>
              <a:t>Review/Revision Procedure:</a:t>
            </a:r>
          </a:p>
          <a:p>
            <a:pPr eaLnBrk="1" hangingPunct="1">
              <a:spcAft>
                <a:spcPts val="600"/>
              </a:spcAft>
            </a:pPr>
            <a:r>
              <a:rPr lang="en-US" sz="2400" smtClean="0"/>
              <a:t>Review chapters in first six months after publication</a:t>
            </a:r>
          </a:p>
          <a:p>
            <a:pPr eaLnBrk="1" hangingPunct="1">
              <a:spcAft>
                <a:spcPts val="600"/>
              </a:spcAft>
            </a:pPr>
            <a:r>
              <a:rPr lang="en-US" sz="2400" smtClean="0"/>
              <a:t>Submit revisions and new chapters electronically using official base Word file or new Word file</a:t>
            </a:r>
          </a:p>
          <a:p>
            <a:pPr eaLnBrk="1" hangingPunct="1">
              <a:spcAft>
                <a:spcPts val="600"/>
              </a:spcAft>
            </a:pPr>
            <a:r>
              <a:rPr lang="en-US" sz="2400" smtClean="0"/>
              <a:t>Submit files separately (i.e., do not embed figures in word processing documents in final submittal)</a:t>
            </a:r>
          </a:p>
          <a:p>
            <a:pPr eaLnBrk="1" hangingPunct="1">
              <a:spcAft>
                <a:spcPts val="600"/>
              </a:spcAft>
            </a:pPr>
            <a:r>
              <a:rPr lang="en-US" sz="2400" smtClean="0"/>
              <a:t>Use the “track changes” feature in Word!</a:t>
            </a:r>
          </a:p>
          <a:p>
            <a:pPr eaLnBrk="1" hangingPunct="1">
              <a:lnSpc>
                <a:spcPct val="90000"/>
              </a:lnSpc>
            </a:pPr>
            <a:endParaRPr lang="en-US" sz="2000" smtClean="0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/>
              <a:t>Authors and Revisers </a:t>
            </a:r>
            <a:r>
              <a:rPr lang="en-US" sz="3600" dirty="0" smtClean="0"/>
              <a:t>Guide </a:t>
            </a:r>
            <a:r>
              <a:rPr lang="en-US" sz="2000" dirty="0" smtClean="0"/>
              <a:t>(cont’d)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533400"/>
            <a:ext cx="6553200" cy="3048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One last reminder…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>
                <a:solidFill>
                  <a:srgbClr val="FF0000"/>
                </a:solidFill>
              </a:rPr>
              <a:t>To save time and effort, please </a:t>
            </a:r>
            <a:r>
              <a:rPr lang="en-US" sz="3600" i="1" dirty="0" smtClean="0">
                <a:solidFill>
                  <a:srgbClr val="FF0000"/>
                </a:solidFill>
              </a:rPr>
              <a:t>read</a:t>
            </a:r>
            <a:r>
              <a:rPr lang="en-US" sz="3600" dirty="0" smtClean="0">
                <a:solidFill>
                  <a:srgbClr val="FF0000"/>
                </a:solidFill>
              </a:rPr>
              <a:t> and </a:t>
            </a:r>
            <a:r>
              <a:rPr lang="en-US" sz="3600" i="1" dirty="0" smtClean="0">
                <a:solidFill>
                  <a:srgbClr val="FF0000"/>
                </a:solidFill>
              </a:rPr>
              <a:t>use</a:t>
            </a:r>
            <a:r>
              <a:rPr lang="en-US" sz="3600" dirty="0" smtClean="0">
                <a:solidFill>
                  <a:srgbClr val="FF0000"/>
                </a:solidFill>
              </a:rPr>
              <a:t> the Authors and Revisers Guide!</a:t>
            </a:r>
            <a:endParaRPr lang="en-US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2"/>
          <p:cNvSpPr>
            <a:spLocks noChangeArrowheads="1"/>
          </p:cNvSpPr>
          <p:nvPr/>
        </p:nvSpPr>
        <p:spPr bwMode="auto">
          <a:xfrm>
            <a:off x="1066800" y="762000"/>
            <a:ext cx="7315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3600">
                <a:latin typeface="Arial" charset="0"/>
              </a:rPr>
              <a:t>    Do	                      Don’t</a:t>
            </a:r>
            <a:endParaRPr lang="en-US" sz="3600"/>
          </a:p>
        </p:txBody>
      </p:sp>
      <p:sp>
        <p:nvSpPr>
          <p:cNvPr id="29700" name="Rectangle 3"/>
          <p:cNvSpPr>
            <a:spLocks noChangeArrowheads="1"/>
          </p:cNvSpPr>
          <p:nvPr/>
        </p:nvSpPr>
        <p:spPr bwMode="auto">
          <a:xfrm>
            <a:off x="304800" y="1828800"/>
            <a:ext cx="4038600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30000"/>
              </a:spcBef>
              <a:buClr>
                <a:schemeClr val="accent1"/>
              </a:buClr>
              <a:buSzPct val="150000"/>
              <a:buFont typeface="Lucida Sans Unicode" pitchFamily="34" charset="0"/>
              <a:buChar char="‣"/>
            </a:pPr>
            <a:r>
              <a:rPr lang="en-US"/>
              <a:t>Keep to realistic schedule</a:t>
            </a:r>
          </a:p>
          <a:p>
            <a:pPr algn="l">
              <a:spcBef>
                <a:spcPct val="30000"/>
              </a:spcBef>
              <a:buClr>
                <a:schemeClr val="accent1"/>
              </a:buClr>
              <a:buSzPct val="150000"/>
              <a:buFont typeface="Lucida Sans Unicode" pitchFamily="34" charset="0"/>
              <a:buChar char="‣"/>
            </a:pPr>
            <a:r>
              <a:rPr lang="en-US"/>
              <a:t>Assemble writing team early</a:t>
            </a:r>
          </a:p>
          <a:p>
            <a:pPr algn="l">
              <a:spcBef>
                <a:spcPct val="30000"/>
              </a:spcBef>
              <a:buClr>
                <a:schemeClr val="accent1"/>
              </a:buClr>
              <a:buSzPct val="150000"/>
              <a:buFont typeface="Lucida Sans Unicode" pitchFamily="34" charset="0"/>
              <a:buChar char="‣"/>
            </a:pPr>
            <a:r>
              <a:rPr lang="en-US"/>
              <a:t>Contact writers frequently</a:t>
            </a:r>
          </a:p>
          <a:p>
            <a:pPr algn="l">
              <a:spcBef>
                <a:spcPct val="30000"/>
              </a:spcBef>
              <a:buClr>
                <a:schemeClr val="accent1"/>
              </a:buClr>
              <a:buSzPct val="150000"/>
              <a:buFont typeface="Lucida Sans Unicode" pitchFamily="34" charset="0"/>
              <a:buChar char="‣"/>
            </a:pPr>
            <a:r>
              <a:rPr lang="en-US"/>
              <a:t>Replace writers who don’t communicate with you</a:t>
            </a:r>
          </a:p>
          <a:p>
            <a:pPr algn="l">
              <a:spcBef>
                <a:spcPct val="30000"/>
              </a:spcBef>
              <a:buClr>
                <a:schemeClr val="accent1"/>
              </a:buClr>
              <a:buSzPct val="150000"/>
              <a:buFont typeface="Lucida Sans Unicode" pitchFamily="34" charset="0"/>
              <a:buChar char="‣"/>
            </a:pPr>
            <a:r>
              <a:rPr lang="en-US"/>
              <a:t>Keep TC informed of progress</a:t>
            </a:r>
          </a:p>
          <a:p>
            <a:pPr algn="l">
              <a:spcBef>
                <a:spcPct val="30000"/>
              </a:spcBef>
              <a:buClr>
                <a:schemeClr val="accent1"/>
              </a:buClr>
              <a:buSzPct val="150000"/>
              <a:buFont typeface="Lucida Sans Unicode" pitchFamily="34" charset="0"/>
              <a:buChar char="‣"/>
            </a:pPr>
            <a:r>
              <a:rPr lang="en-US"/>
              <a:t>Keep Handbook Liaison up to date</a:t>
            </a:r>
          </a:p>
        </p:txBody>
      </p:sp>
      <p:sp>
        <p:nvSpPr>
          <p:cNvPr id="29701" name="Line 7"/>
          <p:cNvSpPr>
            <a:spLocks noChangeShapeType="1"/>
          </p:cNvSpPr>
          <p:nvPr/>
        </p:nvSpPr>
        <p:spPr bwMode="auto">
          <a:xfrm>
            <a:off x="4419600" y="685800"/>
            <a:ext cx="0" cy="5105400"/>
          </a:xfrm>
          <a:prstGeom prst="line">
            <a:avLst/>
          </a:prstGeom>
          <a:noFill/>
          <a:ln w="28575">
            <a:solidFill>
              <a:srgbClr val="336699"/>
            </a:solidFill>
            <a:round/>
            <a:headEnd/>
            <a:tailEnd/>
          </a:ln>
        </p:spPr>
        <p:txBody>
          <a:bodyPr wrap="none" lIns="0" tIns="46038" rIns="0" bIns="46038" anchor="ctr"/>
          <a:lstStyle/>
          <a:p>
            <a:endParaRPr lang="en-US"/>
          </a:p>
        </p:txBody>
      </p:sp>
      <p:sp>
        <p:nvSpPr>
          <p:cNvPr id="29702" name="Rectangle 5"/>
          <p:cNvSpPr>
            <a:spLocks noChangeArrowheads="1"/>
          </p:cNvSpPr>
          <p:nvPr/>
        </p:nvSpPr>
        <p:spPr bwMode="auto">
          <a:xfrm>
            <a:off x="4724400" y="1828800"/>
            <a:ext cx="4038600" cy="236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30000"/>
              </a:spcBef>
              <a:buClr>
                <a:schemeClr val="accent1"/>
              </a:buClr>
              <a:buSzPct val="150000"/>
              <a:buFont typeface="Lucida Sans Unicode" pitchFamily="34" charset="0"/>
              <a:buChar char="‣"/>
            </a:pPr>
            <a:r>
              <a:rPr lang="en-US">
                <a:solidFill>
                  <a:srgbClr val="FF0000"/>
                </a:solidFill>
              </a:rPr>
              <a:t>Overestimate time available</a:t>
            </a:r>
          </a:p>
          <a:p>
            <a:pPr algn="l">
              <a:spcBef>
                <a:spcPct val="30000"/>
              </a:spcBef>
              <a:buClr>
                <a:schemeClr val="accent1"/>
              </a:buClr>
              <a:buSzPct val="150000"/>
              <a:buFont typeface="Lucida Sans Unicode" pitchFamily="34" charset="0"/>
              <a:buChar char="‣"/>
            </a:pPr>
            <a:r>
              <a:rPr lang="en-US">
                <a:solidFill>
                  <a:srgbClr val="FF0000"/>
                </a:solidFill>
              </a:rPr>
              <a:t>Delay organizing writers</a:t>
            </a:r>
          </a:p>
          <a:p>
            <a:pPr algn="l">
              <a:spcBef>
                <a:spcPct val="30000"/>
              </a:spcBef>
              <a:buClr>
                <a:schemeClr val="accent1"/>
              </a:buClr>
              <a:buSzPct val="150000"/>
              <a:buFont typeface="Lucida Sans Unicode" pitchFamily="34" charset="0"/>
              <a:buChar char="‣"/>
            </a:pPr>
            <a:r>
              <a:rPr lang="en-US">
                <a:solidFill>
                  <a:srgbClr val="FF0000"/>
                </a:solidFill>
              </a:rPr>
              <a:t>Leave writers alone and unloved</a:t>
            </a:r>
          </a:p>
          <a:p>
            <a:pPr algn="l">
              <a:spcBef>
                <a:spcPct val="30000"/>
              </a:spcBef>
              <a:buClr>
                <a:schemeClr val="accent1"/>
              </a:buClr>
              <a:buSzPct val="150000"/>
              <a:buFont typeface="Lucida Sans Unicode" pitchFamily="34" charset="0"/>
              <a:buChar char="‣"/>
            </a:pPr>
            <a:r>
              <a:rPr lang="en-US">
                <a:solidFill>
                  <a:srgbClr val="FF0000"/>
                </a:solidFill>
              </a:rPr>
              <a:t>Expect much from a </a:t>
            </a:r>
            <a:br>
              <a:rPr lang="en-US">
                <a:solidFill>
                  <a:srgbClr val="FF0000"/>
                </a:solidFill>
              </a:rPr>
            </a:br>
            <a:r>
              <a:rPr lang="en-US">
                <a:solidFill>
                  <a:srgbClr val="FF0000"/>
                </a:solidFill>
              </a:rPr>
              <a:t>noncommunicator</a:t>
            </a:r>
          </a:p>
          <a:p>
            <a:pPr algn="l">
              <a:spcBef>
                <a:spcPct val="30000"/>
              </a:spcBef>
              <a:buClr>
                <a:schemeClr val="accent1"/>
              </a:buClr>
              <a:buSzPct val="150000"/>
              <a:buFont typeface="Lucida Sans Unicode" pitchFamily="34" charset="0"/>
              <a:buChar char="‣"/>
            </a:pPr>
            <a:r>
              <a:rPr lang="en-US">
                <a:solidFill>
                  <a:srgbClr val="FF0000"/>
                </a:solidFill>
              </a:rPr>
              <a:t>Fail to get TC input and approval of early drafts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ChangeArrowheads="1"/>
          </p:cNvSpPr>
          <p:nvPr/>
        </p:nvSpPr>
        <p:spPr bwMode="auto">
          <a:xfrm>
            <a:off x="1066800" y="762000"/>
            <a:ext cx="7315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3600">
                <a:latin typeface="Arial" charset="0"/>
              </a:rPr>
              <a:t>    Do	                      </a:t>
            </a:r>
            <a:r>
              <a:rPr lang="en-US" sz="3600">
                <a:solidFill>
                  <a:srgbClr val="FF0000"/>
                </a:solidFill>
                <a:latin typeface="Arial" charset="0"/>
              </a:rPr>
              <a:t>Don’t</a:t>
            </a:r>
            <a:endParaRPr lang="en-US" sz="3600">
              <a:solidFill>
                <a:srgbClr val="FF0000"/>
              </a:solidFill>
            </a:endParaRPr>
          </a:p>
        </p:txBody>
      </p:sp>
      <p:sp>
        <p:nvSpPr>
          <p:cNvPr id="30724" name="Rectangle 3"/>
          <p:cNvSpPr>
            <a:spLocks noChangeArrowheads="1"/>
          </p:cNvSpPr>
          <p:nvPr/>
        </p:nvSpPr>
        <p:spPr bwMode="auto">
          <a:xfrm>
            <a:off x="304800" y="1828800"/>
            <a:ext cx="3962400" cy="327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30000"/>
              </a:spcBef>
              <a:buClr>
                <a:schemeClr val="accent1"/>
              </a:buClr>
              <a:buSzPct val="150000"/>
              <a:buFont typeface="Lucida Sans Unicode" pitchFamily="34" charset="0"/>
              <a:buChar char="‣"/>
            </a:pPr>
            <a:r>
              <a:rPr lang="en-US"/>
              <a:t>Require references for new material</a:t>
            </a:r>
          </a:p>
          <a:p>
            <a:pPr algn="l">
              <a:spcBef>
                <a:spcPct val="30000"/>
              </a:spcBef>
              <a:buClr>
                <a:schemeClr val="accent1"/>
              </a:buClr>
              <a:buSzPct val="150000"/>
              <a:buFont typeface="Lucida Sans Unicode" pitchFamily="34" charset="0"/>
              <a:buChar char="‣"/>
            </a:pPr>
            <a:r>
              <a:rPr lang="en-US"/>
              <a:t>Validate existing references</a:t>
            </a:r>
          </a:p>
          <a:p>
            <a:pPr algn="l">
              <a:spcBef>
                <a:spcPct val="30000"/>
              </a:spcBef>
              <a:buClr>
                <a:schemeClr val="accent1"/>
              </a:buClr>
              <a:buSzPct val="150000"/>
              <a:buFont typeface="Lucida Sans Unicode" pitchFamily="34" charset="0"/>
              <a:buChar char="‣"/>
            </a:pPr>
            <a:r>
              <a:rPr lang="en-US"/>
              <a:t>Check changes to other chapters you reference</a:t>
            </a:r>
          </a:p>
          <a:p>
            <a:pPr algn="l">
              <a:spcBef>
                <a:spcPct val="30000"/>
              </a:spcBef>
              <a:buClr>
                <a:schemeClr val="accent1"/>
              </a:buClr>
              <a:buSzPct val="150000"/>
              <a:buFont typeface="Lucida Sans Unicode" pitchFamily="34" charset="0"/>
              <a:buChar char="‣"/>
            </a:pPr>
            <a:r>
              <a:rPr lang="en-US"/>
              <a:t>Summarize math for design engineer</a:t>
            </a:r>
          </a:p>
          <a:p>
            <a:pPr algn="l">
              <a:spcBef>
                <a:spcPct val="30000"/>
              </a:spcBef>
              <a:buClr>
                <a:schemeClr val="accent1"/>
              </a:buClr>
              <a:buSzPct val="150000"/>
              <a:buFont typeface="Lucida Sans Unicode" pitchFamily="34" charset="0"/>
              <a:buChar char="‣"/>
            </a:pPr>
            <a:r>
              <a:rPr lang="en-US"/>
              <a:t>Recognize major contributors to chapter</a:t>
            </a:r>
          </a:p>
          <a:p>
            <a:pPr algn="l">
              <a:spcBef>
                <a:spcPct val="30000"/>
              </a:spcBef>
              <a:buClr>
                <a:schemeClr val="accent1"/>
              </a:buClr>
              <a:buSzPct val="150000"/>
              <a:buFont typeface="Lucida Sans Unicode" pitchFamily="34" charset="0"/>
              <a:buChar char="‣"/>
            </a:pPr>
            <a:endParaRPr lang="en-US"/>
          </a:p>
        </p:txBody>
      </p:sp>
      <p:sp>
        <p:nvSpPr>
          <p:cNvPr id="30725" name="Line 7"/>
          <p:cNvSpPr>
            <a:spLocks noChangeShapeType="1"/>
          </p:cNvSpPr>
          <p:nvPr/>
        </p:nvSpPr>
        <p:spPr bwMode="auto">
          <a:xfrm>
            <a:off x="4419600" y="685800"/>
            <a:ext cx="0" cy="5105400"/>
          </a:xfrm>
          <a:prstGeom prst="line">
            <a:avLst/>
          </a:prstGeom>
          <a:noFill/>
          <a:ln w="28575">
            <a:solidFill>
              <a:srgbClr val="336699"/>
            </a:solidFill>
            <a:round/>
            <a:headEnd/>
            <a:tailEnd/>
          </a:ln>
        </p:spPr>
        <p:txBody>
          <a:bodyPr wrap="none" lIns="0" tIns="46038" rIns="0" bIns="46038" anchor="ctr"/>
          <a:lstStyle/>
          <a:p>
            <a:endParaRPr lang="en-US"/>
          </a:p>
        </p:txBody>
      </p:sp>
      <p:sp>
        <p:nvSpPr>
          <p:cNvPr id="30726" name="Rectangle 5"/>
          <p:cNvSpPr>
            <a:spLocks noChangeArrowheads="1"/>
          </p:cNvSpPr>
          <p:nvPr/>
        </p:nvSpPr>
        <p:spPr bwMode="auto">
          <a:xfrm>
            <a:off x="4724400" y="1828800"/>
            <a:ext cx="4038600" cy="2280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30000"/>
              </a:spcBef>
              <a:buClr>
                <a:schemeClr val="accent1"/>
              </a:buClr>
              <a:buSzPct val="150000"/>
              <a:buFont typeface="Lucida Sans Unicode" pitchFamily="34" charset="0"/>
              <a:buChar char="‣"/>
            </a:pPr>
            <a:r>
              <a:rPr lang="en-US">
                <a:solidFill>
                  <a:srgbClr val="FF0000"/>
                </a:solidFill>
              </a:rPr>
              <a:t>Include unsubstantiated opinions</a:t>
            </a:r>
          </a:p>
          <a:p>
            <a:pPr algn="l">
              <a:spcBef>
                <a:spcPct val="30000"/>
              </a:spcBef>
              <a:buClr>
                <a:schemeClr val="accent1"/>
              </a:buClr>
              <a:buSzPct val="150000"/>
              <a:buFont typeface="Lucida Sans Unicode" pitchFamily="34" charset="0"/>
              <a:buChar char="‣"/>
            </a:pPr>
            <a:r>
              <a:rPr lang="en-US">
                <a:solidFill>
                  <a:srgbClr val="FF0000"/>
                </a:solidFill>
              </a:rPr>
              <a:t>Use outdated references to tables, figures, etc. in other chapters</a:t>
            </a:r>
          </a:p>
          <a:p>
            <a:pPr algn="l">
              <a:spcBef>
                <a:spcPct val="30000"/>
              </a:spcBef>
              <a:buClr>
                <a:schemeClr val="accent1"/>
              </a:buClr>
              <a:buSzPct val="150000"/>
              <a:buFont typeface="Lucida Sans Unicode" pitchFamily="34" charset="0"/>
              <a:buChar char="‣"/>
            </a:pPr>
            <a:r>
              <a:rPr lang="en-US">
                <a:solidFill>
                  <a:srgbClr val="FF0000"/>
                </a:solidFill>
              </a:rPr>
              <a:t>Include derivations of design equations</a:t>
            </a:r>
          </a:p>
          <a:p>
            <a:pPr algn="l">
              <a:spcBef>
                <a:spcPct val="30000"/>
              </a:spcBef>
              <a:buClr>
                <a:schemeClr val="accent1"/>
              </a:buClr>
              <a:buSzPct val="150000"/>
              <a:buFont typeface="Lucida Sans Unicode" pitchFamily="34" charset="0"/>
              <a:buChar char="‣"/>
            </a:pPr>
            <a:r>
              <a:rPr lang="en-US">
                <a:solidFill>
                  <a:srgbClr val="FF0000"/>
                </a:solidFill>
              </a:rPr>
              <a:t>Forget to submit approval checklist with manuscript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752600"/>
            <a:ext cx="7848600" cy="4267200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en-US" sz="2400" smtClean="0"/>
              <a:t>TC must approve (by vote) final version and any substantive revisions</a:t>
            </a:r>
          </a:p>
          <a:p>
            <a:pPr eaLnBrk="1" hangingPunct="1">
              <a:spcAft>
                <a:spcPts val="600"/>
              </a:spcAft>
            </a:pPr>
            <a:r>
              <a:rPr lang="en-US" sz="2400" smtClean="0"/>
              <a:t>Record TC vote FOR/AGAINST/ABSTAIN/ABSENT in meeting minutes and on checklist</a:t>
            </a:r>
          </a:p>
          <a:p>
            <a:pPr eaLnBrk="1" hangingPunct="1">
              <a:spcAft>
                <a:spcPts val="600"/>
              </a:spcAft>
            </a:pPr>
            <a:r>
              <a:rPr lang="en-US" sz="2400" smtClean="0"/>
              <a:t>Submit list of major contributors so proper credit can be given</a:t>
            </a:r>
          </a:p>
          <a:p>
            <a:pPr eaLnBrk="1" hangingPunct="1">
              <a:spcAft>
                <a:spcPts val="600"/>
              </a:spcAft>
            </a:pPr>
            <a:r>
              <a:rPr lang="en-US" sz="2400" smtClean="0"/>
              <a:t>Submit approved manuscript, checklist, and other required materials to your liaison on time</a:t>
            </a:r>
          </a:p>
          <a:p>
            <a:pPr eaLnBrk="1" hangingPunct="1">
              <a:spcAft>
                <a:spcPts val="600"/>
              </a:spcAft>
            </a:pPr>
            <a:r>
              <a:rPr lang="en-US" sz="2400" smtClean="0"/>
              <a:t>Submit </a:t>
            </a:r>
            <a:r>
              <a:rPr lang="en-US" sz="2400" u="sng" smtClean="0"/>
              <a:t>written permission</a:t>
            </a:r>
            <a:r>
              <a:rPr lang="en-US" sz="2400" smtClean="0"/>
              <a:t> obtained for use of others’ copyrighted material</a:t>
            </a:r>
          </a:p>
          <a:p>
            <a:pPr eaLnBrk="1" hangingPunct="1">
              <a:lnSpc>
                <a:spcPct val="90000"/>
              </a:lnSpc>
            </a:pPr>
            <a:endParaRPr lang="en-US" sz="2100" b="1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100" b="1" smtClean="0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title"/>
          </p:nvPr>
        </p:nvSpPr>
        <p:spPr>
          <a:xfrm>
            <a:off x="1066800" y="685800"/>
            <a:ext cx="7165975" cy="698500"/>
          </a:xfrm>
        </p:spPr>
        <p:txBody>
          <a:bodyPr lIns="0" tIns="46038" rIns="0" bIns="46038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dirty="0"/>
              <a:t>Important Procedural Details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295400"/>
            <a:ext cx="7848600" cy="4267200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en-US" sz="2400" smtClean="0"/>
              <a:t>Permission (in writing; email acceptable) </a:t>
            </a:r>
            <a:r>
              <a:rPr lang="en-US" sz="2400" u="sng" smtClean="0"/>
              <a:t>must</a:t>
            </a:r>
            <a:r>
              <a:rPr lang="en-US" sz="2400" smtClean="0"/>
              <a:t> be obtained to reprint figures, tables, or substantial text passages from works copyrighted by other than ASHRAE (ARG section 6.4).</a:t>
            </a:r>
          </a:p>
          <a:p>
            <a:pPr eaLnBrk="1" hangingPunct="1">
              <a:spcAft>
                <a:spcPts val="600"/>
              </a:spcAft>
            </a:pPr>
            <a:r>
              <a:rPr lang="en-US" sz="2400" u="sng" smtClean="0"/>
              <a:t>New permission</a:t>
            </a:r>
            <a:r>
              <a:rPr lang="en-US" sz="2400" smtClean="0"/>
              <a:t> must be obtained for each new Handbook edition unless ongoing, future permission statement from copyright owner is in hand.</a:t>
            </a:r>
          </a:p>
          <a:p>
            <a:pPr eaLnBrk="1" hangingPunct="1">
              <a:spcAft>
                <a:spcPts val="600"/>
              </a:spcAft>
            </a:pPr>
            <a:r>
              <a:rPr lang="en-US" sz="2400" smtClean="0"/>
              <a:t>“Boilerplate” permission request letter is available from Handbook staff.</a:t>
            </a:r>
          </a:p>
          <a:p>
            <a:pPr eaLnBrk="1" hangingPunct="1">
              <a:spcAft>
                <a:spcPts val="600"/>
              </a:spcAft>
            </a:pPr>
            <a:r>
              <a:rPr lang="en-US" sz="2400" smtClean="0"/>
              <a:t>Handbook staff can also answer questions and provide specific guidance.</a:t>
            </a:r>
          </a:p>
          <a:p>
            <a:pPr eaLnBrk="1" hangingPunct="1">
              <a:lnSpc>
                <a:spcPct val="90000"/>
              </a:lnSpc>
            </a:pPr>
            <a:endParaRPr lang="en-US" sz="2100" b="1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100" b="1" smtClean="0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title"/>
          </p:nvPr>
        </p:nvSpPr>
        <p:spPr>
          <a:xfrm>
            <a:off x="1066800" y="457200"/>
            <a:ext cx="7165975" cy="698500"/>
          </a:xfrm>
        </p:spPr>
        <p:txBody>
          <a:bodyPr lIns="0" tIns="46038" rIns="0" bIns="46038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smtClean="0"/>
              <a:t>Permissions</a:t>
            </a:r>
            <a:endParaRPr lang="en-US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828800"/>
            <a:ext cx="8001000" cy="4800600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en-US" sz="2000" smtClean="0"/>
              <a:t>Update chapter as needed between four-year revisions</a:t>
            </a:r>
          </a:p>
          <a:p>
            <a:pPr eaLnBrk="1" hangingPunct="1">
              <a:spcAft>
                <a:spcPts val="600"/>
              </a:spcAft>
            </a:pPr>
            <a:r>
              <a:rPr lang="en-US" sz="2000" smtClean="0"/>
              <a:t>Brief, urgent updates because of new research, technology, etc. (generally </a:t>
            </a:r>
            <a:r>
              <a:rPr lang="en-US" sz="2000" i="1" smtClean="0"/>
              <a:t>not</a:t>
            </a:r>
            <a:r>
              <a:rPr lang="en-US" sz="2000" smtClean="0"/>
              <a:t> complete rewrites)</a:t>
            </a:r>
          </a:p>
          <a:p>
            <a:pPr eaLnBrk="1" hangingPunct="1">
              <a:spcAft>
                <a:spcPts val="600"/>
              </a:spcAft>
            </a:pPr>
            <a:r>
              <a:rPr lang="en-US" sz="2000" smtClean="0"/>
              <a:t>Updates will appear as soon as possible in Handbook Online, subject to vendor scheduling</a:t>
            </a:r>
          </a:p>
          <a:p>
            <a:pPr eaLnBrk="1" hangingPunct="1">
              <a:spcAft>
                <a:spcPts val="600"/>
              </a:spcAft>
            </a:pPr>
            <a:r>
              <a:rPr lang="en-US" sz="2000" smtClean="0"/>
              <a:t>Requires approval vote by the TC</a:t>
            </a:r>
          </a:p>
          <a:p>
            <a:pPr eaLnBrk="1" hangingPunct="1">
              <a:spcAft>
                <a:spcPts val="600"/>
              </a:spcAft>
            </a:pPr>
            <a:r>
              <a:rPr lang="en-US" sz="2000" smtClean="0"/>
              <a:t>“Official” version of Handbook is still the print edition, not Handbook Online			</a:t>
            </a:r>
            <a:r>
              <a:rPr lang="en-US" sz="2000" smtClean="0">
                <a:solidFill>
                  <a:srgbClr val="FF0000"/>
                </a:solidFill>
              </a:rPr>
              <a:t>(ROB 08-06-25-12) </a:t>
            </a:r>
            <a:endParaRPr lang="en-US" sz="2000" i="1" smtClean="0">
              <a:solidFill>
                <a:srgbClr val="FF0000"/>
              </a:solidFill>
            </a:endParaRPr>
          </a:p>
          <a:p>
            <a:pPr eaLnBrk="1" hangingPunct="1">
              <a:spcAft>
                <a:spcPts val="600"/>
              </a:spcAft>
            </a:pPr>
            <a:r>
              <a:rPr lang="en-US" sz="2000" smtClean="0"/>
              <a:t>Updates for Handbook Online can be submitted to Handbook liaison anytime</a:t>
            </a:r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457200"/>
            <a:ext cx="7350125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000" dirty="0"/>
              <a:t> </a:t>
            </a:r>
            <a:r>
              <a:rPr lang="en-US" sz="4000" dirty="0"/>
              <a:t>Out-of-Sequence </a:t>
            </a:r>
            <a:r>
              <a:rPr lang="en-US" sz="4000" dirty="0" smtClean="0"/>
              <a:t>Updates for ASHRAE Handbook Online</a:t>
            </a:r>
            <a:endParaRPr lang="en-US" sz="4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4040188" y="1952625"/>
            <a:ext cx="1905000" cy="457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/>
              <a:t>Environmental Health</a:t>
            </a:r>
          </a:p>
        </p:txBody>
      </p:sp>
      <p:sp>
        <p:nvSpPr>
          <p:cNvPr id="18435" name="AutoShape 3"/>
          <p:cNvSpPr>
            <a:spLocks noChangeArrowheads="1"/>
          </p:cNvSpPr>
          <p:nvPr/>
        </p:nvSpPr>
        <p:spPr bwMode="auto">
          <a:xfrm>
            <a:off x="4040188" y="2562225"/>
            <a:ext cx="1905000" cy="457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/>
              <a:t>Refrigeration</a:t>
            </a:r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4040188" y="3171825"/>
            <a:ext cx="1905000" cy="457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/>
              <a:t>Research Administration</a:t>
            </a:r>
          </a:p>
        </p:txBody>
      </p:sp>
      <p:sp>
        <p:nvSpPr>
          <p:cNvPr id="18437" name="AutoShape 5"/>
          <p:cNvSpPr>
            <a:spLocks noChangeArrowheads="1"/>
          </p:cNvSpPr>
          <p:nvPr/>
        </p:nvSpPr>
        <p:spPr bwMode="auto">
          <a:xfrm>
            <a:off x="4040188" y="3781425"/>
            <a:ext cx="1905000" cy="457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/>
              <a:t>Standards</a:t>
            </a:r>
          </a:p>
        </p:txBody>
      </p:sp>
      <p:sp>
        <p:nvSpPr>
          <p:cNvPr id="18438" name="AutoShape 6"/>
          <p:cNvSpPr>
            <a:spLocks noChangeArrowheads="1"/>
          </p:cNvSpPr>
          <p:nvPr/>
        </p:nvSpPr>
        <p:spPr bwMode="auto">
          <a:xfrm>
            <a:off x="4040188" y="4391025"/>
            <a:ext cx="1905000" cy="457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/>
              <a:t>Technical Activities</a:t>
            </a:r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 flipH="1">
            <a:off x="3657600" y="831850"/>
            <a:ext cx="1588" cy="381635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0" name="Line 8"/>
          <p:cNvSpPr>
            <a:spLocks noChangeShapeType="1"/>
          </p:cNvSpPr>
          <p:nvPr/>
        </p:nvSpPr>
        <p:spPr bwMode="auto">
          <a:xfrm>
            <a:off x="3657600" y="4648200"/>
            <a:ext cx="3810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1" name="Line 9"/>
          <p:cNvSpPr>
            <a:spLocks noChangeShapeType="1"/>
          </p:cNvSpPr>
          <p:nvPr/>
        </p:nvSpPr>
        <p:spPr bwMode="auto">
          <a:xfrm>
            <a:off x="3659188" y="4010025"/>
            <a:ext cx="3810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2" name="Line 10"/>
          <p:cNvSpPr>
            <a:spLocks noChangeShapeType="1"/>
          </p:cNvSpPr>
          <p:nvPr/>
        </p:nvSpPr>
        <p:spPr bwMode="auto">
          <a:xfrm>
            <a:off x="3659188" y="3400425"/>
            <a:ext cx="3810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>
            <a:off x="3659188" y="2790825"/>
            <a:ext cx="3810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>
            <a:off x="3659188" y="2181225"/>
            <a:ext cx="3810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45" name="AutoShape 13"/>
          <p:cNvSpPr>
            <a:spLocks noChangeArrowheads="1"/>
          </p:cNvSpPr>
          <p:nvPr/>
        </p:nvSpPr>
        <p:spPr bwMode="auto">
          <a:xfrm>
            <a:off x="3200400" y="533400"/>
            <a:ext cx="2627313" cy="6048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Arial Black" pitchFamily="34" charset="0"/>
              </a:rPr>
              <a:t>Technology Council</a:t>
            </a:r>
          </a:p>
        </p:txBody>
      </p:sp>
      <p:sp>
        <p:nvSpPr>
          <p:cNvPr id="18446" name="AutoShape 14"/>
          <p:cNvSpPr>
            <a:spLocks noChangeArrowheads="1"/>
          </p:cNvSpPr>
          <p:nvPr/>
        </p:nvSpPr>
        <p:spPr bwMode="auto">
          <a:xfrm>
            <a:off x="6096000" y="533400"/>
            <a:ext cx="2627313" cy="604838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Arial Black" pitchFamily="34" charset="0"/>
              </a:rPr>
              <a:t>Publishing and</a:t>
            </a:r>
          </a:p>
          <a:p>
            <a:pPr algn="ctr"/>
            <a:r>
              <a:rPr lang="en-US" sz="1600">
                <a:latin typeface="Arial Black" pitchFamily="34" charset="0"/>
              </a:rPr>
              <a:t>Education Council</a:t>
            </a:r>
          </a:p>
        </p:txBody>
      </p:sp>
      <p:sp>
        <p:nvSpPr>
          <p:cNvPr id="18447" name="AutoShape 15"/>
          <p:cNvSpPr>
            <a:spLocks noChangeArrowheads="1"/>
          </p:cNvSpPr>
          <p:nvPr/>
        </p:nvSpPr>
        <p:spPr bwMode="auto">
          <a:xfrm>
            <a:off x="6858000" y="1981200"/>
            <a:ext cx="1905000" cy="457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/>
              <a:t>Certification</a:t>
            </a:r>
          </a:p>
        </p:txBody>
      </p:sp>
      <p:sp>
        <p:nvSpPr>
          <p:cNvPr id="18448" name="AutoShape 16"/>
          <p:cNvSpPr>
            <a:spLocks noChangeArrowheads="1"/>
          </p:cNvSpPr>
          <p:nvPr/>
        </p:nvSpPr>
        <p:spPr bwMode="auto">
          <a:xfrm>
            <a:off x="6858000" y="2590800"/>
            <a:ext cx="1905000" cy="457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/>
              <a:t>Electronic</a:t>
            </a:r>
          </a:p>
          <a:p>
            <a:pPr algn="ctr"/>
            <a:r>
              <a:rPr lang="en-US" sz="1000" b="1"/>
              <a:t>Communications</a:t>
            </a:r>
          </a:p>
        </p:txBody>
      </p:sp>
      <p:sp>
        <p:nvSpPr>
          <p:cNvPr id="18449" name="AutoShape 17"/>
          <p:cNvSpPr>
            <a:spLocks noChangeArrowheads="1"/>
          </p:cNvSpPr>
          <p:nvPr/>
        </p:nvSpPr>
        <p:spPr bwMode="auto">
          <a:xfrm>
            <a:off x="6858000" y="3810000"/>
            <a:ext cx="1905000" cy="457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/>
              <a:t>Historical</a:t>
            </a:r>
          </a:p>
        </p:txBody>
      </p:sp>
      <p:sp>
        <p:nvSpPr>
          <p:cNvPr id="18450" name="AutoShape 18"/>
          <p:cNvSpPr>
            <a:spLocks noChangeArrowheads="1"/>
          </p:cNvSpPr>
          <p:nvPr/>
        </p:nvSpPr>
        <p:spPr bwMode="auto">
          <a:xfrm>
            <a:off x="6858000" y="3200400"/>
            <a:ext cx="1905000" cy="4572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/>
              <a:t>Handbook</a:t>
            </a:r>
          </a:p>
        </p:txBody>
      </p:sp>
      <p:sp>
        <p:nvSpPr>
          <p:cNvPr id="18451" name="AutoShape 19"/>
          <p:cNvSpPr>
            <a:spLocks noChangeArrowheads="1"/>
          </p:cNvSpPr>
          <p:nvPr/>
        </p:nvSpPr>
        <p:spPr bwMode="auto">
          <a:xfrm>
            <a:off x="6858000" y="4419600"/>
            <a:ext cx="1905000" cy="457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/>
              <a:t>Professional</a:t>
            </a:r>
          </a:p>
          <a:p>
            <a:pPr algn="ctr"/>
            <a:r>
              <a:rPr lang="en-US" sz="1000" b="1"/>
              <a:t>Development</a:t>
            </a:r>
          </a:p>
        </p:txBody>
      </p:sp>
      <p:sp>
        <p:nvSpPr>
          <p:cNvPr id="18452" name="AutoShape 20"/>
          <p:cNvSpPr>
            <a:spLocks noChangeArrowheads="1"/>
          </p:cNvSpPr>
          <p:nvPr/>
        </p:nvSpPr>
        <p:spPr bwMode="auto">
          <a:xfrm>
            <a:off x="6858000" y="5029200"/>
            <a:ext cx="1905000" cy="457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/>
              <a:t>Publications</a:t>
            </a:r>
          </a:p>
        </p:txBody>
      </p:sp>
      <p:sp>
        <p:nvSpPr>
          <p:cNvPr id="18453" name="Line 21"/>
          <p:cNvSpPr>
            <a:spLocks noChangeShapeType="1"/>
          </p:cNvSpPr>
          <p:nvPr/>
        </p:nvSpPr>
        <p:spPr bwMode="auto">
          <a:xfrm>
            <a:off x="6400800" y="1143000"/>
            <a:ext cx="0" cy="41148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54" name="Line 22"/>
          <p:cNvSpPr>
            <a:spLocks noChangeShapeType="1"/>
          </p:cNvSpPr>
          <p:nvPr/>
        </p:nvSpPr>
        <p:spPr bwMode="auto">
          <a:xfrm flipV="1">
            <a:off x="6400800" y="5257800"/>
            <a:ext cx="4572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55" name="Line 23"/>
          <p:cNvSpPr>
            <a:spLocks noChangeShapeType="1"/>
          </p:cNvSpPr>
          <p:nvPr/>
        </p:nvSpPr>
        <p:spPr bwMode="auto">
          <a:xfrm flipV="1">
            <a:off x="6400800" y="4648200"/>
            <a:ext cx="4572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56" name="Line 24"/>
          <p:cNvSpPr>
            <a:spLocks noChangeShapeType="1"/>
          </p:cNvSpPr>
          <p:nvPr/>
        </p:nvSpPr>
        <p:spPr bwMode="auto">
          <a:xfrm flipV="1">
            <a:off x="6400800" y="4038600"/>
            <a:ext cx="4572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57" name="Line 25"/>
          <p:cNvSpPr>
            <a:spLocks noChangeShapeType="1"/>
          </p:cNvSpPr>
          <p:nvPr/>
        </p:nvSpPr>
        <p:spPr bwMode="auto">
          <a:xfrm flipV="1">
            <a:off x="6400800" y="3429000"/>
            <a:ext cx="4572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58" name="Line 26"/>
          <p:cNvSpPr>
            <a:spLocks noChangeShapeType="1"/>
          </p:cNvSpPr>
          <p:nvPr/>
        </p:nvSpPr>
        <p:spPr bwMode="auto">
          <a:xfrm flipV="1">
            <a:off x="6400800" y="2819400"/>
            <a:ext cx="4572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59" name="Line 27"/>
          <p:cNvSpPr>
            <a:spLocks noChangeShapeType="1"/>
          </p:cNvSpPr>
          <p:nvPr/>
        </p:nvSpPr>
        <p:spPr bwMode="auto">
          <a:xfrm flipV="1">
            <a:off x="6400800" y="2209800"/>
            <a:ext cx="4572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60" name="AutoShape 28"/>
          <p:cNvSpPr>
            <a:spLocks noChangeArrowheads="1"/>
          </p:cNvSpPr>
          <p:nvPr/>
        </p:nvSpPr>
        <p:spPr bwMode="auto">
          <a:xfrm>
            <a:off x="228600" y="5638800"/>
            <a:ext cx="1905000" cy="457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/>
              <a:t>Student Activities</a:t>
            </a:r>
          </a:p>
        </p:txBody>
      </p:sp>
      <p:sp>
        <p:nvSpPr>
          <p:cNvPr id="18461" name="AutoShape 29"/>
          <p:cNvSpPr>
            <a:spLocks noChangeArrowheads="1"/>
          </p:cNvSpPr>
          <p:nvPr/>
        </p:nvSpPr>
        <p:spPr bwMode="auto">
          <a:xfrm>
            <a:off x="228600" y="4419600"/>
            <a:ext cx="1905000" cy="457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/>
              <a:t>Membership Promotion</a:t>
            </a:r>
          </a:p>
        </p:txBody>
      </p:sp>
      <p:sp>
        <p:nvSpPr>
          <p:cNvPr id="18462" name="AutoShape 30"/>
          <p:cNvSpPr>
            <a:spLocks noChangeArrowheads="1"/>
          </p:cNvSpPr>
          <p:nvPr/>
        </p:nvSpPr>
        <p:spPr bwMode="auto">
          <a:xfrm>
            <a:off x="244475" y="1981200"/>
            <a:ext cx="1905000" cy="457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/>
              <a:t>Chapter Technology Transfer</a:t>
            </a:r>
          </a:p>
        </p:txBody>
      </p:sp>
      <p:sp>
        <p:nvSpPr>
          <p:cNvPr id="18463" name="AutoShape 31"/>
          <p:cNvSpPr>
            <a:spLocks noChangeArrowheads="1"/>
          </p:cNvSpPr>
          <p:nvPr/>
        </p:nvSpPr>
        <p:spPr bwMode="auto">
          <a:xfrm>
            <a:off x="228600" y="5029200"/>
            <a:ext cx="1905000" cy="457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/>
              <a:t>Research Promotion</a:t>
            </a:r>
          </a:p>
        </p:txBody>
      </p:sp>
      <p:sp>
        <p:nvSpPr>
          <p:cNvPr id="18464" name="AutoShape 32"/>
          <p:cNvSpPr>
            <a:spLocks noChangeArrowheads="1"/>
          </p:cNvSpPr>
          <p:nvPr/>
        </p:nvSpPr>
        <p:spPr bwMode="auto">
          <a:xfrm>
            <a:off x="228600" y="6248400"/>
            <a:ext cx="1905000" cy="457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/>
              <a:t>Young Engrs. in ASHRAE</a:t>
            </a:r>
          </a:p>
        </p:txBody>
      </p:sp>
      <p:sp>
        <p:nvSpPr>
          <p:cNvPr id="18465" name="AutoShape 33"/>
          <p:cNvSpPr>
            <a:spLocks noChangeArrowheads="1"/>
          </p:cNvSpPr>
          <p:nvPr/>
        </p:nvSpPr>
        <p:spPr bwMode="auto">
          <a:xfrm>
            <a:off x="244475" y="2578100"/>
            <a:ext cx="1905000" cy="457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/>
              <a:t>Chapters Regional</a:t>
            </a:r>
          </a:p>
        </p:txBody>
      </p:sp>
      <p:sp>
        <p:nvSpPr>
          <p:cNvPr id="18466" name="AutoShape 34"/>
          <p:cNvSpPr>
            <a:spLocks noChangeArrowheads="1"/>
          </p:cNvSpPr>
          <p:nvPr/>
        </p:nvSpPr>
        <p:spPr bwMode="auto">
          <a:xfrm>
            <a:off x="244475" y="3187700"/>
            <a:ext cx="1905000" cy="457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/>
              <a:t>Conferences and Expositions</a:t>
            </a:r>
          </a:p>
        </p:txBody>
      </p:sp>
      <p:sp>
        <p:nvSpPr>
          <p:cNvPr id="18467" name="AutoShape 35"/>
          <p:cNvSpPr>
            <a:spLocks noChangeArrowheads="1"/>
          </p:cNvSpPr>
          <p:nvPr/>
        </p:nvSpPr>
        <p:spPr bwMode="auto">
          <a:xfrm>
            <a:off x="244475" y="3784600"/>
            <a:ext cx="1905000" cy="457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/>
              <a:t>Honors and Awards</a:t>
            </a:r>
          </a:p>
        </p:txBody>
      </p:sp>
      <p:sp>
        <p:nvSpPr>
          <p:cNvPr id="18468" name="Line 36"/>
          <p:cNvSpPr>
            <a:spLocks noChangeShapeType="1"/>
          </p:cNvSpPr>
          <p:nvPr/>
        </p:nvSpPr>
        <p:spPr bwMode="auto">
          <a:xfrm flipH="1">
            <a:off x="2514600" y="1143000"/>
            <a:ext cx="0" cy="53340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69" name="Line 37"/>
          <p:cNvSpPr>
            <a:spLocks noChangeShapeType="1"/>
          </p:cNvSpPr>
          <p:nvPr/>
        </p:nvSpPr>
        <p:spPr bwMode="auto">
          <a:xfrm>
            <a:off x="2149475" y="4019550"/>
            <a:ext cx="3810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70" name="Line 38"/>
          <p:cNvSpPr>
            <a:spLocks noChangeShapeType="1"/>
          </p:cNvSpPr>
          <p:nvPr/>
        </p:nvSpPr>
        <p:spPr bwMode="auto">
          <a:xfrm>
            <a:off x="2149475" y="3422650"/>
            <a:ext cx="3810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71" name="Line 39"/>
          <p:cNvSpPr>
            <a:spLocks noChangeShapeType="1"/>
          </p:cNvSpPr>
          <p:nvPr/>
        </p:nvSpPr>
        <p:spPr bwMode="auto">
          <a:xfrm>
            <a:off x="2149475" y="2813050"/>
            <a:ext cx="3810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72" name="Line 40"/>
          <p:cNvSpPr>
            <a:spLocks noChangeShapeType="1"/>
          </p:cNvSpPr>
          <p:nvPr/>
        </p:nvSpPr>
        <p:spPr bwMode="auto">
          <a:xfrm>
            <a:off x="2149475" y="2203450"/>
            <a:ext cx="3810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73" name="Line 41"/>
          <p:cNvSpPr>
            <a:spLocks noChangeShapeType="1"/>
          </p:cNvSpPr>
          <p:nvPr/>
        </p:nvSpPr>
        <p:spPr bwMode="auto">
          <a:xfrm>
            <a:off x="2133600" y="4648200"/>
            <a:ext cx="3810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74" name="Line 42"/>
          <p:cNvSpPr>
            <a:spLocks noChangeShapeType="1"/>
          </p:cNvSpPr>
          <p:nvPr/>
        </p:nvSpPr>
        <p:spPr bwMode="auto">
          <a:xfrm>
            <a:off x="2133600" y="5257800"/>
            <a:ext cx="3810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75" name="Line 43"/>
          <p:cNvSpPr>
            <a:spLocks noChangeShapeType="1"/>
          </p:cNvSpPr>
          <p:nvPr/>
        </p:nvSpPr>
        <p:spPr bwMode="auto">
          <a:xfrm>
            <a:off x="2133600" y="6477000"/>
            <a:ext cx="3810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76" name="Line 44"/>
          <p:cNvSpPr>
            <a:spLocks noChangeShapeType="1"/>
          </p:cNvSpPr>
          <p:nvPr/>
        </p:nvSpPr>
        <p:spPr bwMode="auto">
          <a:xfrm>
            <a:off x="2133600" y="5867400"/>
            <a:ext cx="3810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477" name="AutoShape 45"/>
          <p:cNvSpPr>
            <a:spLocks noChangeArrowheads="1"/>
          </p:cNvSpPr>
          <p:nvPr/>
        </p:nvSpPr>
        <p:spPr bwMode="auto">
          <a:xfrm>
            <a:off x="304800" y="533400"/>
            <a:ext cx="2627313" cy="604838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latin typeface="Arial Black" pitchFamily="34" charset="0"/>
              </a:rPr>
              <a:t>Members Council</a:t>
            </a:r>
          </a:p>
        </p:txBody>
      </p:sp>
      <p:sp>
        <p:nvSpPr>
          <p:cNvPr id="18478" name="AutoShape 30"/>
          <p:cNvSpPr>
            <a:spLocks noChangeArrowheads="1"/>
          </p:cNvSpPr>
          <p:nvPr/>
        </p:nvSpPr>
        <p:spPr bwMode="auto">
          <a:xfrm>
            <a:off x="228600" y="1295400"/>
            <a:ext cx="1905000" cy="457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/>
              <a:t>Admissions and Advancement</a:t>
            </a:r>
          </a:p>
        </p:txBody>
      </p:sp>
      <p:sp>
        <p:nvSpPr>
          <p:cNvPr id="18479" name="Line 40"/>
          <p:cNvSpPr>
            <a:spLocks noChangeShapeType="1"/>
          </p:cNvSpPr>
          <p:nvPr/>
        </p:nvSpPr>
        <p:spPr bwMode="auto">
          <a:xfrm>
            <a:off x="2133600" y="1524000"/>
            <a:ext cx="381000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828800"/>
            <a:ext cx="8001000" cy="4800600"/>
          </a:xfrm>
        </p:spPr>
        <p:txBody>
          <a:bodyPr/>
          <a:lstStyle/>
          <a:p>
            <a:pPr eaLnBrk="1" hangingPunct="1">
              <a:spcAft>
                <a:spcPts val="600"/>
              </a:spcAft>
            </a:pPr>
            <a:r>
              <a:rPr lang="en-US" sz="2000" dirty="0" smtClean="0"/>
              <a:t>Downloading Word files of your chapters</a:t>
            </a:r>
          </a:p>
          <a:p>
            <a:pPr eaLnBrk="1" hangingPunct="1">
              <a:spcAft>
                <a:spcPts val="600"/>
              </a:spcAft>
            </a:pPr>
            <a:r>
              <a:rPr lang="en-US" sz="2000" dirty="0" smtClean="0"/>
              <a:t>Handbook comments database</a:t>
            </a:r>
          </a:p>
          <a:p>
            <a:pPr eaLnBrk="1" hangingPunct="1">
              <a:spcAft>
                <a:spcPts val="600"/>
              </a:spcAft>
            </a:pPr>
            <a:r>
              <a:rPr lang="en-US" sz="2000" dirty="0" smtClean="0"/>
              <a:t>Authors </a:t>
            </a:r>
            <a:r>
              <a:rPr lang="en-US" sz="2000" smtClean="0"/>
              <a:t>and Revisers Guide (ARG)</a:t>
            </a:r>
            <a:endParaRPr lang="en-US" sz="2000" dirty="0" smtClean="0"/>
          </a:p>
          <a:p>
            <a:pPr eaLnBrk="1" hangingPunct="1">
              <a:spcAft>
                <a:spcPts val="600"/>
              </a:spcAft>
            </a:pPr>
            <a:r>
              <a:rPr lang="en-US" sz="2000" dirty="0" smtClean="0"/>
              <a:t>List </a:t>
            </a:r>
            <a:r>
              <a:rPr lang="en-US" sz="2000" smtClean="0"/>
              <a:t>of liaisons</a:t>
            </a:r>
            <a:endParaRPr lang="en-US" sz="2000" dirty="0" smtClean="0"/>
          </a:p>
          <a:p>
            <a:pPr eaLnBrk="1" hangingPunct="1">
              <a:spcAft>
                <a:spcPts val="600"/>
              </a:spcAft>
            </a:pPr>
            <a:r>
              <a:rPr lang="en-US" sz="2000" smtClean="0"/>
              <a:t>ASHRAE Handbook Online</a:t>
            </a:r>
            <a:endParaRPr lang="en-US" sz="2000" dirty="0" smtClean="0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457200"/>
            <a:ext cx="7350125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000" dirty="0"/>
              <a:t> </a:t>
            </a:r>
            <a:r>
              <a:rPr lang="en-US" sz="4000" dirty="0" smtClean="0"/>
              <a:t>Demonstration of Handbook Central</a:t>
            </a:r>
            <a:endParaRPr lang="en-US" sz="4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i="1" dirty="0" smtClean="0"/>
              <a:t>Finally…</a:t>
            </a:r>
            <a:endParaRPr lang="en-US" sz="3600" i="1" dirty="0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1143000" y="2133600"/>
            <a:ext cx="7010400" cy="237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6038" rIns="0" bIns="46038">
            <a:spAutoFit/>
          </a:bodyPr>
          <a:lstStyle/>
          <a:p>
            <a:pPr algn="ctr"/>
            <a:r>
              <a:rPr lang="en-US" sz="3600"/>
              <a:t>If you need help, contact your friendly </a:t>
            </a:r>
            <a:r>
              <a:rPr lang="en-US" sz="3600" smtClean="0"/>
              <a:t>neighborhood</a:t>
            </a:r>
          </a:p>
          <a:p>
            <a:pPr algn="ctr"/>
            <a:r>
              <a:rPr lang="en-US" sz="3600" smtClean="0"/>
              <a:t>Handbook </a:t>
            </a:r>
            <a:r>
              <a:rPr lang="en-US" sz="3600"/>
              <a:t>Committee Liaison!</a:t>
            </a:r>
          </a:p>
          <a:p>
            <a:pPr algn="ctr"/>
            <a:endParaRPr lang="en-US" sz="2000"/>
          </a:p>
          <a:p>
            <a:pPr algn="ctr"/>
            <a:r>
              <a:rPr lang="en-US" sz="2000"/>
              <a:t>(contact info on TC roster)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6" name="AutoShape 14"/>
          <p:cNvSpPr>
            <a:spLocks noChangeArrowheads="1"/>
          </p:cNvSpPr>
          <p:nvPr/>
        </p:nvSpPr>
        <p:spPr bwMode="auto">
          <a:xfrm>
            <a:off x="1066801" y="1828800"/>
            <a:ext cx="2627313" cy="604838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 smtClean="0">
                <a:latin typeface="Arial Black" pitchFamily="34" charset="0"/>
              </a:rPr>
              <a:t>Handbook Committee</a:t>
            </a:r>
            <a:endParaRPr lang="en-US" sz="1600" dirty="0">
              <a:latin typeface="Arial Black" pitchFamily="34" charset="0"/>
            </a:endParaRPr>
          </a:p>
        </p:txBody>
      </p:sp>
      <p:sp>
        <p:nvSpPr>
          <p:cNvPr id="18447" name="AutoShape 15"/>
          <p:cNvSpPr>
            <a:spLocks noChangeArrowheads="1"/>
          </p:cNvSpPr>
          <p:nvPr/>
        </p:nvSpPr>
        <p:spPr bwMode="auto">
          <a:xfrm>
            <a:off x="5562601" y="609600"/>
            <a:ext cx="2743200" cy="609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Handbook Editor</a:t>
            </a:r>
          </a:p>
          <a:p>
            <a:pPr>
              <a:defRPr/>
            </a:pPr>
            <a:r>
              <a:rPr lang="en-US" sz="1600" i="1" dirty="0" smtClean="0">
                <a:latin typeface="Arial" pitchFamily="34" charset="0"/>
                <a:cs typeface="Arial" pitchFamily="34" charset="0"/>
              </a:rPr>
              <a:t>Mark Owen</a:t>
            </a:r>
          </a:p>
        </p:txBody>
      </p:sp>
      <p:sp>
        <p:nvSpPr>
          <p:cNvPr id="18448" name="AutoShape 16"/>
          <p:cNvSpPr>
            <a:spLocks noChangeArrowheads="1"/>
          </p:cNvSpPr>
          <p:nvPr/>
        </p:nvSpPr>
        <p:spPr bwMode="auto">
          <a:xfrm>
            <a:off x="5562601" y="1524000"/>
            <a:ext cx="2743200" cy="609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Handbook Managing Editor</a:t>
            </a:r>
          </a:p>
          <a:p>
            <a:pPr>
              <a:defRPr/>
            </a:pPr>
            <a:r>
              <a:rPr lang="en-US" sz="1600" i="1" dirty="0" smtClean="0">
                <a:latin typeface="Arial" pitchFamily="34" charset="0"/>
                <a:cs typeface="Arial" pitchFamily="34" charset="0"/>
              </a:rPr>
              <a:t>Heather Kennedy</a:t>
            </a:r>
            <a:endParaRPr lang="en-US" sz="1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49" name="AutoShape 17"/>
          <p:cNvSpPr>
            <a:spLocks noChangeArrowheads="1"/>
          </p:cNvSpPr>
          <p:nvPr/>
        </p:nvSpPr>
        <p:spPr bwMode="auto">
          <a:xfrm>
            <a:off x="762001" y="6096000"/>
            <a:ext cx="1905000" cy="457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/>
              <a:t>Chapter Author</a:t>
            </a:r>
            <a:endParaRPr lang="en-US" sz="1000" b="1" dirty="0"/>
          </a:p>
        </p:txBody>
      </p:sp>
      <p:sp>
        <p:nvSpPr>
          <p:cNvPr id="50" name="AutoShape 16"/>
          <p:cNvSpPr>
            <a:spLocks noChangeArrowheads="1"/>
          </p:cNvSpPr>
          <p:nvPr/>
        </p:nvSpPr>
        <p:spPr bwMode="auto">
          <a:xfrm>
            <a:off x="533401" y="3429000"/>
            <a:ext cx="3505200" cy="838200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HB Chair, Vice Chair</a:t>
            </a:r>
            <a:br>
              <a:rPr lang="en-US" sz="1600" dirty="0" smtClean="0">
                <a:latin typeface="Arial" pitchFamily="34" charset="0"/>
                <a:cs typeface="Arial" pitchFamily="34" charset="0"/>
              </a:rPr>
            </a:br>
            <a:r>
              <a:rPr lang="en-US" sz="1600" dirty="0" smtClean="0">
                <a:latin typeface="Arial" pitchFamily="34" charset="0"/>
                <a:cs typeface="Arial" pitchFamily="34" charset="0"/>
              </a:rPr>
              <a:t>Volume Subcommittee Chairs </a:t>
            </a:r>
            <a:br>
              <a:rPr lang="en-US" sz="1600" dirty="0" smtClean="0">
                <a:latin typeface="Arial" pitchFamily="34" charset="0"/>
                <a:cs typeface="Arial" pitchFamily="34" charset="0"/>
              </a:rPr>
            </a:br>
            <a:r>
              <a:rPr lang="en-US" sz="1600" dirty="0" smtClean="0">
                <a:latin typeface="Arial" pitchFamily="34" charset="0"/>
                <a:cs typeface="Arial" pitchFamily="34" charset="0"/>
              </a:rPr>
              <a:t>&amp; Members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3" name="Elbow Connector 52"/>
          <p:cNvCxnSpPr>
            <a:stCxn id="18446" idx="1"/>
            <a:endCxn id="50" idx="1"/>
          </p:cNvCxnSpPr>
          <p:nvPr/>
        </p:nvCxnSpPr>
        <p:spPr>
          <a:xfrm rot="10800000" flipV="1">
            <a:off x="533401" y="2131218"/>
            <a:ext cx="533400" cy="1716881"/>
          </a:xfrm>
          <a:prstGeom prst="bentConnector3">
            <a:avLst>
              <a:gd name="adj1" fmla="val 142857"/>
            </a:avLst>
          </a:prstGeom>
          <a:ln w="38100">
            <a:prstDash val="sysDash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AutoShape 16"/>
          <p:cNvSpPr>
            <a:spLocks noChangeArrowheads="1"/>
          </p:cNvSpPr>
          <p:nvPr/>
        </p:nvSpPr>
        <p:spPr bwMode="auto">
          <a:xfrm>
            <a:off x="4800601" y="3657600"/>
            <a:ext cx="4191000" cy="6096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600" dirty="0" smtClean="0">
                <a:latin typeface="Arial Black" pitchFamily="34" charset="0"/>
                <a:cs typeface="Arial" pitchFamily="34" charset="0"/>
              </a:rPr>
              <a:t>TC Handbook Subcommittee Chair</a:t>
            </a:r>
            <a:endParaRPr lang="en-US" sz="1600" dirty="0">
              <a:latin typeface="Arial Black" pitchFamily="34" charset="0"/>
              <a:cs typeface="Arial" pitchFamily="34" charset="0"/>
            </a:endParaRPr>
          </a:p>
        </p:txBody>
      </p:sp>
      <p:cxnSp>
        <p:nvCxnSpPr>
          <p:cNvPr id="61" name="Elbow Connector 60"/>
          <p:cNvCxnSpPr>
            <a:stCxn id="18446" idx="3"/>
            <a:endCxn id="59" idx="1"/>
          </p:cNvCxnSpPr>
          <p:nvPr/>
        </p:nvCxnSpPr>
        <p:spPr>
          <a:xfrm>
            <a:off x="3694114" y="2131219"/>
            <a:ext cx="1106487" cy="1831181"/>
          </a:xfrm>
          <a:prstGeom prst="bentConnector3">
            <a:avLst>
              <a:gd name="adj1" fmla="val 50000"/>
            </a:avLst>
          </a:prstGeom>
          <a:ln w="38100">
            <a:headEnd type="stealt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AutoShape 15"/>
          <p:cNvSpPr>
            <a:spLocks noChangeArrowheads="1"/>
          </p:cNvSpPr>
          <p:nvPr/>
        </p:nvSpPr>
        <p:spPr bwMode="auto">
          <a:xfrm>
            <a:off x="5029201" y="4876800"/>
            <a:ext cx="2743200" cy="609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Chapter Lead Author</a:t>
            </a:r>
          </a:p>
        </p:txBody>
      </p:sp>
      <p:cxnSp>
        <p:nvCxnSpPr>
          <p:cNvPr id="67" name="Elbow Connector 66"/>
          <p:cNvCxnSpPr>
            <a:stCxn id="59" idx="2"/>
            <a:endCxn id="65" idx="0"/>
          </p:cNvCxnSpPr>
          <p:nvPr/>
        </p:nvCxnSpPr>
        <p:spPr>
          <a:xfrm rot="5400000">
            <a:off x="6343651" y="4324350"/>
            <a:ext cx="609600" cy="495300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AutoShape 17"/>
          <p:cNvSpPr>
            <a:spLocks noChangeArrowheads="1"/>
          </p:cNvSpPr>
          <p:nvPr/>
        </p:nvSpPr>
        <p:spPr bwMode="auto">
          <a:xfrm>
            <a:off x="2819401" y="6096000"/>
            <a:ext cx="1905000" cy="457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/>
              <a:t>Chapter Author</a:t>
            </a:r>
            <a:endParaRPr lang="en-US" sz="1000" b="1" dirty="0"/>
          </a:p>
        </p:txBody>
      </p:sp>
      <p:sp>
        <p:nvSpPr>
          <p:cNvPr id="70" name="AutoShape 17"/>
          <p:cNvSpPr>
            <a:spLocks noChangeArrowheads="1"/>
          </p:cNvSpPr>
          <p:nvPr/>
        </p:nvSpPr>
        <p:spPr bwMode="auto">
          <a:xfrm>
            <a:off x="4876801" y="6096000"/>
            <a:ext cx="1905000" cy="457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/>
              <a:t>Chapter Author</a:t>
            </a:r>
            <a:endParaRPr lang="en-US" sz="1000" b="1" dirty="0"/>
          </a:p>
        </p:txBody>
      </p:sp>
      <p:sp>
        <p:nvSpPr>
          <p:cNvPr id="71" name="AutoShape 17"/>
          <p:cNvSpPr>
            <a:spLocks noChangeArrowheads="1"/>
          </p:cNvSpPr>
          <p:nvPr/>
        </p:nvSpPr>
        <p:spPr bwMode="auto">
          <a:xfrm>
            <a:off x="6934201" y="6096000"/>
            <a:ext cx="1905000" cy="457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/>
              <a:t>Chapter Author</a:t>
            </a:r>
            <a:endParaRPr lang="en-US" sz="1000" b="1" dirty="0"/>
          </a:p>
        </p:txBody>
      </p:sp>
      <p:cxnSp>
        <p:nvCxnSpPr>
          <p:cNvPr id="73" name="Elbow Connector 72"/>
          <p:cNvCxnSpPr>
            <a:stCxn id="65" idx="2"/>
            <a:endCxn id="71" idx="0"/>
          </p:cNvCxnSpPr>
          <p:nvPr/>
        </p:nvCxnSpPr>
        <p:spPr>
          <a:xfrm rot="16200000" flipH="1">
            <a:off x="6838951" y="5048250"/>
            <a:ext cx="609600" cy="1485900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Elbow Connector 74"/>
          <p:cNvCxnSpPr>
            <a:stCxn id="65" idx="2"/>
            <a:endCxn id="70" idx="0"/>
          </p:cNvCxnSpPr>
          <p:nvPr/>
        </p:nvCxnSpPr>
        <p:spPr>
          <a:xfrm rot="5400000">
            <a:off x="5810251" y="5505450"/>
            <a:ext cx="609600" cy="571500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Elbow Connector 76"/>
          <p:cNvCxnSpPr>
            <a:stCxn id="65" idx="2"/>
            <a:endCxn id="69" idx="0"/>
          </p:cNvCxnSpPr>
          <p:nvPr/>
        </p:nvCxnSpPr>
        <p:spPr>
          <a:xfrm rot="5400000">
            <a:off x="4781551" y="4476750"/>
            <a:ext cx="609600" cy="2628900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Elbow Connector 78"/>
          <p:cNvCxnSpPr>
            <a:stCxn id="65" idx="2"/>
            <a:endCxn id="18449" idx="0"/>
          </p:cNvCxnSpPr>
          <p:nvPr/>
        </p:nvCxnSpPr>
        <p:spPr>
          <a:xfrm rot="5400000">
            <a:off x="3752851" y="3448050"/>
            <a:ext cx="609600" cy="4686300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hape 82"/>
          <p:cNvCxnSpPr>
            <a:stCxn id="18447" idx="1"/>
            <a:endCxn id="18446" idx="0"/>
          </p:cNvCxnSpPr>
          <p:nvPr/>
        </p:nvCxnSpPr>
        <p:spPr>
          <a:xfrm rot="10800000" flipV="1">
            <a:off x="2380459" y="914400"/>
            <a:ext cx="3182143" cy="914400"/>
          </a:xfrm>
          <a:prstGeom prst="bentConnector2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hape 84"/>
          <p:cNvCxnSpPr>
            <a:stCxn id="18448" idx="1"/>
          </p:cNvCxnSpPr>
          <p:nvPr/>
        </p:nvCxnSpPr>
        <p:spPr>
          <a:xfrm rot="10800000">
            <a:off x="3657601" y="914400"/>
            <a:ext cx="1905000" cy="914400"/>
          </a:xfrm>
          <a:prstGeom prst="bentConnector3">
            <a:avLst>
              <a:gd name="adj1" fmla="val 50000"/>
            </a:avLst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AutoShape 15"/>
          <p:cNvSpPr>
            <a:spLocks noChangeArrowheads="1"/>
          </p:cNvSpPr>
          <p:nvPr/>
        </p:nvSpPr>
        <p:spPr bwMode="auto">
          <a:xfrm>
            <a:off x="2743201" y="2590800"/>
            <a:ext cx="3048000" cy="762000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  <a:alpha val="72000"/>
            </a:schemeClr>
          </a:solidFill>
          <a:ln w="9525">
            <a:solidFill>
              <a:schemeClr val="tx2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Volume Subcommittee Chair &amp; </a:t>
            </a:r>
          </a:p>
          <a:p>
            <a:pPr algn="ctr"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Handbook Committee Liaison</a:t>
            </a:r>
          </a:p>
        </p:txBody>
      </p:sp>
      <p:sp>
        <p:nvSpPr>
          <p:cNvPr id="129" name="AutoShape 16"/>
          <p:cNvSpPr>
            <a:spLocks noChangeArrowheads="1"/>
          </p:cNvSpPr>
          <p:nvPr/>
        </p:nvSpPr>
        <p:spPr bwMode="auto">
          <a:xfrm>
            <a:off x="533401" y="4343400"/>
            <a:ext cx="2438400" cy="5334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4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BOD Ex-Officio </a:t>
            </a: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member 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0" name="AutoShape 16"/>
          <p:cNvSpPr>
            <a:spLocks noChangeArrowheads="1"/>
          </p:cNvSpPr>
          <p:nvPr/>
        </p:nvSpPr>
        <p:spPr bwMode="auto">
          <a:xfrm>
            <a:off x="533401" y="4953000"/>
            <a:ext cx="2438400" cy="5334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40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Coordinating Officer 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31" name="Elbow Connector 130"/>
          <p:cNvCxnSpPr>
            <a:stCxn id="18446" idx="1"/>
            <a:endCxn id="129" idx="1"/>
          </p:cNvCxnSpPr>
          <p:nvPr/>
        </p:nvCxnSpPr>
        <p:spPr>
          <a:xfrm rot="10800000" flipV="1">
            <a:off x="533401" y="2131218"/>
            <a:ext cx="533400" cy="2478881"/>
          </a:xfrm>
          <a:prstGeom prst="bentConnector3">
            <a:avLst>
              <a:gd name="adj1" fmla="val 142857"/>
            </a:avLst>
          </a:prstGeom>
          <a:ln w="38100">
            <a:prstDash val="sysDash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Elbow Connector 133"/>
          <p:cNvCxnSpPr>
            <a:stCxn id="18446" idx="1"/>
            <a:endCxn id="130" idx="1"/>
          </p:cNvCxnSpPr>
          <p:nvPr/>
        </p:nvCxnSpPr>
        <p:spPr>
          <a:xfrm rot="10800000" flipV="1">
            <a:off x="533401" y="2131218"/>
            <a:ext cx="533400" cy="3088481"/>
          </a:xfrm>
          <a:prstGeom prst="bentConnector3">
            <a:avLst>
              <a:gd name="adj1" fmla="val 142857"/>
            </a:avLst>
          </a:prstGeom>
          <a:ln w="38100">
            <a:prstDash val="sysDash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AutoShape 16"/>
          <p:cNvSpPr>
            <a:spLocks noChangeArrowheads="1"/>
          </p:cNvSpPr>
          <p:nvPr/>
        </p:nvSpPr>
        <p:spPr bwMode="auto">
          <a:xfrm>
            <a:off x="6705600" y="2667000"/>
            <a:ext cx="2286000" cy="5334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TC Chair &amp; Members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1" name="Elbow Connector 140"/>
          <p:cNvCxnSpPr>
            <a:stCxn id="140" idx="2"/>
            <a:endCxn id="59" idx="0"/>
          </p:cNvCxnSpPr>
          <p:nvPr/>
        </p:nvCxnSpPr>
        <p:spPr>
          <a:xfrm rot="5400000">
            <a:off x="7143751" y="2952751"/>
            <a:ext cx="457200" cy="952499"/>
          </a:xfrm>
          <a:prstGeom prst="bentConnector3">
            <a:avLst>
              <a:gd name="adj1" fmla="val 50000"/>
            </a:avLst>
          </a:prstGeom>
          <a:ln w="38100">
            <a:prstDash val="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3733800" y="1981200"/>
            <a:ext cx="5257800" cy="3352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sz="1900" b="1" dirty="0" smtClean="0"/>
              <a:t>Chair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sz="1900" b="1" dirty="0" smtClean="0"/>
              <a:t>Vice chair</a:t>
            </a:r>
            <a:r>
              <a:rPr lang="en-US" sz="1900" dirty="0" smtClean="0"/>
              <a:t> (chair of next-to-publish volume)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sz="1900" b="1" dirty="0" smtClean="0"/>
              <a:t>Volume subcommittees</a:t>
            </a:r>
            <a:r>
              <a:rPr lang="en-US" sz="1900" dirty="0" smtClean="0"/>
              <a:t> (one for each volume):</a:t>
            </a:r>
          </a:p>
          <a:p>
            <a:pPr marL="690563" lvl="2" indent="-255588"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1800" dirty="0" smtClean="0"/>
              <a:t>Chair (who is also a liaison to TCs)</a:t>
            </a:r>
          </a:p>
          <a:p>
            <a:pPr marL="690563" lvl="2" indent="-255588"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</a:pPr>
            <a:r>
              <a:rPr lang="en-US" sz="1800" dirty="0" smtClean="0"/>
              <a:t>5 volume subcommittee members (liaisons)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sz="1900" b="1" smtClean="0"/>
              <a:t>BOD Ex-Officio</a:t>
            </a:r>
            <a:r>
              <a:rPr lang="en-US" sz="1900" smtClean="0"/>
              <a:t> </a:t>
            </a:r>
            <a:r>
              <a:rPr lang="en-US" sz="1900" b="1" dirty="0" smtClean="0"/>
              <a:t>member</a:t>
            </a:r>
            <a:r>
              <a:rPr lang="en-US" sz="1900" dirty="0" smtClean="0"/>
              <a:t> (nonvoting): Member of Board of Directors assigned to liaise with Handbook Committee</a:t>
            </a: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q"/>
            </a:pPr>
            <a:r>
              <a:rPr lang="en-US" sz="1900" b="1" smtClean="0"/>
              <a:t>Coordinating Officer</a:t>
            </a:r>
            <a:r>
              <a:rPr lang="en-US" sz="1900" smtClean="0"/>
              <a:t> </a:t>
            </a:r>
            <a:r>
              <a:rPr lang="en-US" sz="1900" dirty="0" smtClean="0"/>
              <a:t>(nonvoting): Current chair of Publishing and Education Council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714375"/>
            <a:ext cx="7239000" cy="94297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 smtClean="0"/>
              <a:t>Handbook Committee Makeup</a:t>
            </a:r>
          </a:p>
        </p:txBody>
      </p:sp>
      <p:sp>
        <p:nvSpPr>
          <p:cNvPr id="12" name="AutoShape 14"/>
          <p:cNvSpPr>
            <a:spLocks noChangeArrowheads="1"/>
          </p:cNvSpPr>
          <p:nvPr/>
        </p:nvSpPr>
        <p:spPr bwMode="auto">
          <a:xfrm>
            <a:off x="1066801" y="1828800"/>
            <a:ext cx="2627313" cy="604838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 smtClean="0">
                <a:latin typeface="Arial Black" pitchFamily="34" charset="0"/>
              </a:rPr>
              <a:t>Handbook Committee</a:t>
            </a:r>
            <a:endParaRPr lang="en-US" sz="1600" dirty="0">
              <a:latin typeface="Arial Black" pitchFamily="34" charset="0"/>
            </a:endParaRPr>
          </a:p>
        </p:txBody>
      </p:sp>
      <p:sp>
        <p:nvSpPr>
          <p:cNvPr id="13" name="AutoShape 16"/>
          <p:cNvSpPr>
            <a:spLocks noChangeArrowheads="1"/>
          </p:cNvSpPr>
          <p:nvPr/>
        </p:nvSpPr>
        <p:spPr bwMode="auto">
          <a:xfrm>
            <a:off x="533401" y="3429000"/>
            <a:ext cx="3505200" cy="838200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HB Chair, Vice Chair</a:t>
            </a:r>
            <a:br>
              <a:rPr lang="en-US" sz="1600" dirty="0" smtClean="0">
                <a:latin typeface="Arial" pitchFamily="34" charset="0"/>
                <a:cs typeface="Arial" pitchFamily="34" charset="0"/>
              </a:rPr>
            </a:br>
            <a:r>
              <a:rPr lang="en-US" sz="1600" dirty="0" smtClean="0">
                <a:latin typeface="Arial" pitchFamily="34" charset="0"/>
                <a:cs typeface="Arial" pitchFamily="34" charset="0"/>
              </a:rPr>
              <a:t>Volume Subcommittee Chairs </a:t>
            </a:r>
            <a:br>
              <a:rPr lang="en-US" sz="1600" dirty="0" smtClean="0">
                <a:latin typeface="Arial" pitchFamily="34" charset="0"/>
                <a:cs typeface="Arial" pitchFamily="34" charset="0"/>
              </a:rPr>
            </a:br>
            <a:r>
              <a:rPr lang="en-US" sz="1600" dirty="0" smtClean="0">
                <a:latin typeface="Arial" pitchFamily="34" charset="0"/>
                <a:cs typeface="Arial" pitchFamily="34" charset="0"/>
              </a:rPr>
              <a:t>&amp; Members</a:t>
            </a:r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Elbow Connector 13"/>
          <p:cNvCxnSpPr>
            <a:stCxn id="12" idx="1"/>
            <a:endCxn id="13" idx="1"/>
          </p:cNvCxnSpPr>
          <p:nvPr/>
        </p:nvCxnSpPr>
        <p:spPr>
          <a:xfrm rot="10800000" flipV="1">
            <a:off x="533401" y="2131218"/>
            <a:ext cx="533400" cy="1716881"/>
          </a:xfrm>
          <a:prstGeom prst="bentConnector3">
            <a:avLst>
              <a:gd name="adj1" fmla="val 142857"/>
            </a:avLst>
          </a:prstGeom>
          <a:ln w="38100">
            <a:prstDash val="sysDash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AutoShape 16"/>
          <p:cNvSpPr>
            <a:spLocks noChangeArrowheads="1"/>
          </p:cNvSpPr>
          <p:nvPr/>
        </p:nvSpPr>
        <p:spPr bwMode="auto">
          <a:xfrm>
            <a:off x="533401" y="4343400"/>
            <a:ext cx="2438400" cy="5334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BOD ex-officio member 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AutoShape 16"/>
          <p:cNvSpPr>
            <a:spLocks noChangeArrowheads="1"/>
          </p:cNvSpPr>
          <p:nvPr/>
        </p:nvSpPr>
        <p:spPr bwMode="auto">
          <a:xfrm>
            <a:off x="533401" y="4953000"/>
            <a:ext cx="2438400" cy="5334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2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sz="1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Coordinating officer 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7" name="Elbow Connector 16"/>
          <p:cNvCxnSpPr>
            <a:stCxn id="12" idx="1"/>
            <a:endCxn id="15" idx="1"/>
          </p:cNvCxnSpPr>
          <p:nvPr/>
        </p:nvCxnSpPr>
        <p:spPr>
          <a:xfrm rot="10800000" flipV="1">
            <a:off x="533401" y="2131218"/>
            <a:ext cx="533400" cy="2478881"/>
          </a:xfrm>
          <a:prstGeom prst="bentConnector3">
            <a:avLst>
              <a:gd name="adj1" fmla="val 142857"/>
            </a:avLst>
          </a:prstGeom>
          <a:ln w="38100">
            <a:prstDash val="sysDash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12" idx="1"/>
            <a:endCxn id="16" idx="1"/>
          </p:cNvCxnSpPr>
          <p:nvPr/>
        </p:nvCxnSpPr>
        <p:spPr>
          <a:xfrm rot="10800000" flipV="1">
            <a:off x="533401" y="2131218"/>
            <a:ext cx="533400" cy="3088481"/>
          </a:xfrm>
          <a:prstGeom prst="bentConnector3">
            <a:avLst>
              <a:gd name="adj1" fmla="val 142857"/>
            </a:avLst>
          </a:prstGeom>
          <a:ln w="38100">
            <a:prstDash val="sysDash"/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8458200" cy="452596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The authoritative source of technical information on assigned chapters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Determine Chapter Lead Author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Approve all revisions to chapters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Guides research and </a:t>
            </a:r>
            <a:br>
              <a:rPr lang="en-US" dirty="0" smtClean="0"/>
            </a:br>
            <a:r>
              <a:rPr lang="en-US" dirty="0" smtClean="0"/>
              <a:t>incorporation into the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chapter</a:t>
            </a:r>
            <a:endParaRPr lang="en-US" dirty="0" smtClean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Choose Handbook </a:t>
            </a:r>
            <a:br>
              <a:rPr lang="en-US" dirty="0" smtClean="0"/>
            </a:br>
            <a:r>
              <a:rPr lang="en-US" dirty="0" smtClean="0"/>
              <a:t>subcommittee chair to </a:t>
            </a:r>
            <a:br>
              <a:rPr lang="en-US" dirty="0" smtClean="0"/>
            </a:br>
            <a:r>
              <a:rPr lang="en-US" dirty="0" smtClean="0"/>
              <a:t>oversee entire process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 Handbook Responsibilities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762001" y="2667000"/>
            <a:ext cx="8229600" cy="3886200"/>
            <a:chOff x="762001" y="2667000"/>
            <a:chExt cx="8229600" cy="3886200"/>
          </a:xfrm>
        </p:grpSpPr>
        <p:sp>
          <p:nvSpPr>
            <p:cNvPr id="4" name="AutoShape 17"/>
            <p:cNvSpPr>
              <a:spLocks noChangeArrowheads="1"/>
            </p:cNvSpPr>
            <p:nvPr/>
          </p:nvSpPr>
          <p:spPr bwMode="auto">
            <a:xfrm>
              <a:off x="762001" y="6096000"/>
              <a:ext cx="1905000" cy="4572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b="1" dirty="0" smtClean="0"/>
                <a:t>Chapter Author</a:t>
              </a:r>
              <a:endParaRPr lang="en-US" sz="1000" b="1" dirty="0"/>
            </a:p>
          </p:txBody>
        </p:sp>
        <p:sp>
          <p:nvSpPr>
            <p:cNvPr id="5" name="AutoShape 16"/>
            <p:cNvSpPr>
              <a:spLocks noChangeArrowheads="1"/>
            </p:cNvSpPr>
            <p:nvPr/>
          </p:nvSpPr>
          <p:spPr bwMode="auto">
            <a:xfrm>
              <a:off x="4800601" y="3657600"/>
              <a:ext cx="4191000" cy="609600"/>
            </a:xfrm>
            <a:prstGeom prst="roundRect">
              <a:avLst>
                <a:gd name="adj" fmla="val 16667"/>
              </a:avLst>
            </a:prstGeom>
            <a:solidFill>
              <a:schemeClr val="bg2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600" dirty="0" smtClean="0">
                  <a:latin typeface="Arial Black" pitchFamily="34" charset="0"/>
                  <a:cs typeface="Arial" pitchFamily="34" charset="0"/>
                </a:rPr>
                <a:t>TC Handbook Subcommittee Chair</a:t>
              </a:r>
              <a:endParaRPr lang="en-US" sz="1600" dirty="0">
                <a:latin typeface="Arial Black" pitchFamily="34" charset="0"/>
                <a:cs typeface="Arial" pitchFamily="34" charset="0"/>
              </a:endParaRPr>
            </a:p>
          </p:txBody>
        </p:sp>
        <p:sp>
          <p:nvSpPr>
            <p:cNvPr id="6" name="AutoShape 15"/>
            <p:cNvSpPr>
              <a:spLocks noChangeArrowheads="1"/>
            </p:cNvSpPr>
            <p:nvPr/>
          </p:nvSpPr>
          <p:spPr bwMode="auto">
            <a:xfrm>
              <a:off x="5029201" y="4876800"/>
              <a:ext cx="2743200" cy="6096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Chapter Lead Author</a:t>
              </a:r>
            </a:p>
          </p:txBody>
        </p:sp>
        <p:cxnSp>
          <p:nvCxnSpPr>
            <p:cNvPr id="7" name="Elbow Connector 6"/>
            <p:cNvCxnSpPr>
              <a:stCxn id="5" idx="2"/>
              <a:endCxn id="6" idx="0"/>
            </p:cNvCxnSpPr>
            <p:nvPr/>
          </p:nvCxnSpPr>
          <p:spPr>
            <a:xfrm rot="5400000">
              <a:off x="6343651" y="4324350"/>
              <a:ext cx="609600" cy="495300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AutoShape 17"/>
            <p:cNvSpPr>
              <a:spLocks noChangeArrowheads="1"/>
            </p:cNvSpPr>
            <p:nvPr/>
          </p:nvSpPr>
          <p:spPr bwMode="auto">
            <a:xfrm>
              <a:off x="2819401" y="6096000"/>
              <a:ext cx="1905000" cy="4572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b="1" dirty="0" smtClean="0"/>
                <a:t>Chapter Author</a:t>
              </a:r>
              <a:endParaRPr lang="en-US" sz="1000" b="1" dirty="0"/>
            </a:p>
          </p:txBody>
        </p:sp>
        <p:sp>
          <p:nvSpPr>
            <p:cNvPr id="9" name="AutoShape 17"/>
            <p:cNvSpPr>
              <a:spLocks noChangeArrowheads="1"/>
            </p:cNvSpPr>
            <p:nvPr/>
          </p:nvSpPr>
          <p:spPr bwMode="auto">
            <a:xfrm>
              <a:off x="4876801" y="6096000"/>
              <a:ext cx="1905000" cy="4572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b="1" dirty="0" smtClean="0"/>
                <a:t>Chapter Author</a:t>
              </a:r>
              <a:endParaRPr lang="en-US" sz="1000" b="1" dirty="0"/>
            </a:p>
          </p:txBody>
        </p:sp>
        <p:sp>
          <p:nvSpPr>
            <p:cNvPr id="10" name="AutoShape 17"/>
            <p:cNvSpPr>
              <a:spLocks noChangeArrowheads="1"/>
            </p:cNvSpPr>
            <p:nvPr/>
          </p:nvSpPr>
          <p:spPr bwMode="auto">
            <a:xfrm>
              <a:off x="6934201" y="6096000"/>
              <a:ext cx="1905000" cy="4572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000" b="1" dirty="0" smtClean="0"/>
                <a:t>Chapter Author</a:t>
              </a:r>
              <a:endParaRPr lang="en-US" sz="1000" b="1" dirty="0"/>
            </a:p>
          </p:txBody>
        </p:sp>
        <p:cxnSp>
          <p:nvCxnSpPr>
            <p:cNvPr id="11" name="Elbow Connector 10"/>
            <p:cNvCxnSpPr>
              <a:stCxn id="6" idx="2"/>
              <a:endCxn id="10" idx="0"/>
            </p:cNvCxnSpPr>
            <p:nvPr/>
          </p:nvCxnSpPr>
          <p:spPr>
            <a:xfrm rot="16200000" flipH="1">
              <a:off x="6838951" y="5048250"/>
              <a:ext cx="609600" cy="1485900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Elbow Connector 11"/>
            <p:cNvCxnSpPr>
              <a:stCxn id="6" idx="2"/>
              <a:endCxn id="9" idx="0"/>
            </p:cNvCxnSpPr>
            <p:nvPr/>
          </p:nvCxnSpPr>
          <p:spPr>
            <a:xfrm rot="5400000">
              <a:off x="5810251" y="5505450"/>
              <a:ext cx="609600" cy="571500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Elbow Connector 12"/>
            <p:cNvCxnSpPr>
              <a:stCxn id="6" idx="2"/>
              <a:endCxn id="8" idx="0"/>
            </p:cNvCxnSpPr>
            <p:nvPr/>
          </p:nvCxnSpPr>
          <p:spPr>
            <a:xfrm rot="5400000">
              <a:off x="4781551" y="4476750"/>
              <a:ext cx="609600" cy="2628900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Elbow Connector 13"/>
            <p:cNvCxnSpPr>
              <a:stCxn id="6" idx="2"/>
              <a:endCxn id="4" idx="0"/>
            </p:cNvCxnSpPr>
            <p:nvPr/>
          </p:nvCxnSpPr>
          <p:spPr>
            <a:xfrm rot="5400000">
              <a:off x="3752851" y="3448050"/>
              <a:ext cx="609600" cy="4686300"/>
            </a:xfrm>
            <a:prstGeom prst="bentConnector3">
              <a:avLst>
                <a:gd name="adj1" fmla="val 50000"/>
              </a:avLst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AutoShape 16"/>
            <p:cNvSpPr>
              <a:spLocks noChangeArrowheads="1"/>
            </p:cNvSpPr>
            <p:nvPr/>
          </p:nvSpPr>
          <p:spPr bwMode="auto">
            <a:xfrm>
              <a:off x="6705600" y="2667000"/>
              <a:ext cx="2286000" cy="533400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600" dirty="0" smtClean="0">
                  <a:latin typeface="Arial" pitchFamily="34" charset="0"/>
                  <a:cs typeface="Arial" pitchFamily="34" charset="0"/>
                </a:rPr>
                <a:t>TC Chair &amp; Members</a:t>
              </a:r>
              <a:endParaRPr lang="en-US" sz="1600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6" name="Elbow Connector 15"/>
            <p:cNvCxnSpPr>
              <a:stCxn id="15" idx="2"/>
              <a:endCxn id="5" idx="0"/>
            </p:cNvCxnSpPr>
            <p:nvPr/>
          </p:nvCxnSpPr>
          <p:spPr>
            <a:xfrm rot="5400000">
              <a:off x="7143751" y="2952751"/>
              <a:ext cx="457200" cy="952499"/>
            </a:xfrm>
            <a:prstGeom prst="bentConnector3">
              <a:avLst>
                <a:gd name="adj1" fmla="val 50000"/>
              </a:avLst>
            </a:prstGeom>
            <a:ln w="38100">
              <a:prstDash val="dash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138"/>
            <a:ext cx="8458200" cy="452596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mtClean="0"/>
              <a:t>TCs </a:t>
            </a:r>
            <a:r>
              <a:rPr lang="en-US" dirty="0" smtClean="0"/>
              <a:t>have the </a:t>
            </a:r>
            <a:r>
              <a:rPr lang="en-US" smtClean="0"/>
              <a:t>authority/responsibility to</a:t>
            </a:r>
            <a:endParaRPr lang="en-US" dirty="0" smtClean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Propose a new chapter for creation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mtClean="0"/>
              <a:t>Revise/update their chapters</a:t>
            </a:r>
            <a:endParaRPr lang="en-US" dirty="0" smtClean="0"/>
          </a:p>
          <a:p>
            <a:pPr lvl="2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Add new material</a:t>
            </a:r>
          </a:p>
          <a:p>
            <a:pPr lvl="2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Delete irrelevant material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 smtClean="0"/>
              <a:t>Propose deletion of old chapters</a:t>
            </a:r>
          </a:p>
          <a:p>
            <a:pPr lvl="1">
              <a:spcBef>
                <a:spcPts val="0"/>
              </a:spcBef>
              <a:spcAft>
                <a:spcPts val="1200"/>
              </a:spcAft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TC Handbook Responsibilities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Deluxe</Template>
  <TotalTime>3393</TotalTime>
  <Words>2091</Words>
  <Application>Microsoft Office PowerPoint</Application>
  <PresentationFormat>Overhead</PresentationFormat>
  <Paragraphs>428</Paragraphs>
  <Slides>51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2" baseType="lpstr">
      <vt:lpstr>Concourse</vt:lpstr>
      <vt:lpstr> ASHRAE Handbook Training</vt:lpstr>
      <vt:lpstr>The ASHRAE Handbook Scope &amp; Purpose</vt:lpstr>
      <vt:lpstr>The Handbook Committee Scope &amp; Purpose</vt:lpstr>
      <vt:lpstr>Organizational Structure</vt:lpstr>
      <vt:lpstr>Slide 5</vt:lpstr>
      <vt:lpstr>Slide 6</vt:lpstr>
      <vt:lpstr>Handbook Committee Makeup</vt:lpstr>
      <vt:lpstr>TC Handbook Responsibilities</vt:lpstr>
      <vt:lpstr>TC Handbook Responsibilities</vt:lpstr>
      <vt:lpstr>TC Handbook Responsibilities</vt:lpstr>
      <vt:lpstr>Help for the TCs</vt:lpstr>
      <vt:lpstr>Handbook Committee Liaison</vt:lpstr>
      <vt:lpstr>Handbook Committee Liaison</vt:lpstr>
      <vt:lpstr>Handbook Committee Liaison</vt:lpstr>
      <vt:lpstr>Handbook Committee Liaison</vt:lpstr>
      <vt:lpstr>Interaction with Other Committees</vt:lpstr>
      <vt:lpstr>Manual of Procedures (MOP)</vt:lpstr>
      <vt:lpstr>Volume Subcommittee Chairs</vt:lpstr>
      <vt:lpstr>Chapter Review</vt:lpstr>
      <vt:lpstr>Chapter Revision</vt:lpstr>
      <vt:lpstr>Adding a Chapter</vt:lpstr>
      <vt:lpstr>Chapter Deletion</vt:lpstr>
      <vt:lpstr>Dispute Resolution</vt:lpstr>
      <vt:lpstr>ASHRAE Handbook</vt:lpstr>
      <vt:lpstr>Presentation to TC Handbook Chairs</vt:lpstr>
      <vt:lpstr>Purpose of today’s session</vt:lpstr>
      <vt:lpstr>The ASHRAE Handbook : the authoritative reference of our industry</vt:lpstr>
      <vt:lpstr>Chapter Contents</vt:lpstr>
      <vt:lpstr>Handbook Revision Chain</vt:lpstr>
      <vt:lpstr>Handbook Committee Liaisons</vt:lpstr>
      <vt:lpstr>Handbook Committee Liaisons</vt:lpstr>
      <vt:lpstr>Handbook Committee Liaisons</vt:lpstr>
      <vt:lpstr>TC Handbook Subcommittee</vt:lpstr>
      <vt:lpstr>Revision Procedures</vt:lpstr>
      <vt:lpstr>Revision Procedures (cont’d)</vt:lpstr>
      <vt:lpstr>Slide 36</vt:lpstr>
      <vt:lpstr>Slide 37</vt:lpstr>
      <vt:lpstr>Slide 38</vt:lpstr>
      <vt:lpstr>Slide 39</vt:lpstr>
      <vt:lpstr>Schedule</vt:lpstr>
      <vt:lpstr>Authors and Revisers Guide</vt:lpstr>
      <vt:lpstr>Authors and Revisers Guide (cont’d)</vt:lpstr>
      <vt:lpstr>Authors and Revisers Guide (cont’d)</vt:lpstr>
      <vt:lpstr> One last reminder…   To save time and effort, please read and use the Authors and Revisers Guide!</vt:lpstr>
      <vt:lpstr>Slide 45</vt:lpstr>
      <vt:lpstr>Slide 46</vt:lpstr>
      <vt:lpstr>Important Procedural Details</vt:lpstr>
      <vt:lpstr>Permissions</vt:lpstr>
      <vt:lpstr> Out-of-Sequence Updates for ASHRAE Handbook Online</vt:lpstr>
      <vt:lpstr> Demonstration of Handbook Central</vt:lpstr>
      <vt:lpstr>Finally…</vt:lpstr>
    </vt:vector>
  </TitlesOfParts>
  <Company>ASHRAE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bparsons</dc:creator>
  <cp:lastModifiedBy>mowen</cp:lastModifiedBy>
  <cp:revision>313</cp:revision>
  <cp:lastPrinted>2000-01-26T18:23:59Z</cp:lastPrinted>
  <dcterms:created xsi:type="dcterms:W3CDTF">1999-12-28T19:43:43Z</dcterms:created>
  <dcterms:modified xsi:type="dcterms:W3CDTF">2014-06-26T13:36:05Z</dcterms:modified>
</cp:coreProperties>
</file>