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</p:sldMasterIdLst>
  <p:notesMasterIdLst>
    <p:notesMasterId r:id="rId16"/>
  </p:notesMasterIdLst>
  <p:handoutMasterIdLst>
    <p:handoutMasterId r:id="rId17"/>
  </p:handoutMasterIdLst>
  <p:sldIdLst>
    <p:sldId id="273" r:id="rId5"/>
    <p:sldId id="260" r:id="rId6"/>
    <p:sldId id="257" r:id="rId7"/>
    <p:sldId id="259" r:id="rId8"/>
    <p:sldId id="262" r:id="rId9"/>
    <p:sldId id="347" r:id="rId10"/>
    <p:sldId id="341" r:id="rId11"/>
    <p:sldId id="263" r:id="rId12"/>
    <p:sldId id="345" r:id="rId13"/>
    <p:sldId id="346" r:id="rId14"/>
    <p:sldId id="33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40" autoAdjust="0"/>
    <p:restoredTop sz="94660" autoAdjust="0"/>
  </p:normalViewPr>
  <p:slideViewPr>
    <p:cSldViewPr snapToGrid="0">
      <p:cViewPr varScale="1">
        <p:scale>
          <a:sx n="50" d="100"/>
          <a:sy n="50" d="100"/>
        </p:scale>
        <p:origin x="528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A1CA9-7C79-469E-95ED-9247DCD435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D0020-174F-4474-B652-15292476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0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2452-73BA-4B6E-95A5-E724D6377E4D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3D01E-8E1F-45A0-B4E0-8DAF0D6A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3D01E-8E1F-45A0-B4E0-8DAF0D6A9E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5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3864E83C-D86B-442B-9AE7-A9CBD856F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054" y="764669"/>
            <a:ext cx="9440108" cy="9440108"/>
          </a:xfrm>
          <a:prstGeom prst="rect">
            <a:avLst/>
          </a:prstGeom>
        </p:spPr>
      </p:pic>
      <p:sp>
        <p:nvSpPr>
          <p:cNvPr id="2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1923874" y="3153839"/>
            <a:ext cx="5734646" cy="716778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10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(i.e. Seminar 32 – Energy Efficient Design for Large Buildings) Use font size 40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672950" y="4062749"/>
            <a:ext cx="3891558" cy="716778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Subtitle (i.e. Opportunities for Savings in large Hospitals) Use font size 32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151332" y="3918468"/>
            <a:ext cx="1772543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John Doe, Credentials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151333" y="4412650"/>
            <a:ext cx="1772543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Company Name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151333" y="4907374"/>
            <a:ext cx="1772543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jdoe@email.com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151331" y="5407518"/>
            <a:ext cx="1772543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Office Number (If you want)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151331" y="5910851"/>
            <a:ext cx="1772543" cy="439352"/>
          </a:xfrm>
          <a:noFill/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50" b="1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Cell Number (If you want)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1" hasCustomPrompt="1"/>
          </p:nvPr>
        </p:nvSpPr>
        <p:spPr>
          <a:xfrm>
            <a:off x="7189986" y="4409961"/>
            <a:ext cx="1580380" cy="1568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 Company Logo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923874" y="2354115"/>
            <a:ext cx="5734050" cy="717550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000" b="1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Overall Session Type, # and Title</a:t>
            </a:r>
          </a:p>
        </p:txBody>
      </p:sp>
      <p:pic>
        <p:nvPicPr>
          <p:cNvPr id="3" name="Picture 2" descr="A picture containing plate&#10;&#10;Description automatically generated">
            <a:extLst>
              <a:ext uri="{FF2B5EF4-FFF2-40B4-BE49-F238E27FC236}">
                <a16:creationId xmlns:a16="http://schemas.microsoft.com/office/drawing/2014/main" id="{41247FBC-76EB-42F7-A785-523F13E20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451" y="162630"/>
            <a:ext cx="4012398" cy="14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5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1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56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knowledgem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869" y="117476"/>
            <a:ext cx="7886700" cy="643543"/>
          </a:xfrm>
        </p:spPr>
        <p:txBody>
          <a:bodyPr>
            <a:normAutofit/>
          </a:bodyPr>
          <a:lstStyle>
            <a:lvl1pPr>
              <a:defRPr lang="en-US" sz="2700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Acknowledgements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23305" y="2064522"/>
            <a:ext cx="7697390" cy="210742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100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dirty="0"/>
              <a:t>*Content: If you want to thank others for their help, only their names and affiliations can be listed (John Doe – TCY HVAC)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*No images or logos allowed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*No emails or phone numbers allowed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*List Potential Bias</a:t>
            </a:r>
          </a:p>
        </p:txBody>
      </p:sp>
    </p:spTree>
    <p:extLst>
      <p:ext uri="{BB962C8B-B14F-4D97-AF65-F5344CB8AC3E}">
        <p14:creationId xmlns:p14="http://schemas.microsoft.com/office/powerpoint/2010/main" val="65260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/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01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Outline/Agenda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944761" y="1416822"/>
            <a:ext cx="6549033" cy="210742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100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In accordance with the Conferences &amp; Expositions Committee (CEC) Commercialism Policy, you may not: </a:t>
            </a:r>
            <a:b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	*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Reference or display trade names, logos, or products of HVAC&amp;R related 	organizations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*Infer that ASHRAE approves or endorses any product, software, or system for 	any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reason.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Presentations </a:t>
            </a:r>
            <a:r>
              <a:rPr lang="en-US" alt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be submitted in advance</a:t>
            </a:r>
            <a:b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	*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Presentations will be reviewed for commercialism. Once approved, no 	additional changes can be made. 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	*Any changes requested must be made by the presenter. 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*Speakers who do not submit a presentation in advance or have a rejected 	presentation on file will not be allowed to present.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*Review your e-mails for specific deadlines and upload instructions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0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/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" y="165101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Outline/Agenda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944761" y="1416822"/>
            <a:ext cx="6549033" cy="210742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100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*No Hyperlinks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*Research, programs, policy, legislation or name of organizations, software, government agencies and government-sponsored agencies may be referenced only in order to maintain presentation clarity and relevance. Modeling software products can be listed once and afterwards refer to generically (software 1, software 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72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/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444" y="174625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Outline/Agenda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944761" y="1416822"/>
            <a:ext cx="6549033" cy="210742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500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 accordance with CEC policy, any logos of HVAC&amp;R related organizations in images must be covered. </a:t>
            </a:r>
            <a:b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PowerPoint, click Insert 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Shape  Choose Shape. 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 the Format tab you can change the color of your shape. 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You can also </a:t>
            </a:r>
            <a:r>
              <a:rPr lang="en-US" alt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Ctrl+Click</a:t>
            </a: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on your main image + covered shapes, right click, and select “group” so all pieces move and </a:t>
            </a:r>
            <a:b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re-size together. Covered logos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13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16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Conclusion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944761" y="1416822"/>
            <a:ext cx="6549033" cy="2107428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500" u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Click here to list 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5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6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1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8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0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83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74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E386D-D596-43F8-8F7F-EC29E2E0A8BB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EDE4D-DC37-4180-B29E-77B367E2BC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picserver.org/p/progress.html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DAB1EF-9EDF-4055-90EE-8BCAEFE3D5AE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US" dirty="0"/>
              <a:t>Winter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15ED5-BEDE-4E92-885D-3BC09BAC2F6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923873" y="4121363"/>
            <a:ext cx="5266111" cy="658164"/>
          </a:xfrm>
        </p:spPr>
        <p:txBody>
          <a:bodyPr/>
          <a:lstStyle/>
          <a:p>
            <a:r>
              <a:rPr lang="en-US" dirty="0"/>
              <a:t>Chris Wilkins, Chair</a:t>
            </a:r>
          </a:p>
          <a:p>
            <a:r>
              <a:rPr lang="en-US" dirty="0"/>
              <a:t>Research Administration Committee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CA763-D975-4D34-96AE-F22573FDBE5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151332" y="5734049"/>
            <a:ext cx="1772543" cy="138245"/>
          </a:xfrm>
        </p:spPr>
        <p:txBody>
          <a:bodyPr/>
          <a:lstStyle/>
          <a:p>
            <a:r>
              <a:rPr lang="en-US" dirty="0"/>
              <a:t>Chris Wilkins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89E6-714D-4816-8946-7D2EF0B7712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51333" y="5927125"/>
            <a:ext cx="1772543" cy="439352"/>
          </a:xfrm>
        </p:spPr>
        <p:txBody>
          <a:bodyPr/>
          <a:lstStyle/>
          <a:p>
            <a:r>
              <a:rPr lang="en-US" dirty="0"/>
              <a:t>ASHRAE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9FE2F8-4771-42B6-9272-87A05F4184F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51333" y="6250399"/>
            <a:ext cx="1772543" cy="439352"/>
          </a:xfrm>
        </p:spPr>
        <p:txBody>
          <a:bodyPr/>
          <a:lstStyle/>
          <a:p>
            <a:r>
              <a:rPr lang="en-US" dirty="0"/>
              <a:t>RACChair@ashrae.net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3EC4BF-4603-434E-9895-68647F8217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Research Subcommittee Chair’s “Breakfast” Meeting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"/>
    </mc:Choice>
    <mc:Fallback xmlns="">
      <p:transition spd="slow" advTm="1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606371" y="1416822"/>
            <a:ext cx="7886700" cy="437954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Background – TCs have asked RAC to fund documents as part of technology transfer effort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RAC and </a:t>
            </a:r>
            <a:r>
              <a:rPr lang="en-US" sz="2800" dirty="0" err="1"/>
              <a:t>PubCom</a:t>
            </a:r>
            <a:r>
              <a:rPr lang="en-US" sz="2800" dirty="0"/>
              <a:t> jointly developed the new PTAR process to align with workflow for these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RAC and </a:t>
            </a:r>
            <a:r>
              <a:rPr lang="en-US" sz="2800" dirty="0" err="1"/>
              <a:t>PubCom</a:t>
            </a:r>
            <a:r>
              <a:rPr lang="en-US" sz="2800" dirty="0"/>
              <a:t> are now ready to launch this process.  Research Manual posted mid Feb.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Coordinate with your RL if you need info prior to mid Feb.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001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Funded Publications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44"/>
    </mc:Choice>
    <mc:Fallback xmlns="">
      <p:transition spd="slow" advTm="119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F2210-BA39-4A37-AF5A-F3846902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1C5E1-5F88-41BF-82F4-BA02CD15C272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240536" y="2015376"/>
            <a:ext cx="3627239" cy="3467099"/>
          </a:xfrm>
        </p:spPr>
        <p:txBody>
          <a:bodyPr/>
          <a:lstStyle/>
          <a:p>
            <a:r>
              <a:rPr lang="en-US" sz="2800" dirty="0"/>
              <a:t>Research Subcommittee Chairs</a:t>
            </a:r>
          </a:p>
          <a:p>
            <a:r>
              <a:rPr lang="en-US" sz="2800" dirty="0"/>
              <a:t>PES and PMS members</a:t>
            </a:r>
          </a:p>
          <a:p>
            <a:r>
              <a:rPr lang="en-US" sz="2800" dirty="0"/>
              <a:t>RAP Members</a:t>
            </a:r>
          </a:p>
          <a:p>
            <a:r>
              <a:rPr lang="en-US" sz="2800" dirty="0"/>
              <a:t>RAC Members</a:t>
            </a:r>
          </a:p>
          <a:p>
            <a:r>
              <a:rPr lang="en-US" sz="2800" dirty="0"/>
              <a:t>ASHRAE staff</a:t>
            </a:r>
          </a:p>
          <a:p>
            <a:endParaRPr lang="en-US" sz="2800" dirty="0"/>
          </a:p>
        </p:txBody>
      </p:sp>
      <p:pic>
        <p:nvPicPr>
          <p:cNvPr id="1026" name="Picture 2" descr="29 Funny Thank You Meme Of The Day | Funny thank you, Thank you ...">
            <a:extLst>
              <a:ext uri="{FF2B5EF4-FFF2-40B4-BE49-F238E27FC236}">
                <a16:creationId xmlns:a16="http://schemas.microsoft.com/office/drawing/2014/main" id="{F8F6531B-6845-4741-AE70-2E2E5DE5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4" y="1858212"/>
            <a:ext cx="3781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2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7"/>
    </mc:Choice>
    <mc:Fallback xmlns="">
      <p:transition spd="slow" advTm="1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2869" y="117476"/>
            <a:ext cx="7886700" cy="643543"/>
          </a:xfrm>
        </p:spPr>
        <p:txBody>
          <a:bodyPr>
            <a:normAutofit/>
          </a:bodyPr>
          <a:lstStyle>
            <a:lvl1pPr>
              <a:defRPr lang="en-US" sz="2700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RAC Membership for SY 2020-2021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539A86-3114-427E-88F4-A7CFD6D71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60573"/>
              </p:ext>
            </p:extLst>
          </p:nvPr>
        </p:nvGraphicFramePr>
        <p:xfrm>
          <a:off x="192946" y="3821661"/>
          <a:ext cx="875810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9054">
                  <a:extLst>
                    <a:ext uri="{9D8B030D-6E8A-4147-A177-3AD203B41FA5}">
                      <a16:colId xmlns:a16="http://schemas.microsoft.com/office/drawing/2014/main" val="1555713328"/>
                    </a:ext>
                  </a:extLst>
                </a:gridCol>
                <a:gridCol w="4379054">
                  <a:extLst>
                    <a:ext uri="{9D8B030D-6E8A-4147-A177-3AD203B41FA5}">
                      <a16:colId xmlns:a16="http://schemas.microsoft.com/office/drawing/2014/main" val="15182002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Liaisons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180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1: Ahmed </a:t>
                      </a:r>
                      <a:r>
                        <a:rPr lang="en-US" sz="2000" b="0" dirty="0" err="1"/>
                        <a:t>Kashef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6: </a:t>
                      </a:r>
                      <a:r>
                        <a:rPr lang="en-US" sz="2000" b="1" dirty="0"/>
                        <a:t>Stefan </a:t>
                      </a:r>
                      <a:r>
                        <a:rPr lang="en-US" sz="2000" b="1" dirty="0" err="1"/>
                        <a:t>Elbel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41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2: William </a:t>
                      </a:r>
                      <a:r>
                        <a:rPr lang="en-US" sz="2000" b="0" dirty="0" err="1"/>
                        <a:t>Hutzel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7: William Murphy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380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3: </a:t>
                      </a:r>
                      <a:r>
                        <a:rPr lang="en-US" sz="2000" b="1" dirty="0"/>
                        <a:t>Chee Sheng 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8: Chris </a:t>
                      </a:r>
                      <a:r>
                        <a:rPr lang="en-US" sz="2000" b="0" dirty="0" err="1"/>
                        <a:t>Seeton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25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4: </a:t>
                      </a:r>
                      <a:r>
                        <a:rPr lang="en-US" sz="2000" b="1" dirty="0"/>
                        <a:t>Natascha Milesi-Ferretti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9: Paolo </a:t>
                      </a:r>
                      <a:r>
                        <a:rPr lang="en-US" sz="2000" b="0" dirty="0" err="1"/>
                        <a:t>Tronville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83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5: </a:t>
                      </a:r>
                      <a:r>
                        <a:rPr lang="en-US" sz="2000" b="1" dirty="0" err="1"/>
                        <a:t>Jin</a:t>
                      </a:r>
                      <a:r>
                        <a:rPr lang="en-US" sz="2000" b="1" dirty="0"/>
                        <a:t> Wen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Section 10: Lorenzo </a:t>
                      </a:r>
                      <a:r>
                        <a:rPr lang="en-US" sz="2000" b="0" dirty="0" err="1"/>
                        <a:t>Cremaschi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207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97824BB-50B6-4498-BC9D-E92C154C9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597671"/>
              </p:ext>
            </p:extLst>
          </p:nvPr>
        </p:nvGraphicFramePr>
        <p:xfrm>
          <a:off x="192946" y="1454381"/>
          <a:ext cx="4847244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244">
                  <a:extLst>
                    <a:ext uri="{9D8B030D-6E8A-4147-A177-3AD203B41FA5}">
                      <a16:colId xmlns:a16="http://schemas.microsoft.com/office/drawing/2014/main" val="3896029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ExCom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610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Chair: Chris Wilkins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124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Vice-Chair: Mike Pouchak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038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/>
                        <a:t>RPS Chair: Dennis Loveday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850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RAS Chair: Omar Abdelaziz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60682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40"/>
    </mc:Choice>
    <mc:Fallback xmlns="">
      <p:transition spd="slow" advTm="3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644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Research Budget – COVID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4EBAE-3CA0-407E-91B0-31A8090F44A1}"/>
              </a:ext>
            </a:extLst>
          </p:cNvPr>
          <p:cNvSpPr txBox="1"/>
          <p:nvPr/>
        </p:nvSpPr>
        <p:spPr>
          <a:xfrm>
            <a:off x="6746632" y="2697773"/>
            <a:ext cx="15650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24060B-3F77-47D2-B915-441979266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3390"/>
            <a:ext cx="7886700" cy="4865107"/>
          </a:xfrm>
        </p:spPr>
        <p:txBody>
          <a:bodyPr>
            <a:noAutofit/>
          </a:bodyPr>
          <a:lstStyle/>
          <a:p>
            <a:r>
              <a:rPr lang="en-US" sz="2400" dirty="0"/>
              <a:t>Typically, $2.6M - $2.7M per year </a:t>
            </a:r>
          </a:p>
          <a:p>
            <a:pPr lvl="1"/>
            <a:r>
              <a:rPr lang="en-US" sz="2000" dirty="0"/>
              <a:t>Donations</a:t>
            </a:r>
          </a:p>
          <a:p>
            <a:pPr lvl="1"/>
            <a:r>
              <a:rPr lang="en-US" sz="2000" dirty="0"/>
              <a:t>Research Promotion sponsored events</a:t>
            </a:r>
          </a:p>
          <a:p>
            <a:pPr lvl="1"/>
            <a:r>
              <a:rPr lang="en-US" sz="2000" dirty="0"/>
              <a:t>AHR Expo contribution</a:t>
            </a:r>
          </a:p>
          <a:p>
            <a:r>
              <a:rPr lang="en-US" sz="2400" dirty="0"/>
              <a:t>Funds collected in a given SY becomes RAC budget in next SY RAC Budget for SY 20-21 is 1.8 million and it covers current contract commitments only. </a:t>
            </a:r>
          </a:p>
          <a:p>
            <a:r>
              <a:rPr lang="en-US" sz="2400" dirty="0"/>
              <a:t>Funds (Typical Expenditures):</a:t>
            </a:r>
          </a:p>
          <a:p>
            <a:pPr lvl="1"/>
            <a:r>
              <a:rPr lang="en-US" sz="2000" dirty="0"/>
              <a:t>Research Projects – 12-15 new projects per year</a:t>
            </a:r>
          </a:p>
          <a:p>
            <a:pPr lvl="1"/>
            <a:r>
              <a:rPr lang="en-US" sz="2000" dirty="0"/>
              <a:t>Grants and Awards</a:t>
            </a:r>
          </a:p>
          <a:p>
            <a:pPr lvl="2"/>
            <a:r>
              <a:rPr lang="en-US" sz="1800" dirty="0"/>
              <a:t>Innovative Research Grants ($125k over 3 years)</a:t>
            </a:r>
          </a:p>
          <a:p>
            <a:pPr lvl="2"/>
            <a:r>
              <a:rPr lang="en-US" sz="1800" dirty="0"/>
              <a:t>New Investigator Award ($125k over 3 years)</a:t>
            </a:r>
          </a:p>
          <a:p>
            <a:pPr lvl="2"/>
            <a:r>
              <a:rPr lang="en-US" sz="1800" dirty="0"/>
              <a:t>Grant In Aid – Typically 20-25 per year @ $11,500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66"/>
    </mc:Choice>
    <mc:Fallback xmlns="">
      <p:transition spd="slow" advTm="8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4706-7045-4EF8-8944-E0CCC612C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138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ASHRAE Research Fundraising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15511-98C4-4F80-BC9A-A37FFAEE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18" y="1524541"/>
            <a:ext cx="7886700" cy="4636507"/>
          </a:xfrm>
        </p:spPr>
        <p:txBody>
          <a:bodyPr>
            <a:noAutofit/>
          </a:bodyPr>
          <a:lstStyle/>
          <a:p>
            <a:r>
              <a:rPr lang="en-US" sz="2400" dirty="0"/>
              <a:t>In spite of COVID, Research Promotion (RP) was very successful.</a:t>
            </a:r>
          </a:p>
          <a:p>
            <a:r>
              <a:rPr lang="en-US" sz="2400" dirty="0"/>
              <a:t>Although $1.8M was below our RAC expectation and led to some “austerity”, it could have been worse if not for the efforts of RP and all the individual chapters and members.</a:t>
            </a:r>
          </a:p>
          <a:p>
            <a:r>
              <a:rPr lang="en-US" sz="2400" dirty="0"/>
              <a:t>RSC and others can look for opportunities to promote ASHRAE directly, or indirectly.  Don’t be shy about “talking up” ASHRAE Research!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DBC812-8CB9-4FD1-A143-1BBC2651C178}"/>
              </a:ext>
            </a:extLst>
          </p:cNvPr>
          <p:cNvGrpSpPr/>
          <p:nvPr/>
        </p:nvGrpSpPr>
        <p:grpSpPr>
          <a:xfrm>
            <a:off x="2225040" y="4704305"/>
            <a:ext cx="4693920" cy="1171575"/>
            <a:chOff x="2966720" y="5035550"/>
            <a:chExt cx="6258560" cy="1562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3232ED-AC6C-415E-92F7-D68BB2C5F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845" b="47173"/>
            <a:stretch/>
          </p:blipFill>
          <p:spPr>
            <a:xfrm>
              <a:off x="2966720" y="5035550"/>
              <a:ext cx="6258560" cy="15621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8286EB6-B45D-490D-8476-D6CF79CAAAC6}"/>
                </a:ext>
              </a:extLst>
            </p:cNvPr>
            <p:cNvSpPr/>
            <p:nvPr/>
          </p:nvSpPr>
          <p:spPr>
            <a:xfrm>
              <a:off x="7734300" y="5324475"/>
              <a:ext cx="723900" cy="5143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39"/>
    </mc:Choice>
    <mc:Fallback xmlns="">
      <p:transition spd="slow" advTm="7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0001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Accomplishments</a:t>
            </a:r>
            <a:endParaRPr lang="en-US" dirty="0"/>
          </a:p>
        </p:txBody>
      </p:sp>
      <p:pic>
        <p:nvPicPr>
          <p:cNvPr id="5" name="Picture 4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38B5175E-0B30-4577-AE10-5148CEF5B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2000" y="1517650"/>
            <a:ext cx="7620000" cy="450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73FFE-3746-4803-9646-9BCE8DED1A0B}"/>
              </a:ext>
            </a:extLst>
          </p:cNvPr>
          <p:cNvSpPr txBox="1"/>
          <p:nvPr/>
        </p:nvSpPr>
        <p:spPr>
          <a:xfrm>
            <a:off x="762000" y="6026150"/>
            <a:ext cx="762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picserver.org/p/progres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2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"/>
    </mc:Choice>
    <mc:Fallback xmlns="">
      <p:transition spd="slow" advTm="7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773311" y="1877003"/>
            <a:ext cx="7697390" cy="3600851"/>
          </a:xfrm>
        </p:spPr>
        <p:txBody>
          <a:bodyPr/>
          <a:lstStyle/>
          <a:p>
            <a:r>
              <a:rPr lang="en-US" sz="2800" u="sng" dirty="0"/>
              <a:t>Fall 2020 Meeting</a:t>
            </a:r>
            <a:r>
              <a:rPr lang="en-US" sz="2800" dirty="0"/>
              <a:t>:</a:t>
            </a:r>
          </a:p>
          <a:p>
            <a:r>
              <a:rPr lang="en-US" sz="2800" dirty="0"/>
              <a:t>2 Research Topic Acceptance Requests (RTARs)</a:t>
            </a:r>
          </a:p>
          <a:p>
            <a:r>
              <a:rPr lang="en-US" sz="2800" dirty="0"/>
              <a:t>5 Work Statements </a:t>
            </a:r>
          </a:p>
          <a:p>
            <a:r>
              <a:rPr lang="en-US" sz="2800" u="sng" dirty="0"/>
              <a:t>Winter 2021 Meeting</a:t>
            </a:r>
            <a:r>
              <a:rPr lang="en-US" sz="2800" dirty="0"/>
              <a:t>:</a:t>
            </a:r>
          </a:p>
          <a:p>
            <a:r>
              <a:rPr lang="en-US" sz="2800" dirty="0"/>
              <a:t>4 RTARs</a:t>
            </a:r>
          </a:p>
          <a:p>
            <a:r>
              <a:rPr lang="en-US" sz="2800" dirty="0"/>
              <a:t>7 Work Statements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2869" y="117476"/>
            <a:ext cx="7886700" cy="643543"/>
          </a:xfrm>
        </p:spPr>
        <p:txBody>
          <a:bodyPr>
            <a:normAutofit/>
          </a:bodyPr>
          <a:lstStyle>
            <a:lvl1pPr>
              <a:defRPr lang="en-US" sz="2700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RAC reviews </a:t>
            </a:r>
            <a:r>
              <a:rPr lang="en-US" sz="2475" dirty="0">
                <a:latin typeface="+mn-lt"/>
              </a:rPr>
              <a:t>for SY 2020-21 to date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0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10"/>
    </mc:Choice>
    <mc:Fallback xmlns="">
      <p:transition spd="slow" advTm="7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5716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ASHRAE’s Research Strategic Plan 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2893DB-BDE4-4EDD-BCA8-CA5E5A9D3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513723"/>
              </p:ext>
            </p:extLst>
          </p:nvPr>
        </p:nvGraphicFramePr>
        <p:xfrm>
          <a:off x="1166055" y="1481327"/>
          <a:ext cx="6096000" cy="2224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75298769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41602940"/>
                    </a:ext>
                  </a:extLst>
                </a:gridCol>
              </a:tblGrid>
              <a:tr h="370692">
                <a:tc gridSpan="2">
                  <a:txBody>
                    <a:bodyPr/>
                    <a:lstStyle/>
                    <a:p>
                      <a:r>
                        <a:rPr lang="en-US" dirty="0"/>
                        <a:t>RAP Membership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382410"/>
                  </a:ext>
                </a:extLst>
              </a:tr>
              <a:tr h="370692">
                <a:tc>
                  <a:txBody>
                    <a:bodyPr/>
                    <a:lstStyle/>
                    <a:p>
                      <a:r>
                        <a:rPr lang="en-US" dirty="0"/>
                        <a:t>Reinhard Radermacher (Chair)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Mike Pouchak (</a:t>
                      </a:r>
                      <a:r>
                        <a:rPr lang="en-US" dirty="0"/>
                        <a:t>RAC VC)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775867"/>
                  </a:ext>
                </a:extLst>
              </a:tr>
              <a:tr h="370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Larry Markel (past RAP)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Pawel </a:t>
                      </a:r>
                      <a:r>
                        <a:rPr lang="en-US" dirty="0" err="1"/>
                        <a:t>Wargocki</a:t>
                      </a:r>
                      <a:r>
                        <a:rPr lang="en-US" dirty="0"/>
                        <a:t> (Intl)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004467"/>
                  </a:ext>
                </a:extLst>
              </a:tr>
              <a:tr h="370692">
                <a:tc>
                  <a:txBody>
                    <a:bodyPr/>
                    <a:lstStyle/>
                    <a:p>
                      <a:r>
                        <a:rPr lang="en-US" dirty="0"/>
                        <a:t>Eckhard Groll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Kishor </a:t>
                      </a:r>
                      <a:r>
                        <a:rPr lang="en-US" dirty="0" err="1"/>
                        <a:t>Khankari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377417"/>
                  </a:ext>
                </a:extLst>
              </a:tr>
              <a:tr h="370692">
                <a:tc>
                  <a:txBody>
                    <a:bodyPr/>
                    <a:lstStyle/>
                    <a:p>
                      <a:r>
                        <a:rPr lang="en-US" dirty="0"/>
                        <a:t>Allen Chad Kirkwood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Dawen</a:t>
                      </a:r>
                      <a:r>
                        <a:rPr lang="en-US" dirty="0"/>
                        <a:t> 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630351"/>
                  </a:ext>
                </a:extLst>
              </a:tr>
              <a:tr h="370692">
                <a:tc>
                  <a:txBody>
                    <a:bodyPr/>
                    <a:lstStyle/>
                    <a:p>
                      <a:r>
                        <a:rPr lang="en-US" dirty="0"/>
                        <a:t>Chun-Cheng Piao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Agami</a:t>
                      </a:r>
                      <a:r>
                        <a:rPr lang="en-US" dirty="0"/>
                        <a:t> Reddy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095893"/>
                  </a:ext>
                </a:extLst>
              </a:tr>
            </a:tbl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DD3E5F-3F54-4B89-8B4B-32695E69DFA5}"/>
              </a:ext>
            </a:extLst>
          </p:cNvPr>
          <p:cNvSpPr txBox="1">
            <a:spLocks/>
          </p:cNvSpPr>
          <p:nvPr/>
        </p:nvSpPr>
        <p:spPr>
          <a:xfrm>
            <a:off x="581025" y="3805472"/>
            <a:ext cx="8119045" cy="26810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Research Advisory Panel kick-off in November 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Solicited input from ASHRAE members through online survey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Analyzed results from nearly 800 respondents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Draft Plan will be considered in Feb. for approval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7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5"/>
    </mc:Choice>
    <mc:Fallback xmlns="">
      <p:transition spd="slow" advTm="38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3"/>
          </p:nvPr>
        </p:nvSpPr>
        <p:spPr>
          <a:xfrm>
            <a:off x="606371" y="1416822"/>
            <a:ext cx="7886700" cy="4379544"/>
          </a:xfrm>
        </p:spPr>
        <p:txBody>
          <a:bodyPr/>
          <a:lstStyle/>
          <a:p>
            <a:r>
              <a:rPr lang="en-US" sz="2800" dirty="0"/>
              <a:t>Derived 7 Initiatives (Working Titles)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Understanding IEQ and Impact on Productivity, HVAC airborne pathogen transmission and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Education and Outreach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Sustainability – Energy and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Resilience for buildings and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Tools and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HVAC components including new refrigerants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Leveraging ASHRAE Research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0013" y="146050"/>
            <a:ext cx="7886700" cy="643543"/>
          </a:xfrm>
        </p:spPr>
        <p:txBody>
          <a:bodyPr>
            <a:normAutofit/>
          </a:bodyPr>
          <a:lstStyle>
            <a:lvl1pPr>
              <a:defRPr lang="en-US" sz="2475" b="1" smtClean="0">
                <a:solidFill>
                  <a:schemeClr val="bg1"/>
                </a:solidFill>
              </a:defRPr>
            </a:lvl1pPr>
          </a:lstStyle>
          <a:p>
            <a:r>
              <a:rPr lang="en-US" sz="2475" b="1" dirty="0">
                <a:solidFill>
                  <a:schemeClr val="bg1"/>
                </a:solidFill>
                <a:latin typeface="+mn-lt"/>
              </a:rPr>
              <a:t>Research Strategic Plan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65"/>
    </mc:Choice>
    <mc:Fallback xmlns="">
      <p:transition spd="slow" advTm="52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27BB-058E-4ED1-AF72-C9DF1209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" y="146050"/>
            <a:ext cx="8881149" cy="937865"/>
          </a:xfrm>
        </p:spPr>
        <p:txBody>
          <a:bodyPr>
            <a:normAutofit/>
          </a:bodyPr>
          <a:lstStyle/>
          <a:p>
            <a:r>
              <a:rPr lang="en-US" dirty="0"/>
              <a:t>Training schedule for Project Monitoring and Proposal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43EA6-33EA-48F1-9813-9EB1F661AE9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247156" y="5511549"/>
            <a:ext cx="5890462" cy="1013959"/>
          </a:xfrm>
        </p:spPr>
        <p:txBody>
          <a:bodyPr/>
          <a:lstStyle/>
          <a:p>
            <a:r>
              <a:rPr lang="en-US" sz="2000" dirty="0"/>
              <a:t>Project Monitoring Subcommittee Training</a:t>
            </a:r>
          </a:p>
          <a:p>
            <a:r>
              <a:rPr lang="en-US" sz="2000" dirty="0"/>
              <a:t>Proposal Evaluation Subcommittee Training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40F26DA-90EE-4DF8-9616-7031076A4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990"/>
              </p:ext>
            </p:extLst>
          </p:nvPr>
        </p:nvGraphicFramePr>
        <p:xfrm>
          <a:off x="1209056" y="2814468"/>
          <a:ext cx="7642738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3910">
                  <a:extLst>
                    <a:ext uri="{9D8B030D-6E8A-4147-A177-3AD203B41FA5}">
                      <a16:colId xmlns:a16="http://schemas.microsoft.com/office/drawing/2014/main" val="2217967313"/>
                    </a:ext>
                  </a:extLst>
                </a:gridCol>
                <a:gridCol w="2291249">
                  <a:extLst>
                    <a:ext uri="{9D8B030D-6E8A-4147-A177-3AD203B41FA5}">
                      <a16:colId xmlns:a16="http://schemas.microsoft.com/office/drawing/2014/main" val="1838098071"/>
                    </a:ext>
                  </a:extLst>
                </a:gridCol>
                <a:gridCol w="2547579">
                  <a:extLst>
                    <a:ext uri="{9D8B030D-6E8A-4147-A177-3AD203B41FA5}">
                      <a16:colId xmlns:a16="http://schemas.microsoft.com/office/drawing/2014/main" val="2334724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Fall Solicitation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Spring Solicitation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361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Projects released for bid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 March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01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Bids due from potential contractors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Mid May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707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Contractors selected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Winter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Summer meeting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953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Earliest possible start date for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April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September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22799"/>
                  </a:ext>
                </a:extLst>
              </a:tr>
            </a:tbl>
          </a:graphicData>
        </a:graphic>
      </p:graphicFrame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42F56E0-4DF5-4A3C-AF83-54526D2C73E9}"/>
              </a:ext>
            </a:extLst>
          </p:cNvPr>
          <p:cNvSpPr/>
          <p:nvPr/>
        </p:nvSpPr>
        <p:spPr>
          <a:xfrm rot="16200000">
            <a:off x="411142" y="5049597"/>
            <a:ext cx="785524" cy="55527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E638B722-75F0-4C30-86BC-FC24DC0AA98B}"/>
              </a:ext>
            </a:extLst>
          </p:cNvPr>
          <p:cNvSpPr/>
          <p:nvPr/>
        </p:nvSpPr>
        <p:spPr>
          <a:xfrm rot="16200000">
            <a:off x="-607122" y="4554088"/>
            <a:ext cx="2432755" cy="94457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E511F-6A8D-47AD-B478-8EA85E91F45C}"/>
              </a:ext>
            </a:extLst>
          </p:cNvPr>
          <p:cNvSpPr txBox="1"/>
          <p:nvPr/>
        </p:nvSpPr>
        <p:spPr>
          <a:xfrm>
            <a:off x="526265" y="1647825"/>
            <a:ext cx="810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Both PMS and PES training modules are now 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083C2-7273-46CE-A2DD-59949B0B2F7B}"/>
              </a:ext>
            </a:extLst>
          </p:cNvPr>
          <p:cNvSpPr txBox="1"/>
          <p:nvPr/>
        </p:nvSpPr>
        <p:spPr>
          <a:xfrm>
            <a:off x="1247156" y="2061856"/>
            <a:ext cx="764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Currently PES training is suspended until we start soliciting bids again for projects, PMS Training is available if requested.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2"/>
    </mc:Choice>
    <mc:Fallback xmlns="">
      <p:transition spd="slow" advTm="4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50374EE55DF44B46327BEC5647951" ma:contentTypeVersion="10" ma:contentTypeDescription="Create a new document." ma:contentTypeScope="" ma:versionID="eda40e137a2f76be393a2207704ee8cd">
  <xsd:schema xmlns:xsd="http://www.w3.org/2001/XMLSchema" xmlns:xs="http://www.w3.org/2001/XMLSchema" xmlns:p="http://schemas.microsoft.com/office/2006/metadata/properties" xmlns:ns3="53c7ad03-922b-4081-a692-dc901bcc8627" targetNamespace="http://schemas.microsoft.com/office/2006/metadata/properties" ma:root="true" ma:fieldsID="e1d44ad931e6aa91749d7b001a62e952" ns3:_="">
    <xsd:import namespace="53c7ad03-922b-4081-a692-dc901bcc86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7ad03-922b-4081-a692-dc901bcc8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B8F097-3557-4465-8CF6-E7D755BA02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F89FD0-FC2C-45E6-A988-D00A031BC2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c7ad03-922b-4081-a692-dc901bcc86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8DB5F9-3255-417B-A3D4-834CFF6D57A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3c7ad03-922b-4081-a692-dc901bcc862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8786</TotalTime>
  <Words>597</Words>
  <Application>Microsoft Office PowerPoint</Application>
  <PresentationFormat>On-screen Show (4:3)</PresentationFormat>
  <Paragraphs>107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RAC Membership for SY 2020-2021</vt:lpstr>
      <vt:lpstr>Research Budget – COVID Impacts</vt:lpstr>
      <vt:lpstr>ASHRAE Research Fundraising</vt:lpstr>
      <vt:lpstr>Accomplishments</vt:lpstr>
      <vt:lpstr>RAC reviews for SY 2020-21 to date</vt:lpstr>
      <vt:lpstr>ASHRAE’s Research Strategic Plan </vt:lpstr>
      <vt:lpstr>Research Strategic Plan</vt:lpstr>
      <vt:lpstr>Training schedule for Project Monitoring and Proposal Evaluation</vt:lpstr>
      <vt:lpstr>Funded Publications</vt:lpstr>
      <vt:lpstr>Thank You!</vt:lpstr>
    </vt:vector>
  </TitlesOfParts>
  <Company>ASHRAE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Joyce, Megan</dc:creator>
  <cp:lastModifiedBy>Daniel, Donna</cp:lastModifiedBy>
  <cp:revision>93</cp:revision>
  <dcterms:created xsi:type="dcterms:W3CDTF">2017-02-06T18:00:44Z</dcterms:created>
  <dcterms:modified xsi:type="dcterms:W3CDTF">2021-02-10T02:16:40Z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0x01010090E50374EE55DF44B46327BEC5647951</vt:lpwstr>
  </property>
</Properties>
</file>