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257" r:id="rId3"/>
    <p:sldId id="336" r:id="rId4"/>
    <p:sldId id="335" r:id="rId5"/>
    <p:sldId id="261" r:id="rId6"/>
    <p:sldId id="277" r:id="rId7"/>
    <p:sldId id="337" r:id="rId8"/>
    <p:sldId id="278" r:id="rId9"/>
    <p:sldId id="280" r:id="rId10"/>
    <p:sldId id="262" r:id="rId11"/>
    <p:sldId id="283" r:id="rId12"/>
    <p:sldId id="284" r:id="rId13"/>
    <p:sldId id="285" r:id="rId14"/>
    <p:sldId id="339" r:id="rId15"/>
    <p:sldId id="264"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05D261-FF11-0255-6F29-BA10CB524147}" name="Milesi-Ferretti, Natascha S. (Fed)" initials="MFNS(" userId="S::natascha@nist.gov::b0c5bea1-0c21-4bf2-96d6-3ff6ba2db8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660"/>
  </p:normalViewPr>
  <p:slideViewPr>
    <p:cSldViewPr snapToGrid="0">
      <p:cViewPr varScale="1">
        <p:scale>
          <a:sx n="102" d="100"/>
          <a:sy n="102" d="100"/>
        </p:scale>
        <p:origin x="138"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F6855-655B-4B8F-8ADF-7C7E9687B049}" type="doc">
      <dgm:prSet loTypeId="urn:microsoft.com/office/officeart/2005/8/layout/process1" loCatId="process" qsTypeId="urn:microsoft.com/office/officeart/2005/8/quickstyle/simple1" qsCatId="simple" csTypeId="urn:microsoft.com/office/officeart/2005/8/colors/accent1_2" csCatId="accent1" phldr="1"/>
      <dgm:spPr/>
    </dgm:pt>
    <dgm:pt modelId="{B3C1A63E-A054-4315-AA62-727920E1A4D7}">
      <dgm:prSet phldrT="[Text]" custT="1"/>
      <dgm:spPr/>
      <dgm:t>
        <a:bodyPr/>
        <a:lstStyle/>
        <a:p>
          <a:r>
            <a:rPr lang="en-US" sz="2400" dirty="0"/>
            <a:t>TC submits PTAR to MORTS</a:t>
          </a:r>
        </a:p>
      </dgm:t>
    </dgm:pt>
    <dgm:pt modelId="{347EEA3A-8B3C-4B3F-A96C-CBCEAFFB0A73}" type="parTrans" cxnId="{6BD9DB20-5E39-4007-8028-21A7B950897B}">
      <dgm:prSet/>
      <dgm:spPr/>
      <dgm:t>
        <a:bodyPr/>
        <a:lstStyle/>
        <a:p>
          <a:endParaRPr lang="en-US"/>
        </a:p>
      </dgm:t>
    </dgm:pt>
    <dgm:pt modelId="{D5D6B5DD-9322-4C05-8B20-1D67FB7F8615}" type="sibTrans" cxnId="{6BD9DB20-5E39-4007-8028-21A7B950897B}">
      <dgm:prSet/>
      <dgm:spPr/>
      <dgm:t>
        <a:bodyPr/>
        <a:lstStyle/>
        <a:p>
          <a:endParaRPr lang="en-US"/>
        </a:p>
      </dgm:t>
    </dgm:pt>
    <dgm:pt modelId="{AD4B973C-F5FF-487E-8EA1-E6CB7EA1ACFE}">
      <dgm:prSet phldrT="[Text]" custT="1"/>
      <dgm:spPr/>
      <dgm:t>
        <a:bodyPr/>
        <a:lstStyle/>
        <a:p>
          <a:r>
            <a:rPr lang="en-US" sz="2400" dirty="0"/>
            <a:t>Publications Committee confirms that it will be supported by ASHRAE and that audience is appropriate</a:t>
          </a:r>
        </a:p>
      </dgm:t>
    </dgm:pt>
    <dgm:pt modelId="{B2B50C86-A009-4C1B-86FF-EA44F6BE96A4}" type="parTrans" cxnId="{523F9965-EE81-4E92-A0E2-4903DAB05BB6}">
      <dgm:prSet/>
      <dgm:spPr/>
      <dgm:t>
        <a:bodyPr/>
        <a:lstStyle/>
        <a:p>
          <a:endParaRPr lang="en-US"/>
        </a:p>
      </dgm:t>
    </dgm:pt>
    <dgm:pt modelId="{999B61C6-D289-4AC8-ABF1-1FC2E97F2A85}" type="sibTrans" cxnId="{523F9965-EE81-4E92-A0E2-4903DAB05BB6}">
      <dgm:prSet/>
      <dgm:spPr/>
      <dgm:t>
        <a:bodyPr/>
        <a:lstStyle/>
        <a:p>
          <a:endParaRPr lang="en-US"/>
        </a:p>
      </dgm:t>
    </dgm:pt>
    <dgm:pt modelId="{73CF8944-AC10-4C6C-B46A-31BD0C9F073C}">
      <dgm:prSet phldrT="[Text]" custT="1"/>
      <dgm:spPr/>
      <dgm:t>
        <a:bodyPr/>
        <a:lstStyle/>
        <a:p>
          <a:pPr>
            <a:spcAft>
              <a:spcPts val="0"/>
            </a:spcAft>
          </a:pPr>
          <a:r>
            <a:rPr lang="en-US" sz="2400" kern="1200" dirty="0">
              <a:solidFill>
                <a:prstClr val="white"/>
              </a:solidFill>
              <a:latin typeface="Calibri" panose="020F0502020204030204"/>
              <a:ea typeface="+mn-ea"/>
              <a:cs typeface="+mn-cs"/>
            </a:rPr>
            <a:t>Publications </a:t>
          </a:r>
        </a:p>
        <a:p>
          <a:pPr>
            <a:spcAft>
              <a:spcPct val="35000"/>
            </a:spcAft>
          </a:pPr>
          <a:r>
            <a:rPr lang="en-US" sz="2400" kern="1200" dirty="0">
              <a:solidFill>
                <a:prstClr val="white"/>
              </a:solidFill>
              <a:latin typeface="Calibri" panose="020F0502020204030204"/>
              <a:ea typeface="+mn-ea"/>
              <a:cs typeface="+mn-cs"/>
            </a:rPr>
            <a:t>Committee </a:t>
          </a:r>
          <a:r>
            <a:rPr lang="en-US" sz="2400" kern="1200" dirty="0"/>
            <a:t>forwards the PTAR and their confirmation to RAC</a:t>
          </a:r>
        </a:p>
      </dgm:t>
    </dgm:pt>
    <dgm:pt modelId="{ED16F70C-EE78-4F69-AD1E-8D821C0F8C58}" type="parTrans" cxnId="{DC0F43AF-872C-46B9-B9AB-2B635E1EDCA9}">
      <dgm:prSet/>
      <dgm:spPr/>
      <dgm:t>
        <a:bodyPr/>
        <a:lstStyle/>
        <a:p>
          <a:endParaRPr lang="en-US"/>
        </a:p>
      </dgm:t>
    </dgm:pt>
    <dgm:pt modelId="{1E558C9C-AC1D-4C0B-9E54-CF12D31FE882}" type="sibTrans" cxnId="{DC0F43AF-872C-46B9-B9AB-2B635E1EDCA9}">
      <dgm:prSet/>
      <dgm:spPr/>
      <dgm:t>
        <a:bodyPr/>
        <a:lstStyle/>
        <a:p>
          <a:endParaRPr lang="en-US"/>
        </a:p>
      </dgm:t>
    </dgm:pt>
    <dgm:pt modelId="{F2714E1D-C696-4113-96DD-71339FA256F8}" type="pres">
      <dgm:prSet presAssocID="{E64F6855-655B-4B8F-8ADF-7C7E9687B049}" presName="Name0" presStyleCnt="0">
        <dgm:presLayoutVars>
          <dgm:dir/>
          <dgm:resizeHandles val="exact"/>
        </dgm:presLayoutVars>
      </dgm:prSet>
      <dgm:spPr/>
    </dgm:pt>
    <dgm:pt modelId="{989B69DF-590A-4E6D-8813-95BFD19323FF}" type="pres">
      <dgm:prSet presAssocID="{B3C1A63E-A054-4315-AA62-727920E1A4D7}" presName="node" presStyleLbl="node1" presStyleIdx="0" presStyleCnt="3" custLinFactX="-12894" custLinFactNeighborX="-100000">
        <dgm:presLayoutVars>
          <dgm:bulletEnabled val="1"/>
        </dgm:presLayoutVars>
      </dgm:prSet>
      <dgm:spPr/>
    </dgm:pt>
    <dgm:pt modelId="{B3795BA0-5D11-4623-8FA1-B4B4262A6965}" type="pres">
      <dgm:prSet presAssocID="{D5D6B5DD-9322-4C05-8B20-1D67FB7F8615}" presName="sibTrans" presStyleLbl="sibTrans2D1" presStyleIdx="0" presStyleCnt="2"/>
      <dgm:spPr/>
    </dgm:pt>
    <dgm:pt modelId="{4AB6714B-3EE9-4393-B8BB-A73421524BBD}" type="pres">
      <dgm:prSet presAssocID="{D5D6B5DD-9322-4C05-8B20-1D67FB7F8615}" presName="connectorText" presStyleLbl="sibTrans2D1" presStyleIdx="0" presStyleCnt="2"/>
      <dgm:spPr/>
    </dgm:pt>
    <dgm:pt modelId="{2FF48A39-B980-44AC-96F0-A07FC65FEA12}" type="pres">
      <dgm:prSet presAssocID="{AD4B973C-F5FF-487E-8EA1-E6CB7EA1ACFE}" presName="node" presStyleLbl="node1" presStyleIdx="1" presStyleCnt="3" custScaleX="154036">
        <dgm:presLayoutVars>
          <dgm:bulletEnabled val="1"/>
        </dgm:presLayoutVars>
      </dgm:prSet>
      <dgm:spPr/>
    </dgm:pt>
    <dgm:pt modelId="{CD025C96-7D2E-4691-8B42-E09B3AC54A15}" type="pres">
      <dgm:prSet presAssocID="{999B61C6-D289-4AC8-ABF1-1FC2E97F2A85}" presName="sibTrans" presStyleLbl="sibTrans2D1" presStyleIdx="1" presStyleCnt="2"/>
      <dgm:spPr/>
    </dgm:pt>
    <dgm:pt modelId="{6456D7DF-9144-470E-B167-A79FE1CADF02}" type="pres">
      <dgm:prSet presAssocID="{999B61C6-D289-4AC8-ABF1-1FC2E97F2A85}" presName="connectorText" presStyleLbl="sibTrans2D1" presStyleIdx="1" presStyleCnt="2"/>
      <dgm:spPr/>
    </dgm:pt>
    <dgm:pt modelId="{44685EFE-54B8-48DE-90C4-FA8506D3DC4A}" type="pres">
      <dgm:prSet presAssocID="{73CF8944-AC10-4C6C-B46A-31BD0C9F073C}" presName="node" presStyleLbl="node1" presStyleIdx="2" presStyleCnt="3">
        <dgm:presLayoutVars>
          <dgm:bulletEnabled val="1"/>
        </dgm:presLayoutVars>
      </dgm:prSet>
      <dgm:spPr/>
    </dgm:pt>
  </dgm:ptLst>
  <dgm:cxnLst>
    <dgm:cxn modelId="{6112721F-A73D-4889-92AE-F3883E8C10ED}" type="presOf" srcId="{73CF8944-AC10-4C6C-B46A-31BD0C9F073C}" destId="{44685EFE-54B8-48DE-90C4-FA8506D3DC4A}" srcOrd="0" destOrd="0" presId="urn:microsoft.com/office/officeart/2005/8/layout/process1"/>
    <dgm:cxn modelId="{6BD9DB20-5E39-4007-8028-21A7B950897B}" srcId="{E64F6855-655B-4B8F-8ADF-7C7E9687B049}" destId="{B3C1A63E-A054-4315-AA62-727920E1A4D7}" srcOrd="0" destOrd="0" parTransId="{347EEA3A-8B3C-4B3F-A96C-CBCEAFFB0A73}" sibTransId="{D5D6B5DD-9322-4C05-8B20-1D67FB7F8615}"/>
    <dgm:cxn modelId="{523F9965-EE81-4E92-A0E2-4903DAB05BB6}" srcId="{E64F6855-655B-4B8F-8ADF-7C7E9687B049}" destId="{AD4B973C-F5FF-487E-8EA1-E6CB7EA1ACFE}" srcOrd="1" destOrd="0" parTransId="{B2B50C86-A009-4C1B-86FF-EA44F6BE96A4}" sibTransId="{999B61C6-D289-4AC8-ABF1-1FC2E97F2A85}"/>
    <dgm:cxn modelId="{3BD29C4C-E44E-4FAD-9FE2-CDE6288852D2}" type="presOf" srcId="{D5D6B5DD-9322-4C05-8B20-1D67FB7F8615}" destId="{B3795BA0-5D11-4623-8FA1-B4B4262A6965}" srcOrd="0" destOrd="0" presId="urn:microsoft.com/office/officeart/2005/8/layout/process1"/>
    <dgm:cxn modelId="{B5184775-7DE6-4FDF-9E4B-0B431C766DE1}" type="presOf" srcId="{999B61C6-D289-4AC8-ABF1-1FC2E97F2A85}" destId="{6456D7DF-9144-470E-B167-A79FE1CADF02}" srcOrd="1" destOrd="0" presId="urn:microsoft.com/office/officeart/2005/8/layout/process1"/>
    <dgm:cxn modelId="{82C72077-5544-4640-9D04-292EC9BD563D}" type="presOf" srcId="{B3C1A63E-A054-4315-AA62-727920E1A4D7}" destId="{989B69DF-590A-4E6D-8813-95BFD19323FF}" srcOrd="0" destOrd="0" presId="urn:microsoft.com/office/officeart/2005/8/layout/process1"/>
    <dgm:cxn modelId="{5D7E8585-4D08-46D3-93B3-A95FD474FF96}" type="presOf" srcId="{999B61C6-D289-4AC8-ABF1-1FC2E97F2A85}" destId="{CD025C96-7D2E-4691-8B42-E09B3AC54A15}" srcOrd="0" destOrd="0" presId="urn:microsoft.com/office/officeart/2005/8/layout/process1"/>
    <dgm:cxn modelId="{D899FB87-18B3-48B0-851C-53C36CFC9B54}" type="presOf" srcId="{AD4B973C-F5FF-487E-8EA1-E6CB7EA1ACFE}" destId="{2FF48A39-B980-44AC-96F0-A07FC65FEA12}" srcOrd="0" destOrd="0" presId="urn:microsoft.com/office/officeart/2005/8/layout/process1"/>
    <dgm:cxn modelId="{DC0F43AF-872C-46B9-B9AB-2B635E1EDCA9}" srcId="{E64F6855-655B-4B8F-8ADF-7C7E9687B049}" destId="{73CF8944-AC10-4C6C-B46A-31BD0C9F073C}" srcOrd="2" destOrd="0" parTransId="{ED16F70C-EE78-4F69-AD1E-8D821C0F8C58}" sibTransId="{1E558C9C-AC1D-4C0B-9E54-CF12D31FE882}"/>
    <dgm:cxn modelId="{1559B8C4-F03C-41B3-A8F5-DD7FDC86634C}" type="presOf" srcId="{D5D6B5DD-9322-4C05-8B20-1D67FB7F8615}" destId="{4AB6714B-3EE9-4393-B8BB-A73421524BBD}" srcOrd="1" destOrd="0" presId="urn:microsoft.com/office/officeart/2005/8/layout/process1"/>
    <dgm:cxn modelId="{6093C9FC-A7DB-474F-B0FE-10AEAF42CF15}" type="presOf" srcId="{E64F6855-655B-4B8F-8ADF-7C7E9687B049}" destId="{F2714E1D-C696-4113-96DD-71339FA256F8}" srcOrd="0" destOrd="0" presId="urn:microsoft.com/office/officeart/2005/8/layout/process1"/>
    <dgm:cxn modelId="{F000EECF-5699-4752-AE96-2E2713AA8C65}" type="presParOf" srcId="{F2714E1D-C696-4113-96DD-71339FA256F8}" destId="{989B69DF-590A-4E6D-8813-95BFD19323FF}" srcOrd="0" destOrd="0" presId="urn:microsoft.com/office/officeart/2005/8/layout/process1"/>
    <dgm:cxn modelId="{66F3B717-E80D-4439-B0AF-71AAE21ABCF6}" type="presParOf" srcId="{F2714E1D-C696-4113-96DD-71339FA256F8}" destId="{B3795BA0-5D11-4623-8FA1-B4B4262A6965}" srcOrd="1" destOrd="0" presId="urn:microsoft.com/office/officeart/2005/8/layout/process1"/>
    <dgm:cxn modelId="{90FE82A1-A0B5-4334-B218-20C721312089}" type="presParOf" srcId="{B3795BA0-5D11-4623-8FA1-B4B4262A6965}" destId="{4AB6714B-3EE9-4393-B8BB-A73421524BBD}" srcOrd="0" destOrd="0" presId="urn:microsoft.com/office/officeart/2005/8/layout/process1"/>
    <dgm:cxn modelId="{E92552D5-CD8C-4A96-8586-15A73B290D67}" type="presParOf" srcId="{F2714E1D-C696-4113-96DD-71339FA256F8}" destId="{2FF48A39-B980-44AC-96F0-A07FC65FEA12}" srcOrd="2" destOrd="0" presId="urn:microsoft.com/office/officeart/2005/8/layout/process1"/>
    <dgm:cxn modelId="{AE4CAEE9-CC8F-431F-8594-B87ED158BA79}" type="presParOf" srcId="{F2714E1D-C696-4113-96DD-71339FA256F8}" destId="{CD025C96-7D2E-4691-8B42-E09B3AC54A15}" srcOrd="3" destOrd="0" presId="urn:microsoft.com/office/officeart/2005/8/layout/process1"/>
    <dgm:cxn modelId="{267B7262-12FB-4735-91CA-3ED0461E87AD}" type="presParOf" srcId="{CD025C96-7D2E-4691-8B42-E09B3AC54A15}" destId="{6456D7DF-9144-470E-B167-A79FE1CADF02}" srcOrd="0" destOrd="0" presId="urn:microsoft.com/office/officeart/2005/8/layout/process1"/>
    <dgm:cxn modelId="{AE166557-3F70-4DB5-909F-B731087FCE0D}" type="presParOf" srcId="{F2714E1D-C696-4113-96DD-71339FA256F8}" destId="{44685EFE-54B8-48DE-90C4-FA8506D3DC4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B69DF-590A-4E6D-8813-95BFD19323FF}">
      <dsp:nvSpPr>
        <dsp:cNvPr id="0" name=""/>
        <dsp:cNvSpPr/>
      </dsp:nvSpPr>
      <dsp:spPr>
        <a:xfrm>
          <a:off x="0" y="113027"/>
          <a:ext cx="2398446" cy="23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TC submits PTAR to MORTS</a:t>
          </a:r>
        </a:p>
      </dsp:txBody>
      <dsp:txXfrm>
        <a:off x="68225" y="181252"/>
        <a:ext cx="2261996" cy="2192916"/>
      </dsp:txXfrm>
    </dsp:sp>
    <dsp:sp modelId="{B3795BA0-5D11-4623-8FA1-B4B4262A6965}">
      <dsp:nvSpPr>
        <dsp:cNvPr id="0" name=""/>
        <dsp:cNvSpPr/>
      </dsp:nvSpPr>
      <dsp:spPr>
        <a:xfrm>
          <a:off x="2640530" y="980303"/>
          <a:ext cx="513218" cy="5948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640530" y="1099266"/>
        <a:ext cx="359253" cy="356888"/>
      </dsp:txXfrm>
    </dsp:sp>
    <dsp:sp modelId="{2FF48A39-B980-44AC-96F0-A07FC65FEA12}">
      <dsp:nvSpPr>
        <dsp:cNvPr id="0" name=""/>
        <dsp:cNvSpPr/>
      </dsp:nvSpPr>
      <dsp:spPr>
        <a:xfrm>
          <a:off x="3366783" y="113027"/>
          <a:ext cx="3694471" cy="23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Publications Committee confirms that it will be supported by ASHRAE and that audience is appropriate</a:t>
          </a:r>
        </a:p>
      </dsp:txBody>
      <dsp:txXfrm>
        <a:off x="3435008" y="181252"/>
        <a:ext cx="3558021" cy="2192916"/>
      </dsp:txXfrm>
    </dsp:sp>
    <dsp:sp modelId="{CD025C96-7D2E-4691-8B42-E09B3AC54A15}">
      <dsp:nvSpPr>
        <dsp:cNvPr id="0" name=""/>
        <dsp:cNvSpPr/>
      </dsp:nvSpPr>
      <dsp:spPr>
        <a:xfrm>
          <a:off x="7301099" y="980303"/>
          <a:ext cx="508470" cy="5948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301099" y="1099266"/>
        <a:ext cx="355929" cy="356888"/>
      </dsp:txXfrm>
    </dsp:sp>
    <dsp:sp modelId="{44685EFE-54B8-48DE-90C4-FA8506D3DC4A}">
      <dsp:nvSpPr>
        <dsp:cNvPr id="0" name=""/>
        <dsp:cNvSpPr/>
      </dsp:nvSpPr>
      <dsp:spPr>
        <a:xfrm>
          <a:off x="8020633" y="113027"/>
          <a:ext cx="2398446" cy="232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kern="1200" dirty="0">
              <a:solidFill>
                <a:prstClr val="white"/>
              </a:solidFill>
              <a:latin typeface="Calibri" panose="020F0502020204030204"/>
              <a:ea typeface="+mn-ea"/>
              <a:cs typeface="+mn-cs"/>
            </a:rPr>
            <a:t>Publications </a:t>
          </a:r>
        </a:p>
        <a:p>
          <a:pPr marL="0" lvl="0" indent="0" algn="ctr"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Committee </a:t>
          </a:r>
          <a:r>
            <a:rPr lang="en-US" sz="2400" kern="1200" dirty="0"/>
            <a:t>forwards the PTAR and their confirmation to RAC</a:t>
          </a:r>
        </a:p>
      </dsp:txBody>
      <dsp:txXfrm>
        <a:off x="8088858" y="181252"/>
        <a:ext cx="2261996" cy="21929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E48E3-6B3C-476D-893D-17505983395A}"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4A301-20DA-4A64-A0ED-4970696314E2}" type="slidenum">
              <a:rPr lang="en-US" smtClean="0"/>
              <a:t>‹#›</a:t>
            </a:fld>
            <a:endParaRPr lang="en-US"/>
          </a:p>
        </p:txBody>
      </p:sp>
    </p:spTree>
    <p:extLst>
      <p:ext uri="{BB962C8B-B14F-4D97-AF65-F5344CB8AC3E}">
        <p14:creationId xmlns:p14="http://schemas.microsoft.com/office/powerpoint/2010/main" val="45545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D3D01E-8E1F-45A0-B4E0-8DAF0D6A9E6B}" type="slidenum">
              <a:rPr lang="en-US" smtClean="0"/>
              <a:t>1</a:t>
            </a:fld>
            <a:endParaRPr lang="en-US"/>
          </a:p>
        </p:txBody>
      </p:sp>
    </p:spTree>
    <p:extLst>
      <p:ext uri="{BB962C8B-B14F-4D97-AF65-F5344CB8AC3E}">
        <p14:creationId xmlns:p14="http://schemas.microsoft.com/office/powerpoint/2010/main" val="158412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32B7-CD08-A49F-F1BD-86B54058F3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7550E-A7CE-6CFB-835F-8B9444ADC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96BBA-CC57-F6C8-996F-2BA441D87E50}"/>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5" name="Footer Placeholder 4">
            <a:extLst>
              <a:ext uri="{FF2B5EF4-FFF2-40B4-BE49-F238E27FC236}">
                <a16:creationId xmlns:a16="http://schemas.microsoft.com/office/drawing/2014/main" id="{0657C613-34E9-CD3B-3699-D0E511AC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31368-E440-223F-19F4-4F7E3FB00D17}"/>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189668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FDFE-C93E-C0E5-C3D8-8FE0B4BA64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AAD6DA-25E4-6D6C-6EB1-F9CB39A253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3CC51-8111-B6F3-8048-4A066D5FA77A}"/>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5" name="Footer Placeholder 4">
            <a:extLst>
              <a:ext uri="{FF2B5EF4-FFF2-40B4-BE49-F238E27FC236}">
                <a16:creationId xmlns:a16="http://schemas.microsoft.com/office/drawing/2014/main" id="{6299D5AE-F399-6497-E396-1DF34B8B6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847A8-BF4B-F998-B1EE-9E256D06B7E4}"/>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219878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837AC-2CB4-5582-CAB6-CAC0FAF015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C8CCA9-3DE0-8474-B544-713853108F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1A666-BE53-31D9-BA09-0A201AB22EC9}"/>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5" name="Footer Placeholder 4">
            <a:extLst>
              <a:ext uri="{FF2B5EF4-FFF2-40B4-BE49-F238E27FC236}">
                <a16:creationId xmlns:a16="http://schemas.microsoft.com/office/drawing/2014/main" id="{758D5AB1-5F2B-6585-8346-E20392A26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DF4E-E8D5-51AE-EA90-B98C1B9326A2}"/>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353970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8" name="Text Placeholder 3"/>
          <p:cNvSpPr>
            <a:spLocks noGrp="1"/>
          </p:cNvSpPr>
          <p:nvPr>
            <p:ph type="body" sz="half" idx="13" hasCustomPrompt="1"/>
          </p:nvPr>
        </p:nvSpPr>
        <p:spPr>
          <a:xfrm>
            <a:off x="2336005" y="1786710"/>
            <a:ext cx="7646195" cy="716778"/>
          </a:xfrm>
          <a:noFill/>
        </p:spPr>
        <p:txBody>
          <a:bodyPr>
            <a:noAutofit/>
          </a:bodyPr>
          <a:lstStyle>
            <a:lvl1pPr marL="0" indent="0" algn="ctr">
              <a:buFont typeface="Arial" panose="020B0604020202020204" pitchFamily="34" charset="0"/>
              <a:buNone/>
              <a:defRPr sz="300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Overall Session Type, # and Title </a:t>
            </a:r>
          </a:p>
        </p:txBody>
      </p:sp>
      <p:sp>
        <p:nvSpPr>
          <p:cNvPr id="29" name="Text Placeholder 3"/>
          <p:cNvSpPr>
            <a:spLocks noGrp="1"/>
          </p:cNvSpPr>
          <p:nvPr>
            <p:ph type="body" sz="half" idx="14" hasCustomPrompt="1"/>
          </p:nvPr>
        </p:nvSpPr>
        <p:spPr>
          <a:xfrm>
            <a:off x="2336005" y="2586810"/>
            <a:ext cx="7646195" cy="716778"/>
          </a:xfrm>
          <a:noFill/>
        </p:spPr>
        <p:txBody>
          <a:bodyPr>
            <a:noAutofit/>
          </a:bodyPr>
          <a:lstStyle>
            <a:lvl1pPr marL="0" indent="0" algn="ctr">
              <a:buFont typeface="Arial" panose="020B0604020202020204" pitchFamily="34" charset="0"/>
              <a:buNone/>
              <a:defRPr sz="210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(i.e. Seminar 32 – Energy Efficient Design for Large Buildings) Use font size 40</a:t>
            </a:r>
          </a:p>
        </p:txBody>
      </p:sp>
      <p:sp>
        <p:nvSpPr>
          <p:cNvPr id="30" name="Text Placeholder 3"/>
          <p:cNvSpPr>
            <a:spLocks noGrp="1"/>
          </p:cNvSpPr>
          <p:nvPr>
            <p:ph type="body" sz="half" idx="15" hasCustomPrompt="1"/>
          </p:nvPr>
        </p:nvSpPr>
        <p:spPr>
          <a:xfrm>
            <a:off x="3501628" y="4632326"/>
            <a:ext cx="5188744" cy="716778"/>
          </a:xfrm>
          <a:noFill/>
        </p:spPr>
        <p:txBody>
          <a:bodyPr>
            <a:noAutofit/>
          </a:bodyPr>
          <a:lstStyle>
            <a:lvl1pPr marL="0" indent="0" algn="ctr">
              <a:buFont typeface="Arial" panose="020B0604020202020204" pitchFamily="34" charset="0"/>
              <a:buNone/>
              <a:defRPr sz="240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Subtitle (i.e. Opportunities for Savings in large Hospitals) Use font size 32</a:t>
            </a:r>
          </a:p>
        </p:txBody>
      </p:sp>
      <p:sp>
        <p:nvSpPr>
          <p:cNvPr id="31" name="Text Placeholder 3"/>
          <p:cNvSpPr>
            <a:spLocks noGrp="1"/>
          </p:cNvSpPr>
          <p:nvPr>
            <p:ph type="body" sz="half" idx="16" hasCustomPrompt="1"/>
          </p:nvPr>
        </p:nvSpPr>
        <p:spPr>
          <a:xfrm>
            <a:off x="113110" y="3070611"/>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John Doe, Credentials</a:t>
            </a:r>
          </a:p>
        </p:txBody>
      </p:sp>
      <p:sp>
        <p:nvSpPr>
          <p:cNvPr id="32" name="Text Placeholder 3"/>
          <p:cNvSpPr>
            <a:spLocks noGrp="1"/>
          </p:cNvSpPr>
          <p:nvPr>
            <p:ph type="body" sz="half" idx="17" hasCustomPrompt="1"/>
          </p:nvPr>
        </p:nvSpPr>
        <p:spPr>
          <a:xfrm>
            <a:off x="113110" y="3546476"/>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Company Name</a:t>
            </a:r>
          </a:p>
        </p:txBody>
      </p:sp>
      <p:sp>
        <p:nvSpPr>
          <p:cNvPr id="33" name="Text Placeholder 3"/>
          <p:cNvSpPr>
            <a:spLocks noGrp="1"/>
          </p:cNvSpPr>
          <p:nvPr>
            <p:ph type="body" sz="half" idx="18" hasCustomPrompt="1"/>
          </p:nvPr>
        </p:nvSpPr>
        <p:spPr>
          <a:xfrm>
            <a:off x="113110" y="4022341"/>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jdoe@email.com</a:t>
            </a:r>
          </a:p>
        </p:txBody>
      </p:sp>
      <p:sp>
        <p:nvSpPr>
          <p:cNvPr id="34" name="Text Placeholder 3"/>
          <p:cNvSpPr>
            <a:spLocks noGrp="1"/>
          </p:cNvSpPr>
          <p:nvPr>
            <p:ph type="body" sz="half" idx="19" hasCustomPrompt="1"/>
          </p:nvPr>
        </p:nvSpPr>
        <p:spPr>
          <a:xfrm>
            <a:off x="113110" y="4498206"/>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Office Number (If you want)</a:t>
            </a:r>
          </a:p>
        </p:txBody>
      </p:sp>
      <p:sp>
        <p:nvSpPr>
          <p:cNvPr id="35" name="Text Placeholder 3"/>
          <p:cNvSpPr>
            <a:spLocks noGrp="1"/>
          </p:cNvSpPr>
          <p:nvPr>
            <p:ph type="body" sz="half" idx="20" hasCustomPrompt="1"/>
          </p:nvPr>
        </p:nvSpPr>
        <p:spPr>
          <a:xfrm>
            <a:off x="113110" y="5007940"/>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Cell Number (If you want)</a:t>
            </a:r>
          </a:p>
        </p:txBody>
      </p:sp>
      <p:sp>
        <p:nvSpPr>
          <p:cNvPr id="36" name="Content Placeholder 2"/>
          <p:cNvSpPr>
            <a:spLocks noGrp="1"/>
          </p:cNvSpPr>
          <p:nvPr>
            <p:ph idx="21" hasCustomPrompt="1"/>
          </p:nvPr>
        </p:nvSpPr>
        <p:spPr>
          <a:xfrm>
            <a:off x="10163175" y="3321051"/>
            <a:ext cx="1752600" cy="1568450"/>
          </a:xfrm>
        </p:spPr>
        <p:txBody>
          <a:bodyPr/>
          <a:lstStyle>
            <a:lvl1pPr marL="0" indent="0" algn="ctr">
              <a:buNone/>
              <a:defRPr>
                <a:solidFill>
                  <a:schemeClr val="bg1"/>
                </a:solidFill>
              </a:defRPr>
            </a:lvl1pPr>
          </a:lstStyle>
          <a:p>
            <a:pPr lvl="0"/>
            <a:r>
              <a:rPr lang="en-US" dirty="0"/>
              <a:t>Presenter Company Logo</a:t>
            </a:r>
          </a:p>
        </p:txBody>
      </p:sp>
      <p:sp>
        <p:nvSpPr>
          <p:cNvPr id="37" name="Text Placeholder 2"/>
          <p:cNvSpPr>
            <a:spLocks noGrp="1"/>
          </p:cNvSpPr>
          <p:nvPr>
            <p:ph type="body" sz="quarter" idx="22" hasCustomPrompt="1"/>
          </p:nvPr>
        </p:nvSpPr>
        <p:spPr>
          <a:xfrm>
            <a:off x="2336005" y="1785938"/>
            <a:ext cx="7645400" cy="717550"/>
          </a:xfrm>
        </p:spPr>
        <p:txBody>
          <a:bodyPr>
            <a:normAutofit/>
          </a:bodyPr>
          <a:lstStyle>
            <a:lvl1pPr marL="0" indent="0" algn="ctr" defTabSz="914400" rtl="0" eaLnBrk="1" latinLnBrk="0" hangingPunct="1">
              <a:lnSpc>
                <a:spcPct val="80000"/>
              </a:lnSpc>
              <a:spcBef>
                <a:spcPts val="1000"/>
              </a:spcBef>
              <a:buFont typeface="Arial" panose="020B0604020202020204" pitchFamily="34" charset="0"/>
              <a:buNone/>
              <a:defRPr lang="en-US" sz="3000" b="1" u="none" kern="1200" baseline="0" dirty="0" smtClean="0">
                <a:solidFill>
                  <a:schemeClr val="bg1"/>
                </a:solidFill>
                <a:latin typeface="+mn-lt"/>
                <a:ea typeface="+mn-ea"/>
                <a:cs typeface="+mn-cs"/>
              </a:defRPr>
            </a:lvl1pPr>
          </a:lstStyle>
          <a:p>
            <a:pPr lvl="0"/>
            <a:r>
              <a:rPr lang="en-US" dirty="0"/>
              <a:t>Overall Session Type, # and Title</a:t>
            </a:r>
          </a:p>
        </p:txBody>
      </p:sp>
      <p:sp>
        <p:nvSpPr>
          <p:cNvPr id="41" name="Text Placeholder 40"/>
          <p:cNvSpPr>
            <a:spLocks noGrp="1"/>
          </p:cNvSpPr>
          <p:nvPr>
            <p:ph type="body" sz="quarter" idx="23" hasCustomPrompt="1"/>
          </p:nvPr>
        </p:nvSpPr>
        <p:spPr>
          <a:xfrm>
            <a:off x="2740000" y="3250407"/>
            <a:ext cx="7645400" cy="717550"/>
          </a:xfrm>
        </p:spPr>
        <p:txBody>
          <a:bodyPr>
            <a:normAutofit/>
          </a:bodyPr>
          <a:lstStyle>
            <a:lvl1pPr marL="0" indent="0">
              <a:buNone/>
              <a:defRPr lang="en-US" sz="3000" b="1" u="none" kern="1200" baseline="0" dirty="0" smtClean="0">
                <a:solidFill>
                  <a:schemeClr val="bg1"/>
                </a:solidFill>
                <a:latin typeface="+mn-lt"/>
                <a:ea typeface="+mn-ea"/>
                <a:cs typeface="+mn-cs"/>
              </a:defRPr>
            </a:lvl1pPr>
            <a:lvl2pPr>
              <a:defRPr lang="en-US" sz="3000" b="1" u="none" kern="1200" baseline="0" dirty="0" smtClean="0">
                <a:solidFill>
                  <a:schemeClr val="bg1"/>
                </a:solidFill>
                <a:latin typeface="+mn-lt"/>
                <a:ea typeface="+mn-ea"/>
                <a:cs typeface="+mn-cs"/>
              </a:defRPr>
            </a:lvl2pPr>
          </a:lstStyle>
          <a:p>
            <a:pPr marL="0" lvl="0" indent="0" algn="ctr" defTabSz="914400" rtl="0" eaLnBrk="1" latinLnBrk="0" hangingPunct="1">
              <a:lnSpc>
                <a:spcPct val="80000"/>
              </a:lnSpc>
              <a:spcBef>
                <a:spcPts val="1000"/>
              </a:spcBef>
              <a:buFont typeface="Arial" panose="020B0604020202020204" pitchFamily="34" charset="0"/>
              <a:buNone/>
            </a:pPr>
            <a:r>
              <a:rPr lang="en-US" dirty="0"/>
              <a:t>Overall Session Type, # and Title</a:t>
            </a:r>
          </a:p>
        </p:txBody>
      </p:sp>
      <p:pic>
        <p:nvPicPr>
          <p:cNvPr id="15" name="Picture 14" descr="A large building in the background&#10;&#10;Description automatically generated">
            <a:extLst>
              <a:ext uri="{FF2B5EF4-FFF2-40B4-BE49-F238E27FC236}">
                <a16:creationId xmlns:a16="http://schemas.microsoft.com/office/drawing/2014/main" id="{A7AE9F19-EE7A-654A-AA6E-65A6B1FD5E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 y="0"/>
            <a:ext cx="12176760" cy="6858000"/>
          </a:xfrm>
          <a:prstGeom prst="rect">
            <a:avLst/>
          </a:prstGeom>
        </p:spPr>
      </p:pic>
    </p:spTree>
    <p:extLst>
      <p:ext uri="{BB962C8B-B14F-4D97-AF65-F5344CB8AC3E}">
        <p14:creationId xmlns:p14="http://schemas.microsoft.com/office/powerpoint/2010/main" val="345816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Text Placeholder 3"/>
          <p:cNvSpPr>
            <a:spLocks noGrp="1"/>
          </p:cNvSpPr>
          <p:nvPr>
            <p:ph type="body" sz="half" idx="13" hasCustomPrompt="1"/>
          </p:nvPr>
        </p:nvSpPr>
        <p:spPr>
          <a:xfrm>
            <a:off x="2336005" y="1786710"/>
            <a:ext cx="7646195" cy="716778"/>
          </a:xfrm>
          <a:noFill/>
        </p:spPr>
        <p:txBody>
          <a:bodyPr>
            <a:noAutofit/>
          </a:bodyPr>
          <a:lstStyle>
            <a:lvl1pPr marL="0" indent="0" algn="ctr">
              <a:buFont typeface="Arial" panose="020B0604020202020204" pitchFamily="34" charset="0"/>
              <a:buNone/>
              <a:defRPr sz="300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Overall Session Type, # and Title </a:t>
            </a:r>
          </a:p>
        </p:txBody>
      </p:sp>
      <p:sp>
        <p:nvSpPr>
          <p:cNvPr id="29" name="Text Placeholder 3"/>
          <p:cNvSpPr>
            <a:spLocks noGrp="1"/>
          </p:cNvSpPr>
          <p:nvPr>
            <p:ph type="body" sz="half" idx="14" hasCustomPrompt="1"/>
          </p:nvPr>
        </p:nvSpPr>
        <p:spPr>
          <a:xfrm>
            <a:off x="2336005" y="2586810"/>
            <a:ext cx="7646195" cy="716778"/>
          </a:xfrm>
          <a:noFill/>
        </p:spPr>
        <p:txBody>
          <a:bodyPr>
            <a:noAutofit/>
          </a:bodyPr>
          <a:lstStyle>
            <a:lvl1pPr marL="0" indent="0" algn="ctr">
              <a:buFont typeface="Arial" panose="020B0604020202020204" pitchFamily="34" charset="0"/>
              <a:buNone/>
              <a:defRPr sz="210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(i.e. Seminar 32 – Energy Efficient Design for Large Buildings) Use font size 40</a:t>
            </a:r>
          </a:p>
        </p:txBody>
      </p:sp>
      <p:sp>
        <p:nvSpPr>
          <p:cNvPr id="30" name="Text Placeholder 3"/>
          <p:cNvSpPr>
            <a:spLocks noGrp="1"/>
          </p:cNvSpPr>
          <p:nvPr>
            <p:ph type="body" sz="half" idx="15" hasCustomPrompt="1"/>
          </p:nvPr>
        </p:nvSpPr>
        <p:spPr>
          <a:xfrm>
            <a:off x="3501628" y="4632326"/>
            <a:ext cx="5188744" cy="716778"/>
          </a:xfrm>
          <a:noFill/>
        </p:spPr>
        <p:txBody>
          <a:bodyPr>
            <a:noAutofit/>
          </a:bodyPr>
          <a:lstStyle>
            <a:lvl1pPr marL="0" indent="0" algn="ctr">
              <a:buFont typeface="Arial" panose="020B0604020202020204" pitchFamily="34" charset="0"/>
              <a:buNone/>
              <a:defRPr sz="240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Subtitle (i.e. Opportunities for Savings in large Hospitals) Use font size 32</a:t>
            </a:r>
          </a:p>
        </p:txBody>
      </p:sp>
      <p:sp>
        <p:nvSpPr>
          <p:cNvPr id="31" name="Text Placeholder 3"/>
          <p:cNvSpPr>
            <a:spLocks noGrp="1"/>
          </p:cNvSpPr>
          <p:nvPr>
            <p:ph type="body" sz="half" idx="16" hasCustomPrompt="1"/>
          </p:nvPr>
        </p:nvSpPr>
        <p:spPr>
          <a:xfrm>
            <a:off x="113110" y="3070611"/>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John Doe, Credentials</a:t>
            </a:r>
          </a:p>
        </p:txBody>
      </p:sp>
      <p:sp>
        <p:nvSpPr>
          <p:cNvPr id="32" name="Text Placeholder 3"/>
          <p:cNvSpPr>
            <a:spLocks noGrp="1"/>
          </p:cNvSpPr>
          <p:nvPr>
            <p:ph type="body" sz="half" idx="17" hasCustomPrompt="1"/>
          </p:nvPr>
        </p:nvSpPr>
        <p:spPr>
          <a:xfrm>
            <a:off x="113110" y="3546476"/>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Company Name</a:t>
            </a:r>
          </a:p>
        </p:txBody>
      </p:sp>
      <p:sp>
        <p:nvSpPr>
          <p:cNvPr id="33" name="Text Placeholder 3"/>
          <p:cNvSpPr>
            <a:spLocks noGrp="1"/>
          </p:cNvSpPr>
          <p:nvPr>
            <p:ph type="body" sz="half" idx="18" hasCustomPrompt="1"/>
          </p:nvPr>
        </p:nvSpPr>
        <p:spPr>
          <a:xfrm>
            <a:off x="113110" y="4022341"/>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jdoe@email.com</a:t>
            </a:r>
          </a:p>
        </p:txBody>
      </p:sp>
      <p:sp>
        <p:nvSpPr>
          <p:cNvPr id="34" name="Text Placeholder 3"/>
          <p:cNvSpPr>
            <a:spLocks noGrp="1"/>
          </p:cNvSpPr>
          <p:nvPr>
            <p:ph type="body" sz="half" idx="19" hasCustomPrompt="1"/>
          </p:nvPr>
        </p:nvSpPr>
        <p:spPr>
          <a:xfrm>
            <a:off x="113110" y="4498206"/>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Office Number (If you want)</a:t>
            </a:r>
          </a:p>
        </p:txBody>
      </p:sp>
      <p:sp>
        <p:nvSpPr>
          <p:cNvPr id="35" name="Text Placeholder 3"/>
          <p:cNvSpPr>
            <a:spLocks noGrp="1"/>
          </p:cNvSpPr>
          <p:nvPr>
            <p:ph type="body" sz="half" idx="20" hasCustomPrompt="1"/>
          </p:nvPr>
        </p:nvSpPr>
        <p:spPr>
          <a:xfrm>
            <a:off x="113110" y="5007940"/>
            <a:ext cx="2363391" cy="439352"/>
          </a:xfrm>
          <a:noFill/>
        </p:spPr>
        <p:txBody>
          <a:bodyPr>
            <a:noAutofit/>
          </a:bodyPr>
          <a:lstStyle>
            <a:lvl1pPr marL="0" indent="0" algn="ctr">
              <a:buFont typeface="Arial" panose="020B0604020202020204" pitchFamily="34" charset="0"/>
              <a:buNone/>
              <a:defRPr sz="1050" b="1" u="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Cell Number (If you want)</a:t>
            </a:r>
          </a:p>
        </p:txBody>
      </p:sp>
      <p:sp>
        <p:nvSpPr>
          <p:cNvPr id="36" name="Content Placeholder 2"/>
          <p:cNvSpPr>
            <a:spLocks noGrp="1"/>
          </p:cNvSpPr>
          <p:nvPr>
            <p:ph idx="21" hasCustomPrompt="1"/>
          </p:nvPr>
        </p:nvSpPr>
        <p:spPr>
          <a:xfrm>
            <a:off x="10163175" y="3321051"/>
            <a:ext cx="1752600" cy="1568450"/>
          </a:xfrm>
        </p:spPr>
        <p:txBody>
          <a:bodyPr/>
          <a:lstStyle>
            <a:lvl1pPr marL="0" indent="0" algn="ctr">
              <a:buNone/>
              <a:defRPr>
                <a:solidFill>
                  <a:schemeClr val="bg1"/>
                </a:solidFill>
              </a:defRPr>
            </a:lvl1pPr>
          </a:lstStyle>
          <a:p>
            <a:pPr lvl="0"/>
            <a:r>
              <a:rPr lang="en-US" dirty="0"/>
              <a:t>Presenter Company Logo</a:t>
            </a:r>
          </a:p>
        </p:txBody>
      </p:sp>
      <p:sp>
        <p:nvSpPr>
          <p:cNvPr id="37" name="Text Placeholder 2"/>
          <p:cNvSpPr>
            <a:spLocks noGrp="1"/>
          </p:cNvSpPr>
          <p:nvPr>
            <p:ph type="body" sz="quarter" idx="22" hasCustomPrompt="1"/>
          </p:nvPr>
        </p:nvSpPr>
        <p:spPr>
          <a:xfrm>
            <a:off x="2336005" y="1785938"/>
            <a:ext cx="7645400" cy="717550"/>
          </a:xfrm>
        </p:spPr>
        <p:txBody>
          <a:bodyPr>
            <a:normAutofit/>
          </a:bodyPr>
          <a:lstStyle>
            <a:lvl1pPr marL="0" indent="0" algn="ctr" defTabSz="914400" rtl="0" eaLnBrk="1" latinLnBrk="0" hangingPunct="1">
              <a:lnSpc>
                <a:spcPct val="80000"/>
              </a:lnSpc>
              <a:spcBef>
                <a:spcPts val="1000"/>
              </a:spcBef>
              <a:buFont typeface="Arial" panose="020B0604020202020204" pitchFamily="34" charset="0"/>
              <a:buNone/>
              <a:defRPr lang="en-US" sz="3000" b="1" u="none" kern="1200" baseline="0" dirty="0" smtClean="0">
                <a:solidFill>
                  <a:schemeClr val="bg1"/>
                </a:solidFill>
                <a:latin typeface="+mn-lt"/>
                <a:ea typeface="+mn-ea"/>
                <a:cs typeface="+mn-cs"/>
              </a:defRPr>
            </a:lvl1pPr>
          </a:lstStyle>
          <a:p>
            <a:pPr lvl="0"/>
            <a:r>
              <a:rPr lang="en-US" dirty="0"/>
              <a:t>Overall Session Type, # and Title</a:t>
            </a:r>
          </a:p>
        </p:txBody>
      </p:sp>
      <p:sp>
        <p:nvSpPr>
          <p:cNvPr id="41" name="Text Placeholder 40"/>
          <p:cNvSpPr>
            <a:spLocks noGrp="1"/>
          </p:cNvSpPr>
          <p:nvPr>
            <p:ph type="body" sz="quarter" idx="23" hasCustomPrompt="1"/>
          </p:nvPr>
        </p:nvSpPr>
        <p:spPr>
          <a:xfrm>
            <a:off x="2740000" y="3250407"/>
            <a:ext cx="7645400" cy="717550"/>
          </a:xfrm>
        </p:spPr>
        <p:txBody>
          <a:bodyPr>
            <a:normAutofit/>
          </a:bodyPr>
          <a:lstStyle>
            <a:lvl1pPr marL="0" indent="0">
              <a:buNone/>
              <a:defRPr lang="en-US" sz="3000" b="1" u="none" kern="1200" baseline="0" dirty="0" smtClean="0">
                <a:solidFill>
                  <a:schemeClr val="bg1"/>
                </a:solidFill>
                <a:latin typeface="+mn-lt"/>
                <a:ea typeface="+mn-ea"/>
                <a:cs typeface="+mn-cs"/>
              </a:defRPr>
            </a:lvl1pPr>
            <a:lvl2pPr>
              <a:defRPr lang="en-US" sz="3000" b="1" u="none" kern="1200" baseline="0" dirty="0" smtClean="0">
                <a:solidFill>
                  <a:schemeClr val="bg1"/>
                </a:solidFill>
                <a:latin typeface="+mn-lt"/>
                <a:ea typeface="+mn-ea"/>
                <a:cs typeface="+mn-cs"/>
              </a:defRPr>
            </a:lvl2pPr>
          </a:lstStyle>
          <a:p>
            <a:pPr marL="0" lvl="0" indent="0" algn="ctr" defTabSz="914400" rtl="0" eaLnBrk="1" latinLnBrk="0" hangingPunct="1">
              <a:lnSpc>
                <a:spcPct val="80000"/>
              </a:lnSpc>
              <a:spcBef>
                <a:spcPts val="1000"/>
              </a:spcBef>
              <a:buFont typeface="Arial" panose="020B0604020202020204" pitchFamily="34" charset="0"/>
              <a:buNone/>
            </a:pPr>
            <a:r>
              <a:rPr lang="en-US" dirty="0"/>
              <a:t>Overall Session Type, # and Title</a:t>
            </a:r>
          </a:p>
        </p:txBody>
      </p:sp>
      <p:pic>
        <p:nvPicPr>
          <p:cNvPr id="15" name="Picture 14" descr="A large building in the background&#10;&#10;Description automatically generated">
            <a:extLst>
              <a:ext uri="{FF2B5EF4-FFF2-40B4-BE49-F238E27FC236}">
                <a16:creationId xmlns:a16="http://schemas.microsoft.com/office/drawing/2014/main" id="{A7AE9F19-EE7A-654A-AA6E-65A6B1FD5E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 y="0"/>
            <a:ext cx="12176760" cy="6858000"/>
          </a:xfrm>
          <a:prstGeom prst="rect">
            <a:avLst/>
          </a:prstGeom>
        </p:spPr>
      </p:pic>
    </p:spTree>
    <p:extLst>
      <p:ext uri="{BB962C8B-B14F-4D97-AF65-F5344CB8AC3E}">
        <p14:creationId xmlns:p14="http://schemas.microsoft.com/office/powerpoint/2010/main" val="82152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266721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E386D-D596-43F8-8F7F-EC29E2E0A8B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3972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4E386D-D596-43F8-8F7F-EC29E2E0A8B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1101135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E386D-D596-43F8-8F7F-EC29E2E0A8BB}"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77901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4E386D-D596-43F8-8F7F-EC29E2E0A8BB}"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2663578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E386D-D596-43F8-8F7F-EC29E2E0A8BB}"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136361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C6CB-03B0-AB05-188A-475CF9567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35B245-12EF-E317-EA6C-A20A111C3F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FA149-83E7-92C7-85FE-7F99E298F2F8}"/>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5" name="Footer Placeholder 4">
            <a:extLst>
              <a:ext uri="{FF2B5EF4-FFF2-40B4-BE49-F238E27FC236}">
                <a16:creationId xmlns:a16="http://schemas.microsoft.com/office/drawing/2014/main" id="{B923EA6F-BD91-2287-3A8C-A39F53CE8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43595-EA9E-4448-1A70-F0D3F6244C35}"/>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391082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E386D-D596-43F8-8F7F-EC29E2E0A8B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3013169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4E386D-D596-43F8-8F7F-EC29E2E0A8B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608379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8925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4E386D-D596-43F8-8F7F-EC29E2E0A8B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1540130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cknowledgemen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825" y="117477"/>
            <a:ext cx="10515600" cy="643543"/>
          </a:xfrm>
        </p:spPr>
        <p:txBody>
          <a:bodyPr>
            <a:normAutofit/>
          </a:bodyPr>
          <a:lstStyle>
            <a:lvl1pPr>
              <a:defRPr lang="en-US" sz="2700" b="1" smtClean="0">
                <a:solidFill>
                  <a:schemeClr val="bg1"/>
                </a:solidFill>
              </a:defRPr>
            </a:lvl1pPr>
          </a:lstStyle>
          <a:p>
            <a:r>
              <a:rPr lang="en-US" sz="2475" b="1" dirty="0">
                <a:solidFill>
                  <a:schemeClr val="bg1"/>
                </a:solidFill>
                <a:latin typeface="+mn-lt"/>
              </a:rPr>
              <a:t>Acknowledgements</a:t>
            </a:r>
            <a:endParaRPr lang="en-US" dirty="0"/>
          </a:p>
        </p:txBody>
      </p:sp>
      <p:sp>
        <p:nvSpPr>
          <p:cNvPr id="11" name="Text Placeholder 3"/>
          <p:cNvSpPr>
            <a:spLocks noGrp="1"/>
          </p:cNvSpPr>
          <p:nvPr>
            <p:ph type="body" sz="half" idx="13" hasCustomPrompt="1"/>
          </p:nvPr>
        </p:nvSpPr>
        <p:spPr>
          <a:xfrm>
            <a:off x="964407" y="2064522"/>
            <a:ext cx="10263187" cy="2107428"/>
          </a:xfrm>
          <a:solidFill>
            <a:schemeClr val="bg1"/>
          </a:solidFill>
        </p:spPr>
        <p:txBody>
          <a:bodyPr>
            <a:noAutofit/>
          </a:bodyPr>
          <a:lstStyle>
            <a:lvl1pPr marL="0" indent="0" algn="l">
              <a:buFont typeface="Arial" panose="020B0604020202020204" pitchFamily="34" charset="0"/>
              <a:buNone/>
              <a:defRPr sz="2100" u="none"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dirty="0"/>
              <a:t>*Content: If you want to thank others for their help, only their names and affiliations can be listed (John Doe – TCY HVAC)</a:t>
            </a:r>
            <a:br>
              <a:rPr lang="en-US" dirty="0"/>
            </a:br>
            <a:br>
              <a:rPr lang="en-US" dirty="0"/>
            </a:br>
            <a:r>
              <a:rPr lang="en-US" dirty="0"/>
              <a:t>*No images or logos allowed</a:t>
            </a:r>
            <a:br>
              <a:rPr lang="en-US" dirty="0"/>
            </a:br>
            <a:br>
              <a:rPr lang="en-US" dirty="0"/>
            </a:br>
            <a:r>
              <a:rPr lang="en-US" dirty="0"/>
              <a:t>*No emails or phone numbers allowed</a:t>
            </a:r>
            <a:br>
              <a:rPr lang="en-US" dirty="0"/>
            </a:br>
            <a:br>
              <a:rPr lang="en-US" dirty="0"/>
            </a:br>
            <a:r>
              <a:rPr lang="en-US" dirty="0"/>
              <a:t>*List Potential Bias</a:t>
            </a:r>
          </a:p>
        </p:txBody>
      </p:sp>
    </p:spTree>
    <p:extLst>
      <p:ext uri="{BB962C8B-B14F-4D97-AF65-F5344CB8AC3E}">
        <p14:creationId xmlns:p14="http://schemas.microsoft.com/office/powerpoint/2010/main" val="1319090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tline/Agend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351" y="146050"/>
            <a:ext cx="10515600" cy="643543"/>
          </a:xfrm>
        </p:spPr>
        <p:txBody>
          <a:bodyPr>
            <a:normAutofit/>
          </a:bodyPr>
          <a:lstStyle>
            <a:lvl1pPr>
              <a:defRPr lang="en-US" sz="2475" b="1" smtClean="0">
                <a:solidFill>
                  <a:schemeClr val="bg1"/>
                </a:solidFill>
              </a:defRPr>
            </a:lvl1pPr>
          </a:lstStyle>
          <a:p>
            <a:r>
              <a:rPr lang="en-US" sz="2475" b="1" dirty="0">
                <a:solidFill>
                  <a:schemeClr val="bg1"/>
                </a:solidFill>
                <a:latin typeface="+mn-lt"/>
              </a:rPr>
              <a:t>Outline/Agenda</a:t>
            </a:r>
            <a:endParaRPr lang="en-US" dirty="0"/>
          </a:p>
        </p:txBody>
      </p:sp>
      <p:sp>
        <p:nvSpPr>
          <p:cNvPr id="11" name="Text Placeholder 3"/>
          <p:cNvSpPr>
            <a:spLocks noGrp="1"/>
          </p:cNvSpPr>
          <p:nvPr>
            <p:ph type="body" sz="half" idx="13" hasCustomPrompt="1"/>
          </p:nvPr>
        </p:nvSpPr>
        <p:spPr>
          <a:xfrm>
            <a:off x="1259682" y="1416822"/>
            <a:ext cx="8732044" cy="2107428"/>
          </a:xfrm>
          <a:solidFill>
            <a:schemeClr val="bg1"/>
          </a:solidFill>
        </p:spPr>
        <p:txBody>
          <a:bodyPr>
            <a:noAutofit/>
          </a:bodyPr>
          <a:lstStyle>
            <a:lvl1pPr marL="0" indent="0" algn="l">
              <a:buFont typeface="Arial" panose="020B0604020202020204" pitchFamily="34" charset="0"/>
              <a:buNone/>
              <a:defRPr sz="2100" u="none"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altLang="en-US"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u="sng"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Reference or display trade names, logos, or products of HVAC&amp;R related 	organizations</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	*Infer that ASHRAE approves or endorses any product, software, or system for 	any </a:t>
            </a:r>
            <a:r>
              <a:rPr lang="en-US" altLang="en-US" dirty="0">
                <a:latin typeface="Arial" panose="020B0604020202020204" pitchFamily="34" charset="0"/>
                <a:cs typeface="Arial" panose="020B0604020202020204" pitchFamily="34" charset="0"/>
              </a:rPr>
              <a:t>reason.</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u="sng" dirty="0">
                <a:latin typeface="Arial" panose="020B0604020202020204" pitchFamily="34" charset="0"/>
                <a:cs typeface="Arial" panose="020B0604020202020204" pitchFamily="34" charset="0"/>
              </a:rPr>
              <a:t>Presentations </a:t>
            </a:r>
            <a:r>
              <a:rPr lang="en-US" altLang="en-US" b="1" u="sng" dirty="0">
                <a:solidFill>
                  <a:srgbClr val="FF0000"/>
                </a:solidFill>
                <a:latin typeface="Arial" panose="020B0604020202020204" pitchFamily="34" charset="0"/>
                <a:cs typeface="Arial" panose="020B0604020202020204" pitchFamily="34" charset="0"/>
              </a:rPr>
              <a:t>must</a:t>
            </a:r>
            <a:r>
              <a:rPr lang="en-US" altLang="en-US" u="sng" dirty="0">
                <a:latin typeface="Arial" panose="020B0604020202020204" pitchFamily="34" charset="0"/>
                <a:cs typeface="Arial" panose="020B0604020202020204" pitchFamily="34" charset="0"/>
              </a:rPr>
              <a:t> be submitted in advance</a:t>
            </a:r>
            <a:br>
              <a:rPr lang="en-US" altLang="en-US" u="sng"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 	*Any changes requested must be made by the presenter. </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	*Speakers who do not submit a presentation in advance or have a rejected 	presentation on file will not be allowed to present.</a:t>
            </a:r>
            <a:br>
              <a:rPr lang="en-US" altLang="en-US" sz="12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	*Review your e-mails for specific deadlines and upload instructions</a:t>
            </a:r>
            <a:endParaRPr lang="en-US" dirty="0"/>
          </a:p>
        </p:txBody>
      </p:sp>
    </p:spTree>
    <p:extLst>
      <p:ext uri="{BB962C8B-B14F-4D97-AF65-F5344CB8AC3E}">
        <p14:creationId xmlns:p14="http://schemas.microsoft.com/office/powerpoint/2010/main" val="424601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utline/Agend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 y="165102"/>
            <a:ext cx="10515600" cy="643543"/>
          </a:xfrm>
        </p:spPr>
        <p:txBody>
          <a:bodyPr>
            <a:normAutofit/>
          </a:bodyPr>
          <a:lstStyle>
            <a:lvl1pPr>
              <a:defRPr lang="en-US" sz="2475" b="1" smtClean="0">
                <a:solidFill>
                  <a:schemeClr val="bg1"/>
                </a:solidFill>
              </a:defRPr>
            </a:lvl1pPr>
          </a:lstStyle>
          <a:p>
            <a:r>
              <a:rPr lang="en-US" sz="2475" b="1" dirty="0">
                <a:solidFill>
                  <a:schemeClr val="bg1"/>
                </a:solidFill>
                <a:latin typeface="+mn-lt"/>
              </a:rPr>
              <a:t>Outline/Agenda</a:t>
            </a:r>
            <a:endParaRPr lang="en-US" dirty="0"/>
          </a:p>
        </p:txBody>
      </p:sp>
      <p:sp>
        <p:nvSpPr>
          <p:cNvPr id="11" name="Text Placeholder 3"/>
          <p:cNvSpPr>
            <a:spLocks noGrp="1"/>
          </p:cNvSpPr>
          <p:nvPr>
            <p:ph type="body" sz="half" idx="13" hasCustomPrompt="1"/>
          </p:nvPr>
        </p:nvSpPr>
        <p:spPr>
          <a:xfrm>
            <a:off x="1259682" y="1416822"/>
            <a:ext cx="8732044" cy="2107428"/>
          </a:xfrm>
          <a:solidFill>
            <a:schemeClr val="bg1"/>
          </a:solidFill>
        </p:spPr>
        <p:txBody>
          <a:bodyPr>
            <a:noAutofit/>
          </a:bodyPr>
          <a:lstStyle>
            <a:lvl1pPr marL="0" indent="0" algn="l">
              <a:buFont typeface="Arial" panose="020B0604020202020204" pitchFamily="34" charset="0"/>
              <a:buNone/>
              <a:defRPr sz="2100" u="none"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Tree>
    <p:extLst>
      <p:ext uri="{BB962C8B-B14F-4D97-AF65-F5344CB8AC3E}">
        <p14:creationId xmlns:p14="http://schemas.microsoft.com/office/powerpoint/2010/main" val="1914068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tline/Agenda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25" y="174625"/>
            <a:ext cx="10515600" cy="643543"/>
          </a:xfrm>
        </p:spPr>
        <p:txBody>
          <a:bodyPr>
            <a:normAutofit/>
          </a:bodyPr>
          <a:lstStyle>
            <a:lvl1pPr>
              <a:defRPr lang="en-US" sz="2475" b="1" smtClean="0">
                <a:solidFill>
                  <a:schemeClr val="bg1"/>
                </a:solidFill>
              </a:defRPr>
            </a:lvl1pPr>
          </a:lstStyle>
          <a:p>
            <a:r>
              <a:rPr lang="en-US" sz="2475" b="1" dirty="0">
                <a:solidFill>
                  <a:schemeClr val="bg1"/>
                </a:solidFill>
                <a:latin typeface="+mn-lt"/>
              </a:rPr>
              <a:t>Outline/Agenda</a:t>
            </a:r>
            <a:endParaRPr lang="en-US" dirty="0"/>
          </a:p>
        </p:txBody>
      </p:sp>
      <p:sp>
        <p:nvSpPr>
          <p:cNvPr id="11" name="Text Placeholder 3"/>
          <p:cNvSpPr>
            <a:spLocks noGrp="1"/>
          </p:cNvSpPr>
          <p:nvPr>
            <p:ph type="body" sz="half" idx="13" hasCustomPrompt="1"/>
          </p:nvPr>
        </p:nvSpPr>
        <p:spPr>
          <a:xfrm>
            <a:off x="1259682" y="1416822"/>
            <a:ext cx="8732044" cy="2107428"/>
          </a:xfrm>
          <a:solidFill>
            <a:schemeClr val="bg1"/>
          </a:solidFill>
        </p:spPr>
        <p:txBody>
          <a:bodyPr>
            <a:noAutofit/>
          </a:bodyPr>
          <a:lstStyle>
            <a:lvl1pPr marL="0" indent="0" algn="l">
              <a:buFont typeface="Arial" panose="020B0604020202020204" pitchFamily="34" charset="0"/>
              <a:buNone/>
              <a:defRPr sz="1500" u="none"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altLang="en-US" sz="1500" dirty="0">
                <a:latin typeface="Arial" panose="020B0604020202020204" pitchFamily="34" charset="0"/>
                <a:cs typeface="Arial" panose="020B0604020202020204" pitchFamily="34" charset="0"/>
              </a:rPr>
              <a:t>In accordance with CEC policy, any logos of HVAC&amp;R related organizations in images must be covered. </a:t>
            </a:r>
            <a:br>
              <a:rPr lang="en-US" altLang="en-US" sz="1500" dirty="0">
                <a:latin typeface="Arial" panose="020B0604020202020204" pitchFamily="34" charset="0"/>
                <a:cs typeface="Arial" panose="020B0604020202020204" pitchFamily="34" charset="0"/>
              </a:rPr>
            </a:br>
            <a:br>
              <a:rPr lang="en-US" altLang="en-US" sz="1500" dirty="0">
                <a:latin typeface="Arial" panose="020B0604020202020204" pitchFamily="34" charset="0"/>
                <a:cs typeface="Arial" panose="020B0604020202020204" pitchFamily="34" charset="0"/>
              </a:rPr>
            </a:br>
            <a:r>
              <a:rPr lang="en-US" altLang="en-US" sz="1200" dirty="0">
                <a:latin typeface="Arial" panose="020B0604020202020204" pitchFamily="34" charset="0"/>
                <a:cs typeface="Arial" panose="020B0604020202020204" pitchFamily="34" charset="0"/>
              </a:rPr>
              <a:t>In PowerPoint, click Insert </a:t>
            </a:r>
            <a:r>
              <a:rPr lang="en-US" altLang="en-US" sz="1200" dirty="0">
                <a:latin typeface="Arial" panose="020B0604020202020204" pitchFamily="34" charset="0"/>
                <a:cs typeface="Arial" panose="020B0604020202020204" pitchFamily="34" charset="0"/>
                <a:sym typeface="Wingdings" panose="05000000000000000000" pitchFamily="2" charset="2"/>
              </a:rPr>
              <a:t> Shape  Choose Shape. </a:t>
            </a:r>
            <a:br>
              <a:rPr lang="en-US" altLang="en-US" sz="1200" dirty="0">
                <a:latin typeface="Arial" panose="020B0604020202020204" pitchFamily="34" charset="0"/>
                <a:cs typeface="Arial" panose="020B0604020202020204" pitchFamily="34" charset="0"/>
                <a:sym typeface="Wingdings" panose="05000000000000000000" pitchFamily="2" charset="2"/>
              </a:rPr>
            </a:br>
            <a:r>
              <a:rPr lang="en-US" altLang="en-US" sz="1200" dirty="0">
                <a:latin typeface="Arial" panose="020B0604020202020204" pitchFamily="34" charset="0"/>
                <a:cs typeface="Arial" panose="020B0604020202020204" pitchFamily="34" charset="0"/>
                <a:sym typeface="Wingdings" panose="05000000000000000000" pitchFamily="2" charset="2"/>
              </a:rPr>
              <a:t>On the Format tab you can change the color of your shape. </a:t>
            </a:r>
            <a:br>
              <a:rPr lang="en-US" altLang="en-US" sz="1200" dirty="0">
                <a:latin typeface="Arial" panose="020B0604020202020204" pitchFamily="34" charset="0"/>
                <a:cs typeface="Arial" panose="020B0604020202020204" pitchFamily="34" charset="0"/>
                <a:sym typeface="Wingdings" panose="05000000000000000000" pitchFamily="2" charset="2"/>
              </a:rPr>
            </a:br>
            <a:r>
              <a:rPr lang="en-US" altLang="en-US" sz="1200" dirty="0">
                <a:latin typeface="Arial" panose="020B0604020202020204" pitchFamily="34" charset="0"/>
                <a:cs typeface="Arial" panose="020B0604020202020204" pitchFamily="34" charset="0"/>
                <a:sym typeface="Wingdings" panose="05000000000000000000" pitchFamily="2" charset="2"/>
              </a:rPr>
              <a:t>You can also </a:t>
            </a:r>
            <a:r>
              <a:rPr lang="en-US" altLang="en-US" sz="1200" dirty="0" err="1">
                <a:latin typeface="Arial" panose="020B0604020202020204" pitchFamily="34" charset="0"/>
                <a:cs typeface="Arial" panose="020B0604020202020204" pitchFamily="34" charset="0"/>
                <a:sym typeface="Wingdings" panose="05000000000000000000" pitchFamily="2" charset="2"/>
              </a:rPr>
              <a:t>Ctrl+Click</a:t>
            </a:r>
            <a:r>
              <a:rPr lang="en-US" altLang="en-US" sz="1200" dirty="0">
                <a:latin typeface="Arial" panose="020B0604020202020204" pitchFamily="34" charset="0"/>
                <a:cs typeface="Arial" panose="020B0604020202020204" pitchFamily="34" charset="0"/>
                <a:sym typeface="Wingdings" panose="05000000000000000000" pitchFamily="2" charset="2"/>
              </a:rPr>
              <a:t> on your main image + covered shapes, right click, and select “group” so all pieces move and </a:t>
            </a:r>
            <a:br>
              <a:rPr lang="en-US" altLang="en-US" sz="1200" dirty="0">
                <a:latin typeface="Arial" panose="020B0604020202020204" pitchFamily="34" charset="0"/>
                <a:cs typeface="Arial" panose="020B0604020202020204" pitchFamily="34" charset="0"/>
                <a:sym typeface="Wingdings" panose="05000000000000000000" pitchFamily="2" charset="2"/>
              </a:rPr>
            </a:br>
            <a:r>
              <a:rPr lang="en-US" altLang="en-US" sz="1200" dirty="0">
                <a:latin typeface="Arial" panose="020B0604020202020204" pitchFamily="34" charset="0"/>
                <a:cs typeface="Arial" panose="020B0604020202020204" pitchFamily="34" charset="0"/>
                <a:sym typeface="Wingdings" panose="05000000000000000000" pitchFamily="2" charset="2"/>
              </a:rPr>
              <a:t>re-size together. Covered logos here.</a:t>
            </a:r>
            <a:endParaRPr lang="en-US" dirty="0"/>
          </a:p>
        </p:txBody>
      </p:sp>
    </p:spTree>
    <p:extLst>
      <p:ext uri="{BB962C8B-B14F-4D97-AF65-F5344CB8AC3E}">
        <p14:creationId xmlns:p14="http://schemas.microsoft.com/office/powerpoint/2010/main" val="2831489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551" y="146050"/>
            <a:ext cx="10515600" cy="643543"/>
          </a:xfrm>
        </p:spPr>
        <p:txBody>
          <a:bodyPr>
            <a:normAutofit/>
          </a:bodyPr>
          <a:lstStyle>
            <a:lvl1pPr>
              <a:defRPr lang="en-US" sz="2475" b="1" smtClean="0">
                <a:solidFill>
                  <a:schemeClr val="bg1"/>
                </a:solidFill>
              </a:defRPr>
            </a:lvl1pPr>
          </a:lstStyle>
          <a:p>
            <a:r>
              <a:rPr lang="en-US" sz="2475" b="1" dirty="0">
                <a:solidFill>
                  <a:schemeClr val="bg1"/>
                </a:solidFill>
                <a:latin typeface="+mn-lt"/>
              </a:rPr>
              <a:t>Conclusion</a:t>
            </a:r>
            <a:endParaRPr lang="en-US" dirty="0"/>
          </a:p>
        </p:txBody>
      </p:sp>
      <p:sp>
        <p:nvSpPr>
          <p:cNvPr id="11" name="Text Placeholder 3"/>
          <p:cNvSpPr>
            <a:spLocks noGrp="1"/>
          </p:cNvSpPr>
          <p:nvPr>
            <p:ph type="body" sz="half" idx="13" hasCustomPrompt="1"/>
          </p:nvPr>
        </p:nvSpPr>
        <p:spPr>
          <a:xfrm>
            <a:off x="1259682" y="1416822"/>
            <a:ext cx="8732044" cy="2107428"/>
          </a:xfrm>
          <a:solidFill>
            <a:schemeClr val="bg1"/>
          </a:solidFill>
        </p:spPr>
        <p:txBody>
          <a:bodyPr>
            <a:noAutofit/>
          </a:bodyPr>
          <a:lstStyle>
            <a:lvl1pPr marL="0" indent="0" algn="l">
              <a:buFont typeface="Arial" panose="020B0604020202020204" pitchFamily="34" charset="0"/>
              <a:buNone/>
              <a:defRPr sz="1500" u="none"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dirty="0"/>
          </a:p>
        </p:txBody>
      </p:sp>
    </p:spTree>
    <p:extLst>
      <p:ext uri="{BB962C8B-B14F-4D97-AF65-F5344CB8AC3E}">
        <p14:creationId xmlns:p14="http://schemas.microsoft.com/office/powerpoint/2010/main" val="235299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914-BBC9-22D9-235A-2D4439B916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929DED-5020-7D8A-DC5F-B5C54CB93F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5C0367-5EA4-7FE6-7BF4-5782514CE781}"/>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5" name="Footer Placeholder 4">
            <a:extLst>
              <a:ext uri="{FF2B5EF4-FFF2-40B4-BE49-F238E27FC236}">
                <a16:creationId xmlns:a16="http://schemas.microsoft.com/office/drawing/2014/main" id="{28BC57EC-6F60-83BE-EF42-9120DEC9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10116-C2E0-A712-5710-E41F4263660D}"/>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711462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1222-7889-5174-7EBE-0D13B8542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8406D-F052-DFB5-CED2-89DDADD20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013994-9301-ADFF-3326-944CCBC399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1D47A6-A9F7-766B-D2DD-13B0117401A6}"/>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6" name="Footer Placeholder 5">
            <a:extLst>
              <a:ext uri="{FF2B5EF4-FFF2-40B4-BE49-F238E27FC236}">
                <a16:creationId xmlns:a16="http://schemas.microsoft.com/office/drawing/2014/main" id="{D8D0F3F3-49F0-8359-A88E-0D5236A69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ED4D2-3EDD-95EF-EF4C-FF12B15D79DE}"/>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244302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BEB0-77FC-442C-334B-499CEC33B7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68145C-6A04-BE26-4CC7-6E8BD5F05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5281A-5A4E-B4A3-22D5-371CD5748A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ABD1A-3AAF-058C-478B-7E2AEA20C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CB9B5B-7CC5-27CF-9347-453E9DB509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8F60AE-8036-E9DE-793A-7B73FE2AF182}"/>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8" name="Footer Placeholder 7">
            <a:extLst>
              <a:ext uri="{FF2B5EF4-FFF2-40B4-BE49-F238E27FC236}">
                <a16:creationId xmlns:a16="http://schemas.microsoft.com/office/drawing/2014/main" id="{0159B7E9-1459-CB4A-916D-C564A3690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0800F9-9614-85E8-CDA7-D62C612B2DA2}"/>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284598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CA87-4095-B13E-18FD-AE2814D3FD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48D6A-775B-F3DA-6BCE-461514EBA4AD}"/>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4" name="Footer Placeholder 3">
            <a:extLst>
              <a:ext uri="{FF2B5EF4-FFF2-40B4-BE49-F238E27FC236}">
                <a16:creationId xmlns:a16="http://schemas.microsoft.com/office/drawing/2014/main" id="{0A3310AC-9AD6-785C-B730-040A54089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CFB61-CC53-7F61-79DC-A898EBF54F46}"/>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402181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ED32B-157F-BE17-5D15-A451456F0427}"/>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3" name="Footer Placeholder 2">
            <a:extLst>
              <a:ext uri="{FF2B5EF4-FFF2-40B4-BE49-F238E27FC236}">
                <a16:creationId xmlns:a16="http://schemas.microsoft.com/office/drawing/2014/main" id="{E04CB73F-86AD-1A39-4004-8AD149FC9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13454-1C41-7928-DDF8-642A4762CE20}"/>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11551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BFE5-7228-ACDA-E410-3BF219D0C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81C05-B27C-D18A-E90C-4FDB9579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870CC6-2721-5D18-DE7A-6203E4C28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BB6E13-D8C8-1F8F-1EDC-3893605F287D}"/>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6" name="Footer Placeholder 5">
            <a:extLst>
              <a:ext uri="{FF2B5EF4-FFF2-40B4-BE49-F238E27FC236}">
                <a16:creationId xmlns:a16="http://schemas.microsoft.com/office/drawing/2014/main" id="{55AF8128-B3F1-973C-A9B7-CD1BE6240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957D1-C9E7-9B79-9AAA-986D78B279DB}"/>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354640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C13C-F560-CCEC-75A2-E695E682C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D0D73E-7A99-34B4-E80F-BD316EB94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599A48-0D83-78F8-949D-CC09B66CD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5B60E0-78F2-BEC7-1C49-C91B5DEF8834}"/>
              </a:ext>
            </a:extLst>
          </p:cNvPr>
          <p:cNvSpPr>
            <a:spLocks noGrp="1"/>
          </p:cNvSpPr>
          <p:nvPr>
            <p:ph type="dt" sz="half" idx="10"/>
          </p:nvPr>
        </p:nvSpPr>
        <p:spPr/>
        <p:txBody>
          <a:bodyPr/>
          <a:lstStyle/>
          <a:p>
            <a:fld id="{2E090D0F-079A-4B28-A3DD-2C926A0B36F2}" type="datetimeFigureOut">
              <a:rPr lang="en-US" smtClean="0"/>
              <a:t>8/12/2024</a:t>
            </a:fld>
            <a:endParaRPr lang="en-US"/>
          </a:p>
        </p:txBody>
      </p:sp>
      <p:sp>
        <p:nvSpPr>
          <p:cNvPr id="6" name="Footer Placeholder 5">
            <a:extLst>
              <a:ext uri="{FF2B5EF4-FFF2-40B4-BE49-F238E27FC236}">
                <a16:creationId xmlns:a16="http://schemas.microsoft.com/office/drawing/2014/main" id="{7CCC3B97-FA1B-B543-D60C-C5FBA9EB8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7F4CB-C0B4-F9C2-20F3-4C255E88AD8C}"/>
              </a:ext>
            </a:extLst>
          </p:cNvPr>
          <p:cNvSpPr>
            <a:spLocks noGrp="1"/>
          </p:cNvSpPr>
          <p:nvPr>
            <p:ph type="sldNum" sz="quarter" idx="12"/>
          </p:nvPr>
        </p:nvSpPr>
        <p:spPr/>
        <p:txBody>
          <a:bodyPr/>
          <a:lstStyle/>
          <a:p>
            <a:fld id="{E53E343A-B880-4EA3-875F-1D5E05388322}" type="slidenum">
              <a:rPr lang="en-US" smtClean="0"/>
              <a:t>‹#›</a:t>
            </a:fld>
            <a:endParaRPr lang="en-US"/>
          </a:p>
        </p:txBody>
      </p:sp>
    </p:spTree>
    <p:extLst>
      <p:ext uri="{BB962C8B-B14F-4D97-AF65-F5344CB8AC3E}">
        <p14:creationId xmlns:p14="http://schemas.microsoft.com/office/powerpoint/2010/main" val="370070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A0275B-53BB-8DC8-B35B-BC590627A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9BAFD-133D-BF59-82BA-46B4CD31C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8AB2E-9EAD-56BD-58B4-9ABD2F87A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090D0F-079A-4B28-A3DD-2C926A0B36F2}" type="datetimeFigureOut">
              <a:rPr lang="en-US" smtClean="0"/>
              <a:t>8/12/2024</a:t>
            </a:fld>
            <a:endParaRPr lang="en-US"/>
          </a:p>
        </p:txBody>
      </p:sp>
      <p:sp>
        <p:nvSpPr>
          <p:cNvPr id="5" name="Footer Placeholder 4">
            <a:extLst>
              <a:ext uri="{FF2B5EF4-FFF2-40B4-BE49-F238E27FC236}">
                <a16:creationId xmlns:a16="http://schemas.microsoft.com/office/drawing/2014/main" id="{CBB8F908-E34E-9196-77F3-44E15941D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F5A89C-7739-94F2-30CB-BE4A51D31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3E343A-B880-4EA3-875F-1D5E05388322}" type="slidenum">
              <a:rPr lang="en-US" smtClean="0"/>
              <a:t>‹#›</a:t>
            </a:fld>
            <a:endParaRPr lang="en-US"/>
          </a:p>
        </p:txBody>
      </p:sp>
    </p:spTree>
    <p:extLst>
      <p:ext uri="{BB962C8B-B14F-4D97-AF65-F5344CB8AC3E}">
        <p14:creationId xmlns:p14="http://schemas.microsoft.com/office/powerpoint/2010/main" val="345742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8/12/2024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414" y="0"/>
            <a:ext cx="12181173" cy="6858000"/>
          </a:xfrm>
          <a:prstGeom prst="rect">
            <a:avLst/>
          </a:prstGeom>
        </p:spPr>
      </p:pic>
    </p:spTree>
    <p:extLst>
      <p:ext uri="{BB962C8B-B14F-4D97-AF65-F5344CB8AC3E}">
        <p14:creationId xmlns:p14="http://schemas.microsoft.com/office/powerpoint/2010/main" val="12761248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2013.igem.org/Europe/SocialEvent" TargetMode="External"/><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p:cNvSpPr>
            <a:spLocks noGrp="1"/>
          </p:cNvSpPr>
          <p:nvPr>
            <p:ph type="body" sz="half" idx="15"/>
          </p:nvPr>
        </p:nvSpPr>
        <p:spPr>
          <a:xfrm>
            <a:off x="4018547" y="3577819"/>
            <a:ext cx="3891558" cy="716778"/>
          </a:xfrm>
        </p:spPr>
        <p:txBody>
          <a:bodyPr/>
          <a:lstStyle/>
          <a:p>
            <a:r>
              <a:rPr lang="en-US" dirty="0"/>
              <a:t>Bill Murphy</a:t>
            </a:r>
          </a:p>
          <a:p>
            <a:r>
              <a:rPr lang="en-US" dirty="0"/>
              <a:t>Chair, Research Administration Committee</a:t>
            </a:r>
          </a:p>
        </p:txBody>
      </p:sp>
      <p:sp>
        <p:nvSpPr>
          <p:cNvPr id="25" name="Text Placeholder 3"/>
          <p:cNvSpPr>
            <a:spLocks noGrp="1"/>
          </p:cNvSpPr>
          <p:nvPr>
            <p:ph type="body" sz="half" idx="13"/>
          </p:nvPr>
        </p:nvSpPr>
        <p:spPr>
          <a:xfrm>
            <a:off x="2772229" y="1964547"/>
            <a:ext cx="6807200" cy="907878"/>
          </a:xfrm>
        </p:spPr>
        <p:txBody>
          <a:bodyPr/>
          <a:lstStyle/>
          <a:p>
            <a:r>
              <a:rPr lang="en-US" sz="3600" dirty="0"/>
              <a:t>Research Subcommittee Chair’s Breakfast Meeting</a:t>
            </a:r>
          </a:p>
        </p:txBody>
      </p:sp>
      <p:sp>
        <p:nvSpPr>
          <p:cNvPr id="13" name="Text Placeholder 12">
            <a:extLst>
              <a:ext uri="{FF2B5EF4-FFF2-40B4-BE49-F238E27FC236}">
                <a16:creationId xmlns:a16="http://schemas.microsoft.com/office/drawing/2014/main" id="{DF1F7228-1B75-4608-A8D1-4C00BF492DBA}"/>
              </a:ext>
            </a:extLst>
          </p:cNvPr>
          <p:cNvSpPr>
            <a:spLocks noGrp="1"/>
          </p:cNvSpPr>
          <p:nvPr>
            <p:ph type="body" sz="half" idx="18"/>
          </p:nvPr>
        </p:nvSpPr>
        <p:spPr>
          <a:xfrm>
            <a:off x="8693158" y="6365363"/>
            <a:ext cx="1772543" cy="439352"/>
          </a:xfrm>
        </p:spPr>
        <p:txBody>
          <a:bodyPr/>
          <a:lstStyle/>
          <a:p>
            <a:endParaRPr lang="en-US" dirty="0"/>
          </a:p>
          <a:p>
            <a:endParaRPr lang="en-US" dirty="0"/>
          </a:p>
        </p:txBody>
      </p:sp>
      <p:sp>
        <p:nvSpPr>
          <p:cNvPr id="16" name="Text Placeholder 4"/>
          <p:cNvSpPr>
            <a:spLocks noGrp="1"/>
          </p:cNvSpPr>
          <p:nvPr>
            <p:ph type="body" sz="half" idx="14"/>
          </p:nvPr>
        </p:nvSpPr>
        <p:spPr>
          <a:xfrm>
            <a:off x="3276004" y="2942808"/>
            <a:ext cx="5734646" cy="538617"/>
          </a:xfrm>
        </p:spPr>
        <p:txBody>
          <a:bodyPr/>
          <a:lstStyle/>
          <a:p>
            <a:r>
              <a:rPr lang="en-US" dirty="0"/>
              <a:t>Indianapolis, Summer 2024</a:t>
            </a:r>
          </a:p>
        </p:txBody>
      </p:sp>
      <p:sp>
        <p:nvSpPr>
          <p:cNvPr id="3" name="Oval 2">
            <a:extLst>
              <a:ext uri="{FF2B5EF4-FFF2-40B4-BE49-F238E27FC236}">
                <a16:creationId xmlns:a16="http://schemas.microsoft.com/office/drawing/2014/main" id="{1A4B7064-EE54-3BCA-77BE-0AA3D05DB58F}"/>
              </a:ext>
            </a:extLst>
          </p:cNvPr>
          <p:cNvSpPr/>
          <p:nvPr/>
        </p:nvSpPr>
        <p:spPr>
          <a:xfrm>
            <a:off x="254524" y="5518840"/>
            <a:ext cx="3572759"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INDY 2024</a:t>
            </a:r>
          </a:p>
        </p:txBody>
      </p:sp>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3"/>
          </p:nvPr>
        </p:nvSpPr>
        <p:spPr>
          <a:xfrm>
            <a:off x="1087395" y="1443517"/>
            <a:ext cx="10017210" cy="3970966"/>
          </a:xfrm>
          <a:noFill/>
        </p:spPr>
        <p:txBody>
          <a:bodyPr/>
          <a:lstStyle/>
          <a:p>
            <a:r>
              <a:rPr lang="en-US" sz="2800" dirty="0"/>
              <a:t>Similar to the RTAR for research projects, but addresses issues relevant to publication efforts</a:t>
            </a:r>
          </a:p>
          <a:p>
            <a:r>
              <a:rPr lang="en-US" sz="2800" dirty="0"/>
              <a:t>Key differences:</a:t>
            </a:r>
          </a:p>
          <a:p>
            <a:endParaRPr lang="en-US" sz="2400" dirty="0"/>
          </a:p>
          <a:p>
            <a:endParaRPr lang="en-US" sz="2400" dirty="0"/>
          </a:p>
          <a:p>
            <a:endParaRPr lang="en-US" sz="2400" dirty="0"/>
          </a:p>
          <a:p>
            <a:endParaRPr lang="en-US" sz="2400" dirty="0"/>
          </a:p>
          <a:p>
            <a:endParaRPr lang="en-US" sz="2400" dirty="0"/>
          </a:p>
          <a:p>
            <a:endParaRPr lang="en-US" sz="2800" dirty="0"/>
          </a:p>
          <a:p>
            <a:r>
              <a:rPr lang="en-US" sz="2800" dirty="0"/>
              <a:t>TC will fill out and submit PTAR form to MORTS</a:t>
            </a:r>
          </a:p>
        </p:txBody>
      </p:sp>
      <p:sp>
        <p:nvSpPr>
          <p:cNvPr id="7" name="Title 1"/>
          <p:cNvSpPr>
            <a:spLocks noGrp="1"/>
          </p:cNvSpPr>
          <p:nvPr>
            <p:ph type="title" hasCustomPrompt="1"/>
          </p:nvPr>
        </p:nvSpPr>
        <p:spPr>
          <a:xfrm>
            <a:off x="1276864" y="146051"/>
            <a:ext cx="9926595" cy="643543"/>
          </a:xfrm>
        </p:spPr>
        <p:txBody>
          <a:bodyPr>
            <a:noAutofit/>
          </a:bodyPr>
          <a:lstStyle>
            <a:lvl1pPr>
              <a:defRPr lang="en-US" sz="2475" b="1" smtClean="0">
                <a:solidFill>
                  <a:schemeClr val="bg1"/>
                </a:solidFill>
              </a:defRPr>
            </a:lvl1pPr>
          </a:lstStyle>
          <a:p>
            <a:r>
              <a:rPr lang="en-US" sz="4000" b="0" dirty="0">
                <a:latin typeface="+mn-lt"/>
              </a:rPr>
              <a:t>Publication Topic Acceptance Request (PTAR)</a:t>
            </a:r>
            <a:endParaRPr lang="en-US" sz="4000" b="0" dirty="0"/>
          </a:p>
        </p:txBody>
      </p:sp>
      <p:graphicFrame>
        <p:nvGraphicFramePr>
          <p:cNvPr id="5" name="Table 4">
            <a:extLst>
              <a:ext uri="{FF2B5EF4-FFF2-40B4-BE49-F238E27FC236}">
                <a16:creationId xmlns:a16="http://schemas.microsoft.com/office/drawing/2014/main" id="{CD72A751-F91E-4CDB-9BE8-CA639D467BCF}"/>
              </a:ext>
            </a:extLst>
          </p:cNvPr>
          <p:cNvGraphicFramePr>
            <a:graphicFrameLocks noGrp="1"/>
          </p:cNvGraphicFramePr>
          <p:nvPr>
            <p:extLst>
              <p:ext uri="{D42A27DB-BD31-4B8C-83A1-F6EECF244321}">
                <p14:modId xmlns:p14="http://schemas.microsoft.com/office/powerpoint/2010/main" val="2416524932"/>
              </p:ext>
            </p:extLst>
          </p:nvPr>
        </p:nvGraphicFramePr>
        <p:xfrm>
          <a:off x="1565189" y="2892244"/>
          <a:ext cx="9053384" cy="2391725"/>
        </p:xfrm>
        <a:graphic>
          <a:graphicData uri="http://schemas.openxmlformats.org/drawingml/2006/table">
            <a:tbl>
              <a:tblPr firstRow="1" bandRow="1">
                <a:tableStyleId>{5C22544A-7EE6-4342-B048-85BDC9FD1C3A}</a:tableStyleId>
              </a:tblPr>
              <a:tblGrid>
                <a:gridCol w="4514545">
                  <a:extLst>
                    <a:ext uri="{9D8B030D-6E8A-4147-A177-3AD203B41FA5}">
                      <a16:colId xmlns:a16="http://schemas.microsoft.com/office/drawing/2014/main" val="1256718076"/>
                    </a:ext>
                  </a:extLst>
                </a:gridCol>
                <a:gridCol w="4538839">
                  <a:extLst>
                    <a:ext uri="{9D8B030D-6E8A-4147-A177-3AD203B41FA5}">
                      <a16:colId xmlns:a16="http://schemas.microsoft.com/office/drawing/2014/main" val="4203832118"/>
                    </a:ext>
                  </a:extLst>
                </a:gridCol>
              </a:tblGrid>
              <a:tr h="315362">
                <a:tc>
                  <a:txBody>
                    <a:bodyPr/>
                    <a:lstStyle/>
                    <a:p>
                      <a:r>
                        <a:rPr lang="en-US" sz="2400" dirty="0"/>
                        <a:t>PTAR</a:t>
                      </a:r>
                    </a:p>
                  </a:txBody>
                  <a:tcPr/>
                </a:tc>
                <a:tc>
                  <a:txBody>
                    <a:bodyPr/>
                    <a:lstStyle/>
                    <a:p>
                      <a:r>
                        <a:rPr lang="en-US" sz="2400" dirty="0"/>
                        <a:t>RTAR</a:t>
                      </a:r>
                    </a:p>
                  </a:txBody>
                  <a:tcPr/>
                </a:tc>
                <a:extLst>
                  <a:ext uri="{0D108BD9-81ED-4DB2-BD59-A6C34878D82A}">
                    <a16:rowId xmlns:a16="http://schemas.microsoft.com/office/drawing/2014/main" val="2443988795"/>
                  </a:ext>
                </a:extLst>
              </a:tr>
              <a:tr h="315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Publication Need</a:t>
                      </a:r>
                    </a:p>
                  </a:txBody>
                  <a:tcPr/>
                </a:tc>
                <a:tc>
                  <a:txBody>
                    <a:bodyPr/>
                    <a:lstStyle/>
                    <a:p>
                      <a:r>
                        <a:rPr lang="en-US" sz="2400" dirty="0"/>
                        <a:t>Research Need</a:t>
                      </a:r>
                    </a:p>
                  </a:txBody>
                  <a:tcPr/>
                </a:tc>
                <a:extLst>
                  <a:ext uri="{0D108BD9-81ED-4DB2-BD59-A6C34878D82A}">
                    <a16:rowId xmlns:a16="http://schemas.microsoft.com/office/drawing/2014/main" val="1960724087"/>
                  </a:ext>
                </a:extLst>
              </a:tr>
              <a:tr h="315362">
                <a:tc>
                  <a:txBody>
                    <a:bodyPr/>
                    <a:lstStyle/>
                    <a:p>
                      <a:r>
                        <a:rPr lang="en-US" sz="2400" dirty="0"/>
                        <a:t>Target Audience</a:t>
                      </a:r>
                    </a:p>
                  </a:txBody>
                  <a:tcPr/>
                </a:tc>
                <a:tc>
                  <a:txBody>
                    <a:bodyPr/>
                    <a:lstStyle/>
                    <a:p>
                      <a:r>
                        <a:rPr lang="en-US" sz="2400" dirty="0"/>
                        <a:t>Project Objectives</a:t>
                      </a:r>
                    </a:p>
                  </a:txBody>
                  <a:tcPr/>
                </a:tc>
                <a:extLst>
                  <a:ext uri="{0D108BD9-81ED-4DB2-BD59-A6C34878D82A}">
                    <a16:rowId xmlns:a16="http://schemas.microsoft.com/office/drawing/2014/main" val="2242875544"/>
                  </a:ext>
                </a:extLst>
              </a:tr>
              <a:tr h="323874">
                <a:tc>
                  <a:txBody>
                    <a:bodyPr/>
                    <a:lstStyle/>
                    <a:p>
                      <a:r>
                        <a:rPr lang="en-US" sz="2400" dirty="0"/>
                        <a:t>Why funded effort vs. volunteer</a:t>
                      </a:r>
                    </a:p>
                  </a:txBody>
                  <a:tcPr/>
                </a:tc>
                <a:tc>
                  <a:txBody>
                    <a:bodyPr/>
                    <a:lstStyle/>
                    <a:p>
                      <a:r>
                        <a:rPr lang="en-US" sz="2400" dirty="0"/>
                        <a:t>Approach</a:t>
                      </a:r>
                    </a:p>
                  </a:txBody>
                  <a:tcPr/>
                </a:tc>
                <a:extLst>
                  <a:ext uri="{0D108BD9-81ED-4DB2-BD59-A6C34878D82A}">
                    <a16:rowId xmlns:a16="http://schemas.microsoft.com/office/drawing/2014/main" val="250974950"/>
                  </a:ext>
                </a:extLst>
              </a:tr>
              <a:tr h="562925">
                <a:tc>
                  <a:txBody>
                    <a:bodyPr/>
                    <a:lstStyle/>
                    <a:p>
                      <a:endParaRPr lang="en-US" sz="2400" dirty="0"/>
                    </a:p>
                  </a:txBody>
                  <a:tcPr/>
                </a:tc>
                <a:tc>
                  <a:txBody>
                    <a:bodyPr/>
                    <a:lstStyle/>
                    <a:p>
                      <a:r>
                        <a:rPr lang="en-US" sz="2400" dirty="0"/>
                        <a:t>Relevance and Benefit to ASHRAE</a:t>
                      </a:r>
                    </a:p>
                  </a:txBody>
                  <a:tcPr/>
                </a:tc>
                <a:extLst>
                  <a:ext uri="{0D108BD9-81ED-4DB2-BD59-A6C34878D82A}">
                    <a16:rowId xmlns:a16="http://schemas.microsoft.com/office/drawing/2014/main" val="3244404646"/>
                  </a:ext>
                </a:extLst>
              </a:tr>
            </a:tbl>
          </a:graphicData>
        </a:graphic>
      </p:graphicFrame>
    </p:spTree>
    <p:extLst>
      <p:ext uri="{BB962C8B-B14F-4D97-AF65-F5344CB8AC3E}">
        <p14:creationId xmlns:p14="http://schemas.microsoft.com/office/powerpoint/2010/main" val="20052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2C7C-0308-4069-AF93-BA79AE57791E}"/>
              </a:ext>
            </a:extLst>
          </p:cNvPr>
          <p:cNvSpPr>
            <a:spLocks noGrp="1"/>
          </p:cNvSpPr>
          <p:nvPr>
            <p:ph type="title"/>
          </p:nvPr>
        </p:nvSpPr>
        <p:spPr>
          <a:xfrm>
            <a:off x="1787611" y="174625"/>
            <a:ext cx="8889914" cy="643543"/>
          </a:xfrm>
        </p:spPr>
        <p:txBody>
          <a:bodyPr>
            <a:normAutofit/>
          </a:bodyPr>
          <a:lstStyle/>
          <a:p>
            <a:r>
              <a:rPr lang="en-US" sz="4000" dirty="0"/>
              <a:t>PTAR Process</a:t>
            </a:r>
          </a:p>
        </p:txBody>
      </p:sp>
      <p:sp>
        <p:nvSpPr>
          <p:cNvPr id="3" name="Text Placeholder 2">
            <a:extLst>
              <a:ext uri="{FF2B5EF4-FFF2-40B4-BE49-F238E27FC236}">
                <a16:creationId xmlns:a16="http://schemas.microsoft.com/office/drawing/2014/main" id="{59E7BF79-03B4-4053-8C28-53E6C1F81C02}"/>
              </a:ext>
            </a:extLst>
          </p:cNvPr>
          <p:cNvSpPr>
            <a:spLocks noGrp="1"/>
          </p:cNvSpPr>
          <p:nvPr>
            <p:ph type="body" sz="half" idx="13"/>
          </p:nvPr>
        </p:nvSpPr>
        <p:spPr>
          <a:xfrm>
            <a:off x="1021493" y="3805222"/>
            <a:ext cx="9901880" cy="603198"/>
          </a:xfrm>
          <a:noFill/>
        </p:spPr>
        <p:txBody>
          <a:bodyPr>
            <a:noAutofit/>
          </a:bodyPr>
          <a:lstStyle/>
          <a:p>
            <a:r>
              <a:rPr lang="en-US" sz="2800" dirty="0"/>
              <a:t>Unlike the RTAR stage, we cannot skip the PTAR since it will be used to coordinate efforts between RAC and Publications Committee</a:t>
            </a:r>
          </a:p>
          <a:p>
            <a:r>
              <a:rPr lang="en-US" sz="2800" dirty="0"/>
              <a:t>PTAR reviewed by the Publications Committee to assess Market need for the Publication </a:t>
            </a:r>
          </a:p>
          <a:p>
            <a:pPr lvl="2"/>
            <a:r>
              <a:rPr lang="en-US" sz="2000" dirty="0"/>
              <a:t>Other available guidance</a:t>
            </a:r>
          </a:p>
          <a:p>
            <a:pPr lvl="2"/>
            <a:r>
              <a:rPr lang="en-US" sz="2000" dirty="0"/>
              <a:t>Age of other guidance</a:t>
            </a:r>
          </a:p>
          <a:p>
            <a:pPr lvl="2"/>
            <a:r>
              <a:rPr lang="en-US" sz="2000" dirty="0"/>
              <a:t>Appropriateness as a stand-alone publication (as opposed to in handbook)</a:t>
            </a:r>
          </a:p>
        </p:txBody>
      </p:sp>
      <p:graphicFrame>
        <p:nvGraphicFramePr>
          <p:cNvPr id="4" name="Content Placeholder 2">
            <a:extLst>
              <a:ext uri="{FF2B5EF4-FFF2-40B4-BE49-F238E27FC236}">
                <a16:creationId xmlns:a16="http://schemas.microsoft.com/office/drawing/2014/main" id="{F7B92F39-C0BC-4037-B1D1-2F2DC31C5331}"/>
              </a:ext>
            </a:extLst>
          </p:cNvPr>
          <p:cNvGraphicFramePr>
            <a:graphicFrameLocks/>
          </p:cNvGraphicFramePr>
          <p:nvPr>
            <p:extLst>
              <p:ext uri="{D42A27DB-BD31-4B8C-83A1-F6EECF244321}">
                <p14:modId xmlns:p14="http://schemas.microsoft.com/office/powerpoint/2010/main" val="3606380083"/>
              </p:ext>
            </p:extLst>
          </p:nvPr>
        </p:nvGraphicFramePr>
        <p:xfrm>
          <a:off x="915823" y="1249800"/>
          <a:ext cx="10428039" cy="2555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61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70B0-D906-40FC-96F0-F1819FF0B8F9}"/>
              </a:ext>
            </a:extLst>
          </p:cNvPr>
          <p:cNvSpPr>
            <a:spLocks noGrp="1"/>
          </p:cNvSpPr>
          <p:nvPr>
            <p:ph type="title"/>
          </p:nvPr>
        </p:nvSpPr>
        <p:spPr>
          <a:xfrm>
            <a:off x="1532237" y="174625"/>
            <a:ext cx="9145287" cy="643543"/>
          </a:xfrm>
        </p:spPr>
        <p:txBody>
          <a:bodyPr>
            <a:normAutofit/>
          </a:bodyPr>
          <a:lstStyle/>
          <a:p>
            <a:r>
              <a:rPr lang="en-US" sz="4000" dirty="0"/>
              <a:t>Work Statement for Publications (WSP)</a:t>
            </a:r>
          </a:p>
        </p:txBody>
      </p:sp>
      <p:sp>
        <p:nvSpPr>
          <p:cNvPr id="3" name="Text Placeholder 2">
            <a:extLst>
              <a:ext uri="{FF2B5EF4-FFF2-40B4-BE49-F238E27FC236}">
                <a16:creationId xmlns:a16="http://schemas.microsoft.com/office/drawing/2014/main" id="{9A5F53AB-49F5-4B79-BD08-30FD39F4E5EA}"/>
              </a:ext>
            </a:extLst>
          </p:cNvPr>
          <p:cNvSpPr>
            <a:spLocks noGrp="1"/>
          </p:cNvSpPr>
          <p:nvPr>
            <p:ph type="body" sz="half" idx="13"/>
          </p:nvPr>
        </p:nvSpPr>
        <p:spPr>
          <a:xfrm>
            <a:off x="1532238" y="1416822"/>
            <a:ext cx="9259330" cy="2107428"/>
          </a:xfrm>
          <a:noFill/>
        </p:spPr>
        <p:txBody>
          <a:bodyPr/>
          <a:lstStyle/>
          <a:p>
            <a:r>
              <a:rPr lang="en-US" sz="2800" dirty="0"/>
              <a:t>If Publications Committee approves and RAC concurs, the TC may prepare a Work Statement for Publications (WSP)</a:t>
            </a:r>
          </a:p>
          <a:p>
            <a:r>
              <a:rPr lang="en-US" sz="2800" dirty="0"/>
              <a:t>Key difference between WSP and WS</a:t>
            </a:r>
          </a:p>
          <a:p>
            <a:endParaRPr lang="en-US" sz="2400" dirty="0"/>
          </a:p>
          <a:p>
            <a:endParaRPr lang="en-US" sz="2400" dirty="0"/>
          </a:p>
          <a:p>
            <a:endParaRPr lang="en-US" sz="2400" dirty="0"/>
          </a:p>
          <a:p>
            <a:r>
              <a:rPr lang="en-US" sz="2800" dirty="0"/>
              <a:t>WSPs will be reviewed by RAC to ensure that the publication project is biddable and that appropriate evaluation criteria is in place to use when comparing bids</a:t>
            </a:r>
          </a:p>
          <a:p>
            <a:endParaRPr lang="en-US" sz="2400" dirty="0"/>
          </a:p>
        </p:txBody>
      </p:sp>
      <p:graphicFrame>
        <p:nvGraphicFramePr>
          <p:cNvPr id="5" name="Table 4">
            <a:extLst>
              <a:ext uri="{FF2B5EF4-FFF2-40B4-BE49-F238E27FC236}">
                <a16:creationId xmlns:a16="http://schemas.microsoft.com/office/drawing/2014/main" id="{757C2661-D687-4FF4-880E-7992038E0DBC}"/>
              </a:ext>
            </a:extLst>
          </p:cNvPr>
          <p:cNvGraphicFramePr>
            <a:graphicFrameLocks noGrp="1"/>
          </p:cNvGraphicFramePr>
          <p:nvPr>
            <p:extLst>
              <p:ext uri="{D42A27DB-BD31-4B8C-83A1-F6EECF244321}">
                <p14:modId xmlns:p14="http://schemas.microsoft.com/office/powerpoint/2010/main" val="1070297854"/>
              </p:ext>
            </p:extLst>
          </p:nvPr>
        </p:nvGraphicFramePr>
        <p:xfrm>
          <a:off x="2137719" y="2810887"/>
          <a:ext cx="8048368" cy="1060896"/>
        </p:xfrm>
        <a:graphic>
          <a:graphicData uri="http://schemas.openxmlformats.org/drawingml/2006/table">
            <a:tbl>
              <a:tblPr firstRow="1" bandRow="1">
                <a:tableStyleId>{5C22544A-7EE6-4342-B048-85BDC9FD1C3A}</a:tableStyleId>
              </a:tblPr>
              <a:tblGrid>
                <a:gridCol w="4024184">
                  <a:extLst>
                    <a:ext uri="{9D8B030D-6E8A-4147-A177-3AD203B41FA5}">
                      <a16:colId xmlns:a16="http://schemas.microsoft.com/office/drawing/2014/main" val="133693547"/>
                    </a:ext>
                  </a:extLst>
                </a:gridCol>
                <a:gridCol w="4024184">
                  <a:extLst>
                    <a:ext uri="{9D8B030D-6E8A-4147-A177-3AD203B41FA5}">
                      <a16:colId xmlns:a16="http://schemas.microsoft.com/office/drawing/2014/main" val="4156025536"/>
                    </a:ext>
                  </a:extLst>
                </a:gridCol>
              </a:tblGrid>
              <a:tr h="530448">
                <a:tc>
                  <a:txBody>
                    <a:bodyPr/>
                    <a:lstStyle/>
                    <a:p>
                      <a:r>
                        <a:rPr lang="en-US" sz="2400" dirty="0"/>
                        <a:t>WSP</a:t>
                      </a:r>
                    </a:p>
                  </a:txBody>
                  <a:tcPr/>
                </a:tc>
                <a:tc>
                  <a:txBody>
                    <a:bodyPr/>
                    <a:lstStyle/>
                    <a:p>
                      <a:r>
                        <a:rPr lang="en-US" sz="2400" dirty="0"/>
                        <a:t>WS</a:t>
                      </a:r>
                    </a:p>
                  </a:txBody>
                  <a:tcPr/>
                </a:tc>
                <a:extLst>
                  <a:ext uri="{0D108BD9-81ED-4DB2-BD59-A6C34878D82A}">
                    <a16:rowId xmlns:a16="http://schemas.microsoft.com/office/drawing/2014/main" val="788230310"/>
                  </a:ext>
                </a:extLst>
              </a:tr>
              <a:tr h="53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Proposed Table of Contents</a:t>
                      </a:r>
                    </a:p>
                  </a:txBody>
                  <a:tcPr/>
                </a:tc>
                <a:tc>
                  <a:txBody>
                    <a:bodyPr/>
                    <a:lstStyle/>
                    <a:p>
                      <a:r>
                        <a:rPr lang="en-US" sz="2400" dirty="0"/>
                        <a:t>Scope/Technical Approach</a:t>
                      </a:r>
                    </a:p>
                  </a:txBody>
                  <a:tcPr/>
                </a:tc>
                <a:extLst>
                  <a:ext uri="{0D108BD9-81ED-4DB2-BD59-A6C34878D82A}">
                    <a16:rowId xmlns:a16="http://schemas.microsoft.com/office/drawing/2014/main" val="3940536448"/>
                  </a:ext>
                </a:extLst>
              </a:tr>
            </a:tbl>
          </a:graphicData>
        </a:graphic>
      </p:graphicFrame>
    </p:spTree>
    <p:extLst>
      <p:ext uri="{BB962C8B-B14F-4D97-AF65-F5344CB8AC3E}">
        <p14:creationId xmlns:p14="http://schemas.microsoft.com/office/powerpoint/2010/main" val="340421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3"/>
          </p:nvPr>
        </p:nvSpPr>
        <p:spPr>
          <a:xfrm>
            <a:off x="407415" y="1443517"/>
            <a:ext cx="10017210" cy="3970966"/>
          </a:xfrm>
          <a:noFill/>
        </p:spPr>
        <p:txBody>
          <a:bodyPr/>
          <a:lstStyle/>
          <a:p>
            <a:r>
              <a:rPr lang="en-US" sz="2800" dirty="0">
                <a:effectLst/>
                <a:latin typeface="Aptos" panose="020B0004020202020204" pitchFamily="34" charset="0"/>
                <a:ea typeface="Calibri" panose="020F0502020204030204" pitchFamily="34" charset="0"/>
                <a:cs typeface="Calibri" panose="020F0502020204030204" pitchFamily="34" charset="0"/>
              </a:rPr>
              <a:t>BETA Testing by 3 RAC members/ 3 TC members is </a:t>
            </a:r>
            <a:r>
              <a:rPr lang="en-US" sz="2800" dirty="0">
                <a:latin typeface="Aptos" panose="020B0004020202020204" pitchFamily="34" charset="0"/>
                <a:ea typeface="Calibri" panose="020F0502020204030204" pitchFamily="34" charset="0"/>
                <a:cs typeface="Calibri" panose="020F0502020204030204" pitchFamily="34" charset="0"/>
              </a:rPr>
              <a:t>planned for July 2024.</a:t>
            </a:r>
          </a:p>
          <a:p>
            <a:r>
              <a:rPr lang="en-US" sz="2800" dirty="0">
                <a:effectLst/>
                <a:latin typeface="Aptos" panose="020B0004020202020204" pitchFamily="34" charset="0"/>
                <a:ea typeface="Calibri" panose="020F0502020204030204" pitchFamily="34" charset="0"/>
                <a:cs typeface="Calibri" panose="020F0502020204030204" pitchFamily="34" charset="0"/>
              </a:rPr>
              <a:t>Volunteers are requested.  Ideally, we could have both members who are very familiar with the process, and members who are less experienced, so we can assure its usable by the widest audience. </a:t>
            </a:r>
          </a:p>
          <a:p>
            <a:endParaRPr lang="en-US" sz="2800" dirty="0">
              <a:latin typeface="Aptos" panose="020B0004020202020204" pitchFamily="34" charset="0"/>
              <a:cs typeface="Calibri" panose="020F0502020204030204" pitchFamily="34" charset="0"/>
            </a:endParaRPr>
          </a:p>
          <a:p>
            <a:r>
              <a:rPr lang="en-US" sz="2800" dirty="0">
                <a:latin typeface="Aptos" panose="020B0004020202020204" pitchFamily="34" charset="0"/>
                <a:cs typeface="Calibri" panose="020F0502020204030204" pitchFamily="34" charset="0"/>
              </a:rPr>
              <a:t>If you are interested, please discuss with your RL today and let Natascha Milesi Ferretti know if you would like to volunteer.</a:t>
            </a:r>
            <a:endParaRPr lang="en-US" sz="3600" dirty="0"/>
          </a:p>
          <a:p>
            <a:endParaRPr lang="en-US" sz="2400" dirty="0"/>
          </a:p>
          <a:p>
            <a:endParaRPr lang="en-US" sz="2400" dirty="0"/>
          </a:p>
          <a:p>
            <a:endParaRPr lang="en-US" sz="2400" dirty="0"/>
          </a:p>
          <a:p>
            <a:endParaRPr lang="en-US" sz="2400" dirty="0"/>
          </a:p>
          <a:p>
            <a:endParaRPr lang="en-US" sz="2800" dirty="0"/>
          </a:p>
        </p:txBody>
      </p:sp>
      <p:sp>
        <p:nvSpPr>
          <p:cNvPr id="7" name="Title 1"/>
          <p:cNvSpPr>
            <a:spLocks noGrp="1"/>
          </p:cNvSpPr>
          <p:nvPr>
            <p:ph type="title" hasCustomPrompt="1"/>
          </p:nvPr>
        </p:nvSpPr>
        <p:spPr>
          <a:xfrm>
            <a:off x="1276864" y="146051"/>
            <a:ext cx="9926595" cy="643543"/>
          </a:xfrm>
        </p:spPr>
        <p:txBody>
          <a:bodyPr>
            <a:noAutofit/>
          </a:bodyPr>
          <a:lstStyle>
            <a:lvl1pPr>
              <a:defRPr lang="en-US" sz="2475" b="1" smtClean="0">
                <a:solidFill>
                  <a:schemeClr val="bg1"/>
                </a:solidFill>
              </a:defRPr>
            </a:lvl1pPr>
          </a:lstStyle>
          <a:p>
            <a:r>
              <a:rPr lang="en-US" sz="4000" b="0" dirty="0">
                <a:latin typeface="+mn-lt"/>
              </a:rPr>
              <a:t>RAC RTAR Web Tool</a:t>
            </a:r>
            <a:endParaRPr lang="en-US" sz="4000" b="0" dirty="0"/>
          </a:p>
        </p:txBody>
      </p:sp>
    </p:spTree>
    <p:extLst>
      <p:ext uri="{BB962C8B-B14F-4D97-AF65-F5344CB8AC3E}">
        <p14:creationId xmlns:p14="http://schemas.microsoft.com/office/powerpoint/2010/main" val="230011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3"/>
          </p:nvPr>
        </p:nvSpPr>
        <p:spPr>
          <a:xfrm>
            <a:off x="877391" y="2275945"/>
            <a:ext cx="4747122" cy="2179133"/>
          </a:xfrm>
          <a:noFill/>
        </p:spPr>
        <p:txBody>
          <a:bodyPr/>
          <a:lstStyle/>
          <a:p>
            <a:r>
              <a:rPr lang="en-US" sz="2800" dirty="0"/>
              <a:t>Identifies key research needs to develop standards, guidelines, best practices, and educational material</a:t>
            </a:r>
          </a:p>
          <a:p>
            <a:pPr marL="342900" indent="-342900">
              <a:buFontTx/>
              <a:buChar char="-"/>
            </a:pPr>
            <a:r>
              <a:rPr lang="en-US" sz="2800" dirty="0"/>
              <a:t>Guides TCs while developing research projects</a:t>
            </a:r>
          </a:p>
          <a:p>
            <a:pPr marL="342900" indent="-342900">
              <a:buFontTx/>
              <a:buChar char="-"/>
            </a:pPr>
            <a:r>
              <a:rPr lang="en-US" sz="2800" dirty="0"/>
              <a:t>Used by RAC to justify using ASHRAE funds  </a:t>
            </a:r>
          </a:p>
          <a:p>
            <a:pPr marL="342900" indent="-342900">
              <a:buFontTx/>
              <a:buChar char="-"/>
            </a:pPr>
            <a:endParaRPr lang="en-US" sz="2400" dirty="0"/>
          </a:p>
          <a:p>
            <a:endParaRPr lang="en-US" sz="2400" dirty="0"/>
          </a:p>
          <a:p>
            <a:endParaRPr lang="en-US" sz="2400" dirty="0"/>
          </a:p>
        </p:txBody>
      </p:sp>
      <p:sp>
        <p:nvSpPr>
          <p:cNvPr id="4" name="Title 1"/>
          <p:cNvSpPr>
            <a:spLocks noGrp="1"/>
          </p:cNvSpPr>
          <p:nvPr>
            <p:ph type="title" hasCustomPrompt="1"/>
          </p:nvPr>
        </p:nvSpPr>
        <p:spPr>
          <a:xfrm>
            <a:off x="1681163" y="146051"/>
            <a:ext cx="7886700" cy="643543"/>
          </a:xfrm>
        </p:spPr>
        <p:txBody>
          <a:bodyPr>
            <a:normAutofit/>
          </a:bodyPr>
          <a:lstStyle>
            <a:lvl1pPr>
              <a:defRPr lang="en-US" sz="2475" b="1" smtClean="0">
                <a:solidFill>
                  <a:schemeClr val="bg1"/>
                </a:solidFill>
              </a:defRPr>
            </a:lvl1pPr>
          </a:lstStyle>
          <a:p>
            <a:r>
              <a:rPr lang="en-US" sz="4000" dirty="0">
                <a:latin typeface="+mn-lt"/>
              </a:rPr>
              <a:t>ASHRAE’s Research Strategic Plan </a:t>
            </a:r>
            <a:endParaRPr lang="en-US" sz="4000" dirty="0"/>
          </a:p>
        </p:txBody>
      </p:sp>
      <p:pic>
        <p:nvPicPr>
          <p:cNvPr id="6" name="Picture 5">
            <a:extLst>
              <a:ext uri="{FF2B5EF4-FFF2-40B4-BE49-F238E27FC236}">
                <a16:creationId xmlns:a16="http://schemas.microsoft.com/office/drawing/2014/main" id="{CD03A50B-C946-CEB1-A59A-25DBD0B62688}"/>
              </a:ext>
            </a:extLst>
          </p:cNvPr>
          <p:cNvPicPr>
            <a:picLocks noChangeAspect="1"/>
          </p:cNvPicPr>
          <p:nvPr/>
        </p:nvPicPr>
        <p:blipFill>
          <a:blip r:embed="rId2"/>
          <a:stretch>
            <a:fillRect/>
          </a:stretch>
        </p:blipFill>
        <p:spPr>
          <a:xfrm>
            <a:off x="6011298" y="2275945"/>
            <a:ext cx="5793524" cy="3288713"/>
          </a:xfrm>
          <a:prstGeom prst="rect">
            <a:avLst/>
          </a:prstGeom>
        </p:spPr>
      </p:pic>
    </p:spTree>
    <p:extLst>
      <p:ext uri="{BB962C8B-B14F-4D97-AF65-F5344CB8AC3E}">
        <p14:creationId xmlns:p14="http://schemas.microsoft.com/office/powerpoint/2010/main" val="255904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2210-BA39-4A37-AF5A-F38469024546}"/>
              </a:ext>
            </a:extLst>
          </p:cNvPr>
          <p:cNvSpPr>
            <a:spLocks noGrp="1"/>
          </p:cNvSpPr>
          <p:nvPr>
            <p:ph type="title"/>
          </p:nvPr>
        </p:nvSpPr>
        <p:spPr>
          <a:xfrm>
            <a:off x="1334529" y="146050"/>
            <a:ext cx="9390621" cy="643543"/>
          </a:xfrm>
        </p:spPr>
        <p:txBody>
          <a:bodyPr>
            <a:normAutofit/>
          </a:bodyPr>
          <a:lstStyle/>
          <a:p>
            <a:r>
              <a:rPr lang="en-US" sz="4000" dirty="0"/>
              <a:t>Thank You!</a:t>
            </a:r>
          </a:p>
        </p:txBody>
      </p:sp>
      <p:sp>
        <p:nvSpPr>
          <p:cNvPr id="3" name="Text Placeholder 2">
            <a:extLst>
              <a:ext uri="{FF2B5EF4-FFF2-40B4-BE49-F238E27FC236}">
                <a16:creationId xmlns:a16="http://schemas.microsoft.com/office/drawing/2014/main" id="{CC81C5E1-5F88-41BF-82F4-BA02CD15C272}"/>
              </a:ext>
            </a:extLst>
          </p:cNvPr>
          <p:cNvSpPr>
            <a:spLocks noGrp="1"/>
          </p:cNvSpPr>
          <p:nvPr>
            <p:ph type="body" sz="half" idx="13"/>
          </p:nvPr>
        </p:nvSpPr>
        <p:spPr>
          <a:xfrm>
            <a:off x="955589" y="1416822"/>
            <a:ext cx="10396152" cy="2107428"/>
          </a:xfrm>
          <a:noFill/>
        </p:spPr>
        <p:txBody>
          <a:bodyPr/>
          <a:lstStyle/>
          <a:p>
            <a:r>
              <a:rPr lang="en-US" sz="3200" dirty="0"/>
              <a:t>RAC Members</a:t>
            </a:r>
          </a:p>
          <a:p>
            <a:r>
              <a:rPr lang="en-US" sz="3200" dirty="0"/>
              <a:t>Research Subcommittee Chairs</a:t>
            </a:r>
          </a:p>
          <a:p>
            <a:r>
              <a:rPr lang="en-US" sz="3200" dirty="0"/>
              <a:t>PES and PMS members</a:t>
            </a:r>
          </a:p>
          <a:p>
            <a:r>
              <a:rPr lang="en-US" sz="3200" dirty="0"/>
              <a:t>Steve </a:t>
            </a:r>
            <a:r>
              <a:rPr lang="en-US" sz="3200" dirty="0" err="1"/>
              <a:t>Hammerling</a:t>
            </a:r>
            <a:r>
              <a:rPr lang="en-US" sz="3200" dirty="0"/>
              <a:t> (MORTS)</a:t>
            </a:r>
          </a:p>
          <a:p>
            <a:r>
              <a:rPr lang="en-US" sz="3200" dirty="0"/>
              <a:t>Donna Daniel (</a:t>
            </a:r>
            <a:r>
              <a:rPr lang="en-US" sz="3200" dirty="0">
                <a:effectLst/>
                <a:latin typeface="Calibri" panose="020F0502020204030204" pitchFamily="34" charset="0"/>
                <a:ea typeface="Aptos" panose="020B0004020202020204" pitchFamily="34" charset="0"/>
              </a:rPr>
              <a:t>AMR) </a:t>
            </a:r>
            <a:endParaRPr lang="en-US" sz="3200" dirty="0"/>
          </a:p>
        </p:txBody>
      </p:sp>
    </p:spTree>
    <p:extLst>
      <p:ext uri="{BB962C8B-B14F-4D97-AF65-F5344CB8AC3E}">
        <p14:creationId xmlns:p14="http://schemas.microsoft.com/office/powerpoint/2010/main" val="404012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16869" y="117477"/>
            <a:ext cx="7886700" cy="643543"/>
          </a:xfrm>
        </p:spPr>
        <p:txBody>
          <a:bodyPr>
            <a:normAutofit fontScale="90000"/>
          </a:bodyPr>
          <a:lstStyle>
            <a:lvl1pPr>
              <a:defRPr lang="en-US" sz="2700" b="1" smtClean="0">
                <a:solidFill>
                  <a:schemeClr val="bg1"/>
                </a:solidFill>
              </a:defRPr>
            </a:lvl1pPr>
          </a:lstStyle>
          <a:p>
            <a:r>
              <a:rPr lang="en-US" sz="4400" dirty="0"/>
              <a:t>RAC Activity</a:t>
            </a:r>
          </a:p>
        </p:txBody>
      </p:sp>
      <p:sp>
        <p:nvSpPr>
          <p:cNvPr id="3" name="Text Placeholder 2"/>
          <p:cNvSpPr>
            <a:spLocks noGrp="1"/>
          </p:cNvSpPr>
          <p:nvPr>
            <p:ph type="body" sz="half" idx="13"/>
          </p:nvPr>
        </p:nvSpPr>
        <p:spPr>
          <a:xfrm>
            <a:off x="1042737" y="1505887"/>
            <a:ext cx="9607811" cy="5234636"/>
          </a:xfrm>
          <a:noFill/>
        </p:spPr>
        <p:txBody>
          <a:bodyPr/>
          <a:lstStyle/>
          <a:p>
            <a:r>
              <a:rPr lang="en-US" sz="3200" dirty="0"/>
              <a:t>3 Research Topic Acceptance Requests (RTAR)</a:t>
            </a:r>
          </a:p>
          <a:p>
            <a:pPr marL="1485900" lvl="3" indent="-457200">
              <a:buFont typeface="Arial" panose="020B0604020202020204" pitchFamily="34" charset="0"/>
              <a:buChar char="•"/>
            </a:pPr>
            <a:r>
              <a:rPr lang="en-US" sz="3200" dirty="0"/>
              <a:t>2 Accepted with comments</a:t>
            </a:r>
          </a:p>
          <a:p>
            <a:pPr marL="1485900" lvl="3" indent="-457200">
              <a:buFont typeface="Arial" panose="020B0604020202020204" pitchFamily="34" charset="0"/>
              <a:buChar char="•"/>
            </a:pPr>
            <a:r>
              <a:rPr lang="en-US" sz="3200" dirty="0"/>
              <a:t>1 Returned</a:t>
            </a:r>
          </a:p>
          <a:p>
            <a:r>
              <a:rPr lang="en-US" sz="3200" dirty="0"/>
              <a:t>7 Work Statements </a:t>
            </a:r>
          </a:p>
          <a:p>
            <a:pPr marL="1485900" lvl="3" indent="-457200">
              <a:buFont typeface="Arial" panose="020B0604020202020204" pitchFamily="34" charset="0"/>
              <a:buChar char="•"/>
            </a:pPr>
            <a:r>
              <a:rPr lang="en-US" sz="3200" dirty="0"/>
              <a:t>4 Conditionally Accepted</a:t>
            </a:r>
          </a:p>
          <a:p>
            <a:pPr marL="1485900" lvl="3" indent="-457200">
              <a:buFont typeface="Arial" panose="020B0604020202020204" pitchFamily="34" charset="0"/>
              <a:buChar char="•"/>
            </a:pPr>
            <a:r>
              <a:rPr lang="en-US" sz="3200" dirty="0"/>
              <a:t>3 Returned</a:t>
            </a:r>
          </a:p>
          <a:p>
            <a:r>
              <a:rPr lang="en-US" sz="3200" dirty="0"/>
              <a:t>1 Work Statements for Publication</a:t>
            </a:r>
          </a:p>
          <a:p>
            <a:pPr marL="1485900" lvl="3" indent="-457200">
              <a:buFont typeface="Arial" panose="020B0604020202020204" pitchFamily="34" charset="0"/>
              <a:buChar char="•"/>
            </a:pPr>
            <a:r>
              <a:rPr lang="en-US" sz="3200" dirty="0"/>
              <a:t>1 Conditionally Accepted </a:t>
            </a:r>
          </a:p>
          <a:p>
            <a:r>
              <a:rPr lang="en-US" sz="3200" dirty="0"/>
              <a:t>0 Contractor Selections for Projects</a:t>
            </a:r>
          </a:p>
          <a:p>
            <a:endParaRPr lang="en-US" sz="3200" dirty="0"/>
          </a:p>
        </p:txBody>
      </p:sp>
    </p:spTree>
    <p:extLst>
      <p:ext uri="{BB962C8B-B14F-4D97-AF65-F5344CB8AC3E}">
        <p14:creationId xmlns:p14="http://schemas.microsoft.com/office/powerpoint/2010/main" val="349611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409A-2899-42CF-B9A1-874062CA470D}"/>
              </a:ext>
            </a:extLst>
          </p:cNvPr>
          <p:cNvSpPr>
            <a:spLocks noGrp="1"/>
          </p:cNvSpPr>
          <p:nvPr>
            <p:ph type="title"/>
          </p:nvPr>
        </p:nvSpPr>
        <p:spPr>
          <a:xfrm>
            <a:off x="1664043" y="117477"/>
            <a:ext cx="8975382" cy="643543"/>
          </a:xfrm>
        </p:spPr>
        <p:txBody>
          <a:bodyPr>
            <a:normAutofit/>
          </a:bodyPr>
          <a:lstStyle/>
          <a:p>
            <a:r>
              <a:rPr lang="en-US" sz="4000" dirty="0"/>
              <a:t>RAC Membership for SY 23-24</a:t>
            </a:r>
          </a:p>
        </p:txBody>
      </p:sp>
      <p:graphicFrame>
        <p:nvGraphicFramePr>
          <p:cNvPr id="6" name="Table 5">
            <a:extLst>
              <a:ext uri="{FF2B5EF4-FFF2-40B4-BE49-F238E27FC236}">
                <a16:creationId xmlns:a16="http://schemas.microsoft.com/office/drawing/2014/main" id="{81702383-4DC8-469C-A4B1-0A2751787AEE}"/>
              </a:ext>
            </a:extLst>
          </p:cNvPr>
          <p:cNvGraphicFramePr>
            <a:graphicFrameLocks noGrp="1"/>
          </p:cNvGraphicFramePr>
          <p:nvPr>
            <p:extLst>
              <p:ext uri="{D42A27DB-BD31-4B8C-83A1-F6EECF244321}">
                <p14:modId xmlns:p14="http://schemas.microsoft.com/office/powerpoint/2010/main" val="1403701400"/>
              </p:ext>
            </p:extLst>
          </p:nvPr>
        </p:nvGraphicFramePr>
        <p:xfrm>
          <a:off x="2488276" y="3806043"/>
          <a:ext cx="8064396" cy="2743200"/>
        </p:xfrm>
        <a:graphic>
          <a:graphicData uri="http://schemas.openxmlformats.org/drawingml/2006/table">
            <a:tbl>
              <a:tblPr firstRow="1" bandRow="1">
                <a:tableStyleId>{5C22544A-7EE6-4342-B048-85BDC9FD1C3A}</a:tableStyleId>
              </a:tblPr>
              <a:tblGrid>
                <a:gridCol w="4032198">
                  <a:extLst>
                    <a:ext uri="{9D8B030D-6E8A-4147-A177-3AD203B41FA5}">
                      <a16:colId xmlns:a16="http://schemas.microsoft.com/office/drawing/2014/main" val="1555713328"/>
                    </a:ext>
                  </a:extLst>
                </a:gridCol>
                <a:gridCol w="4032198">
                  <a:extLst>
                    <a:ext uri="{9D8B030D-6E8A-4147-A177-3AD203B41FA5}">
                      <a16:colId xmlns:a16="http://schemas.microsoft.com/office/drawing/2014/main" val="151820025"/>
                    </a:ext>
                  </a:extLst>
                </a:gridCol>
              </a:tblGrid>
              <a:tr h="455800">
                <a:tc gridSpan="2">
                  <a:txBody>
                    <a:bodyPr/>
                    <a:lstStyle/>
                    <a:p>
                      <a:r>
                        <a:rPr lang="en-US" sz="2400" dirty="0"/>
                        <a:t>Liaisons</a:t>
                      </a:r>
                    </a:p>
                  </a:txBody>
                  <a:tcPr/>
                </a:tc>
                <a:tc hMerge="1">
                  <a:txBody>
                    <a:bodyPr/>
                    <a:lstStyle/>
                    <a:p>
                      <a:endParaRPr lang="en-US" dirty="0"/>
                    </a:p>
                  </a:txBody>
                  <a:tcPr/>
                </a:tc>
                <a:extLst>
                  <a:ext uri="{0D108BD9-81ED-4DB2-BD59-A6C34878D82A}">
                    <a16:rowId xmlns:a16="http://schemas.microsoft.com/office/drawing/2014/main" val="970180940"/>
                  </a:ext>
                </a:extLst>
              </a:tr>
              <a:tr h="455800">
                <a:tc>
                  <a:txBody>
                    <a:bodyPr/>
                    <a:lstStyle/>
                    <a:p>
                      <a:r>
                        <a:rPr lang="en-US" sz="2400" b="0" dirty="0"/>
                        <a:t>Section 1: Srinivas </a:t>
                      </a:r>
                      <a:r>
                        <a:rPr lang="en-US" sz="2400" b="0" dirty="0" err="1"/>
                        <a:t>Katipamula</a:t>
                      </a:r>
                      <a:endParaRPr lang="en-US" sz="2400" b="0" dirty="0"/>
                    </a:p>
                  </a:txBody>
                  <a:tcPr/>
                </a:tc>
                <a:tc>
                  <a:txBody>
                    <a:bodyPr/>
                    <a:lstStyle/>
                    <a:p>
                      <a:r>
                        <a:rPr lang="en-US" sz="2400" dirty="0"/>
                        <a:t>Section 6: Matt Mullen</a:t>
                      </a:r>
                    </a:p>
                  </a:txBody>
                  <a:tcPr/>
                </a:tc>
                <a:extLst>
                  <a:ext uri="{0D108BD9-81ED-4DB2-BD59-A6C34878D82A}">
                    <a16:rowId xmlns:a16="http://schemas.microsoft.com/office/drawing/2014/main" val="3327411642"/>
                  </a:ext>
                </a:extLst>
              </a:tr>
              <a:tr h="455800">
                <a:tc>
                  <a:txBody>
                    <a:bodyPr/>
                    <a:lstStyle/>
                    <a:p>
                      <a:r>
                        <a:rPr lang="en-US" sz="2400" b="0" dirty="0"/>
                        <a:t>Section 2: Chris Gray</a:t>
                      </a:r>
                    </a:p>
                  </a:txBody>
                  <a:tcPr/>
                </a:tc>
                <a:tc>
                  <a:txBody>
                    <a:bodyPr/>
                    <a:lstStyle/>
                    <a:p>
                      <a:r>
                        <a:rPr lang="en-US" sz="2400" dirty="0"/>
                        <a:t>Section 7: James Bogart</a:t>
                      </a:r>
                    </a:p>
                  </a:txBody>
                  <a:tcPr/>
                </a:tc>
                <a:extLst>
                  <a:ext uri="{0D108BD9-81ED-4DB2-BD59-A6C34878D82A}">
                    <a16:rowId xmlns:a16="http://schemas.microsoft.com/office/drawing/2014/main" val="2261380233"/>
                  </a:ext>
                </a:extLst>
              </a:tr>
              <a:tr h="455800">
                <a:tc>
                  <a:txBody>
                    <a:bodyPr/>
                    <a:lstStyle/>
                    <a:p>
                      <a:r>
                        <a:rPr lang="en-US" sz="2400" dirty="0"/>
                        <a:t>Section 3: Zheng O’Neill</a:t>
                      </a:r>
                    </a:p>
                  </a:txBody>
                  <a:tcPr/>
                </a:tc>
                <a:tc>
                  <a:txBody>
                    <a:bodyPr/>
                    <a:lstStyle/>
                    <a:p>
                      <a:r>
                        <a:rPr lang="en-US" sz="2400" dirty="0"/>
                        <a:t>Section 8: Carl Huber</a:t>
                      </a:r>
                    </a:p>
                  </a:txBody>
                  <a:tcPr/>
                </a:tc>
                <a:extLst>
                  <a:ext uri="{0D108BD9-81ED-4DB2-BD59-A6C34878D82A}">
                    <a16:rowId xmlns:a16="http://schemas.microsoft.com/office/drawing/2014/main" val="1685256489"/>
                  </a:ext>
                </a:extLst>
              </a:tr>
              <a:tr h="455800">
                <a:tc>
                  <a:txBody>
                    <a:bodyPr/>
                    <a:lstStyle/>
                    <a:p>
                      <a:r>
                        <a:rPr lang="en-US" sz="2400" b="0" dirty="0"/>
                        <a:t>Section 4: Dennis Landsberg</a:t>
                      </a:r>
                    </a:p>
                  </a:txBody>
                  <a:tcPr/>
                </a:tc>
                <a:tc>
                  <a:txBody>
                    <a:bodyPr/>
                    <a:lstStyle/>
                    <a:p>
                      <a:r>
                        <a:rPr lang="en-US" sz="2400" dirty="0"/>
                        <a:t>Section 9: Roland Charneux</a:t>
                      </a:r>
                    </a:p>
                  </a:txBody>
                  <a:tcPr/>
                </a:tc>
                <a:extLst>
                  <a:ext uri="{0D108BD9-81ED-4DB2-BD59-A6C34878D82A}">
                    <a16:rowId xmlns:a16="http://schemas.microsoft.com/office/drawing/2014/main" val="3957837461"/>
                  </a:ext>
                </a:extLst>
              </a:tr>
              <a:tr h="455800">
                <a:tc>
                  <a:txBody>
                    <a:bodyPr/>
                    <a:lstStyle/>
                    <a:p>
                      <a:r>
                        <a:rPr lang="en-US" sz="2400" dirty="0"/>
                        <a:t>Section 5: Douglas Scott</a:t>
                      </a:r>
                    </a:p>
                  </a:txBody>
                  <a:tcPr/>
                </a:tc>
                <a:tc>
                  <a:txBody>
                    <a:bodyPr/>
                    <a:lstStyle/>
                    <a:p>
                      <a:r>
                        <a:rPr lang="en-US" sz="2400" b="0" dirty="0"/>
                        <a:t>Section 10: </a:t>
                      </a:r>
                      <a:r>
                        <a:rPr lang="en-US" sz="2400" b="0" dirty="0" err="1"/>
                        <a:t>WenBin</a:t>
                      </a:r>
                      <a:r>
                        <a:rPr lang="en-US" sz="2400" b="0" dirty="0"/>
                        <a:t> Ng</a:t>
                      </a:r>
                    </a:p>
                  </a:txBody>
                  <a:tcPr/>
                </a:tc>
                <a:extLst>
                  <a:ext uri="{0D108BD9-81ED-4DB2-BD59-A6C34878D82A}">
                    <a16:rowId xmlns:a16="http://schemas.microsoft.com/office/drawing/2014/main" val="4252220789"/>
                  </a:ext>
                </a:extLst>
              </a:tr>
            </a:tbl>
          </a:graphicData>
        </a:graphic>
      </p:graphicFrame>
      <p:graphicFrame>
        <p:nvGraphicFramePr>
          <p:cNvPr id="8" name="Table 7">
            <a:extLst>
              <a:ext uri="{FF2B5EF4-FFF2-40B4-BE49-F238E27FC236}">
                <a16:creationId xmlns:a16="http://schemas.microsoft.com/office/drawing/2014/main" id="{B62190A7-21E4-470E-AE5A-54FB28896451}"/>
              </a:ext>
            </a:extLst>
          </p:cNvPr>
          <p:cNvGraphicFramePr>
            <a:graphicFrameLocks noGrp="1"/>
          </p:cNvGraphicFramePr>
          <p:nvPr>
            <p:extLst>
              <p:ext uri="{D42A27DB-BD31-4B8C-83A1-F6EECF244321}">
                <p14:modId xmlns:p14="http://schemas.microsoft.com/office/powerpoint/2010/main" val="1636819763"/>
              </p:ext>
            </p:extLst>
          </p:nvPr>
        </p:nvGraphicFramePr>
        <p:xfrm>
          <a:off x="2488276" y="1304849"/>
          <a:ext cx="5205865" cy="2286000"/>
        </p:xfrm>
        <a:graphic>
          <a:graphicData uri="http://schemas.openxmlformats.org/drawingml/2006/table">
            <a:tbl>
              <a:tblPr firstRow="1" bandRow="1">
                <a:tableStyleId>{5C22544A-7EE6-4342-B048-85BDC9FD1C3A}</a:tableStyleId>
              </a:tblPr>
              <a:tblGrid>
                <a:gridCol w="5205865">
                  <a:extLst>
                    <a:ext uri="{9D8B030D-6E8A-4147-A177-3AD203B41FA5}">
                      <a16:colId xmlns:a16="http://schemas.microsoft.com/office/drawing/2014/main" val="3896029992"/>
                    </a:ext>
                  </a:extLst>
                </a:gridCol>
              </a:tblGrid>
              <a:tr h="422771">
                <a:tc>
                  <a:txBody>
                    <a:bodyPr/>
                    <a:lstStyle/>
                    <a:p>
                      <a:r>
                        <a:rPr lang="en-US" sz="2400" dirty="0"/>
                        <a:t>Leadership</a:t>
                      </a:r>
                    </a:p>
                  </a:txBody>
                  <a:tcPr/>
                </a:tc>
                <a:extLst>
                  <a:ext uri="{0D108BD9-81ED-4DB2-BD59-A6C34878D82A}">
                    <a16:rowId xmlns:a16="http://schemas.microsoft.com/office/drawing/2014/main" val="3627610115"/>
                  </a:ext>
                </a:extLst>
              </a:tr>
              <a:tr h="422771">
                <a:tc>
                  <a:txBody>
                    <a:bodyPr/>
                    <a:lstStyle/>
                    <a:p>
                      <a:r>
                        <a:rPr lang="en-US" sz="2400" dirty="0"/>
                        <a:t>Chair:  William Murphy**</a:t>
                      </a:r>
                    </a:p>
                  </a:txBody>
                  <a:tcPr/>
                </a:tc>
                <a:extLst>
                  <a:ext uri="{0D108BD9-81ED-4DB2-BD59-A6C34878D82A}">
                    <a16:rowId xmlns:a16="http://schemas.microsoft.com/office/drawing/2014/main" val="3441247881"/>
                  </a:ext>
                </a:extLst>
              </a:tr>
              <a:tr h="422771">
                <a:tc>
                  <a:txBody>
                    <a:bodyPr/>
                    <a:lstStyle/>
                    <a:p>
                      <a:r>
                        <a:rPr lang="en-US" sz="2400" dirty="0"/>
                        <a:t>Vice-Chair:  Natascha Milesi Ferretti</a:t>
                      </a:r>
                    </a:p>
                  </a:txBody>
                  <a:tcPr/>
                </a:tc>
                <a:extLst>
                  <a:ext uri="{0D108BD9-81ED-4DB2-BD59-A6C34878D82A}">
                    <a16:rowId xmlns:a16="http://schemas.microsoft.com/office/drawing/2014/main" val="4081038491"/>
                  </a:ext>
                </a:extLst>
              </a:tr>
              <a:tr h="422771">
                <a:tc>
                  <a:txBody>
                    <a:bodyPr/>
                    <a:lstStyle/>
                    <a:p>
                      <a:r>
                        <a:rPr lang="en-US" sz="2400" dirty="0"/>
                        <a:t>RPS Chair:  Jin Wen</a:t>
                      </a:r>
                    </a:p>
                  </a:txBody>
                  <a:tcPr/>
                </a:tc>
                <a:extLst>
                  <a:ext uri="{0D108BD9-81ED-4DB2-BD59-A6C34878D82A}">
                    <a16:rowId xmlns:a16="http://schemas.microsoft.com/office/drawing/2014/main" val="853850415"/>
                  </a:ext>
                </a:extLst>
              </a:tr>
              <a:tr h="422771">
                <a:tc>
                  <a:txBody>
                    <a:bodyPr/>
                    <a:lstStyle/>
                    <a:p>
                      <a:r>
                        <a:rPr lang="en-US" sz="2400" dirty="0"/>
                        <a:t>RAS Chair:  Stefan Elbel</a:t>
                      </a:r>
                    </a:p>
                  </a:txBody>
                  <a:tcPr/>
                </a:tc>
                <a:extLst>
                  <a:ext uri="{0D108BD9-81ED-4DB2-BD59-A6C34878D82A}">
                    <a16:rowId xmlns:a16="http://schemas.microsoft.com/office/drawing/2014/main" val="3828606823"/>
                  </a:ext>
                </a:extLst>
              </a:tr>
            </a:tbl>
          </a:graphicData>
        </a:graphic>
      </p:graphicFrame>
    </p:spTree>
    <p:extLst>
      <p:ext uri="{BB962C8B-B14F-4D97-AF65-F5344CB8AC3E}">
        <p14:creationId xmlns:p14="http://schemas.microsoft.com/office/powerpoint/2010/main" val="372033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3"/>
          </p:nvPr>
        </p:nvSpPr>
        <p:spPr>
          <a:xfrm>
            <a:off x="922638" y="2251461"/>
            <a:ext cx="10511481" cy="3795134"/>
          </a:xfrm>
          <a:noFill/>
        </p:spPr>
        <p:txBody>
          <a:bodyPr/>
          <a:lstStyle/>
          <a:p>
            <a:r>
              <a:rPr lang="en-US" sz="3600" dirty="0"/>
              <a:t>RAC administers five awards and grants:</a:t>
            </a:r>
          </a:p>
          <a:p>
            <a:pPr marL="457200" indent="-457200">
              <a:buFont typeface="Arial" panose="020B0604020202020204" pitchFamily="34" charset="0"/>
              <a:buChar char="•"/>
            </a:pPr>
            <a:r>
              <a:rPr lang="en-US" sz="3200" dirty="0"/>
              <a:t>Grant in Aid</a:t>
            </a:r>
          </a:p>
          <a:p>
            <a:pPr marL="457200" indent="-457200">
              <a:buFont typeface="Arial" panose="020B0604020202020204" pitchFamily="34" charset="0"/>
              <a:buChar char="•"/>
            </a:pPr>
            <a:r>
              <a:rPr lang="en-US" sz="3200" dirty="0"/>
              <a:t>New Investigator Award</a:t>
            </a:r>
          </a:p>
          <a:p>
            <a:pPr marL="457200" indent="-457200">
              <a:buFont typeface="Arial" panose="020B0604020202020204" pitchFamily="34" charset="0"/>
              <a:buChar char="•"/>
            </a:pPr>
            <a:r>
              <a:rPr lang="en-US" sz="3200" dirty="0"/>
              <a:t>Homer Addams Award</a:t>
            </a:r>
          </a:p>
          <a:p>
            <a:pPr marL="457200" indent="-457200">
              <a:buFont typeface="Arial" panose="020B0604020202020204" pitchFamily="34" charset="0"/>
              <a:buChar char="•"/>
            </a:pPr>
            <a:r>
              <a:rPr lang="en-US" sz="3200" dirty="0"/>
              <a:t>Service to ASHRAE Research - </a:t>
            </a:r>
            <a:r>
              <a:rPr lang="en-US" sz="3200" b="1" dirty="0">
                <a:solidFill>
                  <a:srgbClr val="FF0000"/>
                </a:solidFill>
                <a:latin typeface="Calibri" panose="020F0502020204030204" pitchFamily="34" charset="0"/>
                <a:ea typeface="Times New Roman" panose="02020603050405020304" pitchFamily="18" charset="0"/>
              </a:rPr>
              <a:t>"WE NEED NOMINATIONS</a:t>
            </a:r>
            <a:r>
              <a:rPr lang="en-US" sz="3200" dirty="0">
                <a:latin typeface="Calibri" panose="020F0502020204030204" pitchFamily="34" charset="0"/>
                <a:ea typeface="Times New Roman" panose="02020603050405020304" pitchFamily="18" charset="0"/>
              </a:rPr>
              <a:t>" </a:t>
            </a:r>
            <a:endParaRPr lang="en-US" sz="3200" dirty="0"/>
          </a:p>
          <a:p>
            <a:pPr marL="457200" indent="-457200">
              <a:buFont typeface="Arial" panose="020B0604020202020204" pitchFamily="34" charset="0"/>
              <a:buChar char="•"/>
            </a:pPr>
            <a:r>
              <a:rPr lang="en-US" sz="3200" dirty="0"/>
              <a:t>Innovative Research Grant</a:t>
            </a:r>
          </a:p>
        </p:txBody>
      </p:sp>
      <p:sp>
        <p:nvSpPr>
          <p:cNvPr id="4" name="Title 1"/>
          <p:cNvSpPr>
            <a:spLocks noGrp="1"/>
          </p:cNvSpPr>
          <p:nvPr>
            <p:ph type="title" hasCustomPrompt="1"/>
          </p:nvPr>
        </p:nvSpPr>
        <p:spPr>
          <a:xfrm>
            <a:off x="1624013" y="146051"/>
            <a:ext cx="7886700" cy="643543"/>
          </a:xfrm>
        </p:spPr>
        <p:txBody>
          <a:bodyPr>
            <a:normAutofit/>
          </a:bodyPr>
          <a:lstStyle>
            <a:lvl1pPr>
              <a:defRPr lang="en-US" sz="2475" b="1" smtClean="0">
                <a:solidFill>
                  <a:schemeClr val="bg1"/>
                </a:solidFill>
              </a:defRPr>
            </a:lvl1pPr>
          </a:lstStyle>
          <a:p>
            <a:r>
              <a:rPr lang="en-US" sz="4000" dirty="0">
                <a:latin typeface="+mn-lt"/>
              </a:rPr>
              <a:t>Awards</a:t>
            </a:r>
            <a:endParaRPr lang="en-US" sz="4000" dirty="0"/>
          </a:p>
        </p:txBody>
      </p:sp>
      <p:pic>
        <p:nvPicPr>
          <p:cNvPr id="5" name="Picture 4">
            <a:extLst>
              <a:ext uri="{FF2B5EF4-FFF2-40B4-BE49-F238E27FC236}">
                <a16:creationId xmlns:a16="http://schemas.microsoft.com/office/drawing/2014/main" id="{19A93A68-0175-4826-84E5-05FB081E97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0525" y="1981804"/>
            <a:ext cx="2640168" cy="2442604"/>
          </a:xfrm>
          <a:prstGeom prst="rect">
            <a:avLst/>
          </a:prstGeom>
        </p:spPr>
      </p:pic>
    </p:spTree>
    <p:extLst>
      <p:ext uri="{BB962C8B-B14F-4D97-AF65-F5344CB8AC3E}">
        <p14:creationId xmlns:p14="http://schemas.microsoft.com/office/powerpoint/2010/main" val="241615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3214-34CA-482C-BD0D-B17E22B12369}"/>
              </a:ext>
            </a:extLst>
          </p:cNvPr>
          <p:cNvSpPr>
            <a:spLocks noGrp="1"/>
          </p:cNvSpPr>
          <p:nvPr>
            <p:ph type="title"/>
          </p:nvPr>
        </p:nvSpPr>
        <p:spPr>
          <a:xfrm>
            <a:off x="1318053" y="146050"/>
            <a:ext cx="9330897" cy="643543"/>
          </a:xfrm>
        </p:spPr>
        <p:txBody>
          <a:bodyPr>
            <a:normAutofit/>
          </a:bodyPr>
          <a:lstStyle/>
          <a:p>
            <a:r>
              <a:rPr lang="en-US" sz="4000" dirty="0"/>
              <a:t>Grant in Aid</a:t>
            </a:r>
          </a:p>
        </p:txBody>
      </p:sp>
      <p:sp>
        <p:nvSpPr>
          <p:cNvPr id="3" name="Text Placeholder 2">
            <a:extLst>
              <a:ext uri="{FF2B5EF4-FFF2-40B4-BE49-F238E27FC236}">
                <a16:creationId xmlns:a16="http://schemas.microsoft.com/office/drawing/2014/main" id="{BCCB251A-6E83-4646-A0C6-07641C127733}"/>
              </a:ext>
            </a:extLst>
          </p:cNvPr>
          <p:cNvSpPr>
            <a:spLocks noGrp="1"/>
          </p:cNvSpPr>
          <p:nvPr>
            <p:ph type="body" sz="half" idx="13"/>
          </p:nvPr>
        </p:nvSpPr>
        <p:spPr>
          <a:xfrm>
            <a:off x="626076" y="1416822"/>
            <a:ext cx="11162270" cy="3547065"/>
          </a:xfrm>
          <a:noFill/>
        </p:spPr>
        <p:txBody>
          <a:bodyPr/>
          <a:lstStyle/>
          <a:p>
            <a:r>
              <a:rPr lang="en-US" sz="2800" dirty="0"/>
              <a:t>Purpose: To acknowledge graduate students researching ASHRAE related technology, and welcome them into the society</a:t>
            </a:r>
          </a:p>
          <a:p>
            <a:r>
              <a:rPr lang="en-US" sz="2800" dirty="0"/>
              <a:t>Up to $10,000 plus additional $1500 for paper presentation</a:t>
            </a:r>
          </a:p>
          <a:p>
            <a:r>
              <a:rPr lang="en-US" sz="2800" dirty="0"/>
              <a:t>Selected top 20 candidates during spring meeting from 67 applications.</a:t>
            </a:r>
          </a:p>
        </p:txBody>
      </p:sp>
      <p:graphicFrame>
        <p:nvGraphicFramePr>
          <p:cNvPr id="4" name="Table 3">
            <a:extLst>
              <a:ext uri="{FF2B5EF4-FFF2-40B4-BE49-F238E27FC236}">
                <a16:creationId xmlns:a16="http://schemas.microsoft.com/office/drawing/2014/main" id="{DE5BFB24-B6AE-4D16-B27A-355C780A61A2}"/>
              </a:ext>
            </a:extLst>
          </p:cNvPr>
          <p:cNvGraphicFramePr>
            <a:graphicFrameLocks noGrp="1"/>
          </p:cNvGraphicFramePr>
          <p:nvPr>
            <p:extLst>
              <p:ext uri="{D42A27DB-BD31-4B8C-83A1-F6EECF244321}">
                <p14:modId xmlns:p14="http://schemas.microsoft.com/office/powerpoint/2010/main" val="2672050326"/>
              </p:ext>
            </p:extLst>
          </p:nvPr>
        </p:nvGraphicFramePr>
        <p:xfrm>
          <a:off x="686571" y="3501028"/>
          <a:ext cx="10593859" cy="2441938"/>
        </p:xfrm>
        <a:graphic>
          <a:graphicData uri="http://schemas.openxmlformats.org/drawingml/2006/table">
            <a:tbl>
              <a:tblPr firstRow="1" bandRow="1">
                <a:tableStyleId>{5C22544A-7EE6-4342-B048-85BDC9FD1C3A}</a:tableStyleId>
              </a:tblPr>
              <a:tblGrid>
                <a:gridCol w="2621532">
                  <a:extLst>
                    <a:ext uri="{9D8B030D-6E8A-4147-A177-3AD203B41FA5}">
                      <a16:colId xmlns:a16="http://schemas.microsoft.com/office/drawing/2014/main" val="3606084315"/>
                    </a:ext>
                  </a:extLst>
                </a:gridCol>
                <a:gridCol w="2657443">
                  <a:extLst>
                    <a:ext uri="{9D8B030D-6E8A-4147-A177-3AD203B41FA5}">
                      <a16:colId xmlns:a16="http://schemas.microsoft.com/office/drawing/2014/main" val="2941565795"/>
                    </a:ext>
                  </a:extLst>
                </a:gridCol>
                <a:gridCol w="2338727">
                  <a:extLst>
                    <a:ext uri="{9D8B030D-6E8A-4147-A177-3AD203B41FA5}">
                      <a16:colId xmlns:a16="http://schemas.microsoft.com/office/drawing/2014/main" val="161754077"/>
                    </a:ext>
                  </a:extLst>
                </a:gridCol>
                <a:gridCol w="2976157">
                  <a:extLst>
                    <a:ext uri="{9D8B030D-6E8A-4147-A177-3AD203B41FA5}">
                      <a16:colId xmlns:a16="http://schemas.microsoft.com/office/drawing/2014/main" val="390748507"/>
                    </a:ext>
                  </a:extLst>
                </a:gridCol>
              </a:tblGrid>
              <a:tr h="370840">
                <a:tc gridSpan="4">
                  <a:txBody>
                    <a:bodyPr/>
                    <a:lstStyle/>
                    <a:p>
                      <a:r>
                        <a:rPr lang="en-US" sz="2400" dirty="0"/>
                        <a:t>2024 Recipients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836602057"/>
                  </a:ext>
                </a:extLst>
              </a:tr>
              <a:tr h="370840">
                <a:tc>
                  <a:txBody>
                    <a:bodyPr/>
                    <a:lstStyle/>
                    <a:p>
                      <a:r>
                        <a:rPr lang="en-US" sz="1800" dirty="0" err="1">
                          <a:effectLst/>
                          <a:latin typeface="Arial" panose="020B0604020202020204" pitchFamily="34" charset="0"/>
                          <a:ea typeface="Times New Roman" panose="02020603050405020304" pitchFamily="18" charset="0"/>
                        </a:rPr>
                        <a:t>Nehul</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Agarwul</a:t>
                      </a:r>
                      <a:endParaRPr lang="en-US" dirty="0"/>
                    </a:p>
                  </a:txBody>
                  <a:tcPr/>
                </a:tc>
                <a:tc>
                  <a:txBody>
                    <a:bodyPr/>
                    <a:lstStyle/>
                    <a:p>
                      <a:r>
                        <a:rPr lang="en-US" sz="1800" dirty="0" err="1">
                          <a:effectLst/>
                          <a:latin typeface="Arial" panose="020B0604020202020204" pitchFamily="34" charset="0"/>
                          <a:ea typeface="Times New Roman" panose="02020603050405020304" pitchFamily="18" charset="0"/>
                        </a:rPr>
                        <a:t>Youngsik</a:t>
                      </a:r>
                      <a:r>
                        <a:rPr lang="en-US" sz="1800" dirty="0">
                          <a:effectLst/>
                          <a:latin typeface="Arial" panose="020B0604020202020204" pitchFamily="34" charset="0"/>
                          <a:ea typeface="Times New Roman" panose="02020603050405020304" pitchFamily="18" charset="0"/>
                        </a:rPr>
                        <a:t> Choi</a:t>
                      </a:r>
                      <a:endParaRPr lang="en-US" dirty="0"/>
                    </a:p>
                  </a:txBody>
                  <a:tcPr/>
                </a:tc>
                <a:tc>
                  <a:txBody>
                    <a:bodyPr/>
                    <a:lstStyle/>
                    <a:p>
                      <a:r>
                        <a:rPr lang="en-US" sz="2000" kern="1200" dirty="0" err="1">
                          <a:solidFill>
                            <a:schemeClr val="dk1"/>
                          </a:solidFill>
                          <a:effectLst/>
                          <a:latin typeface="+mn-lt"/>
                          <a:ea typeface="+mn-ea"/>
                          <a:cs typeface="+mn-cs"/>
                        </a:rPr>
                        <a:t>Jinyoung</a:t>
                      </a:r>
                      <a:r>
                        <a:rPr lang="en-US" sz="2000" kern="1200" dirty="0">
                          <a:solidFill>
                            <a:schemeClr val="dk1"/>
                          </a:solidFill>
                          <a:effectLst/>
                          <a:latin typeface="+mn-lt"/>
                          <a:ea typeface="+mn-ea"/>
                          <a:cs typeface="+mn-cs"/>
                        </a:rPr>
                        <a:t> Ko </a:t>
                      </a:r>
                      <a:endParaRPr lang="en-US" sz="2000" dirty="0"/>
                    </a:p>
                  </a:txBody>
                  <a:tcPr/>
                </a:tc>
                <a:tc>
                  <a:txBody>
                    <a:bodyPr/>
                    <a:lstStyle/>
                    <a:p>
                      <a:r>
                        <a:rPr lang="en-US" sz="2000" kern="1200" dirty="0">
                          <a:solidFill>
                            <a:schemeClr val="dk1"/>
                          </a:solidFill>
                          <a:effectLst/>
                          <a:latin typeface="+mn-lt"/>
                          <a:ea typeface="+mn-ea"/>
                          <a:cs typeface="+mn-cs"/>
                        </a:rPr>
                        <a:t>Levi Reyes </a:t>
                      </a:r>
                      <a:r>
                        <a:rPr lang="en-US" sz="2000" kern="1200" dirty="0" err="1">
                          <a:solidFill>
                            <a:schemeClr val="dk1"/>
                          </a:solidFill>
                          <a:effectLst/>
                          <a:latin typeface="+mn-lt"/>
                          <a:ea typeface="+mn-ea"/>
                          <a:cs typeface="+mn-cs"/>
                        </a:rPr>
                        <a:t>Premer</a:t>
                      </a:r>
                      <a:endParaRPr lang="en-US" sz="2000" dirty="0"/>
                    </a:p>
                  </a:txBody>
                  <a:tcPr/>
                </a:tc>
                <a:extLst>
                  <a:ext uri="{0D108BD9-81ED-4DB2-BD59-A6C34878D82A}">
                    <a16:rowId xmlns:a16="http://schemas.microsoft.com/office/drawing/2014/main" val="1094523706"/>
                  </a:ext>
                </a:extLst>
              </a:tr>
              <a:tr h="370840">
                <a:tc>
                  <a:txBody>
                    <a:bodyPr/>
                    <a:lstStyle/>
                    <a:p>
                      <a:r>
                        <a:rPr lang="en-US" sz="1800" dirty="0" err="1">
                          <a:effectLst/>
                          <a:latin typeface="Arial" panose="020B0604020202020204" pitchFamily="34" charset="0"/>
                          <a:ea typeface="Times New Roman" panose="02020603050405020304" pitchFamily="18" charset="0"/>
                        </a:rPr>
                        <a:t>Nadah</a:t>
                      </a:r>
                      <a:r>
                        <a:rPr lang="en-US" sz="1800" dirty="0">
                          <a:effectLst/>
                          <a:latin typeface="Arial" panose="020B0604020202020204" pitchFamily="34" charset="0"/>
                          <a:ea typeface="Times New Roman" panose="02020603050405020304" pitchFamily="18" charset="0"/>
                        </a:rPr>
                        <a:t> Faris Al </a:t>
                      </a:r>
                      <a:r>
                        <a:rPr lang="en-US" sz="1800" dirty="0" err="1">
                          <a:effectLst/>
                          <a:latin typeface="Arial" panose="020B0604020202020204" pitchFamily="34" charset="0"/>
                          <a:ea typeface="Times New Roman" panose="02020603050405020304" pitchFamily="18" charset="0"/>
                        </a:rPr>
                        <a:t>Theeb</a:t>
                      </a:r>
                      <a:endParaRPr lang="en-US" dirty="0"/>
                    </a:p>
                  </a:txBody>
                  <a:tcPr/>
                </a:tc>
                <a:tc>
                  <a:txBody>
                    <a:bodyPr/>
                    <a:lstStyle/>
                    <a:p>
                      <a:r>
                        <a:rPr lang="en-US" sz="1800" dirty="0" err="1">
                          <a:effectLst/>
                          <a:latin typeface="Arial" panose="020B0604020202020204" pitchFamily="34" charset="0"/>
                          <a:ea typeface="Times New Roman" panose="02020603050405020304" pitchFamily="18" charset="0"/>
                        </a:rPr>
                        <a:t>Ejenakevwe</a:t>
                      </a:r>
                      <a:r>
                        <a:rPr lang="en-US" sz="1800" dirty="0">
                          <a:effectLst/>
                          <a:latin typeface="Arial" panose="020B0604020202020204" pitchFamily="34" charset="0"/>
                          <a:ea typeface="Times New Roman" panose="02020603050405020304" pitchFamily="18" charset="0"/>
                        </a:rPr>
                        <a:t>  Andrew</a:t>
                      </a:r>
                      <a:endParaRPr lang="en-US" dirty="0"/>
                    </a:p>
                  </a:txBody>
                  <a:tcPr/>
                </a:tc>
                <a:tc>
                  <a:txBody>
                    <a:bodyPr/>
                    <a:lstStyle/>
                    <a:p>
                      <a:r>
                        <a:rPr lang="en-US" sz="2000" kern="1200" dirty="0" err="1">
                          <a:solidFill>
                            <a:schemeClr val="dk1"/>
                          </a:solidFill>
                          <a:effectLst/>
                          <a:latin typeface="+mn-lt"/>
                          <a:ea typeface="+mn-ea"/>
                          <a:cs typeface="+mn-cs"/>
                        </a:rPr>
                        <a:t>Sichen</a:t>
                      </a:r>
                      <a:r>
                        <a:rPr lang="en-US" sz="2000" kern="1200" dirty="0">
                          <a:solidFill>
                            <a:schemeClr val="dk1"/>
                          </a:solidFill>
                          <a:effectLst/>
                          <a:latin typeface="+mn-lt"/>
                          <a:ea typeface="+mn-ea"/>
                          <a:cs typeface="+mn-cs"/>
                        </a:rPr>
                        <a:t> Lu</a:t>
                      </a:r>
                      <a:endParaRPr lang="en-US" sz="2000" dirty="0"/>
                    </a:p>
                  </a:txBody>
                  <a:tcPr/>
                </a:tc>
                <a:tc>
                  <a:txBody>
                    <a:bodyPr/>
                    <a:lstStyle/>
                    <a:p>
                      <a:r>
                        <a:rPr lang="en-US" sz="2000" kern="1200" dirty="0">
                          <a:solidFill>
                            <a:schemeClr val="dk1"/>
                          </a:solidFill>
                          <a:effectLst/>
                          <a:latin typeface="+mn-lt"/>
                          <a:ea typeface="+mn-ea"/>
                          <a:cs typeface="+mn-cs"/>
                        </a:rPr>
                        <a:t>Daniel Joseph Rush</a:t>
                      </a:r>
                      <a:endParaRPr lang="en-US" sz="2000" dirty="0"/>
                    </a:p>
                  </a:txBody>
                  <a:tcPr/>
                </a:tc>
                <a:extLst>
                  <a:ext uri="{0D108BD9-81ED-4DB2-BD59-A6C34878D82A}">
                    <a16:rowId xmlns:a16="http://schemas.microsoft.com/office/drawing/2014/main" val="843147491"/>
                  </a:ext>
                </a:extLst>
              </a:tr>
              <a:tr h="370840">
                <a:tc>
                  <a:txBody>
                    <a:bodyPr/>
                    <a:lstStyle/>
                    <a:p>
                      <a:r>
                        <a:rPr lang="en-US" sz="1800" dirty="0">
                          <a:effectLst/>
                          <a:latin typeface="Arial" panose="020B0604020202020204" pitchFamily="34" charset="0"/>
                          <a:ea typeface="Times New Roman" panose="02020603050405020304" pitchFamily="18" charset="0"/>
                        </a:rPr>
                        <a:t>Saqib </a:t>
                      </a:r>
                      <a:r>
                        <a:rPr lang="en-US" sz="1800" dirty="0" err="1">
                          <a:effectLst/>
                          <a:latin typeface="Arial" panose="020B0604020202020204" pitchFamily="34" charset="0"/>
                          <a:ea typeface="Times New Roman" panose="02020603050405020304" pitchFamily="18" charset="0"/>
                        </a:rPr>
                        <a:t>Ayuob</a:t>
                      </a:r>
                      <a:endParaRPr lang="en-US" dirty="0"/>
                    </a:p>
                  </a:txBody>
                  <a:tcPr/>
                </a:tc>
                <a:tc>
                  <a:txBody>
                    <a:bodyPr/>
                    <a:lstStyle/>
                    <a:p>
                      <a:r>
                        <a:rPr lang="en-US" sz="1800" dirty="0">
                          <a:effectLst/>
                          <a:latin typeface="Arial" panose="020B0604020202020204" pitchFamily="34" charset="0"/>
                          <a:ea typeface="Times New Roman" panose="02020603050405020304" pitchFamily="18" charset="0"/>
                        </a:rPr>
                        <a:t>Julia Ho</a:t>
                      </a:r>
                      <a:endParaRPr lang="en-US" dirty="0"/>
                    </a:p>
                  </a:txBody>
                  <a:tcPr/>
                </a:tc>
                <a:tc>
                  <a:txBody>
                    <a:bodyPr/>
                    <a:lstStyle/>
                    <a:p>
                      <a:r>
                        <a:rPr lang="en-US" sz="2000" kern="1200" dirty="0">
                          <a:solidFill>
                            <a:schemeClr val="dk1"/>
                          </a:solidFill>
                          <a:effectLst/>
                          <a:latin typeface="+mn-lt"/>
                          <a:ea typeface="+mn-ea"/>
                          <a:cs typeface="+mn-cs"/>
                        </a:rPr>
                        <a:t>Alexander </a:t>
                      </a:r>
                      <a:r>
                        <a:rPr lang="en-US" sz="2000" kern="1200" dirty="0" err="1">
                          <a:solidFill>
                            <a:schemeClr val="dk1"/>
                          </a:solidFill>
                          <a:effectLst/>
                          <a:latin typeface="+mn-lt"/>
                          <a:ea typeface="+mn-ea"/>
                          <a:cs typeface="+mn-cs"/>
                        </a:rPr>
                        <a:t>Mendell</a:t>
                      </a:r>
                      <a:r>
                        <a:rPr lang="en-US" sz="2000" kern="1200" dirty="0">
                          <a:solidFill>
                            <a:schemeClr val="dk1"/>
                          </a:solidFill>
                          <a:effectLst/>
                          <a:latin typeface="+mn-lt"/>
                          <a:ea typeface="+mn-ea"/>
                          <a:cs typeface="+mn-cs"/>
                        </a:rPr>
                        <a:t> </a:t>
                      </a:r>
                      <a:endParaRPr lang="en-US" sz="2000" dirty="0"/>
                    </a:p>
                  </a:txBody>
                  <a:tcPr/>
                </a:tc>
                <a:tc>
                  <a:txBody>
                    <a:bodyPr/>
                    <a:lstStyle/>
                    <a:p>
                      <a:r>
                        <a:rPr lang="en-US" sz="2000" kern="1200" dirty="0">
                          <a:solidFill>
                            <a:schemeClr val="dk1"/>
                          </a:solidFill>
                          <a:effectLst/>
                          <a:latin typeface="+mn-lt"/>
                          <a:ea typeface="+mn-ea"/>
                          <a:cs typeface="+mn-cs"/>
                        </a:rPr>
                        <a:t>Yu Sun</a:t>
                      </a:r>
                      <a:endParaRPr lang="en-US" sz="2000" dirty="0"/>
                    </a:p>
                  </a:txBody>
                  <a:tcPr/>
                </a:tc>
                <a:extLst>
                  <a:ext uri="{0D108BD9-81ED-4DB2-BD59-A6C34878D82A}">
                    <a16:rowId xmlns:a16="http://schemas.microsoft.com/office/drawing/2014/main" val="331222680"/>
                  </a:ext>
                </a:extLst>
              </a:tr>
              <a:tr h="399778">
                <a:tc>
                  <a:txBody>
                    <a:bodyPr/>
                    <a:lstStyle/>
                    <a:p>
                      <a:r>
                        <a:rPr lang="en-US" sz="1800" dirty="0">
                          <a:effectLst/>
                          <a:latin typeface="Arial" panose="020B0604020202020204" pitchFamily="34" charset="0"/>
                          <a:ea typeface="Times New Roman" panose="02020603050405020304" pitchFamily="18" charset="0"/>
                        </a:rPr>
                        <a:t>Abd </a:t>
                      </a:r>
                      <a:r>
                        <a:rPr lang="en-US" sz="1800" dirty="0" err="1">
                          <a:effectLst/>
                          <a:latin typeface="Arial" panose="020B0604020202020204" pitchFamily="34" charset="0"/>
                          <a:ea typeface="Times New Roman" panose="02020603050405020304" pitchFamily="18" charset="0"/>
                        </a:rPr>
                        <a:t>Alrhman</a:t>
                      </a:r>
                      <a:r>
                        <a:rPr lang="en-US" sz="1800" dirty="0">
                          <a:effectLst/>
                          <a:latin typeface="Arial" panose="020B0604020202020204" pitchFamily="34" charset="0"/>
                          <a:ea typeface="Times New Roman" panose="02020603050405020304" pitchFamily="18" charset="0"/>
                        </a:rPr>
                        <a:t> Bani Issa</a:t>
                      </a:r>
                      <a:endParaRPr lang="en-US" dirty="0"/>
                    </a:p>
                  </a:txBody>
                  <a:tcPr/>
                </a:tc>
                <a:tc>
                  <a:txBody>
                    <a:bodyPr/>
                    <a:lstStyle/>
                    <a:p>
                      <a:r>
                        <a:rPr lang="en-US" sz="2000" kern="1200" dirty="0" err="1">
                          <a:solidFill>
                            <a:schemeClr val="dk1"/>
                          </a:solidFill>
                          <a:effectLst/>
                          <a:latin typeface="+mn-lt"/>
                          <a:ea typeface="+mn-ea"/>
                          <a:cs typeface="+mn-cs"/>
                        </a:rPr>
                        <a:t>Chunxu</a:t>
                      </a:r>
                      <a:r>
                        <a:rPr lang="en-US" sz="2000" kern="1200" dirty="0">
                          <a:solidFill>
                            <a:schemeClr val="dk1"/>
                          </a:solidFill>
                          <a:effectLst/>
                          <a:latin typeface="+mn-lt"/>
                          <a:ea typeface="+mn-ea"/>
                          <a:cs typeface="+mn-cs"/>
                        </a:rPr>
                        <a:t> Huang </a:t>
                      </a:r>
                      <a:endParaRPr lang="en-US" sz="2000" dirty="0"/>
                    </a:p>
                  </a:txBody>
                  <a:tcPr/>
                </a:tc>
                <a:tc>
                  <a:txBody>
                    <a:bodyPr/>
                    <a:lstStyle/>
                    <a:p>
                      <a:r>
                        <a:rPr lang="en-US" sz="2000" kern="1200" dirty="0">
                          <a:solidFill>
                            <a:schemeClr val="dk1"/>
                          </a:solidFill>
                          <a:effectLst/>
                          <a:latin typeface="+mn-lt"/>
                          <a:ea typeface="+mn-ea"/>
                          <a:cs typeface="+mn-cs"/>
                        </a:rPr>
                        <a:t>Maria Milan</a:t>
                      </a:r>
                      <a:endParaRPr lang="en-US" sz="2000" dirty="0"/>
                    </a:p>
                  </a:txBody>
                  <a:tcPr/>
                </a:tc>
                <a:tc>
                  <a:txBody>
                    <a:bodyPr/>
                    <a:lstStyle/>
                    <a:p>
                      <a:r>
                        <a:rPr lang="en-US" sz="2000" kern="1200" dirty="0" err="1">
                          <a:solidFill>
                            <a:schemeClr val="dk1"/>
                          </a:solidFill>
                          <a:effectLst/>
                          <a:latin typeface="+mn-lt"/>
                          <a:ea typeface="+mn-ea"/>
                          <a:cs typeface="+mn-cs"/>
                        </a:rPr>
                        <a:t>Xuezheng</a:t>
                      </a:r>
                      <a:r>
                        <a:rPr lang="en-US" sz="2000" kern="1200" dirty="0">
                          <a:solidFill>
                            <a:schemeClr val="dk1"/>
                          </a:solidFill>
                          <a:effectLst/>
                          <a:latin typeface="+mn-lt"/>
                          <a:ea typeface="+mn-ea"/>
                          <a:cs typeface="+mn-cs"/>
                        </a:rPr>
                        <a:t> Wang</a:t>
                      </a:r>
                      <a:endParaRPr lang="en-US" sz="2000" dirty="0"/>
                    </a:p>
                  </a:txBody>
                  <a:tcPr/>
                </a:tc>
                <a:extLst>
                  <a:ext uri="{0D108BD9-81ED-4DB2-BD59-A6C34878D82A}">
                    <a16:rowId xmlns:a16="http://schemas.microsoft.com/office/drawing/2014/main" val="2884473283"/>
                  </a:ext>
                </a:extLst>
              </a:tr>
              <a:tr h="370840">
                <a:tc>
                  <a:txBody>
                    <a:bodyPr/>
                    <a:lstStyle/>
                    <a:p>
                      <a:r>
                        <a:rPr lang="en-US" sz="1800" dirty="0" err="1">
                          <a:effectLst/>
                          <a:latin typeface="Arial" panose="020B0604020202020204" pitchFamily="34" charset="0"/>
                          <a:ea typeface="Times New Roman" panose="02020603050405020304" pitchFamily="18" charset="0"/>
                        </a:rPr>
                        <a:t>Subhrajit</a:t>
                      </a:r>
                      <a:r>
                        <a:rPr lang="en-US" sz="1800" dirty="0">
                          <a:effectLst/>
                          <a:latin typeface="Arial" panose="020B0604020202020204" pitchFamily="34" charset="0"/>
                          <a:ea typeface="Times New Roman" panose="02020603050405020304" pitchFamily="18" charset="0"/>
                        </a:rPr>
                        <a:t> Chakraborty</a:t>
                      </a:r>
                      <a:endParaRPr lang="en-US" dirty="0"/>
                    </a:p>
                  </a:txBody>
                  <a:tcPr/>
                </a:tc>
                <a:tc>
                  <a:txBody>
                    <a:bodyPr/>
                    <a:lstStyle/>
                    <a:p>
                      <a:r>
                        <a:rPr lang="en-US" sz="2000" kern="1200" dirty="0">
                          <a:solidFill>
                            <a:schemeClr val="dk1"/>
                          </a:solidFill>
                          <a:effectLst/>
                          <a:latin typeface="+mn-lt"/>
                          <a:ea typeface="+mn-ea"/>
                          <a:cs typeface="+mn-cs"/>
                        </a:rPr>
                        <a:t>Michael </a:t>
                      </a:r>
                      <a:r>
                        <a:rPr lang="en-US" sz="2000" kern="1200" dirty="0" err="1">
                          <a:solidFill>
                            <a:schemeClr val="dk1"/>
                          </a:solidFill>
                          <a:effectLst/>
                          <a:latin typeface="+mn-lt"/>
                          <a:ea typeface="+mn-ea"/>
                          <a:cs typeface="+mn-cs"/>
                        </a:rPr>
                        <a:t>Huylo</a:t>
                      </a:r>
                      <a:r>
                        <a:rPr lang="en-US" sz="2000" kern="1200" dirty="0">
                          <a:solidFill>
                            <a:schemeClr val="dk1"/>
                          </a:solidFill>
                          <a:effectLst/>
                          <a:latin typeface="+mn-lt"/>
                          <a:ea typeface="+mn-ea"/>
                          <a:cs typeface="+mn-cs"/>
                        </a:rPr>
                        <a:t> </a:t>
                      </a:r>
                      <a:endParaRPr lang="en-US" sz="2000" dirty="0"/>
                    </a:p>
                  </a:txBody>
                  <a:tcPr/>
                </a:tc>
                <a:tc>
                  <a:txBody>
                    <a:bodyPr/>
                    <a:lstStyle/>
                    <a:p>
                      <a:r>
                        <a:rPr lang="en-US" sz="2000" kern="1200" dirty="0" err="1">
                          <a:solidFill>
                            <a:schemeClr val="dk1"/>
                          </a:solidFill>
                          <a:effectLst/>
                          <a:latin typeface="+mn-lt"/>
                          <a:ea typeface="+mn-ea"/>
                          <a:cs typeface="+mn-cs"/>
                        </a:rPr>
                        <a:t>Karlyle</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Munz</a:t>
                      </a:r>
                      <a:endParaRPr lang="en-US" sz="2000" dirty="0"/>
                    </a:p>
                  </a:txBody>
                  <a:tcPr/>
                </a:tc>
                <a:tc>
                  <a:txBody>
                    <a:bodyPr/>
                    <a:lstStyle/>
                    <a:p>
                      <a:r>
                        <a:rPr lang="en-US" sz="2000" kern="1200" dirty="0">
                          <a:solidFill>
                            <a:schemeClr val="dk1"/>
                          </a:solidFill>
                          <a:effectLst/>
                          <a:latin typeface="+mn-lt"/>
                          <a:ea typeface="+mn-ea"/>
                          <a:cs typeface="+mn-cs"/>
                        </a:rPr>
                        <a:t>Feng Wu</a:t>
                      </a:r>
                      <a:endParaRPr lang="en-US" sz="2000" dirty="0"/>
                    </a:p>
                  </a:txBody>
                  <a:tcPr/>
                </a:tc>
                <a:extLst>
                  <a:ext uri="{0D108BD9-81ED-4DB2-BD59-A6C34878D82A}">
                    <a16:rowId xmlns:a16="http://schemas.microsoft.com/office/drawing/2014/main" val="1730246590"/>
                  </a:ext>
                </a:extLst>
              </a:tr>
            </a:tbl>
          </a:graphicData>
        </a:graphic>
      </p:graphicFrame>
    </p:spTree>
    <p:extLst>
      <p:ext uri="{BB962C8B-B14F-4D97-AF65-F5344CB8AC3E}">
        <p14:creationId xmlns:p14="http://schemas.microsoft.com/office/powerpoint/2010/main" val="372405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9F09-E336-4B32-9CC3-2B212A6A869C}"/>
              </a:ext>
            </a:extLst>
          </p:cNvPr>
          <p:cNvSpPr>
            <a:spLocks noGrp="1"/>
          </p:cNvSpPr>
          <p:nvPr>
            <p:ph type="title"/>
          </p:nvPr>
        </p:nvSpPr>
        <p:spPr>
          <a:xfrm>
            <a:off x="2152650" y="197708"/>
            <a:ext cx="7886700" cy="972065"/>
          </a:xfrm>
        </p:spPr>
        <p:txBody>
          <a:bodyPr>
            <a:normAutofit/>
          </a:bodyPr>
          <a:lstStyle/>
          <a:p>
            <a:r>
              <a:rPr lang="en-US" sz="4000" b="1" dirty="0">
                <a:solidFill>
                  <a:schemeClr val="bg1"/>
                </a:solidFill>
              </a:rPr>
              <a:t>Recent Budget Impacts</a:t>
            </a:r>
          </a:p>
        </p:txBody>
      </p:sp>
      <p:sp>
        <p:nvSpPr>
          <p:cNvPr id="3" name="Content Placeholder 2">
            <a:extLst>
              <a:ext uri="{FF2B5EF4-FFF2-40B4-BE49-F238E27FC236}">
                <a16:creationId xmlns:a16="http://schemas.microsoft.com/office/drawing/2014/main" id="{0A0C8F08-F116-4010-B296-FAC82A244B12}"/>
              </a:ext>
            </a:extLst>
          </p:cNvPr>
          <p:cNvSpPr>
            <a:spLocks noGrp="1"/>
          </p:cNvSpPr>
          <p:nvPr>
            <p:ph idx="1"/>
          </p:nvPr>
        </p:nvSpPr>
        <p:spPr>
          <a:xfrm>
            <a:off x="1589903" y="1825625"/>
            <a:ext cx="8995719" cy="4351338"/>
          </a:xfrm>
        </p:spPr>
        <p:txBody>
          <a:bodyPr>
            <a:normAutofit fontScale="92500" lnSpcReduction="10000"/>
          </a:bodyPr>
          <a:lstStyle/>
          <a:p>
            <a:r>
              <a:rPr lang="en-US" dirty="0"/>
              <a:t>Total Annual RAC expenditures by society year</a:t>
            </a:r>
          </a:p>
          <a:p>
            <a:pPr lvl="1"/>
            <a:r>
              <a:rPr lang="en-US" dirty="0"/>
              <a:t>SY 2019-20	$5.0M</a:t>
            </a:r>
          </a:p>
          <a:p>
            <a:pPr lvl="1"/>
            <a:r>
              <a:rPr lang="en-US" dirty="0"/>
              <a:t>SY 2020-21	$4.9 M</a:t>
            </a:r>
          </a:p>
          <a:p>
            <a:pPr lvl="1"/>
            <a:r>
              <a:rPr lang="en-US" dirty="0"/>
              <a:t>SY 2021-22	$5.0.M</a:t>
            </a:r>
          </a:p>
          <a:p>
            <a:pPr lvl="1"/>
            <a:r>
              <a:rPr lang="en-US" dirty="0"/>
              <a:t>SY 2022-23	$5.5 M</a:t>
            </a:r>
          </a:p>
          <a:p>
            <a:pPr lvl="1"/>
            <a:r>
              <a:rPr lang="en-US" dirty="0"/>
              <a:t>SY 2023-24 	$5.6 M</a:t>
            </a:r>
          </a:p>
          <a:p>
            <a:pPr lvl="1"/>
            <a:endParaRPr lang="en-US" dirty="0"/>
          </a:p>
          <a:p>
            <a:pPr lvl="1"/>
            <a:endParaRPr lang="en-US" dirty="0"/>
          </a:p>
          <a:p>
            <a:r>
              <a:rPr lang="en-US" dirty="0"/>
              <a:t>RAC has approved to potentially release 6 TRPs for bid this fall if ready.</a:t>
            </a:r>
          </a:p>
          <a:p>
            <a:r>
              <a:rPr lang="en-US" dirty="0"/>
              <a:t>RAC funding approval limit has been increased from $250K to $350k due to inflation pressures post-CoVID-19. </a:t>
            </a:r>
          </a:p>
          <a:p>
            <a:endParaRPr lang="en-US" dirty="0"/>
          </a:p>
          <a:p>
            <a:endParaRPr lang="en-US" dirty="0"/>
          </a:p>
        </p:txBody>
      </p:sp>
    </p:spTree>
    <p:extLst>
      <p:ext uri="{BB962C8B-B14F-4D97-AF65-F5344CB8AC3E}">
        <p14:creationId xmlns:p14="http://schemas.microsoft.com/office/powerpoint/2010/main" val="223469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3214-34CA-482C-BD0D-B17E22B12369}"/>
              </a:ext>
            </a:extLst>
          </p:cNvPr>
          <p:cNvSpPr>
            <a:spLocks noGrp="1"/>
          </p:cNvSpPr>
          <p:nvPr>
            <p:ph type="title"/>
          </p:nvPr>
        </p:nvSpPr>
        <p:spPr>
          <a:xfrm>
            <a:off x="1624013" y="146051"/>
            <a:ext cx="7886700" cy="643543"/>
          </a:xfrm>
        </p:spPr>
        <p:txBody>
          <a:bodyPr>
            <a:normAutofit/>
          </a:bodyPr>
          <a:lstStyle/>
          <a:p>
            <a:r>
              <a:rPr lang="en-US" sz="4000" dirty="0"/>
              <a:t>New Investigator Award</a:t>
            </a:r>
          </a:p>
        </p:txBody>
      </p:sp>
      <p:sp>
        <p:nvSpPr>
          <p:cNvPr id="3" name="Text Placeholder 2">
            <a:extLst>
              <a:ext uri="{FF2B5EF4-FFF2-40B4-BE49-F238E27FC236}">
                <a16:creationId xmlns:a16="http://schemas.microsoft.com/office/drawing/2014/main" id="{BCCB251A-6E83-4646-A0C6-07641C127733}"/>
              </a:ext>
            </a:extLst>
          </p:cNvPr>
          <p:cNvSpPr>
            <a:spLocks noGrp="1"/>
          </p:cNvSpPr>
          <p:nvPr>
            <p:ph type="body" sz="half" idx="13"/>
          </p:nvPr>
        </p:nvSpPr>
        <p:spPr>
          <a:xfrm>
            <a:off x="1252151" y="1416050"/>
            <a:ext cx="9531179" cy="2108200"/>
          </a:xfrm>
          <a:noFill/>
        </p:spPr>
        <p:txBody>
          <a:bodyPr>
            <a:noAutofit/>
          </a:bodyPr>
          <a:lstStyle/>
          <a:p>
            <a:r>
              <a:rPr lang="en-US" sz="2800" dirty="0"/>
              <a:t>Purpose: To enhance careers of new (&lt;5y) faculty members and promote research related to ASHRAEs goals</a:t>
            </a:r>
          </a:p>
          <a:p>
            <a:r>
              <a:rPr lang="en-US" sz="2800" dirty="0"/>
              <a:t>Highly competitive award based on teaching and research accomplishments and plans</a:t>
            </a:r>
          </a:p>
          <a:p>
            <a:r>
              <a:rPr lang="en-US" sz="2800" dirty="0"/>
              <a:t>Award up to $125k over 3 years to support research</a:t>
            </a:r>
          </a:p>
          <a:p>
            <a:r>
              <a:rPr lang="en-US" sz="2800" dirty="0"/>
              <a:t>14 applications reviewed during winter meeting.</a:t>
            </a:r>
          </a:p>
        </p:txBody>
      </p:sp>
      <p:sp>
        <p:nvSpPr>
          <p:cNvPr id="5" name="Rectangle 4">
            <a:extLst>
              <a:ext uri="{FF2B5EF4-FFF2-40B4-BE49-F238E27FC236}">
                <a16:creationId xmlns:a16="http://schemas.microsoft.com/office/drawing/2014/main" id="{5EC5A064-DD21-4831-9384-D184C5FD89C6}"/>
              </a:ext>
            </a:extLst>
          </p:cNvPr>
          <p:cNvSpPr/>
          <p:nvPr/>
        </p:nvSpPr>
        <p:spPr>
          <a:xfrm>
            <a:off x="2188477" y="4214177"/>
            <a:ext cx="7042150" cy="2185214"/>
          </a:xfrm>
          <a:prstGeom prst="rect">
            <a:avLst/>
          </a:prstGeom>
          <a:solidFill>
            <a:schemeClr val="tx2">
              <a:lumMod val="50000"/>
            </a:schemeClr>
          </a:solid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3200" b="1" dirty="0">
                <a:ln/>
                <a:solidFill>
                  <a:srgbClr val="FFC000"/>
                </a:solidFill>
                <a:latin typeface="Calibri" panose="020F0502020204030204"/>
              </a:rPr>
              <a:t>2024 New Investigator Award:</a:t>
            </a:r>
          </a:p>
          <a:p>
            <a:pPr algn="ctr"/>
            <a:r>
              <a:rPr lang="en-US" sz="2800" b="1" dirty="0">
                <a:ln/>
                <a:solidFill>
                  <a:srgbClr val="FFC000"/>
                </a:solidFill>
                <a:latin typeface="Calibri" panose="020F0502020204030204"/>
              </a:rPr>
              <a:t>Dr. Riley </a:t>
            </a:r>
            <a:r>
              <a:rPr lang="en-US" sz="2800" b="1" dirty="0" err="1">
                <a:ln/>
                <a:solidFill>
                  <a:srgbClr val="FFC000"/>
                </a:solidFill>
                <a:latin typeface="Calibri" panose="020F0502020204030204"/>
              </a:rPr>
              <a:t>Barta</a:t>
            </a:r>
            <a:endParaRPr lang="en-US" sz="2800" b="1" dirty="0">
              <a:ln/>
              <a:solidFill>
                <a:srgbClr val="FFC000"/>
              </a:solidFill>
              <a:latin typeface="Calibri" panose="020F0502020204030204"/>
            </a:endParaRPr>
          </a:p>
          <a:p>
            <a:pPr algn="ctr"/>
            <a:r>
              <a:rPr lang="en-US" sz="2800" b="1" dirty="0">
                <a:ln/>
                <a:solidFill>
                  <a:srgbClr val="FFC000"/>
                </a:solidFill>
                <a:latin typeface="Calibri" panose="020F0502020204030204"/>
              </a:rPr>
              <a:t>Purdue University</a:t>
            </a:r>
          </a:p>
          <a:p>
            <a:pPr algn="ctr"/>
            <a:r>
              <a:rPr lang="en-US" sz="2400" b="1" i="1" dirty="0">
                <a:ln/>
                <a:solidFill>
                  <a:srgbClr val="FFC000"/>
                </a:solidFill>
              </a:rPr>
              <a:t>Practical Challenges of Zeotropic Mixtures: </a:t>
            </a:r>
          </a:p>
          <a:p>
            <a:pPr algn="ctr"/>
            <a:r>
              <a:rPr lang="en-US" sz="2400" b="1" i="1" dirty="0">
                <a:ln/>
                <a:solidFill>
                  <a:srgbClr val="FFC000"/>
                </a:solidFill>
              </a:rPr>
              <a:t>Carnot vs. Lorenz</a:t>
            </a:r>
            <a:endParaRPr lang="en-US" sz="2400" b="1" i="1" dirty="0">
              <a:ln/>
              <a:solidFill>
                <a:srgbClr val="FFC000"/>
              </a:solidFill>
              <a:latin typeface="Calibri" panose="020F0502020204030204"/>
            </a:endParaRPr>
          </a:p>
        </p:txBody>
      </p:sp>
    </p:spTree>
    <p:extLst>
      <p:ext uri="{BB962C8B-B14F-4D97-AF65-F5344CB8AC3E}">
        <p14:creationId xmlns:p14="http://schemas.microsoft.com/office/powerpoint/2010/main" val="207472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1BD5-D667-443F-B319-44B30F7B5F2D}"/>
              </a:ext>
            </a:extLst>
          </p:cNvPr>
          <p:cNvSpPr>
            <a:spLocks noGrp="1"/>
          </p:cNvSpPr>
          <p:nvPr>
            <p:ph type="title"/>
          </p:nvPr>
        </p:nvSpPr>
        <p:spPr>
          <a:xfrm>
            <a:off x="1293341" y="146050"/>
            <a:ext cx="9355610" cy="643543"/>
          </a:xfrm>
        </p:spPr>
        <p:txBody>
          <a:bodyPr>
            <a:normAutofit/>
          </a:bodyPr>
          <a:lstStyle/>
          <a:p>
            <a:r>
              <a:rPr lang="en-US" sz="4000" dirty="0"/>
              <a:t>Service to ASHRAE Research</a:t>
            </a:r>
          </a:p>
        </p:txBody>
      </p:sp>
      <p:sp>
        <p:nvSpPr>
          <p:cNvPr id="3" name="Text Placeholder 2">
            <a:extLst>
              <a:ext uri="{FF2B5EF4-FFF2-40B4-BE49-F238E27FC236}">
                <a16:creationId xmlns:a16="http://schemas.microsoft.com/office/drawing/2014/main" id="{CF7BE29A-443B-45F1-94DF-CA8BBF369CB2}"/>
              </a:ext>
            </a:extLst>
          </p:cNvPr>
          <p:cNvSpPr>
            <a:spLocks noGrp="1"/>
          </p:cNvSpPr>
          <p:nvPr>
            <p:ph type="body" sz="half" idx="13"/>
          </p:nvPr>
        </p:nvSpPr>
        <p:spPr>
          <a:xfrm>
            <a:off x="494270" y="1436915"/>
            <a:ext cx="5997146" cy="4906220"/>
          </a:xfrm>
        </p:spPr>
        <p:txBody>
          <a:bodyPr/>
          <a:lstStyle/>
          <a:p>
            <a:r>
              <a:rPr lang="en-US" sz="2800" dirty="0"/>
              <a:t>Recognizes individual for excellence in volunteer service to Society Research</a:t>
            </a:r>
          </a:p>
          <a:p>
            <a:r>
              <a:rPr lang="en-US" sz="2800" dirty="0"/>
              <a:t>Nominated by TC/TG Chairs</a:t>
            </a:r>
          </a:p>
          <a:p>
            <a:endParaRPr lang="en-US" sz="2800" dirty="0"/>
          </a:p>
          <a:p>
            <a:r>
              <a:rPr lang="en-US" sz="2800" u="sng" dirty="0"/>
              <a:t>Key dates</a:t>
            </a:r>
            <a:r>
              <a:rPr lang="en-US" sz="2800" dirty="0"/>
              <a:t>:</a:t>
            </a:r>
          </a:p>
          <a:p>
            <a:r>
              <a:rPr lang="en-US" sz="2800" dirty="0"/>
              <a:t>- Submission deadline: September 1</a:t>
            </a:r>
          </a:p>
          <a:p>
            <a:r>
              <a:rPr lang="en-US" sz="2800" dirty="0"/>
              <a:t>- RAC reviews and selects awardee during the Fall</a:t>
            </a:r>
          </a:p>
          <a:p>
            <a:r>
              <a:rPr lang="en-US" sz="2800" dirty="0"/>
              <a:t>- Winner announced at winter meeting</a:t>
            </a:r>
          </a:p>
        </p:txBody>
      </p:sp>
      <p:pic>
        <p:nvPicPr>
          <p:cNvPr id="5" name="Picture 4">
            <a:extLst>
              <a:ext uri="{FF2B5EF4-FFF2-40B4-BE49-F238E27FC236}">
                <a16:creationId xmlns:a16="http://schemas.microsoft.com/office/drawing/2014/main" id="{E245D1DF-6D0E-4B36-AC38-FB82431B988F}"/>
              </a:ext>
            </a:extLst>
          </p:cNvPr>
          <p:cNvPicPr>
            <a:picLocks noChangeAspect="1"/>
          </p:cNvPicPr>
          <p:nvPr/>
        </p:nvPicPr>
        <p:blipFill rotWithShape="1">
          <a:blip r:embed="rId2"/>
          <a:srcRect l="26863" t="15133" r="27353" b="4084"/>
          <a:stretch/>
        </p:blipFill>
        <p:spPr>
          <a:xfrm>
            <a:off x="6833771" y="1436915"/>
            <a:ext cx="4588935" cy="4906220"/>
          </a:xfrm>
          <a:prstGeom prst="rect">
            <a:avLst/>
          </a:prstGeom>
        </p:spPr>
      </p:pic>
    </p:spTree>
    <p:extLst>
      <p:ext uri="{BB962C8B-B14F-4D97-AF65-F5344CB8AC3E}">
        <p14:creationId xmlns:p14="http://schemas.microsoft.com/office/powerpoint/2010/main" val="85275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3"/>
          </p:nvPr>
        </p:nvSpPr>
        <p:spPr>
          <a:xfrm>
            <a:off x="790832" y="1378976"/>
            <a:ext cx="10577384" cy="4700548"/>
          </a:xfrm>
        </p:spPr>
        <p:txBody>
          <a:bodyPr/>
          <a:lstStyle/>
          <a:p>
            <a:r>
              <a:rPr lang="en-US" sz="2800" dirty="0"/>
              <a:t>Project Monitoring Subcommittee (PMS) Training required for all new PMS members</a:t>
            </a:r>
          </a:p>
          <a:p>
            <a:pPr marL="800100" lvl="1" indent="-457200">
              <a:buFont typeface="Arial" panose="020B0604020202020204" pitchFamily="34" charset="0"/>
              <a:buChar char="•"/>
            </a:pPr>
            <a:r>
              <a:rPr lang="en-US" sz="2400" dirty="0"/>
              <a:t>Membership Selection</a:t>
            </a:r>
          </a:p>
          <a:p>
            <a:pPr marL="800100" lvl="1" indent="-457200">
              <a:buFont typeface="Arial" panose="020B0604020202020204" pitchFamily="34" charset="0"/>
              <a:buChar char="•"/>
            </a:pPr>
            <a:r>
              <a:rPr lang="en-US" sz="2400" dirty="0"/>
              <a:t>Review Procedures</a:t>
            </a:r>
          </a:p>
          <a:p>
            <a:pPr marL="800100" lvl="1" indent="-457200">
              <a:buFont typeface="Arial" panose="020B0604020202020204" pitchFamily="34" charset="0"/>
              <a:buChar char="•"/>
            </a:pPr>
            <a:r>
              <a:rPr lang="en-US" sz="2400" dirty="0"/>
              <a:t>Reporting Requirements</a:t>
            </a:r>
          </a:p>
          <a:p>
            <a:pPr marL="800100" lvl="1" indent="-457200">
              <a:buFont typeface="Arial" panose="020B0604020202020204" pitchFamily="34" charset="0"/>
              <a:buChar char="•"/>
            </a:pPr>
            <a:r>
              <a:rPr lang="en-US" sz="2400" dirty="0"/>
              <a:t>Final Project Acceptance</a:t>
            </a:r>
          </a:p>
          <a:p>
            <a:endParaRPr lang="en-US" sz="2800" dirty="0"/>
          </a:p>
          <a:p>
            <a:r>
              <a:rPr lang="en-US" sz="2800" dirty="0"/>
              <a:t>Next session will be a recorded webinar posted to the ASHRAE.org research website by early August 2024.</a:t>
            </a:r>
          </a:p>
        </p:txBody>
      </p:sp>
      <p:sp>
        <p:nvSpPr>
          <p:cNvPr id="4" name="Title 1"/>
          <p:cNvSpPr>
            <a:spLocks noGrp="1"/>
          </p:cNvSpPr>
          <p:nvPr>
            <p:ph type="title" hasCustomPrompt="1"/>
          </p:nvPr>
        </p:nvSpPr>
        <p:spPr>
          <a:xfrm>
            <a:off x="1624013" y="146051"/>
            <a:ext cx="7886700" cy="643543"/>
          </a:xfrm>
        </p:spPr>
        <p:txBody>
          <a:bodyPr>
            <a:normAutofit/>
          </a:bodyPr>
          <a:lstStyle>
            <a:lvl1pPr>
              <a:defRPr lang="en-US" sz="2475" b="1" smtClean="0">
                <a:solidFill>
                  <a:schemeClr val="bg1"/>
                </a:solidFill>
              </a:defRPr>
            </a:lvl1pPr>
          </a:lstStyle>
          <a:p>
            <a:r>
              <a:rPr lang="en-US" sz="4000" dirty="0">
                <a:latin typeface="+mn-lt"/>
              </a:rPr>
              <a:t>Training</a:t>
            </a:r>
            <a:endParaRPr lang="en-US" sz="4000" dirty="0"/>
          </a:p>
        </p:txBody>
      </p:sp>
    </p:spTree>
    <p:extLst>
      <p:ext uri="{BB962C8B-B14F-4D97-AF65-F5344CB8AC3E}">
        <p14:creationId xmlns:p14="http://schemas.microsoft.com/office/powerpoint/2010/main" val="1092824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1153</TotalTime>
  <Words>837</Words>
  <Application>Microsoft Office PowerPoint</Application>
  <PresentationFormat>Widescreen</PresentationFormat>
  <Paragraphs>161</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Aptos</vt:lpstr>
      <vt:lpstr>Aptos Display</vt:lpstr>
      <vt:lpstr>Arial</vt:lpstr>
      <vt:lpstr>Calibri</vt:lpstr>
      <vt:lpstr>Calibri Light</vt:lpstr>
      <vt:lpstr>Office Theme</vt:lpstr>
      <vt:lpstr>1_Office Theme</vt:lpstr>
      <vt:lpstr>PowerPoint Presentation</vt:lpstr>
      <vt:lpstr>RAC Activity</vt:lpstr>
      <vt:lpstr>RAC Membership for SY 23-24</vt:lpstr>
      <vt:lpstr>Awards</vt:lpstr>
      <vt:lpstr>Grant in Aid</vt:lpstr>
      <vt:lpstr>Recent Budget Impacts</vt:lpstr>
      <vt:lpstr>New Investigator Award</vt:lpstr>
      <vt:lpstr>Service to ASHRAE Research</vt:lpstr>
      <vt:lpstr>Training</vt:lpstr>
      <vt:lpstr>Publication Topic Acceptance Request (PTAR)</vt:lpstr>
      <vt:lpstr>PTAR Process</vt:lpstr>
      <vt:lpstr>Work Statement for Publications (WSP)</vt:lpstr>
      <vt:lpstr>RAC RTAR Web Tool</vt:lpstr>
      <vt:lpstr>ASHRAE’s Research Strategic Plan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Murphy</dc:creator>
  <cp:lastModifiedBy>Daniel, Donna</cp:lastModifiedBy>
  <cp:revision>8</cp:revision>
  <dcterms:created xsi:type="dcterms:W3CDTF">2024-06-22T23:58:27Z</dcterms:created>
  <dcterms:modified xsi:type="dcterms:W3CDTF">2024-08-12T18:25:45Z</dcterms:modified>
</cp:coreProperties>
</file>