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335" r:id="rId4"/>
    <p:sldId id="261" r:id="rId5"/>
    <p:sldId id="277" r:id="rId6"/>
    <p:sldId id="278" r:id="rId7"/>
    <p:sldId id="279" r:id="rId8"/>
    <p:sldId id="281" r:id="rId9"/>
    <p:sldId id="280" r:id="rId10"/>
    <p:sldId id="262" r:id="rId11"/>
    <p:sldId id="263" r:id="rId12"/>
    <p:sldId id="282" r:id="rId13"/>
    <p:sldId id="283" r:id="rId14"/>
    <p:sldId id="284" r:id="rId15"/>
    <p:sldId id="285" r:id="rId16"/>
    <p:sldId id="264" r:id="rId17"/>
    <p:sldId id="270" r:id="rId18"/>
    <p:sldId id="334" r:id="rId19"/>
    <p:sldId id="32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" initials="D" lastIdx="11" clrIdx="0">
    <p:extLst>
      <p:ext uri="{19B8F6BF-5375-455C-9EA6-DF929625EA0E}">
        <p15:presenceInfo xmlns:p15="http://schemas.microsoft.com/office/powerpoint/2012/main" userId="Dave" providerId="None"/>
      </p:ext>
    </p:extLst>
  </p:cmAuthor>
  <p:cmAuthor id="2" name="Yashar, David A. (Fed)" initials="YDA(" lastIdx="5" clrIdx="1">
    <p:extLst>
      <p:ext uri="{19B8F6BF-5375-455C-9EA6-DF929625EA0E}">
        <p15:presenceInfo xmlns:p15="http://schemas.microsoft.com/office/powerpoint/2012/main" userId="S-1-5-21-1908027396-2059629336-315576832-86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66" autoAdjust="0"/>
    <p:restoredTop sz="94660" autoAdjust="0"/>
  </p:normalViewPr>
  <p:slideViewPr>
    <p:cSldViewPr snapToGrid="0">
      <p:cViewPr varScale="1">
        <p:scale>
          <a:sx n="58" d="100"/>
          <a:sy n="58" d="100"/>
        </p:scale>
        <p:origin x="72" y="1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6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F6855-655B-4B8F-8ADF-7C7E9687B0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3C1A63E-A054-4315-AA62-727920E1A4D7}">
      <dgm:prSet phldrT="[Text]"/>
      <dgm:spPr/>
      <dgm:t>
        <a:bodyPr/>
        <a:lstStyle/>
        <a:p>
          <a:r>
            <a:rPr lang="en-US" dirty="0"/>
            <a:t>TC submits PTAR to MORTS</a:t>
          </a:r>
        </a:p>
      </dgm:t>
    </dgm:pt>
    <dgm:pt modelId="{347EEA3A-8B3C-4B3F-A96C-CBCEAFFB0A73}" type="parTrans" cxnId="{6BD9DB20-5E39-4007-8028-21A7B950897B}">
      <dgm:prSet/>
      <dgm:spPr/>
      <dgm:t>
        <a:bodyPr/>
        <a:lstStyle/>
        <a:p>
          <a:endParaRPr lang="en-US"/>
        </a:p>
      </dgm:t>
    </dgm:pt>
    <dgm:pt modelId="{D5D6B5DD-9322-4C05-8B20-1D67FB7F8615}" type="sibTrans" cxnId="{6BD9DB20-5E39-4007-8028-21A7B950897B}">
      <dgm:prSet/>
      <dgm:spPr/>
      <dgm:t>
        <a:bodyPr/>
        <a:lstStyle/>
        <a:p>
          <a:endParaRPr lang="en-US"/>
        </a:p>
      </dgm:t>
    </dgm:pt>
    <dgm:pt modelId="{AD4B973C-F5FF-487E-8EA1-E6CB7EA1ACFE}">
      <dgm:prSet phldrT="[Text]"/>
      <dgm:spPr/>
      <dgm:t>
        <a:bodyPr/>
        <a:lstStyle/>
        <a:p>
          <a:r>
            <a:rPr lang="en-US" dirty="0"/>
            <a:t>Publications Committee confirms that it will be supported by ASHRAE and that audience is appropriate</a:t>
          </a:r>
        </a:p>
      </dgm:t>
    </dgm:pt>
    <dgm:pt modelId="{B2B50C86-A009-4C1B-86FF-EA44F6BE96A4}" type="parTrans" cxnId="{523F9965-EE81-4E92-A0E2-4903DAB05BB6}">
      <dgm:prSet/>
      <dgm:spPr/>
      <dgm:t>
        <a:bodyPr/>
        <a:lstStyle/>
        <a:p>
          <a:endParaRPr lang="en-US"/>
        </a:p>
      </dgm:t>
    </dgm:pt>
    <dgm:pt modelId="{999B61C6-D289-4AC8-ABF1-1FC2E97F2A85}" type="sibTrans" cxnId="{523F9965-EE81-4E92-A0E2-4903DAB05BB6}">
      <dgm:prSet/>
      <dgm:spPr/>
      <dgm:t>
        <a:bodyPr/>
        <a:lstStyle/>
        <a:p>
          <a:endParaRPr lang="en-US"/>
        </a:p>
      </dgm:t>
    </dgm:pt>
    <dgm:pt modelId="{73CF8944-AC10-4C6C-B46A-31BD0C9F073C}">
      <dgm:prSet phldrT="[Text]"/>
      <dgm:spPr/>
      <dgm:t>
        <a:bodyPr/>
        <a:lstStyle/>
        <a:p>
          <a:r>
            <a:rPr lang="en-US" dirty="0"/>
            <a:t>Publications committee forwards the PTAR and their conformation to RAC</a:t>
          </a:r>
        </a:p>
      </dgm:t>
    </dgm:pt>
    <dgm:pt modelId="{ED16F70C-EE78-4F69-AD1E-8D821C0F8C58}" type="parTrans" cxnId="{DC0F43AF-872C-46B9-B9AB-2B635E1EDCA9}">
      <dgm:prSet/>
      <dgm:spPr/>
      <dgm:t>
        <a:bodyPr/>
        <a:lstStyle/>
        <a:p>
          <a:endParaRPr lang="en-US"/>
        </a:p>
      </dgm:t>
    </dgm:pt>
    <dgm:pt modelId="{1E558C9C-AC1D-4C0B-9E54-CF12D31FE882}" type="sibTrans" cxnId="{DC0F43AF-872C-46B9-B9AB-2B635E1EDCA9}">
      <dgm:prSet/>
      <dgm:spPr/>
      <dgm:t>
        <a:bodyPr/>
        <a:lstStyle/>
        <a:p>
          <a:endParaRPr lang="en-US"/>
        </a:p>
      </dgm:t>
    </dgm:pt>
    <dgm:pt modelId="{F2714E1D-C696-4113-96DD-71339FA256F8}" type="pres">
      <dgm:prSet presAssocID="{E64F6855-655B-4B8F-8ADF-7C7E9687B049}" presName="Name0" presStyleCnt="0">
        <dgm:presLayoutVars>
          <dgm:dir/>
          <dgm:resizeHandles val="exact"/>
        </dgm:presLayoutVars>
      </dgm:prSet>
      <dgm:spPr/>
    </dgm:pt>
    <dgm:pt modelId="{989B69DF-590A-4E6D-8813-95BFD19323FF}" type="pres">
      <dgm:prSet presAssocID="{B3C1A63E-A054-4315-AA62-727920E1A4D7}" presName="node" presStyleLbl="node1" presStyleIdx="0" presStyleCnt="3">
        <dgm:presLayoutVars>
          <dgm:bulletEnabled val="1"/>
        </dgm:presLayoutVars>
      </dgm:prSet>
      <dgm:spPr/>
    </dgm:pt>
    <dgm:pt modelId="{B3795BA0-5D11-4623-8FA1-B4B4262A6965}" type="pres">
      <dgm:prSet presAssocID="{D5D6B5DD-9322-4C05-8B20-1D67FB7F8615}" presName="sibTrans" presStyleLbl="sibTrans2D1" presStyleIdx="0" presStyleCnt="2"/>
      <dgm:spPr/>
    </dgm:pt>
    <dgm:pt modelId="{4AB6714B-3EE9-4393-B8BB-A73421524BBD}" type="pres">
      <dgm:prSet presAssocID="{D5D6B5DD-9322-4C05-8B20-1D67FB7F8615}" presName="connectorText" presStyleLbl="sibTrans2D1" presStyleIdx="0" presStyleCnt="2"/>
      <dgm:spPr/>
    </dgm:pt>
    <dgm:pt modelId="{2FF48A39-B980-44AC-96F0-A07FC65FEA12}" type="pres">
      <dgm:prSet presAssocID="{AD4B973C-F5FF-487E-8EA1-E6CB7EA1ACFE}" presName="node" presStyleLbl="node1" presStyleIdx="1" presStyleCnt="3">
        <dgm:presLayoutVars>
          <dgm:bulletEnabled val="1"/>
        </dgm:presLayoutVars>
      </dgm:prSet>
      <dgm:spPr/>
    </dgm:pt>
    <dgm:pt modelId="{CD025C96-7D2E-4691-8B42-E09B3AC54A15}" type="pres">
      <dgm:prSet presAssocID="{999B61C6-D289-4AC8-ABF1-1FC2E97F2A85}" presName="sibTrans" presStyleLbl="sibTrans2D1" presStyleIdx="1" presStyleCnt="2"/>
      <dgm:spPr/>
    </dgm:pt>
    <dgm:pt modelId="{6456D7DF-9144-470E-B167-A79FE1CADF02}" type="pres">
      <dgm:prSet presAssocID="{999B61C6-D289-4AC8-ABF1-1FC2E97F2A85}" presName="connectorText" presStyleLbl="sibTrans2D1" presStyleIdx="1" presStyleCnt="2"/>
      <dgm:spPr/>
    </dgm:pt>
    <dgm:pt modelId="{44685EFE-54B8-48DE-90C4-FA8506D3DC4A}" type="pres">
      <dgm:prSet presAssocID="{73CF8944-AC10-4C6C-B46A-31BD0C9F073C}" presName="node" presStyleLbl="node1" presStyleIdx="2" presStyleCnt="3">
        <dgm:presLayoutVars>
          <dgm:bulletEnabled val="1"/>
        </dgm:presLayoutVars>
      </dgm:prSet>
      <dgm:spPr/>
    </dgm:pt>
  </dgm:ptLst>
  <dgm:cxnLst>
    <dgm:cxn modelId="{6112721F-A73D-4889-92AE-F3883E8C10ED}" type="presOf" srcId="{73CF8944-AC10-4C6C-B46A-31BD0C9F073C}" destId="{44685EFE-54B8-48DE-90C4-FA8506D3DC4A}" srcOrd="0" destOrd="0" presId="urn:microsoft.com/office/officeart/2005/8/layout/process1"/>
    <dgm:cxn modelId="{6BD9DB20-5E39-4007-8028-21A7B950897B}" srcId="{E64F6855-655B-4B8F-8ADF-7C7E9687B049}" destId="{B3C1A63E-A054-4315-AA62-727920E1A4D7}" srcOrd="0" destOrd="0" parTransId="{347EEA3A-8B3C-4B3F-A96C-CBCEAFFB0A73}" sibTransId="{D5D6B5DD-9322-4C05-8B20-1D67FB7F8615}"/>
    <dgm:cxn modelId="{523F9965-EE81-4E92-A0E2-4903DAB05BB6}" srcId="{E64F6855-655B-4B8F-8ADF-7C7E9687B049}" destId="{AD4B973C-F5FF-487E-8EA1-E6CB7EA1ACFE}" srcOrd="1" destOrd="0" parTransId="{B2B50C86-A009-4C1B-86FF-EA44F6BE96A4}" sibTransId="{999B61C6-D289-4AC8-ABF1-1FC2E97F2A85}"/>
    <dgm:cxn modelId="{3BD29C4C-E44E-4FAD-9FE2-CDE6288852D2}" type="presOf" srcId="{D5D6B5DD-9322-4C05-8B20-1D67FB7F8615}" destId="{B3795BA0-5D11-4623-8FA1-B4B4262A6965}" srcOrd="0" destOrd="0" presId="urn:microsoft.com/office/officeart/2005/8/layout/process1"/>
    <dgm:cxn modelId="{B5184775-7DE6-4FDF-9E4B-0B431C766DE1}" type="presOf" srcId="{999B61C6-D289-4AC8-ABF1-1FC2E97F2A85}" destId="{6456D7DF-9144-470E-B167-A79FE1CADF02}" srcOrd="1" destOrd="0" presId="urn:microsoft.com/office/officeart/2005/8/layout/process1"/>
    <dgm:cxn modelId="{82C72077-5544-4640-9D04-292EC9BD563D}" type="presOf" srcId="{B3C1A63E-A054-4315-AA62-727920E1A4D7}" destId="{989B69DF-590A-4E6D-8813-95BFD19323FF}" srcOrd="0" destOrd="0" presId="urn:microsoft.com/office/officeart/2005/8/layout/process1"/>
    <dgm:cxn modelId="{5D7E8585-4D08-46D3-93B3-A95FD474FF96}" type="presOf" srcId="{999B61C6-D289-4AC8-ABF1-1FC2E97F2A85}" destId="{CD025C96-7D2E-4691-8B42-E09B3AC54A15}" srcOrd="0" destOrd="0" presId="urn:microsoft.com/office/officeart/2005/8/layout/process1"/>
    <dgm:cxn modelId="{D899FB87-18B3-48B0-851C-53C36CFC9B54}" type="presOf" srcId="{AD4B973C-F5FF-487E-8EA1-E6CB7EA1ACFE}" destId="{2FF48A39-B980-44AC-96F0-A07FC65FEA12}" srcOrd="0" destOrd="0" presId="urn:microsoft.com/office/officeart/2005/8/layout/process1"/>
    <dgm:cxn modelId="{DC0F43AF-872C-46B9-B9AB-2B635E1EDCA9}" srcId="{E64F6855-655B-4B8F-8ADF-7C7E9687B049}" destId="{73CF8944-AC10-4C6C-B46A-31BD0C9F073C}" srcOrd="2" destOrd="0" parTransId="{ED16F70C-EE78-4F69-AD1E-8D821C0F8C58}" sibTransId="{1E558C9C-AC1D-4C0B-9E54-CF12D31FE882}"/>
    <dgm:cxn modelId="{1559B8C4-F03C-41B3-A8F5-DD7FDC86634C}" type="presOf" srcId="{D5D6B5DD-9322-4C05-8B20-1D67FB7F8615}" destId="{4AB6714B-3EE9-4393-B8BB-A73421524BBD}" srcOrd="1" destOrd="0" presId="urn:microsoft.com/office/officeart/2005/8/layout/process1"/>
    <dgm:cxn modelId="{6093C9FC-A7DB-474F-B0FE-10AEAF42CF15}" type="presOf" srcId="{E64F6855-655B-4B8F-8ADF-7C7E9687B049}" destId="{F2714E1D-C696-4113-96DD-71339FA256F8}" srcOrd="0" destOrd="0" presId="urn:microsoft.com/office/officeart/2005/8/layout/process1"/>
    <dgm:cxn modelId="{F000EECF-5699-4752-AE96-2E2713AA8C65}" type="presParOf" srcId="{F2714E1D-C696-4113-96DD-71339FA256F8}" destId="{989B69DF-590A-4E6D-8813-95BFD19323FF}" srcOrd="0" destOrd="0" presId="urn:microsoft.com/office/officeart/2005/8/layout/process1"/>
    <dgm:cxn modelId="{66F3B717-E80D-4439-B0AF-71AAE21ABCF6}" type="presParOf" srcId="{F2714E1D-C696-4113-96DD-71339FA256F8}" destId="{B3795BA0-5D11-4623-8FA1-B4B4262A6965}" srcOrd="1" destOrd="0" presId="urn:microsoft.com/office/officeart/2005/8/layout/process1"/>
    <dgm:cxn modelId="{90FE82A1-A0B5-4334-B218-20C721312089}" type="presParOf" srcId="{B3795BA0-5D11-4623-8FA1-B4B4262A6965}" destId="{4AB6714B-3EE9-4393-B8BB-A73421524BBD}" srcOrd="0" destOrd="0" presId="urn:microsoft.com/office/officeart/2005/8/layout/process1"/>
    <dgm:cxn modelId="{E92552D5-CD8C-4A96-8586-15A73B290D67}" type="presParOf" srcId="{F2714E1D-C696-4113-96DD-71339FA256F8}" destId="{2FF48A39-B980-44AC-96F0-A07FC65FEA12}" srcOrd="2" destOrd="0" presId="urn:microsoft.com/office/officeart/2005/8/layout/process1"/>
    <dgm:cxn modelId="{AE4CAEE9-CC8F-431F-8594-B87ED158BA79}" type="presParOf" srcId="{F2714E1D-C696-4113-96DD-71339FA256F8}" destId="{CD025C96-7D2E-4691-8B42-E09B3AC54A15}" srcOrd="3" destOrd="0" presId="urn:microsoft.com/office/officeart/2005/8/layout/process1"/>
    <dgm:cxn modelId="{267B7262-12FB-4735-91CA-3ED0461E87AD}" type="presParOf" srcId="{CD025C96-7D2E-4691-8B42-E09B3AC54A15}" destId="{6456D7DF-9144-470E-B167-A79FE1CADF02}" srcOrd="0" destOrd="0" presId="urn:microsoft.com/office/officeart/2005/8/layout/process1"/>
    <dgm:cxn modelId="{AE166557-3F70-4DB5-909F-B731087FCE0D}" type="presParOf" srcId="{F2714E1D-C696-4113-96DD-71339FA256F8}" destId="{44685EFE-54B8-48DE-90C4-FA8506D3DC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B69DF-590A-4E6D-8813-95BFD19323FF}">
      <dsp:nvSpPr>
        <dsp:cNvPr id="0" name=""/>
        <dsp:cNvSpPr/>
      </dsp:nvSpPr>
      <dsp:spPr>
        <a:xfrm>
          <a:off x="6937" y="247372"/>
          <a:ext cx="2073637" cy="2060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TC submits PTAR to MORTS</a:t>
          </a:r>
        </a:p>
      </dsp:txBody>
      <dsp:txXfrm>
        <a:off x="67292" y="307727"/>
        <a:ext cx="1952927" cy="1939967"/>
      </dsp:txXfrm>
    </dsp:sp>
    <dsp:sp modelId="{B3795BA0-5D11-4623-8FA1-B4B4262A6965}">
      <dsp:nvSpPr>
        <dsp:cNvPr id="0" name=""/>
        <dsp:cNvSpPr/>
      </dsp:nvSpPr>
      <dsp:spPr>
        <a:xfrm>
          <a:off x="2287939" y="1020579"/>
          <a:ext cx="439611" cy="514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87939" y="1123431"/>
        <a:ext cx="307728" cy="308558"/>
      </dsp:txXfrm>
    </dsp:sp>
    <dsp:sp modelId="{2FF48A39-B980-44AC-96F0-A07FC65FEA12}">
      <dsp:nvSpPr>
        <dsp:cNvPr id="0" name=""/>
        <dsp:cNvSpPr/>
      </dsp:nvSpPr>
      <dsp:spPr>
        <a:xfrm>
          <a:off x="2910030" y="247372"/>
          <a:ext cx="2073637" cy="2060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Publications Committee confirms that it will be supported by ASHRAE and that audience is appropriate</a:t>
          </a:r>
        </a:p>
      </dsp:txBody>
      <dsp:txXfrm>
        <a:off x="2970385" y="307727"/>
        <a:ext cx="1952927" cy="1939967"/>
      </dsp:txXfrm>
    </dsp:sp>
    <dsp:sp modelId="{CD025C96-7D2E-4691-8B42-E09B3AC54A15}">
      <dsp:nvSpPr>
        <dsp:cNvPr id="0" name=""/>
        <dsp:cNvSpPr/>
      </dsp:nvSpPr>
      <dsp:spPr>
        <a:xfrm>
          <a:off x="5191031" y="1020579"/>
          <a:ext cx="439611" cy="514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91031" y="1123431"/>
        <a:ext cx="307728" cy="308558"/>
      </dsp:txXfrm>
    </dsp:sp>
    <dsp:sp modelId="{44685EFE-54B8-48DE-90C4-FA8506D3DC4A}">
      <dsp:nvSpPr>
        <dsp:cNvPr id="0" name=""/>
        <dsp:cNvSpPr/>
      </dsp:nvSpPr>
      <dsp:spPr>
        <a:xfrm>
          <a:off x="5813122" y="247372"/>
          <a:ext cx="2073637" cy="2060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Publications committee forwards the PTAR and their conformation to RAC</a:t>
          </a:r>
        </a:p>
      </dsp:txBody>
      <dsp:txXfrm>
        <a:off x="5873477" y="307727"/>
        <a:ext cx="1952927" cy="193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A1CA9-7C79-469E-95ED-9247DCD4352C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020-174F-4474-B652-15292476C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62452-73BA-4B6E-95A5-E724D6377E4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3D01E-8E1F-45A0-B4E0-8DAF0D6A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D01E-8E1F-45A0-B4E0-8DAF0D6A9E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2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52004" y="1786710"/>
            <a:ext cx="5734646" cy="716778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Overall Session Type, # and Title 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52004" y="2586810"/>
            <a:ext cx="5734646" cy="716778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10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(i.e. Seminar 32 – Energy Efficient Design for Large Buildings) Use font size 40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2626221" y="4632326"/>
            <a:ext cx="3891558" cy="716778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Subtitle (i.e. Opportunities for Savings in large Hospitals) Use font size 32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4832" y="3070611"/>
            <a:ext cx="1772543" cy="439352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John Doe, Credentials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84832" y="3546476"/>
            <a:ext cx="1772543" cy="439352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Company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4832" y="4022341"/>
            <a:ext cx="1772543" cy="439352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jdoe@email.com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84832" y="4498206"/>
            <a:ext cx="1772543" cy="439352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Office Number (If you want)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84832" y="5007940"/>
            <a:ext cx="1772543" cy="439352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50" b="1" u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Cell Number (If you want)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622381" y="3321051"/>
            <a:ext cx="1314450" cy="1568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Company Logo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752004" y="1785938"/>
            <a:ext cx="5734050" cy="71755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000" b="1" u="non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Overall Session Type, # and Title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3" hasCustomPrompt="1"/>
          </p:nvPr>
        </p:nvSpPr>
        <p:spPr>
          <a:xfrm>
            <a:off x="2055000" y="3250407"/>
            <a:ext cx="5734050" cy="717550"/>
          </a:xfrm>
        </p:spPr>
        <p:txBody>
          <a:bodyPr>
            <a:normAutofit/>
          </a:bodyPr>
          <a:lstStyle>
            <a:lvl1pPr marL="0" indent="0">
              <a:buNone/>
              <a:defRPr lang="en-US" sz="3000" b="1" u="non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3000" b="1" u="non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Overall Session Type, # and Title</a:t>
            </a:r>
          </a:p>
        </p:txBody>
      </p:sp>
      <p:pic>
        <p:nvPicPr>
          <p:cNvPr id="15" name="Picture 1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A7AE9F19-EE7A-654A-AA6E-65A6B1FD5E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1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5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869" y="117476"/>
            <a:ext cx="7886700" cy="643543"/>
          </a:xfrm>
        </p:spPr>
        <p:txBody>
          <a:bodyPr>
            <a:normAutofit/>
          </a:bodyPr>
          <a:lstStyle>
            <a:lvl1pPr>
              <a:defRPr lang="en-US" sz="2700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Acknowledgements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723305" y="2064522"/>
            <a:ext cx="7697390" cy="210742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100" u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/>
              <a:t>*Content: If you want to thank others for their help, only their names and affiliations can be listed (John Doe – TCY HVAC)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*No images or logos allowed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*No emails or phone numbers allowed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*List Potential Bias</a:t>
            </a:r>
          </a:p>
        </p:txBody>
      </p:sp>
    </p:spTree>
    <p:extLst>
      <p:ext uri="{BB962C8B-B14F-4D97-AF65-F5344CB8AC3E}">
        <p14:creationId xmlns:p14="http://schemas.microsoft.com/office/powerpoint/2010/main" val="6526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Outline/Agenda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944761" y="1416822"/>
            <a:ext cx="6549033" cy="210742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100" u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In accordance with the Conferences &amp; Expositions Committee (CEC) Commercialism Policy, you may not: </a:t>
            </a:r>
            <a:b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*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Reference or display trade names, logos, or products of HVAC&amp;R related 	organizations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*Infer that ASHRAE approves or endorses any product, software, or system for 	any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reason.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Presentations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 be submitted in advance</a:t>
            </a:r>
            <a:b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*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Presentations will be reviewed for commercialism. Once approved, no 	additional changes can be made. 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	*Any changes requested must be made by the presenter. 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*Speakers who do not submit a presentation in advance or have a rejected 	presentation on file will not be allowed to present.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*Review your e-mails for specific deadlines and upload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0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5" y="165101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Outline/Agenda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944761" y="1416822"/>
            <a:ext cx="6549033" cy="210742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100" u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*No Hyperlinks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*Research, programs, policy, legislation or name of organizations, software, government agencies and government-sponsored agencies may be referenced only in order to maintain presentation clarity and relevance. Modeling software products can be listed once and afterwards refer to generically (software 1, software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7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444" y="174625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Outline/Agenda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944761" y="1416822"/>
            <a:ext cx="6549033" cy="210742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500" u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 accordance with CEC policy, any logos of HVAC&amp;R related organizations in images must be covered. 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PowerPoint, click Insert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Shape  Choose Shape. 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 the Format tab you can change the color of your shape. 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 can also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Ctrl+Click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your main image + covered shapes, right click, and select “group” so all pieces move and </a:t>
            </a:r>
            <a:b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re-size together. Covered logos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32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16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Conclusion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944761" y="1416822"/>
            <a:ext cx="6549033" cy="210742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500" u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Click here to list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5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6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1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1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8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386D-D596-43F8-8F7F-EC29E2E0A8B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mjgwrites.wordpress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013.igem.org/Europe/SocialEven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half" idx="14"/>
          </p:nvPr>
        </p:nvSpPr>
        <p:spPr>
          <a:xfrm>
            <a:off x="1752004" y="2942807"/>
            <a:ext cx="5734646" cy="538617"/>
          </a:xfrm>
        </p:spPr>
        <p:txBody>
          <a:bodyPr/>
          <a:lstStyle/>
          <a:p>
            <a:r>
              <a:rPr lang="en-US" dirty="0"/>
              <a:t>Kansas City, Summer 2019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half" idx="15"/>
          </p:nvPr>
        </p:nvSpPr>
        <p:spPr>
          <a:xfrm>
            <a:off x="2494547" y="3577819"/>
            <a:ext cx="3891558" cy="716778"/>
          </a:xfrm>
        </p:spPr>
        <p:txBody>
          <a:bodyPr/>
          <a:lstStyle/>
          <a:p>
            <a:r>
              <a:rPr lang="en-US" dirty="0"/>
              <a:t>David Yashar</a:t>
            </a:r>
          </a:p>
          <a:p>
            <a:r>
              <a:rPr lang="en-US" dirty="0"/>
              <a:t>Vice-Chair, Research Administration Committee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48229" y="1964547"/>
            <a:ext cx="6807200" cy="907878"/>
          </a:xfrm>
        </p:spPr>
        <p:txBody>
          <a:bodyPr/>
          <a:lstStyle/>
          <a:p>
            <a:r>
              <a:rPr lang="en-US" sz="3600" dirty="0"/>
              <a:t>Research Subcommittee Chair’s Breakfast Meeting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87A0F0-5828-45B7-873F-3CA1E6B9B12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169157" y="5768795"/>
            <a:ext cx="1772543" cy="240913"/>
          </a:xfrm>
        </p:spPr>
        <p:txBody>
          <a:bodyPr/>
          <a:lstStyle/>
          <a:p>
            <a:r>
              <a:rPr lang="en-US" dirty="0"/>
              <a:t>David A. Yashar, PhD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EFFCC5-DEC0-4445-9C1B-03D7A0ED252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69157" y="6003747"/>
            <a:ext cx="1772543" cy="439352"/>
          </a:xfrm>
        </p:spPr>
        <p:txBody>
          <a:bodyPr/>
          <a:lstStyle/>
          <a:p>
            <a:r>
              <a:rPr lang="en-US" dirty="0"/>
              <a:t>National Institute of Standards and Technology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1F7228-1B75-4608-A8D1-4C00BF492DBA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169157" y="6365363"/>
            <a:ext cx="1772543" cy="439352"/>
          </a:xfrm>
        </p:spPr>
        <p:txBody>
          <a:bodyPr/>
          <a:lstStyle/>
          <a:p>
            <a:r>
              <a:rPr lang="en-US" dirty="0"/>
              <a:t>dyashar@nist.gov</a:t>
            </a:r>
          </a:p>
        </p:txBody>
      </p:sp>
    </p:spTree>
    <p:extLst>
      <p:ext uri="{BB962C8B-B14F-4D97-AF65-F5344CB8AC3E}">
        <p14:creationId xmlns:p14="http://schemas.microsoft.com/office/powerpoint/2010/main" val="274850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1051024" y="1398890"/>
            <a:ext cx="7041951" cy="3944073"/>
          </a:xfrm>
        </p:spPr>
        <p:txBody>
          <a:bodyPr/>
          <a:lstStyle/>
          <a:p>
            <a:r>
              <a:rPr lang="en-US" sz="2400" dirty="0"/>
              <a:t>Project Monitoring Subcommittee (PMS) Training required for all new PMS members</a:t>
            </a:r>
          </a:p>
          <a:p>
            <a:r>
              <a:rPr lang="en-US" sz="2400" dirty="0"/>
              <a:t>Last session April 25</a:t>
            </a:r>
          </a:p>
          <a:p>
            <a:r>
              <a:rPr lang="en-US" sz="2400" dirty="0"/>
              <a:t>Next session will be held in Oct/Nov – stay tuned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Training</a:t>
            </a:r>
            <a:endParaRPr lang="en-US" dirty="0"/>
          </a:p>
        </p:txBody>
      </p:sp>
      <p:pic>
        <p:nvPicPr>
          <p:cNvPr id="5126" name="Picture 6" descr="See the source image">
            <a:extLst>
              <a:ext uri="{FF2B5EF4-FFF2-40B4-BE49-F238E27FC236}">
                <a16:creationId xmlns:a16="http://schemas.microsoft.com/office/drawing/2014/main" id="{EFCED898-9A71-4F59-91F5-25D81F68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89" y="3370927"/>
            <a:ext cx="4000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2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701489" y="1416822"/>
            <a:ext cx="7886700" cy="3970966"/>
          </a:xfrm>
        </p:spPr>
        <p:txBody>
          <a:bodyPr/>
          <a:lstStyle/>
          <a:p>
            <a:r>
              <a:rPr lang="en-US" sz="2400" dirty="0"/>
              <a:t>Research funds to support special publications that increase the effectiveness of ASHRAE research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Approximately 10% of the research budget</a:t>
            </a:r>
          </a:p>
          <a:p>
            <a:r>
              <a:rPr lang="en-US" sz="2400" dirty="0"/>
              <a:t>Design guides and manuals that support ASHRAE’s goals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Efforts considered where commercial need exists and too much effort for volunteers</a:t>
            </a:r>
          </a:p>
          <a:p>
            <a:r>
              <a:rPr lang="en-US" sz="2400" dirty="0"/>
              <a:t>May be used for new publications of updates to existing ones</a:t>
            </a:r>
          </a:p>
          <a:p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Funded Publications -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4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701489" y="1416822"/>
            <a:ext cx="7886700" cy="3970966"/>
          </a:xfrm>
        </p:spPr>
        <p:txBody>
          <a:bodyPr/>
          <a:lstStyle/>
          <a:p>
            <a:r>
              <a:rPr lang="en-US" sz="2400" dirty="0"/>
              <a:t>RAC has funded this type of effort in the past using existing processes, but we are launching a new process to address a growing need</a:t>
            </a:r>
          </a:p>
          <a:p>
            <a:endParaRPr lang="en-US" sz="2400" dirty="0"/>
          </a:p>
          <a:p>
            <a:r>
              <a:rPr lang="en-US" sz="2400" dirty="0"/>
              <a:t>RAC is structured to administer projects such as this, but Publications Committee has the expertise needed to ensure value to the society</a:t>
            </a:r>
          </a:p>
          <a:p>
            <a:endParaRPr lang="en-US" sz="2400" dirty="0"/>
          </a:p>
          <a:p>
            <a:r>
              <a:rPr lang="en-US" sz="2400" dirty="0"/>
              <a:t>We are launching a new process better suited to this type of project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Funded Publications -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7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701489" y="1416822"/>
            <a:ext cx="7886700" cy="3970966"/>
          </a:xfrm>
        </p:spPr>
        <p:txBody>
          <a:bodyPr/>
          <a:lstStyle/>
          <a:p>
            <a:r>
              <a:rPr lang="en-US" sz="2400" dirty="0"/>
              <a:t>Similar to the RTAR for research projects, but addresses issues relevant to publication efforts</a:t>
            </a:r>
          </a:p>
          <a:p>
            <a:r>
              <a:rPr lang="en-US" sz="2400" dirty="0"/>
              <a:t>Key differences: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TC will fill out and submit PTAR form to MORTS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Publication Topic Acceptance Request (PTAR)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72A751-F91E-4CDB-9BE8-CA639D467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14744"/>
              </p:ext>
            </p:extLst>
          </p:nvPr>
        </p:nvGraphicFramePr>
        <p:xfrm>
          <a:off x="927847" y="2595681"/>
          <a:ext cx="7288306" cy="202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153">
                  <a:extLst>
                    <a:ext uri="{9D8B030D-6E8A-4147-A177-3AD203B41FA5}">
                      <a16:colId xmlns:a16="http://schemas.microsoft.com/office/drawing/2014/main" val="1256718076"/>
                    </a:ext>
                  </a:extLst>
                </a:gridCol>
                <a:gridCol w="3644153">
                  <a:extLst>
                    <a:ext uri="{9D8B030D-6E8A-4147-A177-3AD203B41FA5}">
                      <a16:colId xmlns:a16="http://schemas.microsoft.com/office/drawing/2014/main" val="4203832118"/>
                    </a:ext>
                  </a:extLst>
                </a:gridCol>
              </a:tblGrid>
              <a:tr h="315362">
                <a:tc>
                  <a:txBody>
                    <a:bodyPr/>
                    <a:lstStyle/>
                    <a:p>
                      <a:r>
                        <a:rPr lang="en-US" dirty="0"/>
                        <a:t>PTAR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88795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Publication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 Need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724087"/>
                  </a:ext>
                </a:extLst>
              </a:tr>
              <a:tr h="315362">
                <a:tc>
                  <a:txBody>
                    <a:bodyPr/>
                    <a:lstStyle/>
                    <a:p>
                      <a:r>
                        <a:rPr lang="en-US" dirty="0"/>
                        <a:t>Target 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875544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r>
                        <a:rPr lang="en-US" dirty="0"/>
                        <a:t>Why funded effort vs. volunteer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4950"/>
                  </a:ext>
                </a:extLst>
              </a:tr>
              <a:tr h="562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Relevance and Benefit to ASHRAE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404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2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2C7C-0308-4069-AF93-BA79AE57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PTAR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7BF79-03B4-4053-8C28-53E6C1F81C0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30761" y="3629756"/>
            <a:ext cx="7309113" cy="603198"/>
          </a:xfrm>
        </p:spPr>
        <p:txBody>
          <a:bodyPr/>
          <a:lstStyle/>
          <a:p>
            <a:r>
              <a:rPr lang="en-US" sz="2400" dirty="0"/>
              <a:t>Unlike the RTAR stage, we cannot skip the PTAR since it will be used to coordinate efforts between RAC and Publications Committee</a:t>
            </a:r>
          </a:p>
          <a:p>
            <a:r>
              <a:rPr lang="en-US" sz="2400" dirty="0"/>
              <a:t>PTAR reviewed by the Publications Committee to assess: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Background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Publication Need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Why this should be a paid effort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7B92F39-C0BC-4037-B1D1-2F2DC31C5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24940"/>
              </p:ext>
            </p:extLst>
          </p:nvPr>
        </p:nvGraphicFramePr>
        <p:xfrm>
          <a:off x="632149" y="1109757"/>
          <a:ext cx="7893698" cy="255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61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70B0-D906-40FC-96F0-F1819FF0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Statement for Publications (WSP)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53AB-49F5-4B79-BD08-30FD39F4E5E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44761" y="1416822"/>
            <a:ext cx="7305387" cy="2107428"/>
          </a:xfrm>
        </p:spPr>
        <p:txBody>
          <a:bodyPr/>
          <a:lstStyle/>
          <a:p>
            <a:r>
              <a:rPr lang="en-US" sz="2400" dirty="0"/>
              <a:t>If Publications Committee approves and RAC concurs, the TC may prepare a Work Statement for Publications (WSP)</a:t>
            </a:r>
          </a:p>
          <a:p>
            <a:r>
              <a:rPr lang="en-US" sz="2400" dirty="0"/>
              <a:t>Key difference between WSP and WS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WSPs will be reviewed by RAC to ensure that the publication project is biddable and that appropriate evaluation criteria is in place to use when comparing bids</a:t>
            </a:r>
          </a:p>
          <a:p>
            <a:endParaRPr lang="en-US" sz="2400" dirty="0"/>
          </a:p>
          <a:p>
            <a:r>
              <a:rPr lang="en-US" sz="2400" dirty="0"/>
              <a:t>Current status – pilot effort, may accept more this way. If interested talk to liaison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7C2661-D687-4FF4-880E-7992038E0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31992"/>
              </p:ext>
            </p:extLst>
          </p:nvPr>
        </p:nvGraphicFramePr>
        <p:xfrm>
          <a:off x="1524000" y="268732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36935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5602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3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Proposed Table of Contents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Scope/Technical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536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1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944761" y="1416821"/>
            <a:ext cx="4747122" cy="2179133"/>
          </a:xfrm>
        </p:spPr>
        <p:txBody>
          <a:bodyPr/>
          <a:lstStyle/>
          <a:p>
            <a:r>
              <a:rPr lang="en-US" sz="2400" dirty="0"/>
              <a:t>Identifies key research needs to develop standards, guidelines, best practices, and educational material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Guides TCs while developing research projects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Used by RAC to justify using ASHRAE funds 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/>
              <a:t>Update Research Strategic Plan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Alignment with new ASHRAE Strategic Plan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Modern technical challenges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716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ASHRAE’s Research Strategic Plan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0A0E6-47C0-4118-9367-35F73F976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0" t="10603" r="31764" b="8662"/>
          <a:stretch/>
        </p:blipFill>
        <p:spPr>
          <a:xfrm>
            <a:off x="5782235" y="1762494"/>
            <a:ext cx="3074894" cy="37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7744-1E9E-4D43-9150-FB5B723D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the Research Strategic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5622B-272C-429B-AAF7-0CDB53BDE46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2400" dirty="0"/>
              <a:t>Research Advisory Panel (RAP) is charged with developing the RSP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10 members, including the RAC Vice-Chair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Experienced, forward-thinking leaders from industry, academia, consultants, and government</a:t>
            </a:r>
          </a:p>
          <a:p>
            <a:r>
              <a:rPr lang="en-US" sz="2400" dirty="0"/>
              <a:t>RAP members appointed for 3 year term by ASHRAE President and disbanded after completion of the RSP</a:t>
            </a:r>
          </a:p>
          <a:p>
            <a:endParaRPr lang="en-US" sz="2400" dirty="0"/>
          </a:p>
          <a:p>
            <a:r>
              <a:rPr lang="en-US" sz="2400" dirty="0"/>
              <a:t>Suggestions? Talk to your liaison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27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2210-BA39-4A37-AF5A-F3846902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1C5E1-5F88-41BF-82F4-BA02CD15C27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2800" dirty="0"/>
              <a:t>RAC Members</a:t>
            </a:r>
          </a:p>
          <a:p>
            <a:r>
              <a:rPr lang="en-US" sz="2800" dirty="0"/>
              <a:t>Research Subcommittee Chairs</a:t>
            </a:r>
          </a:p>
          <a:p>
            <a:r>
              <a:rPr lang="en-US" sz="2800" dirty="0"/>
              <a:t>PES and PMS members</a:t>
            </a:r>
          </a:p>
          <a:p>
            <a:r>
              <a:rPr lang="en-US" sz="2800" dirty="0"/>
              <a:t>Michael Vaughn</a:t>
            </a:r>
          </a:p>
          <a:p>
            <a:r>
              <a:rPr lang="en-US" sz="2800" dirty="0"/>
              <a:t>Steve Hammerling</a:t>
            </a:r>
          </a:p>
          <a:p>
            <a:r>
              <a:rPr lang="en-US" sz="2800" dirty="0"/>
              <a:t>Donna Daniel</a:t>
            </a:r>
          </a:p>
        </p:txBody>
      </p:sp>
    </p:spTree>
    <p:extLst>
      <p:ext uri="{BB962C8B-B14F-4D97-AF65-F5344CB8AC3E}">
        <p14:creationId xmlns:p14="http://schemas.microsoft.com/office/powerpoint/2010/main" val="404012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C85B5-AA43-41B1-9724-A2F2F0A08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1453" y="1396700"/>
            <a:ext cx="4421094" cy="35368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7BD0297-2FB4-49AE-BB6F-C9FA8676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773311" y="1877004"/>
            <a:ext cx="7697390" cy="3323646"/>
          </a:xfrm>
        </p:spPr>
        <p:txBody>
          <a:bodyPr/>
          <a:lstStyle/>
          <a:p>
            <a:r>
              <a:rPr lang="en-US" sz="2400" dirty="0"/>
              <a:t>5 Research Topic Acceptance Requests (RTAR)</a:t>
            </a:r>
          </a:p>
          <a:p>
            <a:r>
              <a:rPr lang="en-US" sz="2400" dirty="0"/>
              <a:t>	x Accepted with comments</a:t>
            </a:r>
          </a:p>
          <a:p>
            <a:r>
              <a:rPr lang="en-US" sz="2400" dirty="0"/>
              <a:t>	x Rejected</a:t>
            </a:r>
          </a:p>
          <a:p>
            <a:r>
              <a:rPr lang="en-US" sz="2400" dirty="0"/>
              <a:t>11 Work Statements </a:t>
            </a:r>
          </a:p>
          <a:p>
            <a:r>
              <a:rPr lang="en-US" sz="2400" dirty="0"/>
              <a:t>	x Accepted with comments</a:t>
            </a:r>
          </a:p>
          <a:p>
            <a:r>
              <a:rPr lang="en-US" sz="2400" dirty="0"/>
              <a:t>	x Rejected</a:t>
            </a:r>
          </a:p>
          <a:p>
            <a:r>
              <a:rPr lang="en-US" sz="2400" dirty="0"/>
              <a:t>XX Unsolicited Research Project</a:t>
            </a:r>
          </a:p>
          <a:p>
            <a:r>
              <a:rPr lang="en-US" sz="2400" dirty="0"/>
              <a:t>XX Funded Extension Request</a:t>
            </a:r>
          </a:p>
          <a:p>
            <a:r>
              <a:rPr lang="en-US" sz="2400" dirty="0"/>
              <a:t>XX Contractor Selections for XX Projects</a:t>
            </a: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2869" y="117476"/>
            <a:ext cx="7886700" cy="643543"/>
          </a:xfrm>
        </p:spPr>
        <p:txBody>
          <a:bodyPr>
            <a:normAutofit/>
          </a:bodyPr>
          <a:lstStyle>
            <a:lvl1pPr>
              <a:defRPr lang="en-US" sz="2700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Reviewed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409A-2899-42CF-B9A1-874062CA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 Membership for SY 19-20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702383-4DC8-469C-A4B1-0A2751787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14092"/>
              </p:ext>
            </p:extLst>
          </p:nvPr>
        </p:nvGraphicFramePr>
        <p:xfrm>
          <a:off x="964276" y="3624811"/>
          <a:ext cx="726532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662">
                  <a:extLst>
                    <a:ext uri="{9D8B030D-6E8A-4147-A177-3AD203B41FA5}">
                      <a16:colId xmlns:a16="http://schemas.microsoft.com/office/drawing/2014/main" val="1555713328"/>
                    </a:ext>
                  </a:extLst>
                </a:gridCol>
                <a:gridCol w="3632662">
                  <a:extLst>
                    <a:ext uri="{9D8B030D-6E8A-4147-A177-3AD203B41FA5}">
                      <a16:colId xmlns:a16="http://schemas.microsoft.com/office/drawing/2014/main" val="1518200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Liaisons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18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1: Ahmed </a:t>
                      </a:r>
                      <a:r>
                        <a:rPr lang="en-US" b="1" dirty="0" err="1"/>
                        <a:t>Kashef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 6: Omar Abdelaziz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41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2: William </a:t>
                      </a:r>
                      <a:r>
                        <a:rPr lang="en-US" b="1" dirty="0" err="1"/>
                        <a:t>Hutzel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 7: William Murphy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38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 3: Steve Kujak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 8: Chris </a:t>
                      </a:r>
                      <a:r>
                        <a:rPr lang="en-US" dirty="0" err="1"/>
                        <a:t>Seeton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5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4: David Claridge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 9: Paolo </a:t>
                      </a:r>
                      <a:r>
                        <a:rPr lang="en-US" dirty="0" err="1"/>
                        <a:t>Tronville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3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 5: Dennis Loveday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Section 10: Lorenzo </a:t>
                      </a:r>
                      <a:r>
                        <a:rPr lang="en-US" b="1" dirty="0" err="1"/>
                        <a:t>Cremaschi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2078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2190A7-21E4-470E-AE5A-54FB28896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614905"/>
              </p:ext>
            </p:extLst>
          </p:nvPr>
        </p:nvGraphicFramePr>
        <p:xfrm>
          <a:off x="964276" y="1378989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96029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61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Chair: David Yashar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24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Vice-Chair: Chris Wilkins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38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RPS Chair: Curtis Eichelberger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85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RAS Chair: Mike Pouchak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60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33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944761" y="1919866"/>
            <a:ext cx="7620596" cy="3795134"/>
          </a:xfrm>
        </p:spPr>
        <p:txBody>
          <a:bodyPr/>
          <a:lstStyle/>
          <a:p>
            <a:r>
              <a:rPr lang="en-US" sz="2400" dirty="0"/>
              <a:t>RAC administers five awards and grants:</a:t>
            </a:r>
          </a:p>
          <a:p>
            <a:r>
              <a:rPr lang="en-US" sz="2400" dirty="0"/>
              <a:t>Grant in Aid</a:t>
            </a:r>
          </a:p>
          <a:p>
            <a:r>
              <a:rPr lang="en-US" sz="2400" dirty="0"/>
              <a:t>New Investigator Award</a:t>
            </a:r>
          </a:p>
          <a:p>
            <a:r>
              <a:rPr lang="en-US" sz="2400" dirty="0"/>
              <a:t>Homer Addams Award</a:t>
            </a:r>
          </a:p>
          <a:p>
            <a:r>
              <a:rPr lang="en-US" sz="2400" dirty="0"/>
              <a:t>Service to ASHRAE Research</a:t>
            </a:r>
          </a:p>
          <a:p>
            <a:r>
              <a:rPr lang="en-US" sz="2400" dirty="0"/>
              <a:t>Innovative Research Grant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0013" y="146050"/>
            <a:ext cx="7886700" cy="643543"/>
          </a:xfrm>
        </p:spPr>
        <p:txBody>
          <a:bodyPr>
            <a:normAutofit/>
          </a:bodyPr>
          <a:lstStyle>
            <a:lvl1pPr>
              <a:defRPr lang="en-US" sz="2475" b="1" smtClean="0">
                <a:solidFill>
                  <a:schemeClr val="bg1"/>
                </a:solidFill>
              </a:defRPr>
            </a:lvl1pPr>
          </a:lstStyle>
          <a:p>
            <a:r>
              <a:rPr lang="en-US" sz="2475" b="1" dirty="0">
                <a:solidFill>
                  <a:schemeClr val="bg1"/>
                </a:solidFill>
                <a:latin typeface="+mn-lt"/>
              </a:rPr>
              <a:t>Awards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93A68-0175-4826-84E5-05FB081E9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05872" y="2207698"/>
            <a:ext cx="2640168" cy="24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5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3214-34CA-482C-BD0D-B17E22B1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In Aid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251A-6E83-4646-A0C6-07641C12773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44761" y="1416821"/>
            <a:ext cx="7749296" cy="3547065"/>
          </a:xfrm>
        </p:spPr>
        <p:txBody>
          <a:bodyPr/>
          <a:lstStyle/>
          <a:p>
            <a:r>
              <a:rPr lang="en-US" sz="2400" dirty="0"/>
              <a:t>Purpose: To acknowledge graduate students researching ASHRAE related technology, and welcome them into the society</a:t>
            </a:r>
          </a:p>
          <a:p>
            <a:r>
              <a:rPr lang="en-US" sz="2400" dirty="0"/>
              <a:t>Up to $10,000 plus additional $1500 for paper presentation</a:t>
            </a:r>
          </a:p>
          <a:p>
            <a:r>
              <a:rPr lang="en-US" sz="2400" dirty="0"/>
              <a:t>Received 50 applications and selected top 19 candidates during spring meeting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5BFB24-B6AE-4D16-B27A-355C780A6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067268"/>
              </p:ext>
            </p:extLst>
          </p:nvPr>
        </p:nvGraphicFramePr>
        <p:xfrm>
          <a:off x="697352" y="3893457"/>
          <a:ext cx="774929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324">
                  <a:extLst>
                    <a:ext uri="{9D8B030D-6E8A-4147-A177-3AD203B41FA5}">
                      <a16:colId xmlns:a16="http://schemas.microsoft.com/office/drawing/2014/main" val="3606084315"/>
                    </a:ext>
                  </a:extLst>
                </a:gridCol>
                <a:gridCol w="1937324">
                  <a:extLst>
                    <a:ext uri="{9D8B030D-6E8A-4147-A177-3AD203B41FA5}">
                      <a16:colId xmlns:a16="http://schemas.microsoft.com/office/drawing/2014/main" val="2941565795"/>
                    </a:ext>
                  </a:extLst>
                </a:gridCol>
                <a:gridCol w="1937324">
                  <a:extLst>
                    <a:ext uri="{9D8B030D-6E8A-4147-A177-3AD203B41FA5}">
                      <a16:colId xmlns:a16="http://schemas.microsoft.com/office/drawing/2014/main" val="161754077"/>
                    </a:ext>
                  </a:extLst>
                </a:gridCol>
                <a:gridCol w="1937324">
                  <a:extLst>
                    <a:ext uri="{9D8B030D-6E8A-4147-A177-3AD203B41FA5}">
                      <a16:colId xmlns:a16="http://schemas.microsoft.com/office/drawing/2014/main" val="3907485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2019 Recipients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60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Tareq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Abuimara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Brent </a:t>
                      </a:r>
                      <a:r>
                        <a:rPr lang="en-US" dirty="0" err="1"/>
                        <a:t>Huchuk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 Pei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Mengjie</a:t>
                      </a:r>
                      <a:r>
                        <a:rPr lang="en-US" dirty="0"/>
                        <a:t> Tang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523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Yiyi</a:t>
                      </a:r>
                      <a:r>
                        <a:rPr lang="en-US" dirty="0"/>
                        <a:t> 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Sangeetha Kumar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Pradeep </a:t>
                      </a:r>
                      <a:r>
                        <a:rPr lang="en-US" dirty="0" err="1"/>
                        <a:t>Ramasubramanian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Danielle Wagner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14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Afshin </a:t>
                      </a:r>
                      <a:r>
                        <a:rPr lang="en-US" dirty="0" err="1"/>
                        <a:t>Faramarzi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Qinbo</a:t>
                      </a:r>
                      <a:r>
                        <a:rPr lang="en-US" dirty="0"/>
                        <a:t> 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Yunyang</a:t>
                      </a:r>
                      <a:r>
                        <a:rPr lang="en-US" dirty="0"/>
                        <a:t> 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Kheiri</a:t>
                      </a:r>
                      <a:r>
                        <a:rPr lang="en-US" dirty="0"/>
                        <a:t> Farshad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Tianyuan</a:t>
                      </a:r>
                      <a:r>
                        <a:rPr lang="en-US" dirty="0"/>
                        <a:t> 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Saad Saleem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Ioannidis </a:t>
                      </a:r>
                      <a:r>
                        <a:rPr lang="en-US" dirty="0" err="1"/>
                        <a:t>Zisis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47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Ellyn </a:t>
                      </a:r>
                      <a:r>
                        <a:rPr lang="en-US" dirty="0" err="1"/>
                        <a:t>Harges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Jonathan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Jacob </a:t>
                      </a:r>
                      <a:r>
                        <a:rPr lang="en-US" dirty="0" err="1"/>
                        <a:t>Tabeel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46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0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3214-34CA-482C-BD0D-B17E22B1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Investigator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251A-6E83-4646-A0C6-07641C12773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44761" y="1416821"/>
            <a:ext cx="7749296" cy="3547065"/>
          </a:xfrm>
        </p:spPr>
        <p:txBody>
          <a:bodyPr/>
          <a:lstStyle/>
          <a:p>
            <a:r>
              <a:rPr lang="en-US" sz="2400" dirty="0"/>
              <a:t>Purpose: To enhance careers of new (&lt;5y) faculty members and promote research related to ASHRAEs goals</a:t>
            </a:r>
          </a:p>
          <a:p>
            <a:r>
              <a:rPr lang="en-US" sz="2400" dirty="0"/>
              <a:t>Highly competitive award based on teaching and research accomplishments and plans</a:t>
            </a:r>
          </a:p>
          <a:p>
            <a:r>
              <a:rPr lang="en-US" sz="2400" dirty="0"/>
              <a:t>Award up to $125k over 3 years to support research</a:t>
            </a:r>
          </a:p>
          <a:p>
            <a:r>
              <a:rPr lang="en-US" sz="2400" dirty="0"/>
              <a:t>8 applications reviewed during winter meeting</a:t>
            </a:r>
          </a:p>
        </p:txBody>
      </p:sp>
      <p:pic>
        <p:nvPicPr>
          <p:cNvPr id="2050" name="Picture 2" descr="Mohammad Heidarinejad">
            <a:extLst>
              <a:ext uri="{FF2B5EF4-FFF2-40B4-BE49-F238E27FC236}">
                <a16:creationId xmlns:a16="http://schemas.microsoft.com/office/drawing/2014/main" id="{D4992247-F29B-4374-AADE-D111A9CF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4072040"/>
            <a:ext cx="2530598" cy="253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C5A064-DD21-4831-9384-D184C5FD89C6}"/>
              </a:ext>
            </a:extLst>
          </p:cNvPr>
          <p:cNvSpPr/>
          <p:nvPr/>
        </p:nvSpPr>
        <p:spPr>
          <a:xfrm>
            <a:off x="936025" y="4240611"/>
            <a:ext cx="5078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2019 New Investigator Award:</a:t>
            </a:r>
          </a:p>
          <a:p>
            <a:r>
              <a:rPr lang="en-US" sz="2800" dirty="0"/>
              <a:t>Dr. Mohammed </a:t>
            </a:r>
            <a:r>
              <a:rPr lang="en-US" sz="2800" dirty="0" err="1"/>
              <a:t>Heidarinejad</a:t>
            </a:r>
            <a:r>
              <a:rPr lang="en-US" sz="2800" dirty="0"/>
              <a:t> </a:t>
            </a:r>
          </a:p>
          <a:p>
            <a:r>
              <a:rPr lang="en-US" sz="2000" dirty="0"/>
              <a:t>Illinois Institute of Technology</a:t>
            </a:r>
          </a:p>
          <a:p>
            <a:r>
              <a:rPr lang="en-US" i="1" dirty="0"/>
              <a:t>Improving control sequences in existing buildings using virtual and physical testbeds</a:t>
            </a:r>
          </a:p>
        </p:txBody>
      </p:sp>
    </p:spTree>
    <p:extLst>
      <p:ext uri="{BB962C8B-B14F-4D97-AF65-F5344CB8AC3E}">
        <p14:creationId xmlns:p14="http://schemas.microsoft.com/office/powerpoint/2010/main" val="20747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3214-34CA-482C-BD0D-B17E22B1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Homer Addams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251A-6E83-4646-A0C6-07641C12773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44761" y="1416821"/>
            <a:ext cx="7749296" cy="3547065"/>
          </a:xfrm>
        </p:spPr>
        <p:txBody>
          <a:bodyPr/>
          <a:lstStyle/>
          <a:p>
            <a:r>
              <a:rPr lang="en-US" sz="2400" dirty="0"/>
              <a:t>Endowment of founder and past president of ASHVE</a:t>
            </a:r>
          </a:p>
          <a:p>
            <a:r>
              <a:rPr lang="en-US" sz="2400" dirty="0"/>
              <a:t>Purpose: To recognize a graduate student for an outstanding paper in STBE that was produced from ASHRAE sponsored research</a:t>
            </a:r>
          </a:p>
          <a:p>
            <a:r>
              <a:rPr lang="en-US" sz="2400" dirty="0"/>
              <a:t>RAC selects recipients during the winter meeting</a:t>
            </a:r>
          </a:p>
          <a:p>
            <a:r>
              <a:rPr lang="en-US" sz="2400" dirty="0"/>
              <a:t>Award of $5,000 and plaque presented at the plenary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5A064-DD21-4831-9384-D184C5FD89C6}"/>
              </a:ext>
            </a:extLst>
          </p:cNvPr>
          <p:cNvSpPr/>
          <p:nvPr/>
        </p:nvSpPr>
        <p:spPr>
          <a:xfrm>
            <a:off x="936025" y="4240611"/>
            <a:ext cx="5078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2019 Homer Addams Award:</a:t>
            </a:r>
          </a:p>
          <a:p>
            <a:r>
              <a:rPr lang="en-US" sz="2800" dirty="0"/>
              <a:t>Omer Sarfraz</a:t>
            </a:r>
          </a:p>
          <a:p>
            <a:r>
              <a:rPr lang="en-US" sz="2000" dirty="0"/>
              <a:t>Oklahoma State University</a:t>
            </a:r>
          </a:p>
          <a:p>
            <a:r>
              <a:rPr lang="en-US" i="1" dirty="0"/>
              <a:t>Equipment Power Consumption and Load Factor Profiles for Buildings’ Energy Simulation</a:t>
            </a:r>
          </a:p>
          <a:p>
            <a:r>
              <a:rPr lang="en-US" dirty="0"/>
              <a:t>ASHRAE RP-1742: Update to Measurements of Office Equipment Heat Gain Data</a:t>
            </a:r>
          </a:p>
        </p:txBody>
      </p:sp>
      <p:pic>
        <p:nvPicPr>
          <p:cNvPr id="4098" name="Picture 2" descr="Omer Sarfraz">
            <a:extLst>
              <a:ext uri="{FF2B5EF4-FFF2-40B4-BE49-F238E27FC236}">
                <a16:creationId xmlns:a16="http://schemas.microsoft.com/office/drawing/2014/main" id="{CC35F44C-4EC8-4178-928F-CF67F173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3" y="3910822"/>
            <a:ext cx="2654013" cy="26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1BD5-D667-443F-B319-44B30F7B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Research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BE29A-443B-45F1-94DF-CA8BBF369CB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44761" y="1416821"/>
            <a:ext cx="7270325" cy="3837349"/>
          </a:xfrm>
        </p:spPr>
        <p:txBody>
          <a:bodyPr/>
          <a:lstStyle/>
          <a:p>
            <a:r>
              <a:rPr lang="en-US" dirty="0"/>
              <a:t>To establish seed funding for novel research that does not fit within the TC structure</a:t>
            </a:r>
          </a:p>
          <a:p>
            <a:r>
              <a:rPr lang="en-US" dirty="0"/>
              <a:t> - Out of the box research to complement that by the TCs</a:t>
            </a:r>
          </a:p>
          <a:p>
            <a:r>
              <a:rPr lang="en-US" dirty="0"/>
              <a:t>Competitive 2-stage review process for $125k grant</a:t>
            </a:r>
          </a:p>
          <a:p>
            <a:pPr marL="342900" indent="-342900">
              <a:buFontTx/>
              <a:buChar char="-"/>
            </a:pPr>
            <a:r>
              <a:rPr lang="en-US" dirty="0"/>
              <a:t>$50k per year for 2 years, $25k matching funds for year 3</a:t>
            </a:r>
          </a:p>
          <a:p>
            <a:pPr marL="342900" indent="-342900">
              <a:buFontTx/>
              <a:buChar char="-"/>
            </a:pPr>
            <a:r>
              <a:rPr lang="en-US" dirty="0"/>
              <a:t>RAC reviewed 15 Stage 1 preproposals in Atlanta, invited 4 full proposals</a:t>
            </a:r>
          </a:p>
          <a:p>
            <a:pPr marL="342900" indent="-342900">
              <a:buFontTx/>
              <a:buChar char="-"/>
            </a:pPr>
            <a:r>
              <a:rPr lang="en-US" dirty="0"/>
              <a:t>RAC selected the top proposal on Saturday, will announce in Orlando</a:t>
            </a:r>
          </a:p>
        </p:txBody>
      </p:sp>
    </p:spTree>
    <p:extLst>
      <p:ext uri="{BB962C8B-B14F-4D97-AF65-F5344CB8AC3E}">
        <p14:creationId xmlns:p14="http://schemas.microsoft.com/office/powerpoint/2010/main" val="197397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1BD5-D667-443F-B319-44B30F7B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to ASHRAE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BE29A-443B-45F1-94DF-CA8BBF369CB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57675" y="1631363"/>
            <a:ext cx="4628725" cy="4475979"/>
          </a:xfrm>
        </p:spPr>
        <p:txBody>
          <a:bodyPr/>
          <a:lstStyle/>
          <a:p>
            <a:r>
              <a:rPr lang="en-US" sz="1800" dirty="0"/>
              <a:t>Recognizes individual for excellence in volunteer service to Society Research</a:t>
            </a:r>
          </a:p>
          <a:p>
            <a:r>
              <a:rPr lang="en-US" sz="1800" dirty="0"/>
              <a:t>Nominated by TC/TG Chairs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u="sng" dirty="0"/>
              <a:t>Key dates</a:t>
            </a:r>
            <a:r>
              <a:rPr lang="en-US" sz="1800" dirty="0"/>
              <a:t>:</a:t>
            </a:r>
          </a:p>
          <a:p>
            <a:r>
              <a:rPr lang="en-US" sz="1800" dirty="0"/>
              <a:t>- Submission deadline is September 1, 2019</a:t>
            </a:r>
          </a:p>
          <a:p>
            <a:r>
              <a:rPr lang="en-US" sz="1800" dirty="0"/>
              <a:t>- RAC reviews and selects awardee during the Fall</a:t>
            </a:r>
          </a:p>
          <a:p>
            <a:r>
              <a:rPr lang="en-US" sz="1800" dirty="0"/>
              <a:t>- Winner announced during winter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5D1DF-6D0E-4B36-AC38-FB82431B9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3" t="15133" r="27353" b="4084"/>
          <a:stretch/>
        </p:blipFill>
        <p:spPr>
          <a:xfrm>
            <a:off x="5486400" y="1981200"/>
            <a:ext cx="3532094" cy="37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58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4555</TotalTime>
  <Words>1001</Words>
  <Application>Microsoft Office PowerPoint</Application>
  <PresentationFormat>On-screen Show (4:3)</PresentationFormat>
  <Paragraphs>179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Reviewed</vt:lpstr>
      <vt:lpstr>RAC Membership for SY 19-20</vt:lpstr>
      <vt:lpstr>Awards</vt:lpstr>
      <vt:lpstr>Grant In Aid</vt:lpstr>
      <vt:lpstr>New Investigator Award</vt:lpstr>
      <vt:lpstr>Homer Addams Award</vt:lpstr>
      <vt:lpstr>Innovative Research Grant</vt:lpstr>
      <vt:lpstr>Service to ASHRAE Research</vt:lpstr>
      <vt:lpstr>Training</vt:lpstr>
      <vt:lpstr>Funded Publications - Background</vt:lpstr>
      <vt:lpstr>Funded Publications - Process</vt:lpstr>
      <vt:lpstr>Publication Topic Acceptance Request (PTAR)</vt:lpstr>
      <vt:lpstr>PTAR Process</vt:lpstr>
      <vt:lpstr>Work Statement for Publications (WSP)</vt:lpstr>
      <vt:lpstr>ASHRAE’s Research Strategic Plan </vt:lpstr>
      <vt:lpstr>Development of the Research Strategic Plan</vt:lpstr>
      <vt:lpstr>Thank You!</vt:lpstr>
      <vt:lpstr>PowerPoint Presentation</vt:lpstr>
    </vt:vector>
  </TitlesOfParts>
  <Company>ASHRAE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Joyce, Megan</dc:creator>
  <cp:lastModifiedBy>Yashar, David A. (Fed)</cp:lastModifiedBy>
  <cp:revision>73</cp:revision>
  <dcterms:created xsi:type="dcterms:W3CDTF">2017-02-06T18:00:44Z</dcterms:created>
  <dcterms:modified xsi:type="dcterms:W3CDTF">2019-06-19T13:29:14Z</dcterms:modified>
</cp:coreProperties>
</file>