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8"/>
  </p:handoutMasterIdLst>
  <p:sldIdLst>
    <p:sldId id="256" r:id="rId2"/>
    <p:sldId id="270" r:id="rId3"/>
    <p:sldId id="281" r:id="rId4"/>
    <p:sldId id="286" r:id="rId5"/>
    <p:sldId id="283" r:id="rId6"/>
    <p:sldId id="284" r:id="rId7"/>
    <p:sldId id="282" r:id="rId8"/>
    <p:sldId id="275" r:id="rId9"/>
    <p:sldId id="276" r:id="rId10"/>
    <p:sldId id="259" r:id="rId11"/>
    <p:sldId id="265" r:id="rId12"/>
    <p:sldId id="288" r:id="rId13"/>
    <p:sldId id="274" r:id="rId14"/>
    <p:sldId id="285" r:id="rId15"/>
    <p:sldId id="279" r:id="rId16"/>
    <p:sldId id="287" r:id="rId17"/>
  </p:sldIdLst>
  <p:sldSz cx="10058400" cy="7772400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6" autoAdjust="0"/>
  </p:normalViewPr>
  <p:slideViewPr>
    <p:cSldViewPr>
      <p:cViewPr varScale="1">
        <p:scale>
          <a:sx n="109" d="100"/>
          <a:sy n="109" d="100"/>
        </p:scale>
        <p:origin x="552" y="108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vert="horz" wrap="square" lIns="93813" tIns="46906" rIns="93813" bIns="46906" numCol="1" anchor="ctr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vert="horz" wrap="square" lIns="93813" tIns="46906" rIns="93813" bIns="46906" numCol="1" anchor="ctr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vert="horz" wrap="square" lIns="93813" tIns="46906" rIns="93813" bIns="469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vert="horz" wrap="square" lIns="93813" tIns="46906" rIns="93813" bIns="4690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D114A33-0515-4B50-9452-7690521F0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29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82613" y="2198688"/>
            <a:ext cx="9229725" cy="1812925"/>
            <a:chOff x="238" y="1056"/>
            <a:chExt cx="5285" cy="1393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43" y="1057"/>
              <a:ext cx="5271" cy="1391"/>
            </a:xfrm>
            <a:prstGeom prst="rect">
              <a:avLst/>
            </a:prstGeom>
            <a:solidFill>
              <a:srgbClr val="EAEAEA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38" y="1056"/>
              <a:ext cx="5273" cy="1393"/>
            </a:xfrm>
            <a:custGeom>
              <a:avLst/>
              <a:gdLst/>
              <a:ahLst/>
              <a:cxnLst>
                <a:cxn ang="0">
                  <a:pos x="5272" y="0"/>
                </a:cxn>
                <a:cxn ang="0">
                  <a:pos x="0" y="0"/>
                </a:cxn>
                <a:cxn ang="0">
                  <a:pos x="0" y="1392"/>
                </a:cxn>
              </a:cxnLst>
              <a:rect l="0" t="0" r="r" b="b"/>
              <a:pathLst>
                <a:path w="5273" h="1393">
                  <a:moveTo>
                    <a:pt x="5272" y="0"/>
                  </a:moveTo>
                  <a:lnTo>
                    <a:pt x="0" y="0"/>
                  </a:lnTo>
                  <a:lnTo>
                    <a:pt x="0" y="1392"/>
                  </a:lnTo>
                </a:path>
              </a:pathLst>
            </a:custGeom>
            <a:noFill/>
            <a:ln w="12700" cap="rnd" cmpd="sng">
              <a:solidFill>
                <a:srgbClr val="B2B2B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50" y="1056"/>
              <a:ext cx="5273" cy="1393"/>
            </a:xfrm>
            <a:custGeom>
              <a:avLst/>
              <a:gdLst/>
              <a:ahLst/>
              <a:cxnLst>
                <a:cxn ang="0">
                  <a:pos x="5272" y="0"/>
                </a:cxn>
                <a:cxn ang="0">
                  <a:pos x="5272" y="1392"/>
                </a:cxn>
                <a:cxn ang="0">
                  <a:pos x="0" y="1392"/>
                </a:cxn>
              </a:cxnLst>
              <a:rect l="0" t="0" r="r" b="b"/>
              <a:pathLst>
                <a:path w="5273" h="1393">
                  <a:moveTo>
                    <a:pt x="5272" y="0"/>
                  </a:moveTo>
                  <a:lnTo>
                    <a:pt x="5272" y="1392"/>
                  </a:lnTo>
                  <a:lnTo>
                    <a:pt x="0" y="1392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87375" y="4059238"/>
            <a:ext cx="9221788" cy="125412"/>
            <a:chOff x="240" y="3744"/>
            <a:chExt cx="5281" cy="97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40" y="3744"/>
              <a:ext cx="5280" cy="96"/>
            </a:xfrm>
            <a:prstGeom prst="rect">
              <a:avLst/>
            </a:prstGeom>
            <a:solidFill>
              <a:srgbClr val="EAEAEA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40" y="3744"/>
              <a:ext cx="5281" cy="97"/>
            </a:xfrm>
            <a:custGeom>
              <a:avLst/>
              <a:gdLst/>
              <a:ahLst/>
              <a:cxnLst>
                <a:cxn ang="0">
                  <a:pos x="5280" y="0"/>
                </a:cxn>
                <a:cxn ang="0">
                  <a:pos x="0" y="0"/>
                </a:cxn>
                <a:cxn ang="0">
                  <a:pos x="0" y="96"/>
                </a:cxn>
              </a:cxnLst>
              <a:rect l="0" t="0" r="r" b="b"/>
              <a:pathLst>
                <a:path w="5281" h="97">
                  <a:moveTo>
                    <a:pt x="5280" y="0"/>
                  </a:moveTo>
                  <a:lnTo>
                    <a:pt x="0" y="0"/>
                  </a:lnTo>
                  <a:lnTo>
                    <a:pt x="0" y="96"/>
                  </a:lnTo>
                </a:path>
              </a:pathLst>
            </a:custGeom>
            <a:noFill/>
            <a:ln w="12700" cap="rnd" cmpd="sng">
              <a:solidFill>
                <a:srgbClr val="B2B2B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0" y="3744"/>
              <a:ext cx="5281" cy="97"/>
            </a:xfrm>
            <a:custGeom>
              <a:avLst/>
              <a:gdLst/>
              <a:ahLst/>
              <a:cxnLst>
                <a:cxn ang="0">
                  <a:pos x="5280" y="0"/>
                </a:cxn>
                <a:cxn ang="0">
                  <a:pos x="5280" y="96"/>
                </a:cxn>
                <a:cxn ang="0">
                  <a:pos x="0" y="96"/>
                </a:cxn>
              </a:cxnLst>
              <a:rect l="0" t="0" r="r" b="b"/>
              <a:pathLst>
                <a:path w="5281" h="97">
                  <a:moveTo>
                    <a:pt x="5280" y="0"/>
                  </a:moveTo>
                  <a:lnTo>
                    <a:pt x="5280" y="96"/>
                  </a:lnTo>
                  <a:lnTo>
                    <a:pt x="0" y="96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57238" y="2386013"/>
            <a:ext cx="169862" cy="1436687"/>
            <a:chOff x="338" y="1200"/>
            <a:chExt cx="97" cy="1104"/>
          </a:xfrm>
        </p:grpSpPr>
        <p:sp useBgFill="1"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38" y="1201"/>
              <a:ext cx="96" cy="110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38" y="1200"/>
              <a:ext cx="97" cy="1104"/>
            </a:xfrm>
            <a:custGeom>
              <a:avLst/>
              <a:gdLst/>
              <a:ahLst/>
              <a:cxnLst>
                <a:cxn ang="0">
                  <a:pos x="0" y="1103"/>
                </a:cxn>
                <a:cxn ang="0">
                  <a:pos x="96" y="1103"/>
                </a:cxn>
                <a:cxn ang="0">
                  <a:pos x="96" y="0"/>
                </a:cxn>
              </a:cxnLst>
              <a:rect l="0" t="0" r="r" b="b"/>
              <a:pathLst>
                <a:path w="97" h="1104">
                  <a:moveTo>
                    <a:pt x="0" y="1103"/>
                  </a:moveTo>
                  <a:lnTo>
                    <a:pt x="96" y="1103"/>
                  </a:lnTo>
                  <a:lnTo>
                    <a:pt x="96" y="0"/>
                  </a:lnTo>
                </a:path>
              </a:pathLst>
            </a:custGeom>
            <a:noFill/>
            <a:ln w="12700" cap="rnd" cmpd="sng">
              <a:solidFill>
                <a:srgbClr val="B2B2B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38" y="1200"/>
              <a:ext cx="97" cy="1104"/>
            </a:xfrm>
            <a:custGeom>
              <a:avLst/>
              <a:gdLst/>
              <a:ahLst/>
              <a:cxnLst>
                <a:cxn ang="0">
                  <a:pos x="0" y="1103"/>
                </a:cxn>
                <a:cxn ang="0">
                  <a:pos x="0" y="0"/>
                </a:cxn>
                <a:cxn ang="0">
                  <a:pos x="96" y="0"/>
                </a:cxn>
              </a:cxnLst>
              <a:rect l="0" t="0" r="r" b="b"/>
              <a:pathLst>
                <a:path w="97" h="1104">
                  <a:moveTo>
                    <a:pt x="0" y="1103"/>
                  </a:moveTo>
                  <a:lnTo>
                    <a:pt x="0" y="0"/>
                  </a:lnTo>
                  <a:lnTo>
                    <a:pt x="96" y="0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295400" y="1177925"/>
            <a:ext cx="7543800" cy="6575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102590" tIns="51296" rIns="102590" bIns="51296">
            <a:spAutoFit/>
          </a:bodyPr>
          <a:lstStyle/>
          <a:p>
            <a:pPr algn="ctr" defTabSz="1019175" eaLnBrk="0" hangingPunct="0">
              <a:defRPr/>
            </a:pPr>
            <a:r>
              <a:rPr lang="en-US" sz="3600" dirty="0">
                <a:latin typeface="+mn-lt"/>
              </a:rPr>
              <a:t>Research Administration Committee </a:t>
            </a: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920750" y="2417763"/>
            <a:ext cx="8548688" cy="1295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576763"/>
            <a:ext cx="7042150" cy="1814512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>
                <a:latin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1" name="Picture 20" descr="ASHRAE_logo_cmyk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01088" cy="90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43800" y="7254875"/>
            <a:ext cx="2095500" cy="517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95DE3B7-0D3B-480F-9E81-EA6CEA78C5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34250" y="388938"/>
            <a:ext cx="2136775" cy="6261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2338" y="388938"/>
            <a:ext cx="6259512" cy="6261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43800" y="7254875"/>
            <a:ext cx="2095500" cy="517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B5BEA7D-8A11-46B4-AADA-E7C0034A7F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43800" y="7254875"/>
            <a:ext cx="2095500" cy="517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4797313-9B59-4AF1-84C9-E135D6552B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2338" y="1985963"/>
            <a:ext cx="4197350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2088" y="1985963"/>
            <a:ext cx="4198937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43800" y="7254875"/>
            <a:ext cx="2095500" cy="517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D3CC74-3FB6-4364-AB4F-1D80A8D76E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43800" y="7254875"/>
            <a:ext cx="2095500" cy="517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5F0927E-193C-4F1A-BB07-AA5B50C368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43800" y="7254875"/>
            <a:ext cx="2095500" cy="517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8D186D6-DCD4-4F3D-9EA8-D6C8CC84E6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43800" y="7254875"/>
            <a:ext cx="2095500" cy="517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C2CBCFA-EA42-4C50-BFC7-7D21583E28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43800" y="7254875"/>
            <a:ext cx="2095500" cy="517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E3D4DC9-6809-4649-88BD-1B749AE5B0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43800" y="7254875"/>
            <a:ext cx="2095500" cy="517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900ED3E-2EE6-407D-B1B5-FBB7939B7E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19100" y="346075"/>
            <a:ext cx="9221788" cy="6389688"/>
            <a:chOff x="240" y="192"/>
            <a:chExt cx="5281" cy="3794"/>
          </a:xfrm>
        </p:grpSpPr>
        <p:grpSp>
          <p:nvGrpSpPr>
            <p:cNvPr id="1035" name="Group 3"/>
            <p:cNvGrpSpPr>
              <a:grpSpLocks/>
            </p:cNvGrpSpPr>
            <p:nvPr/>
          </p:nvGrpSpPr>
          <p:grpSpPr bwMode="auto">
            <a:xfrm>
              <a:off x="240" y="1008"/>
              <a:ext cx="5281" cy="2978"/>
              <a:chOff x="240" y="1008"/>
              <a:chExt cx="5281" cy="2978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5" y="1010"/>
                <a:ext cx="5269" cy="297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40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0" y="0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0" y="0"/>
                    </a:lnTo>
                    <a:lnTo>
                      <a:pt x="0" y="297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2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5268" y="2976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5268" y="2976"/>
                    </a:lnTo>
                    <a:lnTo>
                      <a:pt x="0" y="297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6" name="Group 7"/>
            <p:cNvGrpSpPr>
              <a:grpSpLocks/>
            </p:cNvGrpSpPr>
            <p:nvPr/>
          </p:nvGrpSpPr>
          <p:grpSpPr bwMode="auto">
            <a:xfrm>
              <a:off x="336" y="1103"/>
              <a:ext cx="97" cy="2785"/>
              <a:chOff x="336" y="1103"/>
              <a:chExt cx="97" cy="2785"/>
            </a:xfrm>
          </p:grpSpPr>
          <p:sp useBgFill="1"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336" y="1104"/>
                <a:ext cx="95" cy="2784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336" y="1103"/>
                <a:ext cx="96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96" y="2784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96" y="2784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336" y="1103"/>
                <a:ext cx="96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11"/>
            <p:cNvGrpSpPr>
              <a:grpSpLocks/>
            </p:cNvGrpSpPr>
            <p:nvPr/>
          </p:nvGrpSpPr>
          <p:grpSpPr bwMode="auto">
            <a:xfrm>
              <a:off x="240" y="192"/>
              <a:ext cx="193" cy="721"/>
              <a:chOff x="240" y="192"/>
              <a:chExt cx="193" cy="721"/>
            </a:xfrm>
          </p:grpSpPr>
          <p:sp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240" y="192"/>
                <a:ext cx="192" cy="720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0" y="0"/>
                    </a:lnTo>
                    <a:lnTo>
                      <a:pt x="0" y="72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192" y="72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192" y="720"/>
                    </a:lnTo>
                    <a:lnTo>
                      <a:pt x="0" y="72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22338" y="388938"/>
            <a:ext cx="8548687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578" tIns="51290" rIns="102578" bIns="51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2338" y="1985963"/>
            <a:ext cx="854868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578" tIns="51290" rIns="102578" bIns="51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Text Box 20"/>
          <p:cNvSpPr txBox="1">
            <a:spLocks noChangeArrowheads="1"/>
          </p:cNvSpPr>
          <p:nvPr userDrawn="1"/>
        </p:nvSpPr>
        <p:spPr bwMode="auto">
          <a:xfrm>
            <a:off x="3810000" y="7086600"/>
            <a:ext cx="3675063" cy="4106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1870" tIns="50935" rIns="101870" bIns="50935">
            <a:spAutoFit/>
          </a:bodyPr>
          <a:lstStyle/>
          <a:p>
            <a:pPr algn="l" defTabSz="1019175" eaLnBrk="0" hangingPunct="0">
              <a:spcBef>
                <a:spcPct val="50000"/>
              </a:spcBef>
              <a:defRPr/>
            </a:pPr>
            <a:r>
              <a:rPr lang="en-US" sz="2000" b="1" i="1" dirty="0">
                <a:solidFill>
                  <a:schemeClr val="tx1"/>
                </a:solidFill>
              </a:rPr>
              <a:t>RAC New Member Training</a:t>
            </a:r>
          </a:p>
        </p:txBody>
      </p:sp>
      <p:pic>
        <p:nvPicPr>
          <p:cNvPr id="21" name="Picture 20" descr="ASHRAE_logo_cmyk.eps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981200" y="6781800"/>
            <a:ext cx="1301088" cy="90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defTabSz="101917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defTabSz="101917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defTabSz="101917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defTabSz="1019175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1600">
          <a:solidFill>
            <a:schemeClr val="tx1"/>
          </a:solidFill>
          <a:latin typeface="+mn-lt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300">
          <a:solidFill>
            <a:schemeClr val="tx1"/>
          </a:solidFill>
          <a:latin typeface="+mn-lt"/>
        </a:defRPr>
      </a:lvl5pPr>
      <a:lvl6pPr marL="2749550" indent="-254000" algn="l" defTabSz="101917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300">
          <a:solidFill>
            <a:schemeClr val="tx1"/>
          </a:solidFill>
          <a:latin typeface="+mn-lt"/>
        </a:defRPr>
      </a:lvl6pPr>
      <a:lvl7pPr marL="3206750" indent="-254000" algn="l" defTabSz="101917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300">
          <a:solidFill>
            <a:schemeClr val="tx1"/>
          </a:solidFill>
          <a:latin typeface="+mn-lt"/>
        </a:defRPr>
      </a:lvl7pPr>
      <a:lvl8pPr marL="3663950" indent="-254000" algn="l" defTabSz="101917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300">
          <a:solidFill>
            <a:schemeClr val="tx1"/>
          </a:solidFill>
          <a:latin typeface="+mn-lt"/>
        </a:defRPr>
      </a:lvl8pPr>
      <a:lvl9pPr marL="4121150" indent="-254000" algn="l" defTabSz="101917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RACchair@ashrae.net" TargetMode="External"/><Relationship Id="rId3" Type="http://schemas.openxmlformats.org/officeDocument/2006/relationships/hyperlink" Target="mailto:MORTS@ashrae.net" TargetMode="External"/><Relationship Id="rId7" Type="http://schemas.openxmlformats.org/officeDocument/2006/relationships/hyperlink" Target="mailto:TCxxyy.RES@ashrae.net" TargetMode="External"/><Relationship Id="rId2" Type="http://schemas.openxmlformats.org/officeDocument/2006/relationships/hyperlink" Target="mailto:mvaughn@ashra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Cxxyy@ashrae.net" TargetMode="External"/><Relationship Id="rId11" Type="http://schemas.openxmlformats.org/officeDocument/2006/relationships/hyperlink" Target="mailto:RASchair@ashrae.net" TargetMode="External"/><Relationship Id="rId5" Type="http://schemas.openxmlformats.org/officeDocument/2006/relationships/hyperlink" Target="mailto:RLxx@ashrae.net" TargetMode="External"/><Relationship Id="rId10" Type="http://schemas.openxmlformats.org/officeDocument/2006/relationships/hyperlink" Target="mailto:RPSchair@ashrae.net" TargetMode="External"/><Relationship Id="rId4" Type="http://schemas.openxmlformats.org/officeDocument/2006/relationships/hyperlink" Target="mailto:ddaniel@ashrae.org" TargetMode="External"/><Relationship Id="rId9" Type="http://schemas.openxmlformats.org/officeDocument/2006/relationships/hyperlink" Target="mailto:RACvchair@ashrae.ne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>
                <a:latin typeface="Times New Roman" pitchFamily="18" charset="0"/>
              </a:rPr>
              <a:t>New Member Training</a:t>
            </a:r>
            <a:endParaRPr lang="en-US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300" dirty="0">
                <a:latin typeface="Times New Roman" pitchFamily="18" charset="0"/>
              </a:rPr>
              <a:t>2023-2024 Society Year</a:t>
            </a:r>
            <a:endParaRPr lang="en-US" sz="13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8548688" cy="727075"/>
          </a:xfrm>
        </p:spPr>
        <p:txBody>
          <a:bodyPr/>
          <a:lstStyle/>
          <a:p>
            <a:pPr algn="ctr"/>
            <a:r>
              <a:rPr lang="en-US" altLang="en-US" sz="4000" dirty="0">
                <a:latin typeface="Times New Roman" pitchFamily="18" charset="0"/>
              </a:rPr>
              <a:t>RAS Responsibilities (each Meeting)</a:t>
            </a:r>
            <a:endParaRPr lang="en-US" altLang="en-US" sz="5300" dirty="0"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1752600"/>
            <a:ext cx="8548687" cy="5410200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 altLang="en-US" dirty="0"/>
              <a:t>Review Work Statements</a:t>
            </a:r>
            <a:endParaRPr lang="en-US" altLang="en-US" sz="3600" dirty="0"/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1) Review all TC work statements submitted for funding consideration.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2) Ascertain that the work statements: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- are well written	- observe ASHRAE procedures/protocols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- are biddable	- offer value to ASHRAE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- support the ASHRAE Research Strategic Plan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     - have addressed previous RAC comments</a:t>
            </a:r>
          </a:p>
          <a:p>
            <a:pPr lvl="1">
              <a:buNone/>
            </a:pPr>
            <a:r>
              <a:rPr lang="en-US" altLang="en-US" dirty="0"/>
              <a:t>3) Provide review comments to MORTS on WS review form before meeting</a:t>
            </a:r>
          </a:p>
          <a:p>
            <a:pPr marL="446088" indent="-381000"/>
            <a:r>
              <a:rPr lang="en-US" altLang="en-US" dirty="0"/>
              <a:t>RAS votes and passes on recommendations to RAC</a:t>
            </a:r>
          </a:p>
          <a:p>
            <a:pPr>
              <a:buNone/>
            </a:pPr>
            <a:endParaRPr lang="en-US" altLang="en-US" dirty="0"/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838200" y="304800"/>
            <a:ext cx="5300170" cy="4623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400" dirty="0">
                <a:latin typeface="Times New Roman" pitchFamily="18" charset="0"/>
              </a:rPr>
              <a:t>Research Activities Subcommittee (RAS)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dirty="0">
                <a:latin typeface="Times New Roman" pitchFamily="18" charset="0"/>
              </a:rPr>
              <a:t>RAS Responsibilities (each Meeting)</a:t>
            </a:r>
            <a:br>
              <a:rPr lang="en-US" altLang="en-US" sz="4000" dirty="0">
                <a:latin typeface="Times New Roman" pitchFamily="18" charset="0"/>
              </a:rPr>
            </a:br>
            <a:endParaRPr lang="en-US" altLang="en-US" sz="1300" dirty="0"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dirty="0"/>
              <a:t>Review TC Recommendations on Contractor Selections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Tentative Research Projects (TRPs)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Unsolicited Research Proposals (URPs)</a:t>
            </a:r>
            <a:endParaRPr lang="en-US" altLang="en-US" dirty="0"/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endParaRPr lang="en-US" altLang="en-US" dirty="0"/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dirty="0"/>
              <a:t>1). Review/score/rank contractor proposals for each assigned TRP/URP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dirty="0"/>
              <a:t>2). Assist in the RAC discussion (Wednesday) on the TC recommendations</a:t>
            </a:r>
          </a:p>
          <a:p>
            <a:pPr marL="446088" indent="-381000"/>
            <a:r>
              <a:rPr lang="en-US" altLang="en-US" dirty="0"/>
              <a:t>RAS votes and passes on recommendation to RAC</a:t>
            </a:r>
          </a:p>
          <a:p>
            <a:pPr marL="446088" indent="-381000"/>
            <a:r>
              <a:rPr lang="en-US" altLang="en-US" dirty="0">
                <a:solidFill>
                  <a:srgbClr val="FF0000"/>
                </a:solidFill>
              </a:rPr>
              <a:t>New Funding Authority Limits for RAC!</a:t>
            </a:r>
          </a:p>
          <a:p>
            <a:pPr marL="890588" lvl="1" indent="-381000"/>
            <a:r>
              <a:rPr lang="en-US" altLang="en-US" dirty="0">
                <a:solidFill>
                  <a:srgbClr val="FF0000"/>
                </a:solidFill>
              </a:rPr>
              <a:t>RAC Funding authority increased from $250,000 to $350,000</a:t>
            </a:r>
          </a:p>
          <a:p>
            <a:pPr lvl="1">
              <a:lnSpc>
                <a:spcPct val="90000"/>
              </a:lnSpc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dirty="0">
                <a:latin typeface="Times New Roman" pitchFamily="18" charset="0"/>
              </a:rPr>
              <a:t>RAS Responsibilities (Annual Meeting)</a:t>
            </a:r>
            <a:br>
              <a:rPr lang="en-US" altLang="en-US" sz="4000" dirty="0">
                <a:latin typeface="Times New Roman" pitchFamily="18" charset="0"/>
              </a:rPr>
            </a:br>
            <a:endParaRPr lang="en-US" altLang="en-US" sz="1300" dirty="0"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6088" indent="-381000">
              <a:buNone/>
            </a:pPr>
            <a:endParaRPr lang="en-US" altLang="en-US" dirty="0"/>
          </a:p>
          <a:p>
            <a:pPr marL="446088" indent="-381000"/>
            <a:r>
              <a:rPr lang="en-US" altLang="en-US" dirty="0"/>
              <a:t>Review Innovative Research Grant – </a:t>
            </a:r>
            <a:r>
              <a:rPr lang="en-US" altLang="en-US" u="sng" dirty="0"/>
              <a:t>Full Proposals</a:t>
            </a:r>
          </a:p>
          <a:p>
            <a:pPr marL="446088" indent="-381000"/>
            <a:r>
              <a:rPr lang="en-US" altLang="en-US" dirty="0"/>
              <a:t>RAS votes and passes on recommendation to RAC</a:t>
            </a:r>
          </a:p>
          <a:p>
            <a:pPr marL="446088" indent="-381000">
              <a:buNone/>
            </a:pPr>
            <a:r>
              <a:rPr lang="en-US" altLang="en-US" dirty="0">
                <a:solidFill>
                  <a:srgbClr val="00B0F0"/>
                </a:solidFill>
              </a:rPr>
              <a:t> </a:t>
            </a:r>
          </a:p>
          <a:p>
            <a:pPr marL="446088" indent="-381000"/>
            <a:endParaRPr lang="en-US" altLang="en-US" dirty="0">
              <a:solidFill>
                <a:srgbClr val="00B0F0"/>
              </a:solidFill>
            </a:endParaRP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dirty="0">
                <a:latin typeface="Times New Roman" pitchFamily="18" charset="0"/>
              </a:rPr>
              <a:t>Meetings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10243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922338" y="1985963"/>
            <a:ext cx="7916862" cy="4664075"/>
          </a:xfrm>
          <a:noFill/>
        </p:spPr>
        <p:txBody>
          <a:bodyPr/>
          <a:lstStyle/>
          <a:p>
            <a:r>
              <a:rPr lang="en-US" altLang="en-US" dirty="0"/>
              <a:t>Annual (Summer)  and Winter Meetings</a:t>
            </a:r>
          </a:p>
          <a:p>
            <a:pPr lvl="1"/>
            <a:r>
              <a:rPr lang="en-US" altLang="en-US" sz="2400" dirty="0"/>
              <a:t>2 hr. </a:t>
            </a:r>
            <a:r>
              <a:rPr lang="en-US" altLang="en-US" sz="2400" dirty="0" err="1"/>
              <a:t>Excom</a:t>
            </a:r>
            <a:r>
              <a:rPr lang="en-US" altLang="en-US" sz="2400" dirty="0"/>
              <a:t> Web meeting 1 to 2 weeks prior to Society meeting </a:t>
            </a:r>
            <a:endParaRPr lang="en-US" altLang="en-US" dirty="0"/>
          </a:p>
          <a:p>
            <a:pPr lvl="1"/>
            <a:r>
              <a:rPr lang="en-US" altLang="en-US" sz="2400" dirty="0"/>
              <a:t>Saturday 8 am to 3 pm in person and virtual</a:t>
            </a:r>
          </a:p>
          <a:p>
            <a:pPr lvl="1"/>
            <a:r>
              <a:rPr lang="en-US" altLang="en-US" sz="2400" dirty="0"/>
              <a:t>Wednesday 7 am to 11 am in person and virtual</a:t>
            </a:r>
            <a:endParaRPr lang="en-US" altLang="en-US" dirty="0"/>
          </a:p>
          <a:p>
            <a:r>
              <a:rPr lang="en-US" altLang="en-US" dirty="0"/>
              <a:t>Fall Meeting 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Two, 2-hour virtual meetings in late September &amp; early October usually</a:t>
            </a:r>
          </a:p>
          <a:p>
            <a:r>
              <a:rPr lang="en-US" altLang="en-US" dirty="0"/>
              <a:t>Spring Meeting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</a:rPr>
              <a:t>Two, 2-hour virtual meetings in late March &amp; early April usually</a:t>
            </a:r>
          </a:p>
          <a:p>
            <a:pPr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dirty="0">
                <a:latin typeface="Times New Roman" pitchFamily="18" charset="0"/>
              </a:rPr>
              <a:t>Preparation Before Meetings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10243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914400" y="1660525"/>
            <a:ext cx="8534400" cy="5045075"/>
          </a:xfrm>
          <a:noFill/>
        </p:spPr>
        <p:txBody>
          <a:bodyPr/>
          <a:lstStyle/>
          <a:p>
            <a:r>
              <a:rPr lang="en-US" altLang="en-US" dirty="0"/>
              <a:t>Download Materials from </a:t>
            </a:r>
            <a:r>
              <a:rPr lang="en-US" altLang="en-US" dirty="0">
                <a:solidFill>
                  <a:srgbClr val="FF0000"/>
                </a:solidFill>
              </a:rPr>
              <a:t>Basecamp</a:t>
            </a:r>
            <a:r>
              <a:rPr lang="en-US" altLang="en-US" dirty="0"/>
              <a:t> site</a:t>
            </a:r>
            <a:endParaRPr lang="en-US" altLang="en-US" u="sng" dirty="0">
              <a:solidFill>
                <a:srgbClr val="FF0000"/>
              </a:solidFill>
            </a:endParaRPr>
          </a:p>
          <a:p>
            <a:pPr lvl="1"/>
            <a:r>
              <a:rPr lang="en-US" altLang="en-US" dirty="0"/>
              <a:t>Usually available 30 days before</a:t>
            </a:r>
          </a:p>
          <a:p>
            <a:r>
              <a:rPr lang="en-US" altLang="en-US" dirty="0"/>
              <a:t>Review Agenda &amp; Assignments</a:t>
            </a:r>
          </a:p>
          <a:p>
            <a:pPr lvl="1"/>
            <a:r>
              <a:rPr lang="en-US" altLang="en-US" dirty="0"/>
              <a:t>RAS and RPS reviews due before meeting (at least two days before)</a:t>
            </a:r>
          </a:p>
          <a:p>
            <a:pPr lvl="1"/>
            <a:r>
              <a:rPr lang="en-US" altLang="en-US" dirty="0"/>
              <a:t>Due to either MORTS, RPS chair, or RAS chair</a:t>
            </a:r>
          </a:p>
          <a:p>
            <a:pPr lvl="1"/>
            <a:r>
              <a:rPr lang="en-US" altLang="en-US" dirty="0"/>
              <a:t>Review all documents if you are able</a:t>
            </a:r>
          </a:p>
          <a:p>
            <a:r>
              <a:rPr lang="en-US" altLang="en-US" dirty="0"/>
              <a:t>TRP / URP assignments made to both RAS and RPS members</a:t>
            </a:r>
          </a:p>
          <a:p>
            <a:pPr lvl="1"/>
            <a:r>
              <a:rPr lang="en-US" altLang="en-US" dirty="0"/>
              <a:t>A primary and secondary RAC reviewer assigned to each TRP/URP. Both should score proposals &amp; primary should also attend PES meeting </a:t>
            </a:r>
            <a:endParaRPr lang="en-US" altLang="en-US" sz="2400" dirty="0">
              <a:solidFill>
                <a:srgbClr val="FF0000"/>
              </a:solidFill>
            </a:endParaRPr>
          </a:p>
          <a:p>
            <a:r>
              <a:rPr lang="en-US" altLang="en-US" dirty="0"/>
              <a:t>Follow-up with your TCs Business (RTARs, WSs, and TRPs)</a:t>
            </a:r>
          </a:p>
          <a:p>
            <a:pPr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dirty="0">
                <a:latin typeface="Times New Roman" pitchFamily="18" charset="0"/>
              </a:rPr>
              <a:t>Resources</a:t>
            </a: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8686800" cy="495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3200" dirty="0"/>
              <a:t>Rules of Board (ROB)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2800" dirty="0"/>
              <a:t>Our responsibilities and  rules assigned by Board</a:t>
            </a:r>
          </a:p>
          <a:p>
            <a:pPr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3200" dirty="0"/>
              <a:t>RAC Manual of Procedures (MOP)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2800" dirty="0"/>
              <a:t>Our responsibilities and  rules assigned by Technology Council</a:t>
            </a:r>
          </a:p>
          <a:p>
            <a:pPr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3200" dirty="0"/>
              <a:t>RAC Reference Manual (REF)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2800" dirty="0"/>
              <a:t>Our self-managed procedures and processes</a:t>
            </a:r>
          </a:p>
          <a:p>
            <a:pPr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3200" dirty="0">
                <a:solidFill>
                  <a:srgbClr val="FF0000"/>
                </a:solidFill>
              </a:rPr>
              <a:t>Research Manual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2800" dirty="0"/>
              <a:t>Our detailed procedures and instructions for the outside world (TCs, bidders, etc.)</a:t>
            </a:r>
          </a:p>
          <a:p>
            <a:pPr>
              <a:lnSpc>
                <a:spcPct val="90000"/>
              </a:lnSpc>
              <a:buFont typeface="Wingdings" pitchFamily="2" charset="2"/>
              <a:buChar char="n"/>
            </a:pPr>
            <a:endParaRPr lang="en-US" altLang="en-US" dirty="0"/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endParaRPr lang="en-US" altLang="en-US" sz="13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dirty="0">
                <a:latin typeface="Times New Roman" pitchFamily="18" charset="0"/>
              </a:rPr>
              <a:t>Quick Summary (Cheat) Sheet</a:t>
            </a: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133600"/>
            <a:ext cx="7231063" cy="33734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3200" dirty="0">
                <a:solidFill>
                  <a:srgbClr val="FF0000"/>
                </a:solidFill>
              </a:rPr>
              <a:t>Quick Summary </a:t>
            </a:r>
            <a:r>
              <a:rPr lang="en-US" altLang="en-US" sz="3200" dirty="0"/>
              <a:t>of Responsibilities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2100" dirty="0"/>
              <a:t>Very good overview</a:t>
            </a:r>
          </a:p>
          <a:p>
            <a:pPr>
              <a:lnSpc>
                <a:spcPct val="90000"/>
              </a:lnSpc>
              <a:buFont typeface="Wingdings" pitchFamily="2" charset="2"/>
              <a:buChar char="n"/>
            </a:pPr>
            <a:endParaRPr lang="en-US" altLang="en-US" dirty="0"/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endParaRPr lang="en-US" altLang="en-US" sz="1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548687" cy="1252537"/>
          </a:xfrm>
        </p:spPr>
        <p:txBody>
          <a:bodyPr/>
          <a:lstStyle/>
          <a:p>
            <a:pPr algn="ctr"/>
            <a:r>
              <a:rPr lang="en-US" sz="2800" b="1" dirty="0">
                <a:latin typeface="Times New Roman" pitchFamily="18" charset="0"/>
              </a:rPr>
              <a:t>RAC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</a:rPr>
              <a:t>Members (through June 2023)</a:t>
            </a:r>
            <a:br>
              <a:rPr lang="en-US" sz="2800" b="1" dirty="0">
                <a:latin typeface="Times New Roman" pitchFamily="18" charset="0"/>
              </a:rPr>
            </a:br>
            <a:r>
              <a:rPr lang="en-US" sz="2200" b="1" dirty="0">
                <a:latin typeface="Times New Roman" pitchFamily="18" charset="0"/>
              </a:rPr>
              <a:t>Chair –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William Murphy</a:t>
            </a:r>
            <a:endParaRPr lang="en-US" sz="2400" b="1" dirty="0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9220200" cy="5410200"/>
          </a:xfrm>
        </p:spPr>
        <p:txBody>
          <a:bodyPr/>
          <a:lstStyle/>
          <a:p>
            <a:pPr marL="0" indent="0" defTabSz="685800">
              <a:lnSpc>
                <a:spcPct val="80000"/>
              </a:lnSpc>
              <a:buNone/>
            </a:pPr>
            <a:endParaRPr lang="en-US" sz="2400" b="1" dirty="0">
              <a:solidFill>
                <a:srgbClr val="000000"/>
              </a:solidFill>
              <a:latin typeface="Times New Roman"/>
              <a:cs typeface="Arial" charset="0"/>
            </a:endParaRPr>
          </a:p>
          <a:p>
            <a:pPr defTabSz="685800">
              <a:lnSpc>
                <a:spcPct val="80000"/>
              </a:lnSpc>
            </a:pPr>
            <a:r>
              <a:rPr lang="en-US" sz="2400" b="1" dirty="0">
                <a:solidFill>
                  <a:srgbClr val="000000"/>
                </a:solidFill>
                <a:cs typeface="Arial" charset="0"/>
              </a:rPr>
              <a:t>Bill Murphy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sz="2400" b="1" dirty="0">
                <a:cs typeface="Arial" charset="0"/>
              </a:rPr>
              <a:t>-</a:t>
            </a:r>
            <a:r>
              <a:rPr lang="en-US" sz="2400" dirty="0"/>
              <a:t> Chair 		</a:t>
            </a:r>
          </a:p>
          <a:p>
            <a:pPr defTabSz="685800">
              <a:lnSpc>
                <a:spcPct val="80000"/>
              </a:lnSpc>
            </a:pPr>
            <a:r>
              <a:rPr lang="en-US" sz="2400" b="1" dirty="0">
                <a:solidFill>
                  <a:srgbClr val="000000"/>
                </a:solidFill>
                <a:cs typeface="Arial" charset="0"/>
              </a:rPr>
              <a:t>Natascha Milesi-Ferretti </a:t>
            </a:r>
            <a:r>
              <a:rPr lang="en-US" sz="2400" b="1" dirty="0">
                <a:cs typeface="Arial" charset="0"/>
              </a:rPr>
              <a:t>-</a:t>
            </a:r>
            <a:r>
              <a:rPr lang="en-US" sz="2400" dirty="0">
                <a:cs typeface="Arial" charset="0"/>
              </a:rPr>
              <a:t> Vice Chair </a:t>
            </a:r>
          </a:p>
          <a:p>
            <a:pPr defTabSz="685800">
              <a:lnSpc>
                <a:spcPct val="80000"/>
              </a:lnSpc>
            </a:pPr>
            <a:r>
              <a:rPr lang="en-US" sz="2400" b="1" dirty="0">
                <a:cs typeface="Arial" charset="0"/>
              </a:rPr>
              <a:t>Stefan Elbel</a:t>
            </a:r>
            <a:r>
              <a:rPr lang="en-US" sz="2400" dirty="0">
                <a:cs typeface="Arial" charset="0"/>
              </a:rPr>
              <a:t>- Chair, Research Activities Subc. (RAS)</a:t>
            </a:r>
          </a:p>
          <a:p>
            <a:pPr defTabSz="685800">
              <a:lnSpc>
                <a:spcPct val="80000"/>
              </a:lnSpc>
            </a:pPr>
            <a:r>
              <a:rPr lang="en-US" sz="2400" b="1" dirty="0" err="1">
                <a:cs typeface="Arial" charset="0"/>
              </a:rPr>
              <a:t>Jin</a:t>
            </a:r>
            <a:r>
              <a:rPr lang="en-US" sz="2400" b="1" dirty="0">
                <a:cs typeface="Arial" charset="0"/>
              </a:rPr>
              <a:t> Wen -</a:t>
            </a:r>
            <a:r>
              <a:rPr lang="en-US" sz="2400" dirty="0">
                <a:cs typeface="Arial" charset="0"/>
              </a:rPr>
              <a:t> Chair, Research Planning Subc. (RPS)</a:t>
            </a:r>
          </a:p>
          <a:p>
            <a:pPr defTabSz="685800">
              <a:lnSpc>
                <a:spcPct val="80000"/>
              </a:lnSpc>
            </a:pPr>
            <a:r>
              <a:rPr lang="en-US" sz="2400" b="1" dirty="0">
                <a:solidFill>
                  <a:srgbClr val="00B050"/>
                </a:solidFill>
                <a:cs typeface="Arial" charset="0"/>
              </a:rPr>
              <a:t>Srinivas Katipamula </a:t>
            </a:r>
            <a:r>
              <a:rPr lang="en-US" sz="2400" b="1" dirty="0">
                <a:cs typeface="Arial" charset="0"/>
              </a:rPr>
              <a:t>-</a:t>
            </a:r>
            <a:r>
              <a:rPr lang="en-US" sz="2400" dirty="0">
                <a:cs typeface="Arial" charset="0"/>
              </a:rPr>
              <a:t> RL Section 1 &amp; RPS member 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Mentor: Carl</a:t>
            </a:r>
            <a:endParaRPr lang="en-US" sz="2400" dirty="0">
              <a:cs typeface="Arial" charset="0"/>
            </a:endParaRPr>
          </a:p>
          <a:p>
            <a:pPr defTabSz="685800">
              <a:lnSpc>
                <a:spcPct val="80000"/>
              </a:lnSpc>
            </a:pPr>
            <a:r>
              <a:rPr lang="en-US" sz="2400" b="1" dirty="0">
                <a:solidFill>
                  <a:srgbClr val="00B050"/>
                </a:solidFill>
                <a:cs typeface="Arial" charset="0"/>
              </a:rPr>
              <a:t>Chris Gray </a:t>
            </a:r>
            <a:r>
              <a:rPr lang="en-US" sz="2400" b="1" dirty="0">
                <a:cs typeface="Arial" charset="0"/>
              </a:rPr>
              <a:t>-</a:t>
            </a:r>
            <a:r>
              <a:rPr lang="en-US" sz="2400" dirty="0">
                <a:cs typeface="Arial" charset="0"/>
              </a:rPr>
              <a:t>  RL Section 2 &amp; RPS member  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Mentor: Roland</a:t>
            </a:r>
          </a:p>
          <a:p>
            <a:pPr defTabSz="685800">
              <a:lnSpc>
                <a:spcPct val="80000"/>
              </a:lnSpc>
            </a:pPr>
            <a:r>
              <a:rPr lang="en-US" sz="2400" b="1" dirty="0">
                <a:solidFill>
                  <a:srgbClr val="00B050"/>
                </a:solidFill>
                <a:cs typeface="Arial" charset="0"/>
              </a:rPr>
              <a:t>Zheng O’Neill </a:t>
            </a:r>
            <a:r>
              <a:rPr lang="en-US" sz="2400" b="1" dirty="0">
                <a:cs typeface="Arial" charset="0"/>
              </a:rPr>
              <a:t>- </a:t>
            </a:r>
            <a:r>
              <a:rPr lang="en-US" sz="2400" dirty="0">
                <a:cs typeface="Arial" charset="0"/>
              </a:rPr>
              <a:t>RL Section 3 &amp; RAS member 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Mentor: Dennis</a:t>
            </a:r>
            <a:endParaRPr lang="en-US" sz="2400" dirty="0">
              <a:cs typeface="Arial" charset="0"/>
            </a:endParaRPr>
          </a:p>
          <a:p>
            <a:pPr defTabSz="685800">
              <a:lnSpc>
                <a:spcPct val="80000"/>
              </a:lnSpc>
            </a:pPr>
            <a:r>
              <a:rPr lang="en-US" sz="2400" b="1" dirty="0">
                <a:cs typeface="Arial" charset="0"/>
              </a:rPr>
              <a:t>Dennis Landsberg </a:t>
            </a:r>
            <a:r>
              <a:rPr lang="en-US" sz="2400" dirty="0">
                <a:cs typeface="Arial" charset="0"/>
              </a:rPr>
              <a:t>- RL Sect.4 &amp; RAS member</a:t>
            </a:r>
          </a:p>
          <a:p>
            <a:pPr defTabSz="685800">
              <a:lnSpc>
                <a:spcPct val="80000"/>
              </a:lnSpc>
            </a:pPr>
            <a:r>
              <a:rPr lang="en-US" sz="2400" b="1" dirty="0">
                <a:cs typeface="Arial" charset="0"/>
              </a:rPr>
              <a:t>Doug Scott -</a:t>
            </a:r>
            <a:r>
              <a:rPr lang="en-US" sz="2400" dirty="0">
                <a:cs typeface="Arial" charset="0"/>
              </a:rPr>
              <a:t> RL Section 5 &amp; RPS member</a:t>
            </a:r>
            <a:endParaRPr lang="en-US" sz="2400" b="1" dirty="0">
              <a:solidFill>
                <a:srgbClr val="FF0000"/>
              </a:solidFill>
              <a:cs typeface="Arial" charset="0"/>
            </a:endParaRPr>
          </a:p>
          <a:p>
            <a:pPr defTabSz="685800">
              <a:lnSpc>
                <a:spcPct val="80000"/>
              </a:lnSpc>
            </a:pPr>
            <a:r>
              <a:rPr lang="en-US" sz="2400" b="1" dirty="0">
                <a:solidFill>
                  <a:srgbClr val="00B050"/>
                </a:solidFill>
                <a:cs typeface="Arial" charset="0"/>
              </a:rPr>
              <a:t>Matt Mullen </a:t>
            </a:r>
            <a:r>
              <a:rPr lang="en-US" sz="2400" b="1" dirty="0">
                <a:cs typeface="Arial" charset="0"/>
              </a:rPr>
              <a:t>-</a:t>
            </a:r>
            <a:r>
              <a:rPr lang="en-US" sz="2400" dirty="0">
                <a:cs typeface="Arial" charset="0"/>
              </a:rPr>
              <a:t> RL Section 6 &amp; RAS member 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Mentor: Stefan</a:t>
            </a:r>
            <a:r>
              <a:rPr lang="en-US" sz="2400" dirty="0">
                <a:cs typeface="Arial" charset="0"/>
              </a:rPr>
              <a:t> </a:t>
            </a:r>
          </a:p>
          <a:p>
            <a:pPr defTabSz="685800">
              <a:lnSpc>
                <a:spcPct val="80000"/>
              </a:lnSpc>
            </a:pPr>
            <a:r>
              <a:rPr lang="en-US" sz="2400" b="1" dirty="0">
                <a:cs typeface="Arial" charset="0"/>
              </a:rPr>
              <a:t>Jim Bogart-</a:t>
            </a:r>
            <a:r>
              <a:rPr lang="en-US" sz="2400" dirty="0">
                <a:cs typeface="Arial" charset="0"/>
              </a:rPr>
              <a:t> RL Section 7 &amp; RAS member</a:t>
            </a:r>
          </a:p>
          <a:p>
            <a:pPr defTabSz="685800">
              <a:lnSpc>
                <a:spcPct val="80000"/>
              </a:lnSpc>
            </a:pPr>
            <a:r>
              <a:rPr lang="en-US" sz="2400" b="1" dirty="0">
                <a:cs typeface="Arial" charset="0"/>
              </a:rPr>
              <a:t>Carl Huber-</a:t>
            </a:r>
            <a:r>
              <a:rPr lang="en-US" sz="2400" dirty="0">
                <a:cs typeface="Arial" charset="0"/>
              </a:rPr>
              <a:t> RL Section 8 &amp; RPS member</a:t>
            </a:r>
          </a:p>
          <a:p>
            <a:pPr marL="382588" marR="0" lvl="0" indent="-382588" algn="l" defTabSz="6858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75000"/>
              <a:buFont typeface="Monotype Sorts" pitchFamily="2" charset="2"/>
              <a:buChar char="n"/>
              <a:tabLst/>
              <a:defRPr/>
            </a:pPr>
            <a:r>
              <a:rPr lang="en-US" sz="2400" b="1" dirty="0">
                <a:cs typeface="Arial" charset="0"/>
              </a:rPr>
              <a:t>Roland Charneux-</a:t>
            </a:r>
            <a:r>
              <a:rPr lang="en-US" sz="2400" dirty="0">
                <a:cs typeface="Arial" charset="0"/>
              </a:rPr>
              <a:t>  RL Section 9 &amp; RPS member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charset="0"/>
            </a:endParaRPr>
          </a:p>
          <a:p>
            <a:pPr defTabSz="685800">
              <a:lnSpc>
                <a:spcPct val="80000"/>
              </a:lnSpc>
            </a:pPr>
            <a:r>
              <a:rPr lang="en-US" sz="2400" b="1" dirty="0" err="1">
                <a:solidFill>
                  <a:srgbClr val="00B050"/>
                </a:solidFill>
                <a:cs typeface="Arial" charset="0"/>
              </a:rPr>
              <a:t>WenBin</a:t>
            </a:r>
            <a:r>
              <a:rPr lang="en-US" sz="2400" b="1" dirty="0">
                <a:solidFill>
                  <a:srgbClr val="00B050"/>
                </a:solidFill>
                <a:cs typeface="Arial" charset="0"/>
              </a:rPr>
              <a:t> Ng </a:t>
            </a:r>
            <a:r>
              <a:rPr lang="en-US" sz="2400" b="1" dirty="0">
                <a:cs typeface="Arial" charset="0"/>
              </a:rPr>
              <a:t>- </a:t>
            </a:r>
            <a:r>
              <a:rPr lang="en-US" sz="2400" dirty="0">
                <a:cs typeface="Arial" charset="0"/>
              </a:rPr>
              <a:t>RL Section 10 &amp; RAS 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Mentor: Jim</a:t>
            </a:r>
            <a:endParaRPr lang="en-US" sz="2400" dirty="0">
              <a:cs typeface="Arial" charset="0"/>
            </a:endParaRPr>
          </a:p>
          <a:p>
            <a:pPr marL="0" indent="0" defTabSz="685800">
              <a:lnSpc>
                <a:spcPct val="80000"/>
              </a:lnSpc>
              <a:buNone/>
            </a:pPr>
            <a:r>
              <a:rPr lang="en-US" sz="2400" dirty="0">
                <a:cs typeface="Arial" charset="0"/>
              </a:rPr>
              <a:t> </a:t>
            </a:r>
            <a:r>
              <a:rPr lang="en-US" sz="2400" dirty="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latin typeface="Times New Roman" pitchFamily="18" charset="0"/>
              </a:rPr>
              <a:t>RAC Membership (2023-2024)</a:t>
            </a:r>
            <a:br>
              <a:rPr lang="en-US" sz="3200" dirty="0">
                <a:latin typeface="Times New Roman" pitchFamily="18" charset="0"/>
              </a:rPr>
            </a:br>
            <a:r>
              <a:rPr lang="en-US" sz="2000" b="1" dirty="0">
                <a:latin typeface="Times New Roman" pitchFamily="18" charset="0"/>
              </a:rPr>
              <a:t>Chair – Bill Murphy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2000" b="1" dirty="0">
                <a:latin typeface="Times New Roman" pitchFamily="18" charset="0"/>
              </a:rPr>
              <a:t>(24) – RAC term ends June 30, 2024)</a:t>
            </a:r>
            <a:br>
              <a:rPr lang="en-US" sz="2000" b="1" dirty="0">
                <a:latin typeface="Times New Roman" pitchFamily="18" charset="0"/>
              </a:rPr>
            </a:br>
            <a:r>
              <a:rPr lang="en-US" sz="2000" b="1" dirty="0">
                <a:latin typeface="Times New Roman" pitchFamily="18" charset="0"/>
              </a:rPr>
              <a:t>Vice Chair –  Natascha Milesi-Ferretti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lang="en-US" sz="2000" b="1" dirty="0">
                <a:latin typeface="Times New Roman" pitchFamily="18" charset="0"/>
              </a:rPr>
              <a:t>(24)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22338" y="1660525"/>
            <a:ext cx="4487862" cy="4664075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2000" b="1" u="sng" dirty="0"/>
              <a:t>RPS</a:t>
            </a:r>
          </a:p>
          <a:p>
            <a:r>
              <a:rPr lang="en-US" sz="2000" b="1" dirty="0"/>
              <a:t>RPS Chair – </a:t>
            </a:r>
            <a:r>
              <a:rPr lang="en-US" sz="2000" b="1" dirty="0" err="1"/>
              <a:t>Jin</a:t>
            </a:r>
            <a:r>
              <a:rPr lang="en-US" sz="2000" b="1" dirty="0"/>
              <a:t> Wen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lang="en-US" sz="2000" b="1" dirty="0"/>
              <a:t>(24)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RL 1 – Srinivas Katipamula  (27)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RL 2 – Chris Gray (27)</a:t>
            </a:r>
          </a:p>
          <a:p>
            <a:r>
              <a:rPr lang="en-US" sz="2000" b="1" dirty="0"/>
              <a:t>RL 5 – Doug Scott (26)</a:t>
            </a:r>
          </a:p>
          <a:p>
            <a:r>
              <a:rPr lang="en-US" sz="2000" b="1" dirty="0"/>
              <a:t>RL 8 – Carl Huber (26)</a:t>
            </a:r>
          </a:p>
          <a:p>
            <a:r>
              <a:rPr lang="en-US" sz="2000" b="1" dirty="0"/>
              <a:t>RL 9 – Roland Charneux (25)</a:t>
            </a:r>
          </a:p>
          <a:p>
            <a:endParaRPr lang="en-US" sz="1100" b="1" dirty="0"/>
          </a:p>
          <a:p>
            <a:pPr algn="ctr">
              <a:buFont typeface="Monotype Sorts" pitchFamily="2" charset="2"/>
              <a:buNone/>
            </a:pPr>
            <a:r>
              <a:rPr lang="en-US" sz="2000" b="1" u="sng" dirty="0"/>
              <a:t>Consultants</a:t>
            </a:r>
          </a:p>
          <a:p>
            <a:r>
              <a:rPr lang="en-US" sz="2000" b="1" dirty="0"/>
              <a:t>Xudong Wang, AHRTI (24)</a:t>
            </a:r>
          </a:p>
          <a:p>
            <a:r>
              <a:rPr lang="en-US" sz="2000" b="1" dirty="0"/>
              <a:t>Hywel Davies, CIBSE (24)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60525"/>
            <a:ext cx="4572000" cy="4968875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2000" b="1" u="sng" dirty="0"/>
              <a:t>RAS</a:t>
            </a:r>
          </a:p>
          <a:p>
            <a:r>
              <a:rPr lang="en-US" sz="2000" b="1" dirty="0"/>
              <a:t>RAS Chair – Stefan Elbel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lang="en-US" sz="2000" b="1" dirty="0"/>
              <a:t>(24)</a:t>
            </a:r>
          </a:p>
          <a:p>
            <a:r>
              <a:rPr lang="en-US" sz="2000" b="1" dirty="0"/>
              <a:t>RL 3 – </a:t>
            </a:r>
            <a:r>
              <a:rPr lang="en-US" sz="2000" b="1" dirty="0">
                <a:solidFill>
                  <a:srgbClr val="00B050"/>
                </a:solidFill>
              </a:rPr>
              <a:t>Zheng O’Neill (27)</a:t>
            </a:r>
          </a:p>
          <a:p>
            <a:r>
              <a:rPr lang="en-US" sz="2000" b="1" dirty="0"/>
              <a:t>RL 4 – Dennis Landsberg (26)</a:t>
            </a:r>
          </a:p>
          <a:p>
            <a:r>
              <a:rPr lang="en-US" sz="2000" b="1" dirty="0"/>
              <a:t>RL 6 – </a:t>
            </a:r>
            <a:r>
              <a:rPr lang="en-US" sz="2000" b="1" dirty="0">
                <a:solidFill>
                  <a:srgbClr val="00B050"/>
                </a:solidFill>
              </a:rPr>
              <a:t>Matt Mullen (27)</a:t>
            </a:r>
          </a:p>
          <a:p>
            <a:r>
              <a:rPr lang="en-US" sz="2000" b="1" dirty="0"/>
              <a:t>RL 7 – James Bogart (25)</a:t>
            </a:r>
          </a:p>
          <a:p>
            <a:r>
              <a:rPr lang="en-US" sz="2000" b="1" dirty="0"/>
              <a:t>RL 10 – </a:t>
            </a:r>
            <a:r>
              <a:rPr lang="en-US" sz="2000" b="1" dirty="0" err="1">
                <a:solidFill>
                  <a:srgbClr val="00B050"/>
                </a:solidFill>
              </a:rPr>
              <a:t>WenBin</a:t>
            </a:r>
            <a:r>
              <a:rPr lang="en-US" sz="2000" b="1" dirty="0">
                <a:solidFill>
                  <a:srgbClr val="00B050"/>
                </a:solidFill>
              </a:rPr>
              <a:t> Ng (27)</a:t>
            </a:r>
          </a:p>
          <a:p>
            <a:pPr algn="ctr">
              <a:buFont typeface="Monotype Sorts" pitchFamily="2" charset="2"/>
              <a:buNone/>
            </a:pPr>
            <a:endParaRPr lang="en-US" sz="1100" b="1" u="sng" dirty="0"/>
          </a:p>
          <a:p>
            <a:pPr algn="ctr">
              <a:buFont typeface="Monotype Sorts" pitchFamily="2" charset="2"/>
              <a:buNone/>
            </a:pPr>
            <a:r>
              <a:rPr lang="en-US" sz="2000" b="1" u="sng" dirty="0"/>
              <a:t>BOD Ex-Officio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Dru Crawley (24)</a:t>
            </a:r>
          </a:p>
          <a:p>
            <a:pPr algn="ctr">
              <a:buFont typeface="Monotype Sorts" pitchFamily="2" charset="2"/>
              <a:buNone/>
            </a:pPr>
            <a:r>
              <a:rPr lang="en-US" sz="2000" b="1" u="sng" dirty="0"/>
              <a:t>Coordinating Officer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Ashish Rakheja (24)</a:t>
            </a:r>
          </a:p>
          <a:p>
            <a:pPr>
              <a:buFont typeface="Monotype Sorts" pitchFamily="2" charset="2"/>
              <a:buNone/>
            </a:pPr>
            <a:endParaRPr lang="en-US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548687" cy="1252537"/>
          </a:xfrm>
        </p:spPr>
        <p:txBody>
          <a:bodyPr/>
          <a:lstStyle/>
          <a:p>
            <a:pPr algn="ctr"/>
            <a:r>
              <a:rPr lang="en-US" sz="4000" dirty="0">
                <a:latin typeface="Times New Roman" pitchFamily="18" charset="0"/>
              </a:rPr>
              <a:t>ASHRAE Staff  &amp; Aliases</a:t>
            </a:r>
            <a:endParaRPr lang="en-US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701088" cy="5715000"/>
          </a:xfrm>
        </p:spPr>
        <p:txBody>
          <a:bodyPr/>
          <a:lstStyle/>
          <a:p>
            <a:pPr defTabSz="685800">
              <a:lnSpc>
                <a:spcPct val="80000"/>
              </a:lnSpc>
            </a:pPr>
            <a:r>
              <a:rPr lang="en-US" sz="2800" dirty="0"/>
              <a:t>Manager of Research and Technology Services  (MORTS)</a:t>
            </a:r>
          </a:p>
          <a:p>
            <a:pPr lvl="1" defTabSz="685800">
              <a:lnSpc>
                <a:spcPct val="80000"/>
              </a:lnSpc>
            </a:pPr>
            <a:r>
              <a:rPr lang="en-US" dirty="0"/>
              <a:t>Michael Vaughn  (</a:t>
            </a:r>
            <a:r>
              <a:rPr lang="en-US" dirty="0">
                <a:hlinkClick r:id="rId2"/>
              </a:rPr>
              <a:t>mvaughn@ashrae.org</a:t>
            </a:r>
            <a:r>
              <a:rPr lang="en-US" dirty="0"/>
              <a:t>) or </a:t>
            </a:r>
            <a:r>
              <a:rPr lang="en-US" dirty="0">
                <a:hlinkClick r:id="rId3"/>
              </a:rPr>
              <a:t>MORTS@ashrae.net</a:t>
            </a:r>
            <a:r>
              <a:rPr lang="en-US" dirty="0"/>
              <a:t> </a:t>
            </a:r>
          </a:p>
          <a:p>
            <a:pPr lvl="1" defTabSz="685800">
              <a:lnSpc>
                <a:spcPct val="80000"/>
              </a:lnSpc>
            </a:pPr>
            <a:r>
              <a:rPr lang="en-US" dirty="0"/>
              <a:t>Donna Daniel  (</a:t>
            </a:r>
            <a:r>
              <a:rPr lang="en-US" dirty="0">
                <a:hlinkClick r:id="rId4"/>
              </a:rPr>
              <a:t>ddaniel@ashrae.org</a:t>
            </a:r>
            <a:r>
              <a:rPr lang="en-US" dirty="0"/>
              <a:t>) </a:t>
            </a:r>
          </a:p>
          <a:p>
            <a:pPr lvl="1" defTabSz="685800">
              <a:lnSpc>
                <a:spcPct val="80000"/>
              </a:lnSpc>
            </a:pPr>
            <a:endParaRPr lang="en-US" dirty="0"/>
          </a:p>
          <a:p>
            <a:pPr defTabSz="685800">
              <a:lnSpc>
                <a:spcPct val="80000"/>
              </a:lnSpc>
            </a:pPr>
            <a:r>
              <a:rPr lang="en-US" dirty="0"/>
              <a:t>ASHRAE Email aliases</a:t>
            </a:r>
          </a:p>
          <a:p>
            <a:pPr lvl="1" defTabSz="685800">
              <a:lnSpc>
                <a:spcPct val="80000"/>
              </a:lnSpc>
            </a:pPr>
            <a:r>
              <a:rPr lang="en-US" dirty="0"/>
              <a:t>Research Liaisons		</a:t>
            </a:r>
            <a:r>
              <a:rPr lang="en-US" dirty="0">
                <a:hlinkClick r:id="rId5"/>
              </a:rPr>
              <a:t>RLxx@ashrae.net</a:t>
            </a:r>
            <a:r>
              <a:rPr lang="en-US" dirty="0"/>
              <a:t>		xx = 1 to 10 </a:t>
            </a:r>
          </a:p>
          <a:p>
            <a:pPr lvl="1" defTabSz="685800">
              <a:lnSpc>
                <a:spcPct val="80000"/>
              </a:lnSpc>
            </a:pPr>
            <a:r>
              <a:rPr lang="en-US" dirty="0"/>
              <a:t>TC chairs			</a:t>
            </a:r>
            <a:r>
              <a:rPr lang="en-US" dirty="0">
                <a:hlinkClick r:id="rId6"/>
              </a:rPr>
              <a:t>TCxxyy@ashrae.net</a:t>
            </a:r>
            <a:r>
              <a:rPr lang="en-US" dirty="0"/>
              <a:t>	</a:t>
            </a:r>
            <a:r>
              <a:rPr lang="en-US" dirty="0" err="1"/>
              <a:t>xxyy</a:t>
            </a:r>
            <a:r>
              <a:rPr lang="en-US" dirty="0"/>
              <a:t> = 0203 for 2.3</a:t>
            </a:r>
          </a:p>
          <a:p>
            <a:pPr lvl="1" defTabSz="685800">
              <a:lnSpc>
                <a:spcPct val="80000"/>
              </a:lnSpc>
            </a:pPr>
            <a:r>
              <a:rPr lang="en-US" dirty="0"/>
              <a:t>TC research sub chair	</a:t>
            </a:r>
            <a:r>
              <a:rPr lang="en-US" dirty="0">
                <a:hlinkClick r:id="rId7"/>
              </a:rPr>
              <a:t>TCxxyy.RES@ashrae.net</a:t>
            </a:r>
            <a:r>
              <a:rPr lang="en-US" dirty="0"/>
              <a:t> </a:t>
            </a:r>
          </a:p>
          <a:p>
            <a:pPr lvl="1" defTabSz="685800">
              <a:lnSpc>
                <a:spcPct val="80000"/>
              </a:lnSpc>
            </a:pPr>
            <a:endParaRPr lang="en-US" dirty="0"/>
          </a:p>
          <a:p>
            <a:pPr lvl="1" defTabSz="685800">
              <a:lnSpc>
                <a:spcPct val="80000"/>
              </a:lnSpc>
            </a:pPr>
            <a:r>
              <a:rPr lang="en-US" dirty="0"/>
              <a:t>MORTS			</a:t>
            </a:r>
            <a:r>
              <a:rPr lang="en-US" dirty="0">
                <a:hlinkClick r:id="rId3"/>
              </a:rPr>
              <a:t>MORTS@ashrae.net</a:t>
            </a:r>
            <a:r>
              <a:rPr lang="en-US" dirty="0"/>
              <a:t> </a:t>
            </a:r>
          </a:p>
          <a:p>
            <a:pPr lvl="1" defTabSz="685800">
              <a:lnSpc>
                <a:spcPct val="80000"/>
              </a:lnSpc>
            </a:pPr>
            <a:r>
              <a:rPr lang="en-US" dirty="0"/>
              <a:t>RAC chair			</a:t>
            </a:r>
            <a:r>
              <a:rPr lang="en-US" dirty="0">
                <a:hlinkClick r:id="rId8"/>
              </a:rPr>
              <a:t>RACchair@ashrae.net</a:t>
            </a:r>
            <a:r>
              <a:rPr lang="en-US" dirty="0"/>
              <a:t> </a:t>
            </a:r>
          </a:p>
          <a:p>
            <a:pPr lvl="1" defTabSz="685800">
              <a:lnSpc>
                <a:spcPct val="80000"/>
              </a:lnSpc>
            </a:pPr>
            <a:r>
              <a:rPr lang="en-US" dirty="0"/>
              <a:t>RAC Vice chair		</a:t>
            </a:r>
            <a:r>
              <a:rPr lang="en-US" dirty="0">
                <a:hlinkClick r:id="rId9"/>
              </a:rPr>
              <a:t>RACvchair@ashrae.net</a:t>
            </a:r>
            <a:endParaRPr lang="en-US" dirty="0"/>
          </a:p>
          <a:p>
            <a:pPr lvl="1" defTabSz="685800">
              <a:lnSpc>
                <a:spcPct val="80000"/>
              </a:lnSpc>
            </a:pPr>
            <a:r>
              <a:rPr lang="en-US" dirty="0"/>
              <a:t>RPS chair			</a:t>
            </a:r>
            <a:r>
              <a:rPr lang="en-US" dirty="0">
                <a:hlinkClick r:id="rId10"/>
              </a:rPr>
              <a:t>RPSchair@ashrae.net</a:t>
            </a:r>
            <a:endParaRPr lang="en-US" dirty="0"/>
          </a:p>
          <a:p>
            <a:pPr lvl="1" defTabSz="685800">
              <a:lnSpc>
                <a:spcPct val="80000"/>
              </a:lnSpc>
            </a:pPr>
            <a:r>
              <a:rPr lang="en-US" dirty="0"/>
              <a:t>RAS chair			</a:t>
            </a:r>
            <a:r>
              <a:rPr lang="en-US" dirty="0">
                <a:hlinkClick r:id="rId11"/>
              </a:rPr>
              <a:t>RASchair@ashrae.net</a:t>
            </a:r>
            <a:endParaRPr lang="en-US" dirty="0"/>
          </a:p>
          <a:p>
            <a:pPr lvl="1" defTabSz="685800">
              <a:lnSpc>
                <a:spcPct val="80000"/>
              </a:lnSpc>
            </a:pPr>
            <a:endParaRPr lang="en-US" dirty="0"/>
          </a:p>
          <a:p>
            <a:pPr lvl="1" defTabSz="685800"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 dirty="0">
                <a:latin typeface="Times New Roman" pitchFamily="18" charset="0"/>
              </a:rPr>
              <a:t>Overall Purpose of RAC</a:t>
            </a: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1752601"/>
            <a:ext cx="8548687" cy="48974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n"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Oversee and support volunteer efforts of TCs and other committees to develop, evaluate, </a:t>
            </a:r>
            <a:r>
              <a:rPr lang="en-US" sz="2400" dirty="0"/>
              <a:t>monitor, and 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apply ASHRAE research. </a:t>
            </a:r>
          </a:p>
          <a:p>
            <a:pPr>
              <a:lnSpc>
                <a:spcPct val="90000"/>
              </a:lnSpc>
              <a:buNone/>
            </a:pP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2400" dirty="0"/>
              <a:t>Exercise technical and fiscal due diligence for ASHRAE research to ensure ASHRAE research funds are prudently and productively spent.</a:t>
            </a:r>
          </a:p>
          <a:p>
            <a:pPr>
              <a:lnSpc>
                <a:spcPct val="90000"/>
              </a:lnSpc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2400" dirty="0"/>
              <a:t>Recognize and award researchers, grad students, and volunteer efforts in ASHRAE research</a:t>
            </a:r>
          </a:p>
          <a:p>
            <a:pPr>
              <a:lnSpc>
                <a:spcPct val="90000"/>
              </a:lnSpc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n"/>
            </a:pPr>
            <a:r>
              <a:rPr lang="en-US" altLang="en-US" sz="2400" dirty="0"/>
              <a:t>Coordinate research efforts with outside organizations</a:t>
            </a:r>
          </a:p>
          <a:p>
            <a:pPr>
              <a:lnSpc>
                <a:spcPct val="90000"/>
              </a:lnSpc>
              <a:buFont typeface="Wingdings" pitchFamily="2" charset="2"/>
              <a:buChar char="n"/>
            </a:pPr>
            <a:endParaRPr lang="en-US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338" y="388938"/>
            <a:ext cx="8755062" cy="1252537"/>
          </a:xfrm>
        </p:spPr>
        <p:txBody>
          <a:bodyPr/>
          <a:lstStyle/>
          <a:p>
            <a:r>
              <a:rPr lang="en-US" dirty="0">
                <a:latin typeface="+mn-lt"/>
              </a:rPr>
              <a:t>Summary of Research Process (&amp; Terms)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36725"/>
            <a:ext cx="8839200" cy="4968875"/>
          </a:xfrm>
        </p:spPr>
        <p:txBody>
          <a:bodyPr/>
          <a:lstStyle/>
          <a:p>
            <a:r>
              <a:rPr lang="en-US" dirty="0"/>
              <a:t>Research Topic Acceptance Request (RTARs)</a:t>
            </a:r>
          </a:p>
          <a:p>
            <a:pPr lvl="1"/>
            <a:r>
              <a:rPr lang="en-US" dirty="0"/>
              <a:t>Briefly describes the research concept, need, justification</a:t>
            </a:r>
          </a:p>
          <a:p>
            <a:r>
              <a:rPr lang="en-US" dirty="0"/>
              <a:t>Work Statements (WSs)</a:t>
            </a:r>
          </a:p>
          <a:p>
            <a:pPr lvl="1"/>
            <a:r>
              <a:rPr lang="en-US" dirty="0"/>
              <a:t>Fleshes out approach, scope of work, and deliverables </a:t>
            </a:r>
          </a:p>
          <a:p>
            <a:r>
              <a:rPr lang="en-US" dirty="0"/>
              <a:t>Tentative Research Project (TRPs) 		</a:t>
            </a:r>
            <a:r>
              <a:rPr lang="en-US" u="sng" dirty="0">
                <a:solidFill>
                  <a:srgbClr val="FF0000"/>
                </a:solidFill>
              </a:rPr>
              <a:t>Flowchart</a:t>
            </a:r>
          </a:p>
          <a:p>
            <a:pPr lvl="1"/>
            <a:r>
              <a:rPr lang="en-US" dirty="0"/>
              <a:t>Request for proposal send out to potential bidders</a:t>
            </a:r>
          </a:p>
          <a:p>
            <a:r>
              <a:rPr lang="en-US" dirty="0"/>
              <a:t>Proposal Evaluation Subcommittee (PES)</a:t>
            </a:r>
          </a:p>
          <a:p>
            <a:pPr lvl="1"/>
            <a:r>
              <a:rPr lang="en-US" dirty="0"/>
              <a:t>TC Committee that reviews bids, recommends a contractor</a:t>
            </a:r>
          </a:p>
          <a:p>
            <a:r>
              <a:rPr lang="en-US" dirty="0"/>
              <a:t>Research Projects (RPs)</a:t>
            </a:r>
          </a:p>
          <a:p>
            <a:pPr lvl="1"/>
            <a:r>
              <a:rPr lang="en-US" dirty="0"/>
              <a:t>Research underway</a:t>
            </a:r>
          </a:p>
          <a:p>
            <a:r>
              <a:rPr lang="en-US" dirty="0"/>
              <a:t>Project Monitoring Subcommittee (PMS)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8610600" y="1905000"/>
            <a:ext cx="0" cy="1600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8610600" y="3962400"/>
            <a:ext cx="0" cy="1219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8548688" cy="727075"/>
          </a:xfrm>
        </p:spPr>
        <p:txBody>
          <a:bodyPr/>
          <a:lstStyle/>
          <a:p>
            <a:pPr algn="ctr"/>
            <a:r>
              <a:rPr lang="en-US" altLang="en-US" sz="4000" dirty="0">
                <a:latin typeface="Times New Roman" pitchFamily="18" charset="0"/>
              </a:rPr>
              <a:t>Research Liaison (RL) Responsibilities</a:t>
            </a:r>
            <a:endParaRPr lang="en-US" altLang="en-US" sz="5300" dirty="0"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831263" cy="5334000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 altLang="en-US" sz="2800" dirty="0"/>
              <a:t>Provide Administrative Support and Guidance to TCs</a:t>
            </a:r>
          </a:p>
          <a:p>
            <a:pPr lvl="1">
              <a:buFont typeface="Wingdings" pitchFamily="2" charset="2"/>
              <a:buChar char="n"/>
            </a:pPr>
            <a:r>
              <a:rPr lang="en-US" altLang="en-US" sz="2400" dirty="0"/>
              <a:t>Attend research subcommittee meetings of TC and/or meet with TC research subcommittee chair</a:t>
            </a:r>
          </a:p>
          <a:p>
            <a:pPr lvl="1">
              <a:buFont typeface="Wingdings" pitchFamily="2" charset="2"/>
              <a:buChar char="n"/>
            </a:pPr>
            <a:r>
              <a:rPr lang="en-US" altLang="en-US" sz="2400" dirty="0"/>
              <a:t>Review RTARs and WSs as required to ensure requirements are met</a:t>
            </a:r>
          </a:p>
          <a:p>
            <a:pPr lvl="1">
              <a:buFont typeface="Wingdings" pitchFamily="2" charset="2"/>
              <a:buChar char="n"/>
            </a:pPr>
            <a:r>
              <a:rPr lang="en-US" altLang="en-US" sz="2400" dirty="0"/>
              <a:t>Ensure contractor selection process is fair and open</a:t>
            </a:r>
          </a:p>
          <a:p>
            <a:pPr lvl="1">
              <a:buFont typeface="Wingdings" pitchFamily="2" charset="2"/>
              <a:buChar char="n"/>
            </a:pPr>
            <a:r>
              <a:rPr lang="en-US" altLang="en-US" sz="2400" dirty="0"/>
              <a:t>Help TC to monitor research progress and disseminate results</a:t>
            </a:r>
          </a:p>
          <a:p>
            <a:pPr marL="509588" lvl="1" indent="0">
              <a:buNone/>
            </a:pPr>
            <a:endParaRPr lang="en-US" altLang="en-US" sz="800" dirty="0"/>
          </a:p>
          <a:p>
            <a:pPr>
              <a:buFont typeface="Wingdings" pitchFamily="2" charset="2"/>
              <a:buChar char="n"/>
            </a:pPr>
            <a:r>
              <a:rPr lang="en-US" altLang="en-US" sz="2800" dirty="0"/>
              <a:t>“Champion” Interests of TCs in Section at RAC meetings</a:t>
            </a:r>
          </a:p>
          <a:p>
            <a:pPr lvl="1">
              <a:buFont typeface="Wingdings" pitchFamily="2" charset="2"/>
              <a:buChar char="n"/>
            </a:pPr>
            <a:r>
              <a:rPr lang="en-US" altLang="en-US" sz="2400" dirty="0"/>
              <a:t>Understand and explain TC’s position, intent and goals</a:t>
            </a:r>
          </a:p>
          <a:p>
            <a:pPr lvl="0">
              <a:buClr>
                <a:srgbClr val="B2B2B2"/>
              </a:buClr>
              <a:buFont typeface="Wingdings" pitchFamily="2" charset="2"/>
              <a:buChar char="n"/>
            </a:pPr>
            <a:r>
              <a:rPr lang="en-US" altLang="en-US" sz="2800" dirty="0">
                <a:solidFill>
                  <a:srgbClr val="000000"/>
                </a:solidFill>
              </a:rPr>
              <a:t>Update “RL Reminders” and send to MORTS after meeting. </a:t>
            </a:r>
            <a:r>
              <a:rPr lang="en-US" altLang="en-US" sz="2800" dirty="0">
                <a:solidFill>
                  <a:srgbClr val="FF0000"/>
                </a:solidFill>
              </a:rPr>
              <a:t>– </a:t>
            </a:r>
            <a:r>
              <a:rPr lang="en-US" altLang="en-US" sz="2800" u="sng" dirty="0">
                <a:solidFill>
                  <a:srgbClr val="FF0000"/>
                </a:solidFill>
              </a:rPr>
              <a:t>RL Reminder List 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8548688" cy="727075"/>
          </a:xfrm>
        </p:spPr>
        <p:txBody>
          <a:bodyPr/>
          <a:lstStyle/>
          <a:p>
            <a:pPr algn="ctr"/>
            <a:r>
              <a:rPr lang="en-US" altLang="en-US" sz="4000" dirty="0">
                <a:latin typeface="Times New Roman" pitchFamily="18" charset="0"/>
              </a:rPr>
              <a:t>RPS Responsibilities (each Meeting)</a:t>
            </a:r>
            <a:endParaRPr lang="en-US" altLang="en-US" sz="5300" dirty="0"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831263" cy="5334000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 altLang="en-US" dirty="0"/>
              <a:t>Review RTARs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1) Review all TC RTARs submitted for consideration.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2) Ascertain that the RTARs: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	- observe ASHRAE procedures/protocols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	- are well written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	- align with Research Strategic Plan – if claimed	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	- offer value to ASHRAE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        - have addressed previous comments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 3	) Identify RTAR clarifications / revisions that need to be addressed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	  by the TCs before the RTAR can move forward to WS stage.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4) Provide comments to MORTS on review form before meeting.</a:t>
            </a:r>
          </a:p>
          <a:p>
            <a:pPr lvl="1">
              <a:buFont typeface="Times New Roman" pitchFamily="18" charset="0"/>
              <a:buNone/>
            </a:pPr>
            <a:endParaRPr lang="en-US" altLang="en-US" dirty="0"/>
          </a:p>
          <a:p>
            <a:r>
              <a:rPr lang="en-US" altLang="en-US" dirty="0"/>
              <a:t>RPS votes and passes on recommendation to RAC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dirty="0"/>
              <a:t>		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38200" y="304800"/>
            <a:ext cx="5164876" cy="46230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400" dirty="0">
                <a:latin typeface="Times New Roman" pitchFamily="18" charset="0"/>
              </a:rPr>
              <a:t>Research Planning Subcommittee (RPS)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381001"/>
            <a:ext cx="8548688" cy="685800"/>
          </a:xfrm>
        </p:spPr>
        <p:txBody>
          <a:bodyPr/>
          <a:lstStyle/>
          <a:p>
            <a:pPr algn="ctr"/>
            <a:r>
              <a:rPr lang="en-US" altLang="en-US" sz="4000" dirty="0">
                <a:latin typeface="Times New Roman" pitchFamily="18" charset="0"/>
              </a:rPr>
              <a:t>RPS Responsibilities </a:t>
            </a:r>
            <a:endParaRPr lang="en-US" altLang="en-US" sz="5300" dirty="0">
              <a:latin typeface="Times New Roman" pitchFamily="18" charset="0"/>
            </a:endParaRP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1"/>
            <a:ext cx="8831263" cy="6705599"/>
          </a:xfrm>
        </p:spPr>
        <p:txBody>
          <a:bodyPr/>
          <a:lstStyle/>
          <a:p>
            <a:pPr marL="514350" indent="-514350">
              <a:buFont typeface="Wingdings" pitchFamily="2" charset="2"/>
              <a:buChar char="n"/>
            </a:pPr>
            <a:r>
              <a:rPr lang="en-US" altLang="en-US" dirty="0"/>
              <a:t>Review Award Submissions</a:t>
            </a:r>
            <a:endParaRPr lang="en-US" altLang="en-US" sz="2300" dirty="0"/>
          </a:p>
          <a:p>
            <a:pPr marL="958850" lvl="1" indent="-514350">
              <a:buFont typeface="Wingdings" pitchFamily="2" charset="2"/>
              <a:buChar char="n"/>
            </a:pPr>
            <a:r>
              <a:rPr lang="en-US" altLang="en-US" sz="2400" dirty="0"/>
              <a:t>Service to ASHRAE Research Award – award to recognize exemplary service for TC volunteer efforts in research - Fall</a:t>
            </a:r>
          </a:p>
          <a:p>
            <a:pPr marL="958850" lvl="1" indent="-514350">
              <a:buFont typeface="Wingdings" pitchFamily="2" charset="2"/>
              <a:buChar char="n"/>
            </a:pPr>
            <a:r>
              <a:rPr lang="en-US" altLang="en-US" sz="2400" dirty="0"/>
              <a:t>Homer Addams Award  - award for exemplary performance on research project and technical paper by a grad student - Winter</a:t>
            </a:r>
          </a:p>
          <a:p>
            <a:pPr marL="958850" lvl="1" indent="-514350">
              <a:buFont typeface="Wingdings" pitchFamily="2" charset="2"/>
              <a:buChar char="n"/>
            </a:pPr>
            <a:r>
              <a:rPr lang="en-US" altLang="en-US" sz="2400" dirty="0"/>
              <a:t>New Investigator Award – award for new researchers at a university - Winter</a:t>
            </a:r>
          </a:p>
          <a:p>
            <a:pPr marL="958850" lvl="1" indent="-514350">
              <a:buFont typeface="Wingdings" pitchFamily="2" charset="2"/>
              <a:buChar char="n"/>
            </a:pPr>
            <a:r>
              <a:rPr lang="en-US" altLang="en-US" sz="2400" dirty="0"/>
              <a:t>ASHRAE Graduate Student Research Grant  - $10k award to grad students – Spring - $1,500 honorarium for paper too.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marL="958850" lvl="1" indent="-514350">
              <a:buFont typeface="Wingdings" pitchFamily="2" charset="2"/>
              <a:buChar char="n"/>
            </a:pPr>
            <a:r>
              <a:rPr lang="en-US" altLang="en-US" sz="2400" dirty="0"/>
              <a:t>Review Innovative Research Grant (IRG) </a:t>
            </a:r>
            <a:r>
              <a:rPr lang="en-US" altLang="en-US" sz="2400" u="sng" dirty="0"/>
              <a:t>Pre-Proposals: Winter/RPS – Full Proposals: Annual/RAS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00B0F0"/>
                </a:solidFill>
              </a:rPr>
              <a:t>         </a:t>
            </a:r>
          </a:p>
          <a:p>
            <a:pPr marL="444500" lvl="1" indent="0">
              <a:buNone/>
            </a:pPr>
            <a:r>
              <a:rPr lang="en-US" altLang="en-US" sz="2400" dirty="0"/>
              <a:t>       RPS &amp; RAS vote and pass on recommendations to RAC</a:t>
            </a:r>
          </a:p>
          <a:p>
            <a:pPr marL="890588" lvl="1" indent="-381000">
              <a:buFont typeface="Times New Roman" pitchFamily="18" charset="0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essional">
  <a:themeElements>
    <a:clrScheme name="Professional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rofessional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essional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ashrae</Template>
  <TotalTime>8042</TotalTime>
  <Words>1358</Words>
  <Application>Microsoft Office PowerPoint</Application>
  <PresentationFormat>Custom</PresentationFormat>
  <Paragraphs>170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Monotype Sorts</vt:lpstr>
      <vt:lpstr>Times New Roman</vt:lpstr>
      <vt:lpstr>Wingdings</vt:lpstr>
      <vt:lpstr>Professional</vt:lpstr>
      <vt:lpstr>New Member Training</vt:lpstr>
      <vt:lpstr>RAC Members (through June 2023) Chair – William Murphy</vt:lpstr>
      <vt:lpstr>RAC Membership (2023-2024) Chair – Bill Murphy (24) – RAC term ends June 30, 2024) Vice Chair –  Natascha Milesi-Ferretti (24)</vt:lpstr>
      <vt:lpstr>ASHRAE Staff  &amp; Aliases</vt:lpstr>
      <vt:lpstr>Overall Purpose of RAC</vt:lpstr>
      <vt:lpstr>Summary of Research Process (&amp; Terms)</vt:lpstr>
      <vt:lpstr>Research Liaison (RL) Responsibilities</vt:lpstr>
      <vt:lpstr>RPS Responsibilities (each Meeting)</vt:lpstr>
      <vt:lpstr>RPS Responsibilities </vt:lpstr>
      <vt:lpstr>RAS Responsibilities (each Meeting)</vt:lpstr>
      <vt:lpstr>RAS Responsibilities (each Meeting) </vt:lpstr>
      <vt:lpstr>RAS Responsibilities (Annual Meeting) </vt:lpstr>
      <vt:lpstr>Meetings</vt:lpstr>
      <vt:lpstr>Preparation Before Meetings</vt:lpstr>
      <vt:lpstr>Resources</vt:lpstr>
      <vt:lpstr>Quick Summary (Cheat) Sheet</vt:lpstr>
    </vt:vector>
  </TitlesOfParts>
  <Company>College of Engineering -- UIUC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Session Honolulu</dc:title>
  <dc:creator>Anthony M. Jacobi</dc:creator>
  <cp:lastModifiedBy>Daniel, Donna</cp:lastModifiedBy>
  <cp:revision>154</cp:revision>
  <cp:lastPrinted>2019-07-24T12:26:33Z</cp:lastPrinted>
  <dcterms:created xsi:type="dcterms:W3CDTF">2002-05-21T19:38:33Z</dcterms:created>
  <dcterms:modified xsi:type="dcterms:W3CDTF">2023-08-21T15:11:07Z</dcterms:modified>
</cp:coreProperties>
</file>