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2"/>
  </p:notesMasterIdLst>
  <p:handoutMasterIdLst>
    <p:handoutMasterId r:id="rId23"/>
  </p:handoutMasterIdLst>
  <p:sldIdLst>
    <p:sldId id="256" r:id="rId2"/>
    <p:sldId id="260" r:id="rId3"/>
    <p:sldId id="335" r:id="rId4"/>
    <p:sldId id="338" r:id="rId5"/>
    <p:sldId id="261" r:id="rId6"/>
    <p:sldId id="277" r:id="rId7"/>
    <p:sldId id="337" r:id="rId8"/>
    <p:sldId id="339" r:id="rId9"/>
    <p:sldId id="340" r:id="rId10"/>
    <p:sldId id="278" r:id="rId11"/>
    <p:sldId id="280" r:id="rId12"/>
    <p:sldId id="262" r:id="rId13"/>
    <p:sldId id="263" r:id="rId14"/>
    <p:sldId id="282" r:id="rId15"/>
    <p:sldId id="283" r:id="rId16"/>
    <p:sldId id="284" r:id="rId17"/>
    <p:sldId id="285" r:id="rId18"/>
    <p:sldId id="264" r:id="rId19"/>
    <p:sldId id="334" r:id="rId20"/>
    <p:sldId id="323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ve" initials="D" lastIdx="11" clrIdx="0">
    <p:extLst>
      <p:ext uri="{19B8F6BF-5375-455C-9EA6-DF929625EA0E}">
        <p15:presenceInfo xmlns:p15="http://schemas.microsoft.com/office/powerpoint/2012/main" userId="Dave" providerId="None"/>
      </p:ext>
    </p:extLst>
  </p:cmAuthor>
  <p:cmAuthor id="2" name="Yashar, David A. (Fed)" initials="YDA(" lastIdx="5" clrIdx="1">
    <p:extLst>
      <p:ext uri="{19B8F6BF-5375-455C-9EA6-DF929625EA0E}">
        <p15:presenceInfo xmlns:p15="http://schemas.microsoft.com/office/powerpoint/2012/main" userId="S-1-5-21-1908027396-2059629336-315576832-863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866" autoAdjust="0"/>
    <p:restoredTop sz="94660" autoAdjust="0"/>
  </p:normalViewPr>
  <p:slideViewPr>
    <p:cSldViewPr snapToGrid="0">
      <p:cViewPr varScale="1">
        <p:scale>
          <a:sx n="76" d="100"/>
          <a:sy n="76" d="100"/>
        </p:scale>
        <p:origin x="1099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9" d="100"/>
          <a:sy n="99" d="100"/>
        </p:scale>
        <p:origin x="2610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4F6855-655B-4B8F-8ADF-7C7E9687B049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B3C1A63E-A054-4315-AA62-727920E1A4D7}">
      <dgm:prSet phldrT="[Text]"/>
      <dgm:spPr/>
      <dgm:t>
        <a:bodyPr/>
        <a:lstStyle/>
        <a:p>
          <a:r>
            <a:rPr lang="en-US" dirty="0"/>
            <a:t>TC submits PTAR to MORTS</a:t>
          </a:r>
        </a:p>
      </dgm:t>
    </dgm:pt>
    <dgm:pt modelId="{347EEA3A-8B3C-4B3F-A96C-CBCEAFFB0A73}" type="parTrans" cxnId="{6BD9DB20-5E39-4007-8028-21A7B950897B}">
      <dgm:prSet/>
      <dgm:spPr/>
      <dgm:t>
        <a:bodyPr/>
        <a:lstStyle/>
        <a:p>
          <a:endParaRPr lang="en-US"/>
        </a:p>
      </dgm:t>
    </dgm:pt>
    <dgm:pt modelId="{D5D6B5DD-9322-4C05-8B20-1D67FB7F8615}" type="sibTrans" cxnId="{6BD9DB20-5E39-4007-8028-21A7B950897B}">
      <dgm:prSet/>
      <dgm:spPr/>
      <dgm:t>
        <a:bodyPr/>
        <a:lstStyle/>
        <a:p>
          <a:endParaRPr lang="en-US"/>
        </a:p>
      </dgm:t>
    </dgm:pt>
    <dgm:pt modelId="{AD4B973C-F5FF-487E-8EA1-E6CB7EA1ACFE}">
      <dgm:prSet phldrT="[Text]"/>
      <dgm:spPr/>
      <dgm:t>
        <a:bodyPr/>
        <a:lstStyle/>
        <a:p>
          <a:r>
            <a:rPr lang="en-US" dirty="0"/>
            <a:t>Publications Committee confirms that it will be supported by ASHRAE and that audience is appropriate</a:t>
          </a:r>
        </a:p>
      </dgm:t>
    </dgm:pt>
    <dgm:pt modelId="{B2B50C86-A009-4C1B-86FF-EA44F6BE96A4}" type="parTrans" cxnId="{523F9965-EE81-4E92-A0E2-4903DAB05BB6}">
      <dgm:prSet/>
      <dgm:spPr/>
      <dgm:t>
        <a:bodyPr/>
        <a:lstStyle/>
        <a:p>
          <a:endParaRPr lang="en-US"/>
        </a:p>
      </dgm:t>
    </dgm:pt>
    <dgm:pt modelId="{999B61C6-D289-4AC8-ABF1-1FC2E97F2A85}" type="sibTrans" cxnId="{523F9965-EE81-4E92-A0E2-4903DAB05BB6}">
      <dgm:prSet/>
      <dgm:spPr/>
      <dgm:t>
        <a:bodyPr/>
        <a:lstStyle/>
        <a:p>
          <a:endParaRPr lang="en-US"/>
        </a:p>
      </dgm:t>
    </dgm:pt>
    <dgm:pt modelId="{73CF8944-AC10-4C6C-B46A-31BD0C9F073C}">
      <dgm:prSet phldrT="[Text]"/>
      <dgm:spPr/>
      <dgm:t>
        <a:bodyPr/>
        <a:lstStyle/>
        <a:p>
          <a:r>
            <a:rPr lang="en-US" dirty="0"/>
            <a:t>Publications committee forwards the PTAR and their conformation to RAC</a:t>
          </a:r>
        </a:p>
      </dgm:t>
    </dgm:pt>
    <dgm:pt modelId="{ED16F70C-EE78-4F69-AD1E-8D821C0F8C58}" type="parTrans" cxnId="{DC0F43AF-872C-46B9-B9AB-2B635E1EDCA9}">
      <dgm:prSet/>
      <dgm:spPr/>
      <dgm:t>
        <a:bodyPr/>
        <a:lstStyle/>
        <a:p>
          <a:endParaRPr lang="en-US"/>
        </a:p>
      </dgm:t>
    </dgm:pt>
    <dgm:pt modelId="{1E558C9C-AC1D-4C0B-9E54-CF12D31FE882}" type="sibTrans" cxnId="{DC0F43AF-872C-46B9-B9AB-2B635E1EDCA9}">
      <dgm:prSet/>
      <dgm:spPr/>
      <dgm:t>
        <a:bodyPr/>
        <a:lstStyle/>
        <a:p>
          <a:endParaRPr lang="en-US"/>
        </a:p>
      </dgm:t>
    </dgm:pt>
    <dgm:pt modelId="{F2714E1D-C696-4113-96DD-71339FA256F8}" type="pres">
      <dgm:prSet presAssocID="{E64F6855-655B-4B8F-8ADF-7C7E9687B049}" presName="Name0" presStyleCnt="0">
        <dgm:presLayoutVars>
          <dgm:dir/>
          <dgm:resizeHandles val="exact"/>
        </dgm:presLayoutVars>
      </dgm:prSet>
      <dgm:spPr/>
    </dgm:pt>
    <dgm:pt modelId="{989B69DF-590A-4E6D-8813-95BFD19323FF}" type="pres">
      <dgm:prSet presAssocID="{B3C1A63E-A054-4315-AA62-727920E1A4D7}" presName="node" presStyleLbl="node1" presStyleIdx="0" presStyleCnt="3">
        <dgm:presLayoutVars>
          <dgm:bulletEnabled val="1"/>
        </dgm:presLayoutVars>
      </dgm:prSet>
      <dgm:spPr/>
    </dgm:pt>
    <dgm:pt modelId="{B3795BA0-5D11-4623-8FA1-B4B4262A6965}" type="pres">
      <dgm:prSet presAssocID="{D5D6B5DD-9322-4C05-8B20-1D67FB7F8615}" presName="sibTrans" presStyleLbl="sibTrans2D1" presStyleIdx="0" presStyleCnt="2"/>
      <dgm:spPr/>
    </dgm:pt>
    <dgm:pt modelId="{4AB6714B-3EE9-4393-B8BB-A73421524BBD}" type="pres">
      <dgm:prSet presAssocID="{D5D6B5DD-9322-4C05-8B20-1D67FB7F8615}" presName="connectorText" presStyleLbl="sibTrans2D1" presStyleIdx="0" presStyleCnt="2"/>
      <dgm:spPr/>
    </dgm:pt>
    <dgm:pt modelId="{2FF48A39-B980-44AC-96F0-A07FC65FEA12}" type="pres">
      <dgm:prSet presAssocID="{AD4B973C-F5FF-487E-8EA1-E6CB7EA1ACFE}" presName="node" presStyleLbl="node1" presStyleIdx="1" presStyleCnt="3">
        <dgm:presLayoutVars>
          <dgm:bulletEnabled val="1"/>
        </dgm:presLayoutVars>
      </dgm:prSet>
      <dgm:spPr/>
    </dgm:pt>
    <dgm:pt modelId="{CD025C96-7D2E-4691-8B42-E09B3AC54A15}" type="pres">
      <dgm:prSet presAssocID="{999B61C6-D289-4AC8-ABF1-1FC2E97F2A85}" presName="sibTrans" presStyleLbl="sibTrans2D1" presStyleIdx="1" presStyleCnt="2"/>
      <dgm:spPr/>
    </dgm:pt>
    <dgm:pt modelId="{6456D7DF-9144-470E-B167-A79FE1CADF02}" type="pres">
      <dgm:prSet presAssocID="{999B61C6-D289-4AC8-ABF1-1FC2E97F2A85}" presName="connectorText" presStyleLbl="sibTrans2D1" presStyleIdx="1" presStyleCnt="2"/>
      <dgm:spPr/>
    </dgm:pt>
    <dgm:pt modelId="{44685EFE-54B8-48DE-90C4-FA8506D3DC4A}" type="pres">
      <dgm:prSet presAssocID="{73CF8944-AC10-4C6C-B46A-31BD0C9F073C}" presName="node" presStyleLbl="node1" presStyleIdx="2" presStyleCnt="3">
        <dgm:presLayoutVars>
          <dgm:bulletEnabled val="1"/>
        </dgm:presLayoutVars>
      </dgm:prSet>
      <dgm:spPr/>
    </dgm:pt>
  </dgm:ptLst>
  <dgm:cxnLst>
    <dgm:cxn modelId="{6112721F-A73D-4889-92AE-F3883E8C10ED}" type="presOf" srcId="{73CF8944-AC10-4C6C-B46A-31BD0C9F073C}" destId="{44685EFE-54B8-48DE-90C4-FA8506D3DC4A}" srcOrd="0" destOrd="0" presId="urn:microsoft.com/office/officeart/2005/8/layout/process1"/>
    <dgm:cxn modelId="{6BD9DB20-5E39-4007-8028-21A7B950897B}" srcId="{E64F6855-655B-4B8F-8ADF-7C7E9687B049}" destId="{B3C1A63E-A054-4315-AA62-727920E1A4D7}" srcOrd="0" destOrd="0" parTransId="{347EEA3A-8B3C-4B3F-A96C-CBCEAFFB0A73}" sibTransId="{D5D6B5DD-9322-4C05-8B20-1D67FB7F8615}"/>
    <dgm:cxn modelId="{523F9965-EE81-4E92-A0E2-4903DAB05BB6}" srcId="{E64F6855-655B-4B8F-8ADF-7C7E9687B049}" destId="{AD4B973C-F5FF-487E-8EA1-E6CB7EA1ACFE}" srcOrd="1" destOrd="0" parTransId="{B2B50C86-A009-4C1B-86FF-EA44F6BE96A4}" sibTransId="{999B61C6-D289-4AC8-ABF1-1FC2E97F2A85}"/>
    <dgm:cxn modelId="{3BD29C4C-E44E-4FAD-9FE2-CDE6288852D2}" type="presOf" srcId="{D5D6B5DD-9322-4C05-8B20-1D67FB7F8615}" destId="{B3795BA0-5D11-4623-8FA1-B4B4262A6965}" srcOrd="0" destOrd="0" presId="urn:microsoft.com/office/officeart/2005/8/layout/process1"/>
    <dgm:cxn modelId="{B5184775-7DE6-4FDF-9E4B-0B431C766DE1}" type="presOf" srcId="{999B61C6-D289-4AC8-ABF1-1FC2E97F2A85}" destId="{6456D7DF-9144-470E-B167-A79FE1CADF02}" srcOrd="1" destOrd="0" presId="urn:microsoft.com/office/officeart/2005/8/layout/process1"/>
    <dgm:cxn modelId="{82C72077-5544-4640-9D04-292EC9BD563D}" type="presOf" srcId="{B3C1A63E-A054-4315-AA62-727920E1A4D7}" destId="{989B69DF-590A-4E6D-8813-95BFD19323FF}" srcOrd="0" destOrd="0" presId="urn:microsoft.com/office/officeart/2005/8/layout/process1"/>
    <dgm:cxn modelId="{5D7E8585-4D08-46D3-93B3-A95FD474FF96}" type="presOf" srcId="{999B61C6-D289-4AC8-ABF1-1FC2E97F2A85}" destId="{CD025C96-7D2E-4691-8B42-E09B3AC54A15}" srcOrd="0" destOrd="0" presId="urn:microsoft.com/office/officeart/2005/8/layout/process1"/>
    <dgm:cxn modelId="{D899FB87-18B3-48B0-851C-53C36CFC9B54}" type="presOf" srcId="{AD4B973C-F5FF-487E-8EA1-E6CB7EA1ACFE}" destId="{2FF48A39-B980-44AC-96F0-A07FC65FEA12}" srcOrd="0" destOrd="0" presId="urn:microsoft.com/office/officeart/2005/8/layout/process1"/>
    <dgm:cxn modelId="{DC0F43AF-872C-46B9-B9AB-2B635E1EDCA9}" srcId="{E64F6855-655B-4B8F-8ADF-7C7E9687B049}" destId="{73CF8944-AC10-4C6C-B46A-31BD0C9F073C}" srcOrd="2" destOrd="0" parTransId="{ED16F70C-EE78-4F69-AD1E-8D821C0F8C58}" sibTransId="{1E558C9C-AC1D-4C0B-9E54-CF12D31FE882}"/>
    <dgm:cxn modelId="{1559B8C4-F03C-41B3-A8F5-DD7FDC86634C}" type="presOf" srcId="{D5D6B5DD-9322-4C05-8B20-1D67FB7F8615}" destId="{4AB6714B-3EE9-4393-B8BB-A73421524BBD}" srcOrd="1" destOrd="0" presId="urn:microsoft.com/office/officeart/2005/8/layout/process1"/>
    <dgm:cxn modelId="{6093C9FC-A7DB-474F-B0FE-10AEAF42CF15}" type="presOf" srcId="{E64F6855-655B-4B8F-8ADF-7C7E9687B049}" destId="{F2714E1D-C696-4113-96DD-71339FA256F8}" srcOrd="0" destOrd="0" presId="urn:microsoft.com/office/officeart/2005/8/layout/process1"/>
    <dgm:cxn modelId="{F000EECF-5699-4752-AE96-2E2713AA8C65}" type="presParOf" srcId="{F2714E1D-C696-4113-96DD-71339FA256F8}" destId="{989B69DF-590A-4E6D-8813-95BFD19323FF}" srcOrd="0" destOrd="0" presId="urn:microsoft.com/office/officeart/2005/8/layout/process1"/>
    <dgm:cxn modelId="{66F3B717-E80D-4439-B0AF-71AAE21ABCF6}" type="presParOf" srcId="{F2714E1D-C696-4113-96DD-71339FA256F8}" destId="{B3795BA0-5D11-4623-8FA1-B4B4262A6965}" srcOrd="1" destOrd="0" presId="urn:microsoft.com/office/officeart/2005/8/layout/process1"/>
    <dgm:cxn modelId="{90FE82A1-A0B5-4334-B218-20C721312089}" type="presParOf" srcId="{B3795BA0-5D11-4623-8FA1-B4B4262A6965}" destId="{4AB6714B-3EE9-4393-B8BB-A73421524BBD}" srcOrd="0" destOrd="0" presId="urn:microsoft.com/office/officeart/2005/8/layout/process1"/>
    <dgm:cxn modelId="{E92552D5-CD8C-4A96-8586-15A73B290D67}" type="presParOf" srcId="{F2714E1D-C696-4113-96DD-71339FA256F8}" destId="{2FF48A39-B980-44AC-96F0-A07FC65FEA12}" srcOrd="2" destOrd="0" presId="urn:microsoft.com/office/officeart/2005/8/layout/process1"/>
    <dgm:cxn modelId="{AE4CAEE9-CC8F-431F-8594-B87ED158BA79}" type="presParOf" srcId="{F2714E1D-C696-4113-96DD-71339FA256F8}" destId="{CD025C96-7D2E-4691-8B42-E09B3AC54A15}" srcOrd="3" destOrd="0" presId="urn:microsoft.com/office/officeart/2005/8/layout/process1"/>
    <dgm:cxn modelId="{267B7262-12FB-4735-91CA-3ED0461E87AD}" type="presParOf" srcId="{CD025C96-7D2E-4691-8B42-E09B3AC54A15}" destId="{6456D7DF-9144-470E-B167-A79FE1CADF02}" srcOrd="0" destOrd="0" presId="urn:microsoft.com/office/officeart/2005/8/layout/process1"/>
    <dgm:cxn modelId="{AE166557-3F70-4DB5-909F-B731087FCE0D}" type="presParOf" srcId="{F2714E1D-C696-4113-96DD-71339FA256F8}" destId="{44685EFE-54B8-48DE-90C4-FA8506D3DC4A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9B69DF-590A-4E6D-8813-95BFD19323FF}">
      <dsp:nvSpPr>
        <dsp:cNvPr id="0" name=""/>
        <dsp:cNvSpPr/>
      </dsp:nvSpPr>
      <dsp:spPr>
        <a:xfrm>
          <a:off x="6937" y="247372"/>
          <a:ext cx="2073637" cy="20606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TC submits PTAR to MORTS</a:t>
          </a:r>
        </a:p>
      </dsp:txBody>
      <dsp:txXfrm>
        <a:off x="67292" y="307727"/>
        <a:ext cx="1952927" cy="1939967"/>
      </dsp:txXfrm>
    </dsp:sp>
    <dsp:sp modelId="{B3795BA0-5D11-4623-8FA1-B4B4262A6965}">
      <dsp:nvSpPr>
        <dsp:cNvPr id="0" name=""/>
        <dsp:cNvSpPr/>
      </dsp:nvSpPr>
      <dsp:spPr>
        <a:xfrm>
          <a:off x="2287939" y="1020579"/>
          <a:ext cx="439611" cy="5142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2287939" y="1123431"/>
        <a:ext cx="307728" cy="308558"/>
      </dsp:txXfrm>
    </dsp:sp>
    <dsp:sp modelId="{2FF48A39-B980-44AC-96F0-A07FC65FEA12}">
      <dsp:nvSpPr>
        <dsp:cNvPr id="0" name=""/>
        <dsp:cNvSpPr/>
      </dsp:nvSpPr>
      <dsp:spPr>
        <a:xfrm>
          <a:off x="2910030" y="247372"/>
          <a:ext cx="2073637" cy="20606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Publications Committee confirms that it will be supported by ASHRAE and that audience is appropriate</a:t>
          </a:r>
        </a:p>
      </dsp:txBody>
      <dsp:txXfrm>
        <a:off x="2970385" y="307727"/>
        <a:ext cx="1952927" cy="1939967"/>
      </dsp:txXfrm>
    </dsp:sp>
    <dsp:sp modelId="{CD025C96-7D2E-4691-8B42-E09B3AC54A15}">
      <dsp:nvSpPr>
        <dsp:cNvPr id="0" name=""/>
        <dsp:cNvSpPr/>
      </dsp:nvSpPr>
      <dsp:spPr>
        <a:xfrm>
          <a:off x="5191031" y="1020579"/>
          <a:ext cx="439611" cy="5142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5191031" y="1123431"/>
        <a:ext cx="307728" cy="308558"/>
      </dsp:txXfrm>
    </dsp:sp>
    <dsp:sp modelId="{44685EFE-54B8-48DE-90C4-FA8506D3DC4A}">
      <dsp:nvSpPr>
        <dsp:cNvPr id="0" name=""/>
        <dsp:cNvSpPr/>
      </dsp:nvSpPr>
      <dsp:spPr>
        <a:xfrm>
          <a:off x="5813122" y="247372"/>
          <a:ext cx="2073637" cy="20606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Publications committee forwards the PTAR and their conformation to RAC</a:t>
          </a:r>
        </a:p>
      </dsp:txBody>
      <dsp:txXfrm>
        <a:off x="5873477" y="307727"/>
        <a:ext cx="1952927" cy="19399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2A1CA9-7C79-469E-95ED-9247DCD4352C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4D0020-174F-4474-B652-15292476C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7073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062452-73BA-4B6E-95A5-E724D6377E4D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D3D01E-8E1F-45A0-B4E0-8DAF0D6A9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62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3D01E-8E1F-45A0-B4E0-8DAF0D6A9E6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129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1752004" y="1786710"/>
            <a:ext cx="5734646" cy="716778"/>
          </a:xfrm>
          <a:noFill/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3000" b="1" u="none" baseline="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>
              <a:lnSpc>
                <a:spcPct val="80000"/>
              </a:lnSpc>
              <a:defRPr/>
            </a:pPr>
            <a:r>
              <a:rPr lang="en-US" dirty="0"/>
              <a:t>Overall Session Type, # and Title </a:t>
            </a:r>
          </a:p>
        </p:txBody>
      </p:sp>
      <p:sp>
        <p:nvSpPr>
          <p:cNvPr id="29" name="Text Placeholder 3"/>
          <p:cNvSpPr>
            <a:spLocks noGrp="1"/>
          </p:cNvSpPr>
          <p:nvPr>
            <p:ph type="body" sz="half" idx="14" hasCustomPrompt="1"/>
          </p:nvPr>
        </p:nvSpPr>
        <p:spPr>
          <a:xfrm>
            <a:off x="1752004" y="2586810"/>
            <a:ext cx="5734646" cy="716778"/>
          </a:xfrm>
          <a:noFill/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2100" b="1" u="none" baseline="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>
              <a:lnSpc>
                <a:spcPct val="80000"/>
              </a:lnSpc>
              <a:defRPr/>
            </a:pPr>
            <a:r>
              <a:rPr lang="en-US" dirty="0"/>
              <a:t>(i.e. Seminar 32 – Energy Efficient Design for Large Buildings) Use font size 40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half" idx="15" hasCustomPrompt="1"/>
          </p:nvPr>
        </p:nvSpPr>
        <p:spPr>
          <a:xfrm>
            <a:off x="2626221" y="4632326"/>
            <a:ext cx="3891558" cy="716778"/>
          </a:xfrm>
          <a:noFill/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2400" b="1" u="none" baseline="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>
              <a:lnSpc>
                <a:spcPct val="80000"/>
              </a:lnSpc>
              <a:defRPr/>
            </a:pPr>
            <a:r>
              <a:rPr lang="en-US" dirty="0"/>
              <a:t>Subtitle (i.e. Opportunities for Savings in large Hospitals) Use font size 32</a:t>
            </a:r>
          </a:p>
        </p:txBody>
      </p:sp>
      <p:sp>
        <p:nvSpPr>
          <p:cNvPr id="31" name="Text Placeholder 3"/>
          <p:cNvSpPr>
            <a:spLocks noGrp="1"/>
          </p:cNvSpPr>
          <p:nvPr>
            <p:ph type="body" sz="half" idx="16" hasCustomPrompt="1"/>
          </p:nvPr>
        </p:nvSpPr>
        <p:spPr>
          <a:xfrm>
            <a:off x="84832" y="3070611"/>
            <a:ext cx="1772543" cy="439352"/>
          </a:xfrm>
          <a:noFill/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50" b="1" u="none" baseline="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>
              <a:lnSpc>
                <a:spcPct val="80000"/>
              </a:lnSpc>
              <a:defRPr/>
            </a:pPr>
            <a:r>
              <a:rPr lang="en-US" dirty="0"/>
              <a:t>John Doe, Credentials</a:t>
            </a:r>
          </a:p>
        </p:txBody>
      </p:sp>
      <p:sp>
        <p:nvSpPr>
          <p:cNvPr id="32" name="Text Placeholder 3"/>
          <p:cNvSpPr>
            <a:spLocks noGrp="1"/>
          </p:cNvSpPr>
          <p:nvPr>
            <p:ph type="body" sz="half" idx="17" hasCustomPrompt="1"/>
          </p:nvPr>
        </p:nvSpPr>
        <p:spPr>
          <a:xfrm>
            <a:off x="84832" y="3546476"/>
            <a:ext cx="1772543" cy="439352"/>
          </a:xfrm>
          <a:noFill/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50" b="1" u="none" baseline="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>
              <a:lnSpc>
                <a:spcPct val="80000"/>
              </a:lnSpc>
              <a:defRPr/>
            </a:pPr>
            <a:r>
              <a:rPr lang="en-US" dirty="0"/>
              <a:t>Company Name</a:t>
            </a:r>
          </a:p>
        </p:txBody>
      </p:sp>
      <p:sp>
        <p:nvSpPr>
          <p:cNvPr id="33" name="Text Placeholder 3"/>
          <p:cNvSpPr>
            <a:spLocks noGrp="1"/>
          </p:cNvSpPr>
          <p:nvPr>
            <p:ph type="body" sz="half" idx="18" hasCustomPrompt="1"/>
          </p:nvPr>
        </p:nvSpPr>
        <p:spPr>
          <a:xfrm>
            <a:off x="84832" y="4022341"/>
            <a:ext cx="1772543" cy="439352"/>
          </a:xfrm>
          <a:noFill/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50" b="1" u="none" baseline="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>
              <a:lnSpc>
                <a:spcPct val="80000"/>
              </a:lnSpc>
              <a:defRPr/>
            </a:pPr>
            <a:r>
              <a:rPr lang="en-US" dirty="0"/>
              <a:t>jdoe@email.com</a:t>
            </a:r>
          </a:p>
        </p:txBody>
      </p:sp>
      <p:sp>
        <p:nvSpPr>
          <p:cNvPr id="34" name="Text Placeholder 3"/>
          <p:cNvSpPr>
            <a:spLocks noGrp="1"/>
          </p:cNvSpPr>
          <p:nvPr>
            <p:ph type="body" sz="half" idx="19" hasCustomPrompt="1"/>
          </p:nvPr>
        </p:nvSpPr>
        <p:spPr>
          <a:xfrm>
            <a:off x="84832" y="4498206"/>
            <a:ext cx="1772543" cy="439352"/>
          </a:xfrm>
          <a:noFill/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50" b="1" u="none" baseline="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>
              <a:lnSpc>
                <a:spcPct val="80000"/>
              </a:lnSpc>
              <a:defRPr/>
            </a:pPr>
            <a:r>
              <a:rPr lang="en-US" dirty="0"/>
              <a:t>Office Number (If you want)</a:t>
            </a:r>
          </a:p>
        </p:txBody>
      </p:sp>
      <p:sp>
        <p:nvSpPr>
          <p:cNvPr id="35" name="Text Placeholder 3"/>
          <p:cNvSpPr>
            <a:spLocks noGrp="1"/>
          </p:cNvSpPr>
          <p:nvPr>
            <p:ph type="body" sz="half" idx="20" hasCustomPrompt="1"/>
          </p:nvPr>
        </p:nvSpPr>
        <p:spPr>
          <a:xfrm>
            <a:off x="84832" y="5007940"/>
            <a:ext cx="1772543" cy="439352"/>
          </a:xfrm>
          <a:noFill/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50" b="1" u="none" baseline="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>
              <a:lnSpc>
                <a:spcPct val="80000"/>
              </a:lnSpc>
              <a:defRPr/>
            </a:pPr>
            <a:r>
              <a:rPr lang="en-US" dirty="0"/>
              <a:t>Cell Number (If you want)</a:t>
            </a:r>
          </a:p>
        </p:txBody>
      </p:sp>
      <p:sp>
        <p:nvSpPr>
          <p:cNvPr id="36" name="Content Placeholder 2"/>
          <p:cNvSpPr>
            <a:spLocks noGrp="1"/>
          </p:cNvSpPr>
          <p:nvPr>
            <p:ph idx="21" hasCustomPrompt="1"/>
          </p:nvPr>
        </p:nvSpPr>
        <p:spPr>
          <a:xfrm>
            <a:off x="7622381" y="3321051"/>
            <a:ext cx="1314450" cy="1568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Presenter Company Logo</a:t>
            </a:r>
          </a:p>
        </p:txBody>
      </p:sp>
      <p:sp>
        <p:nvSpPr>
          <p:cNvPr id="37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1752004" y="1785938"/>
            <a:ext cx="5734050" cy="717550"/>
          </a:xfr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000" b="1" u="none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Overall Session Type, # and Title</a:t>
            </a:r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23" hasCustomPrompt="1"/>
          </p:nvPr>
        </p:nvSpPr>
        <p:spPr>
          <a:xfrm>
            <a:off x="2055000" y="3250407"/>
            <a:ext cx="5734050" cy="717550"/>
          </a:xfrm>
        </p:spPr>
        <p:txBody>
          <a:bodyPr>
            <a:normAutofit/>
          </a:bodyPr>
          <a:lstStyle>
            <a:lvl1pPr marL="0" indent="0">
              <a:buNone/>
              <a:defRPr lang="en-US" sz="3000" b="1" u="none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3000" b="1" u="none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</a:lstStyle>
          <a:p>
            <a:pPr marL="0" lvl="0" indent="0" algn="ctr" defTabSz="914400" rtl="0" eaLnBrk="1" latinLnBrk="0" hangingPunct="1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Overall Session Type, # and Title</a:t>
            </a:r>
          </a:p>
        </p:txBody>
      </p:sp>
      <p:pic>
        <p:nvPicPr>
          <p:cNvPr id="15" name="Picture 14" descr="A large building in the background&#10;&#10;Description automatically generated">
            <a:extLst>
              <a:ext uri="{FF2B5EF4-FFF2-40B4-BE49-F238E27FC236}">
                <a16:creationId xmlns:a16="http://schemas.microsoft.com/office/drawing/2014/main" id="{A7AE9F19-EE7A-654A-AA6E-65A6B1FD5E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" y="0"/>
            <a:ext cx="91325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384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E386D-D596-43F8-8F7F-EC29E2E0A8BB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EDE4D-DC37-4180-B29E-77B367E2B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315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E386D-D596-43F8-8F7F-EC29E2E0A8BB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EDE4D-DC37-4180-B29E-77B367E2B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7563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cknowledgement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2869" y="117476"/>
            <a:ext cx="7886700" cy="643543"/>
          </a:xfrm>
        </p:spPr>
        <p:txBody>
          <a:bodyPr>
            <a:normAutofit/>
          </a:bodyPr>
          <a:lstStyle>
            <a:lvl1pPr>
              <a:defRPr lang="en-US" sz="2700" b="1" smtClean="0">
                <a:solidFill>
                  <a:schemeClr val="bg1"/>
                </a:solidFill>
              </a:defRPr>
            </a:lvl1pPr>
          </a:lstStyle>
          <a:p>
            <a:r>
              <a:rPr lang="en-US" sz="2475" b="1" dirty="0">
                <a:solidFill>
                  <a:schemeClr val="bg1"/>
                </a:solidFill>
                <a:latin typeface="+mn-lt"/>
              </a:rPr>
              <a:t>Acknowledgements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723305" y="2064522"/>
            <a:ext cx="7697390" cy="2107428"/>
          </a:xfrm>
          <a:solidFill>
            <a:schemeClr val="bg1"/>
          </a:solidFill>
        </p:spPr>
        <p:txBody>
          <a:bodyPr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2100" u="none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>
              <a:lnSpc>
                <a:spcPct val="80000"/>
              </a:lnSpc>
              <a:defRPr/>
            </a:pPr>
            <a:r>
              <a:rPr lang="en-US" dirty="0"/>
              <a:t>*Content: If you want to thank others for their help, only their names and affiliations can be listed (John Doe – TCY HVAC)</a:t>
            </a:r>
            <a:br>
              <a:rPr lang="en-US" dirty="0"/>
            </a:br>
            <a:br>
              <a:rPr lang="en-US" dirty="0"/>
            </a:br>
            <a:r>
              <a:rPr lang="en-US" dirty="0"/>
              <a:t>*No images or logos allowed</a:t>
            </a:r>
            <a:br>
              <a:rPr lang="en-US" dirty="0"/>
            </a:br>
            <a:br>
              <a:rPr lang="en-US" dirty="0"/>
            </a:br>
            <a:r>
              <a:rPr lang="en-US" dirty="0"/>
              <a:t>*No emails or phone numbers allowed</a:t>
            </a:r>
            <a:br>
              <a:rPr lang="en-US" dirty="0"/>
            </a:br>
            <a:br>
              <a:rPr lang="en-US" dirty="0"/>
            </a:br>
            <a:r>
              <a:rPr lang="en-US" dirty="0"/>
              <a:t>*List Potential Bias</a:t>
            </a:r>
          </a:p>
        </p:txBody>
      </p:sp>
    </p:spTree>
    <p:extLst>
      <p:ext uri="{BB962C8B-B14F-4D97-AF65-F5344CB8AC3E}">
        <p14:creationId xmlns:p14="http://schemas.microsoft.com/office/powerpoint/2010/main" val="652604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utline/Agen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0013" y="146050"/>
            <a:ext cx="7886700" cy="643543"/>
          </a:xfrm>
        </p:spPr>
        <p:txBody>
          <a:bodyPr>
            <a:normAutofit/>
          </a:bodyPr>
          <a:lstStyle>
            <a:lvl1pPr>
              <a:defRPr lang="en-US" sz="2475" b="1" smtClean="0">
                <a:solidFill>
                  <a:schemeClr val="bg1"/>
                </a:solidFill>
              </a:defRPr>
            </a:lvl1pPr>
          </a:lstStyle>
          <a:p>
            <a:r>
              <a:rPr lang="en-US" sz="2475" b="1" dirty="0">
                <a:solidFill>
                  <a:schemeClr val="bg1"/>
                </a:solidFill>
                <a:latin typeface="+mn-lt"/>
              </a:rPr>
              <a:t>Outline/Agenda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944761" y="1416822"/>
            <a:ext cx="6549033" cy="2107428"/>
          </a:xfrm>
          <a:solidFill>
            <a:schemeClr val="bg1"/>
          </a:solidFill>
        </p:spPr>
        <p:txBody>
          <a:bodyPr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2100" u="none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>
              <a:lnSpc>
                <a:spcPct val="80000"/>
              </a:lnSpc>
              <a:defRPr/>
            </a:pPr>
            <a:r>
              <a:rPr lang="en-US" altLang="en-US" u="sng" dirty="0">
                <a:latin typeface="Arial" panose="020B0604020202020204" pitchFamily="34" charset="0"/>
                <a:cs typeface="Arial" panose="020B0604020202020204" pitchFamily="34" charset="0"/>
              </a:rPr>
              <a:t>In accordance with the Conferences &amp; Expositions Committee (CEC) Commercialism Policy, you may not: </a:t>
            </a:r>
            <a:br>
              <a:rPr lang="en-US" altLang="en-US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	*</a:t>
            </a:r>
            <a:r>
              <a:rPr lang="en-US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Reference or display trade names, logos, or products of HVAC&amp;R related 	organizations</a:t>
            </a:r>
            <a:br>
              <a:rPr lang="en-US" alt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	*Infer that ASHRAE approves or endorses any product, software, or system for 	any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reason.</a:t>
            </a:r>
            <a:b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u="sng" dirty="0">
                <a:latin typeface="Arial" panose="020B0604020202020204" pitchFamily="34" charset="0"/>
                <a:cs typeface="Arial" panose="020B0604020202020204" pitchFamily="34" charset="0"/>
              </a:rPr>
              <a:t>Presentations </a:t>
            </a:r>
            <a:r>
              <a:rPr lang="en-US" altLang="en-US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</a:t>
            </a:r>
            <a:r>
              <a:rPr lang="en-US" altLang="en-US" u="sng" dirty="0">
                <a:latin typeface="Arial" panose="020B0604020202020204" pitchFamily="34" charset="0"/>
                <a:cs typeface="Arial" panose="020B0604020202020204" pitchFamily="34" charset="0"/>
              </a:rPr>
              <a:t> be submitted in advance</a:t>
            </a:r>
            <a:br>
              <a:rPr lang="en-US" altLang="en-US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	*</a:t>
            </a:r>
            <a:r>
              <a:rPr lang="en-US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Presentations will be reviewed for commercialism. Once approved, no 	additional changes can be made. </a:t>
            </a:r>
            <a:br>
              <a:rPr lang="en-US" alt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	*Any changes requested must be made by the presenter. </a:t>
            </a:r>
            <a:br>
              <a:rPr lang="en-US" alt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	*Speakers who do not submit a presentation in advance or have a rejected 	presentation on file will not be allowed to present.</a:t>
            </a:r>
            <a:br>
              <a:rPr lang="en-US" alt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	*Review your e-mails for specific deadlines and upload instructions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3035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utline/Agen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5725" y="165101"/>
            <a:ext cx="7886700" cy="643543"/>
          </a:xfrm>
        </p:spPr>
        <p:txBody>
          <a:bodyPr>
            <a:normAutofit/>
          </a:bodyPr>
          <a:lstStyle>
            <a:lvl1pPr>
              <a:defRPr lang="en-US" sz="2475" b="1" smtClean="0">
                <a:solidFill>
                  <a:schemeClr val="bg1"/>
                </a:solidFill>
              </a:defRPr>
            </a:lvl1pPr>
          </a:lstStyle>
          <a:p>
            <a:r>
              <a:rPr lang="en-US" sz="2475" b="1" dirty="0">
                <a:solidFill>
                  <a:schemeClr val="bg1"/>
                </a:solidFill>
                <a:latin typeface="+mn-lt"/>
              </a:rPr>
              <a:t>Outline/Agenda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944761" y="1416822"/>
            <a:ext cx="6549033" cy="2107428"/>
          </a:xfrm>
          <a:solidFill>
            <a:schemeClr val="bg1"/>
          </a:solidFill>
        </p:spPr>
        <p:txBody>
          <a:bodyPr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2100" u="none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>
              <a:lnSpc>
                <a:spcPct val="80000"/>
              </a:lnSpc>
              <a:defRPr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*No Hyperlinks</a:t>
            </a:r>
            <a:b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*Research, programs, policy, legislation or name of organizations, software, government agencies and government-sponsored agencies may be referenced only in order to maintain presentation clarity and relevance. Modeling software products can be listed once and afterwards refer to generically (software 1, software 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6727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utline/Agend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1444" y="174625"/>
            <a:ext cx="7886700" cy="643543"/>
          </a:xfrm>
        </p:spPr>
        <p:txBody>
          <a:bodyPr>
            <a:normAutofit/>
          </a:bodyPr>
          <a:lstStyle>
            <a:lvl1pPr>
              <a:defRPr lang="en-US" sz="2475" b="1" smtClean="0">
                <a:solidFill>
                  <a:schemeClr val="bg1"/>
                </a:solidFill>
              </a:defRPr>
            </a:lvl1pPr>
          </a:lstStyle>
          <a:p>
            <a:r>
              <a:rPr lang="en-US" sz="2475" b="1" dirty="0">
                <a:solidFill>
                  <a:schemeClr val="bg1"/>
                </a:solidFill>
                <a:latin typeface="+mn-lt"/>
              </a:rPr>
              <a:t>Outline/Agenda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944761" y="1416822"/>
            <a:ext cx="6549033" cy="2107428"/>
          </a:xfrm>
          <a:solidFill>
            <a:schemeClr val="bg1"/>
          </a:solidFill>
        </p:spPr>
        <p:txBody>
          <a:bodyPr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1500" u="none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>
              <a:lnSpc>
                <a:spcPct val="80000"/>
              </a:lnSpc>
              <a:defRPr/>
            </a:pPr>
            <a:r>
              <a:rPr lang="en-US" altLang="en-US" sz="1500" dirty="0">
                <a:latin typeface="Arial" panose="020B0604020202020204" pitchFamily="34" charset="0"/>
                <a:cs typeface="Arial" panose="020B0604020202020204" pitchFamily="34" charset="0"/>
              </a:rPr>
              <a:t>In accordance with CEC policy, any logos of HVAC&amp;R related organizations in images must be covered. </a:t>
            </a:r>
            <a:br>
              <a:rPr lang="en-US" altLang="en-US" sz="15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altLang="en-US" sz="1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 PowerPoint, click Insert </a:t>
            </a:r>
            <a:r>
              <a:rPr lang="en-US" altLang="en-US" sz="12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Shape  Choose Shape. </a:t>
            </a:r>
            <a:br>
              <a:rPr lang="en-US" altLang="en-US" sz="12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</a:br>
            <a:r>
              <a:rPr lang="en-US" altLang="en-US" sz="12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On the Format tab you can change the color of your shape. </a:t>
            </a:r>
            <a:br>
              <a:rPr lang="en-US" altLang="en-US" sz="12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</a:br>
            <a:r>
              <a:rPr lang="en-US" altLang="en-US" sz="12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You can also </a:t>
            </a:r>
            <a:r>
              <a:rPr lang="en-US" altLang="en-US" sz="12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Ctrl+Click</a:t>
            </a:r>
            <a:r>
              <a:rPr lang="en-US" altLang="en-US" sz="12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on your main image + covered shapes, right click, and select “group” so all pieces move and </a:t>
            </a:r>
            <a:br>
              <a:rPr lang="en-US" altLang="en-US" sz="12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</a:br>
            <a:r>
              <a:rPr lang="en-US" altLang="en-US" sz="12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re-size together. Covered logos here.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1328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7163" y="146050"/>
            <a:ext cx="7886700" cy="643543"/>
          </a:xfrm>
        </p:spPr>
        <p:txBody>
          <a:bodyPr>
            <a:normAutofit/>
          </a:bodyPr>
          <a:lstStyle>
            <a:lvl1pPr>
              <a:defRPr lang="en-US" sz="2475" b="1" smtClean="0">
                <a:solidFill>
                  <a:schemeClr val="bg1"/>
                </a:solidFill>
              </a:defRPr>
            </a:lvl1pPr>
          </a:lstStyle>
          <a:p>
            <a:r>
              <a:rPr lang="en-US" sz="2475" b="1" dirty="0">
                <a:solidFill>
                  <a:schemeClr val="bg1"/>
                </a:solidFill>
                <a:latin typeface="+mn-lt"/>
              </a:rPr>
              <a:t>Conclusion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944761" y="1416822"/>
            <a:ext cx="6549033" cy="2107428"/>
          </a:xfrm>
          <a:solidFill>
            <a:schemeClr val="bg1"/>
          </a:solidFill>
        </p:spPr>
        <p:txBody>
          <a:bodyPr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1500" u="none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>
              <a:lnSpc>
                <a:spcPct val="80000"/>
              </a:lnSpc>
              <a:defRPr/>
            </a:pPr>
            <a:r>
              <a:rPr lang="en-US" altLang="en-US" sz="1500" dirty="0">
                <a:latin typeface="Arial" panose="020B0604020202020204" pitchFamily="34" charset="0"/>
                <a:cs typeface="Arial" panose="020B0604020202020204" pitchFamily="34" charset="0"/>
              </a:rPr>
              <a:t>Click here to list conclusions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457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E386D-D596-43F8-8F7F-EC29E2E0A8BB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EDE4D-DC37-4180-B29E-77B367E2B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263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E386D-D596-43F8-8F7F-EC29E2E0A8BB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EDE4D-DC37-4180-B29E-77B367E2B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11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E386D-D596-43F8-8F7F-EC29E2E0A8BB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EDE4D-DC37-4180-B29E-77B367E2B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267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E386D-D596-43F8-8F7F-EC29E2E0A8BB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EDE4D-DC37-4180-B29E-77B367E2B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216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E386D-D596-43F8-8F7F-EC29E2E0A8BB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EDE4D-DC37-4180-B29E-77B367E2B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384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E386D-D596-43F8-8F7F-EC29E2E0A8BB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EDE4D-DC37-4180-B29E-77B367E2B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610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E386D-D596-43F8-8F7F-EC29E2E0A8BB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EDE4D-DC37-4180-B29E-77B367E2B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083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E386D-D596-43F8-8F7F-EC29E2E0A8BB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EDE4D-DC37-4180-B29E-77B367E2B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974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4E386D-D596-43F8-8F7F-EC29E2E0A8BB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EDE4D-DC37-4180-B29E-77B367E2BC8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560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5" r:id="rId12"/>
    <p:sldLayoutId id="2147483666" r:id="rId13"/>
    <p:sldLayoutId id="2147483667" r:id="rId14"/>
    <p:sldLayoutId id="2147483668" r:id="rId15"/>
    <p:sldLayoutId id="2147483669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mmjgwrites.wordpress.com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2013.igem.org/Europe/SocialEvent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5"/>
          <p:cNvSpPr>
            <a:spLocks noGrp="1"/>
          </p:cNvSpPr>
          <p:nvPr>
            <p:ph type="body" sz="half" idx="15"/>
          </p:nvPr>
        </p:nvSpPr>
        <p:spPr>
          <a:xfrm>
            <a:off x="2494547" y="3577819"/>
            <a:ext cx="3891558" cy="716778"/>
          </a:xfrm>
        </p:spPr>
        <p:txBody>
          <a:bodyPr/>
          <a:lstStyle/>
          <a:p>
            <a:r>
              <a:rPr lang="en-US" dirty="0"/>
              <a:t>Omar Abdelaziz</a:t>
            </a:r>
          </a:p>
          <a:p>
            <a:r>
              <a:rPr lang="en-US" dirty="0"/>
              <a:t>Chair, Research Administration Committee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48229" y="1964547"/>
            <a:ext cx="6807200" cy="907878"/>
          </a:xfrm>
        </p:spPr>
        <p:txBody>
          <a:bodyPr/>
          <a:lstStyle/>
          <a:p>
            <a:r>
              <a:rPr lang="en-US" sz="3600" dirty="0"/>
              <a:t>Research Subcommittee Chair’s Breakfast Meeting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F1F7228-1B75-4608-A8D1-4C00BF492DBA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7169157" y="6365363"/>
            <a:ext cx="1772543" cy="439352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half" idx="14"/>
          </p:nvPr>
        </p:nvSpPr>
        <p:spPr>
          <a:xfrm>
            <a:off x="1752004" y="2942807"/>
            <a:ext cx="5734646" cy="538617"/>
          </a:xfrm>
        </p:spPr>
        <p:txBody>
          <a:bodyPr/>
          <a:lstStyle/>
          <a:p>
            <a:r>
              <a:rPr lang="en-US" dirty="0"/>
              <a:t>Tampa, Summer 2023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A4B7064-EE54-3BCA-77BE-0AA3D05DB58F}"/>
              </a:ext>
            </a:extLst>
          </p:cNvPr>
          <p:cNvSpPr/>
          <p:nvPr/>
        </p:nvSpPr>
        <p:spPr>
          <a:xfrm>
            <a:off x="285750" y="5572124"/>
            <a:ext cx="2466975" cy="1285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TAMPA</a:t>
            </a:r>
          </a:p>
        </p:txBody>
      </p:sp>
    </p:spTree>
    <p:extLst>
      <p:ext uri="{BB962C8B-B14F-4D97-AF65-F5344CB8AC3E}">
        <p14:creationId xmlns:p14="http://schemas.microsoft.com/office/powerpoint/2010/main" val="27485002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C3214-34CA-482C-BD0D-B17E22B12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13" y="146050"/>
            <a:ext cx="7886700" cy="643543"/>
          </a:xfrm>
        </p:spPr>
        <p:txBody>
          <a:bodyPr>
            <a:normAutofit/>
          </a:bodyPr>
          <a:lstStyle/>
          <a:p>
            <a:r>
              <a:rPr lang="en-US" sz="3200" dirty="0"/>
              <a:t>New Investigator Award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CB251A-6E83-4646-A0C6-07641C127733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251208" y="1416050"/>
            <a:ext cx="8551147" cy="2108200"/>
          </a:xfrm>
          <a:noFill/>
        </p:spPr>
        <p:txBody>
          <a:bodyPr>
            <a:noAutofit/>
          </a:bodyPr>
          <a:lstStyle/>
          <a:p>
            <a:r>
              <a:rPr lang="en-US" sz="2800" dirty="0"/>
              <a:t>Purpose: To enhance careers of new (&lt;5y) faculty members and promote research related to ASHRAEs goals</a:t>
            </a:r>
          </a:p>
          <a:p>
            <a:r>
              <a:rPr lang="en-US" sz="2800" dirty="0"/>
              <a:t>Highly competitive award based on teaching and research accomplishments and plans</a:t>
            </a:r>
          </a:p>
          <a:p>
            <a:r>
              <a:rPr lang="en-US" sz="2800" dirty="0"/>
              <a:t>Award up to $125k over 3 years to support research</a:t>
            </a:r>
          </a:p>
          <a:p>
            <a:r>
              <a:rPr lang="en-US" sz="2800" dirty="0"/>
              <a:t>10 applications reviewed during winter meeting.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C5A064-DD21-4831-9384-D184C5FD89C6}"/>
              </a:ext>
            </a:extLst>
          </p:cNvPr>
          <p:cNvSpPr/>
          <p:nvPr/>
        </p:nvSpPr>
        <p:spPr>
          <a:xfrm>
            <a:off x="944563" y="4642545"/>
            <a:ext cx="7042150" cy="181588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dirty="0">
                <a:ln/>
                <a:solidFill>
                  <a:schemeClr val="accent4"/>
                </a:solidFill>
              </a:rPr>
              <a:t>2023 New Investigator Award:</a:t>
            </a:r>
          </a:p>
          <a:p>
            <a:pPr algn="ctr"/>
            <a:r>
              <a:rPr lang="en-US" sz="2800" b="1" dirty="0">
                <a:ln/>
                <a:solidFill>
                  <a:schemeClr val="accent4"/>
                </a:solidFill>
              </a:rPr>
              <a:t>Dr. Davide Ziviani</a:t>
            </a:r>
          </a:p>
          <a:p>
            <a:pPr algn="ctr"/>
            <a:r>
              <a:rPr lang="en-US" sz="2800" b="1" dirty="0">
                <a:ln/>
                <a:solidFill>
                  <a:schemeClr val="accent4"/>
                </a:solidFill>
              </a:rPr>
              <a:t>Purdue University</a:t>
            </a:r>
          </a:p>
          <a:p>
            <a:pPr algn="ctr"/>
            <a:r>
              <a:rPr lang="en-US" sz="2400" b="1" i="1" dirty="0">
                <a:ln/>
                <a:solidFill>
                  <a:schemeClr val="accent4"/>
                </a:solidFill>
              </a:rPr>
              <a:t>Novel electrochemical heat pumping concepts</a:t>
            </a:r>
          </a:p>
        </p:txBody>
      </p:sp>
    </p:spTree>
    <p:extLst>
      <p:ext uri="{BB962C8B-B14F-4D97-AF65-F5344CB8AC3E}">
        <p14:creationId xmlns:p14="http://schemas.microsoft.com/office/powerpoint/2010/main" val="2074728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11BD5-D667-443F-B319-44B30F7B5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 to ASHRAE Research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7BE29A-443B-45F1-94DF-CA8BBF369CB2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100013" y="1436914"/>
            <a:ext cx="4628725" cy="4475979"/>
          </a:xfrm>
        </p:spPr>
        <p:txBody>
          <a:bodyPr/>
          <a:lstStyle/>
          <a:p>
            <a:r>
              <a:rPr lang="en-US" sz="1800" dirty="0"/>
              <a:t>Recognizes individual for excellence in volunteer service to Society Research</a:t>
            </a:r>
          </a:p>
          <a:p>
            <a:r>
              <a:rPr lang="en-US" sz="1800" dirty="0"/>
              <a:t>Nominated by TC/TG Chairs</a:t>
            </a:r>
          </a:p>
          <a:p>
            <a:endParaRPr lang="en-US" sz="1800" dirty="0"/>
          </a:p>
          <a:p>
            <a:endParaRPr lang="en-US" sz="1800" dirty="0"/>
          </a:p>
          <a:p>
            <a:r>
              <a:rPr lang="en-US" sz="1800" u="sng" dirty="0"/>
              <a:t>Key dates</a:t>
            </a:r>
            <a:r>
              <a:rPr lang="en-US" sz="1800" dirty="0"/>
              <a:t>:</a:t>
            </a:r>
          </a:p>
          <a:p>
            <a:r>
              <a:rPr lang="en-US" sz="1800" dirty="0"/>
              <a:t>- Submission deadline is September 1, 2023</a:t>
            </a:r>
          </a:p>
          <a:p>
            <a:r>
              <a:rPr lang="en-US" sz="1800" dirty="0"/>
              <a:t>- RAC reviews and selects awardee during the Fall</a:t>
            </a:r>
          </a:p>
          <a:p>
            <a:r>
              <a:rPr lang="en-US" sz="1800" dirty="0"/>
              <a:t>- Winner announced during winter meeting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45D1DF-6D0E-4B36-AC38-FB82431B98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863" t="15133" r="27353" b="4084"/>
          <a:stretch/>
        </p:blipFill>
        <p:spPr>
          <a:xfrm>
            <a:off x="4831977" y="1436914"/>
            <a:ext cx="4186518" cy="4475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7582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3"/>
          </p:nvPr>
        </p:nvSpPr>
        <p:spPr>
          <a:xfrm>
            <a:off x="297398" y="1398890"/>
            <a:ext cx="7041951" cy="3944073"/>
          </a:xfrm>
        </p:spPr>
        <p:txBody>
          <a:bodyPr/>
          <a:lstStyle/>
          <a:p>
            <a:r>
              <a:rPr lang="en-US" sz="2400" dirty="0"/>
              <a:t>Project Monitoring Subcommittee (PMS) Training required for all new PMS members</a:t>
            </a:r>
          </a:p>
          <a:p>
            <a:r>
              <a:rPr lang="en-US" sz="2400" dirty="0"/>
              <a:t>Next session will be held in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July/August </a:t>
            </a:r>
            <a:r>
              <a:rPr lang="en-US" sz="2400" dirty="0"/>
              <a:t> – stay tuned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00013" y="146050"/>
            <a:ext cx="7886700" cy="643543"/>
          </a:xfrm>
        </p:spPr>
        <p:txBody>
          <a:bodyPr>
            <a:normAutofit/>
          </a:bodyPr>
          <a:lstStyle>
            <a:lvl1pPr>
              <a:defRPr lang="en-US" sz="2475" b="1" smtClean="0">
                <a:solidFill>
                  <a:schemeClr val="bg1"/>
                </a:solidFill>
              </a:defRPr>
            </a:lvl1pPr>
          </a:lstStyle>
          <a:p>
            <a:r>
              <a:rPr lang="en-US" sz="2475" b="1" dirty="0">
                <a:solidFill>
                  <a:schemeClr val="bg1"/>
                </a:solidFill>
                <a:latin typeface="+mn-lt"/>
              </a:rPr>
              <a:t>Training</a:t>
            </a:r>
            <a:endParaRPr lang="en-US" dirty="0"/>
          </a:p>
        </p:txBody>
      </p:sp>
      <p:pic>
        <p:nvPicPr>
          <p:cNvPr id="5126" name="Picture 6" descr="See the source image">
            <a:extLst>
              <a:ext uri="{FF2B5EF4-FFF2-40B4-BE49-F238E27FC236}">
                <a16:creationId xmlns:a16="http://schemas.microsoft.com/office/drawing/2014/main" id="{EFCED898-9A71-4F59-91F5-25D81F6896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025" y="3531701"/>
            <a:ext cx="4000500" cy="280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28248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3"/>
          </p:nvPr>
        </p:nvSpPr>
        <p:spPr>
          <a:xfrm>
            <a:off x="349797" y="1443517"/>
            <a:ext cx="7886700" cy="3970966"/>
          </a:xfrm>
          <a:noFill/>
        </p:spPr>
        <p:txBody>
          <a:bodyPr/>
          <a:lstStyle/>
          <a:p>
            <a:r>
              <a:rPr lang="en-US" sz="2400" dirty="0"/>
              <a:t>Research funds to support special publications that increase the effectiveness of ASHRAE research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Approximately 10% of the research budget</a:t>
            </a:r>
          </a:p>
          <a:p>
            <a:r>
              <a:rPr lang="en-US" sz="2400" dirty="0"/>
              <a:t>Design guides and manuals that support ASHRAE’s goals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Efforts considered where commercial need exists and too much effort for volunteers</a:t>
            </a:r>
          </a:p>
          <a:p>
            <a:r>
              <a:rPr lang="en-US" sz="2400" dirty="0"/>
              <a:t>May be used for new publications of updates to existing ones</a:t>
            </a:r>
          </a:p>
          <a:p>
            <a:endParaRPr lang="en-US" sz="2400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00013" y="146050"/>
            <a:ext cx="7886700" cy="643543"/>
          </a:xfrm>
        </p:spPr>
        <p:txBody>
          <a:bodyPr>
            <a:normAutofit/>
          </a:bodyPr>
          <a:lstStyle>
            <a:lvl1pPr>
              <a:defRPr lang="en-US" sz="2475" b="1" smtClean="0">
                <a:solidFill>
                  <a:schemeClr val="bg1"/>
                </a:solidFill>
              </a:defRPr>
            </a:lvl1pPr>
          </a:lstStyle>
          <a:p>
            <a:r>
              <a:rPr lang="en-US" sz="2475" b="1" dirty="0">
                <a:solidFill>
                  <a:schemeClr val="bg1"/>
                </a:solidFill>
                <a:latin typeface="+mn-lt"/>
              </a:rPr>
              <a:t>Funded Publications - Background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5455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3"/>
          </p:nvPr>
        </p:nvSpPr>
        <p:spPr>
          <a:xfrm>
            <a:off x="701489" y="1416822"/>
            <a:ext cx="7886700" cy="3970966"/>
          </a:xfrm>
          <a:noFill/>
        </p:spPr>
        <p:txBody>
          <a:bodyPr/>
          <a:lstStyle/>
          <a:p>
            <a:r>
              <a:rPr lang="en-US" sz="2400" dirty="0"/>
              <a:t>RAC has funded this type of effort in the past using existing processes, but we are launching a new process to address a growing need</a:t>
            </a:r>
          </a:p>
          <a:p>
            <a:endParaRPr lang="en-US" sz="2400" dirty="0"/>
          </a:p>
          <a:p>
            <a:r>
              <a:rPr lang="en-US" sz="2400" dirty="0"/>
              <a:t>RAC is structured to administer projects such as this, but Publications Committee has the expertise needed to ensure value to the society</a:t>
            </a:r>
          </a:p>
          <a:p>
            <a:endParaRPr lang="en-US" sz="2400" dirty="0"/>
          </a:p>
          <a:p>
            <a:r>
              <a:rPr lang="en-US" sz="2400" dirty="0"/>
              <a:t>We are launching a new process better suited to this type of project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00013" y="146050"/>
            <a:ext cx="7886700" cy="643543"/>
          </a:xfrm>
        </p:spPr>
        <p:txBody>
          <a:bodyPr>
            <a:normAutofit/>
          </a:bodyPr>
          <a:lstStyle>
            <a:lvl1pPr>
              <a:defRPr lang="en-US" sz="2475" b="1" smtClean="0">
                <a:solidFill>
                  <a:schemeClr val="bg1"/>
                </a:solidFill>
              </a:defRPr>
            </a:lvl1pPr>
          </a:lstStyle>
          <a:p>
            <a:r>
              <a:rPr lang="en-US" sz="2475" b="1" dirty="0">
                <a:solidFill>
                  <a:schemeClr val="bg1"/>
                </a:solidFill>
                <a:latin typeface="+mn-lt"/>
              </a:rPr>
              <a:t>Funded Publications - 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2795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3"/>
          </p:nvPr>
        </p:nvSpPr>
        <p:spPr>
          <a:xfrm>
            <a:off x="701489" y="1416822"/>
            <a:ext cx="7886700" cy="3970966"/>
          </a:xfrm>
          <a:noFill/>
        </p:spPr>
        <p:txBody>
          <a:bodyPr/>
          <a:lstStyle/>
          <a:p>
            <a:r>
              <a:rPr lang="en-US" sz="2400" dirty="0"/>
              <a:t>Similar to the RTAR for research projects, but addresses issues relevant to publication efforts</a:t>
            </a:r>
          </a:p>
          <a:p>
            <a:r>
              <a:rPr lang="en-US" sz="2400" dirty="0"/>
              <a:t>Key differences: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TC will fill out and submit PTAR form to MORTS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00013" y="146050"/>
            <a:ext cx="7886700" cy="643543"/>
          </a:xfrm>
        </p:spPr>
        <p:txBody>
          <a:bodyPr>
            <a:normAutofit/>
          </a:bodyPr>
          <a:lstStyle>
            <a:lvl1pPr>
              <a:defRPr lang="en-US" sz="2475" b="1" smtClean="0">
                <a:solidFill>
                  <a:schemeClr val="bg1"/>
                </a:solidFill>
              </a:defRPr>
            </a:lvl1pPr>
          </a:lstStyle>
          <a:p>
            <a:r>
              <a:rPr lang="en-US" sz="2475" b="1" dirty="0">
                <a:solidFill>
                  <a:schemeClr val="bg1"/>
                </a:solidFill>
                <a:latin typeface="+mn-lt"/>
              </a:rPr>
              <a:t>Publication Topic Acceptance Request (PTAR)</a:t>
            </a:r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D72A751-F91E-4CDB-9BE8-CA639D467B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2714744"/>
              </p:ext>
            </p:extLst>
          </p:nvPr>
        </p:nvGraphicFramePr>
        <p:xfrm>
          <a:off x="927847" y="2595681"/>
          <a:ext cx="7288306" cy="20259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4153">
                  <a:extLst>
                    <a:ext uri="{9D8B030D-6E8A-4147-A177-3AD203B41FA5}">
                      <a16:colId xmlns:a16="http://schemas.microsoft.com/office/drawing/2014/main" val="1256718076"/>
                    </a:ext>
                  </a:extLst>
                </a:gridCol>
                <a:gridCol w="3644153">
                  <a:extLst>
                    <a:ext uri="{9D8B030D-6E8A-4147-A177-3AD203B41FA5}">
                      <a16:colId xmlns:a16="http://schemas.microsoft.com/office/drawing/2014/main" val="4203832118"/>
                    </a:ext>
                  </a:extLst>
                </a:gridCol>
              </a:tblGrid>
              <a:tr h="315362">
                <a:tc>
                  <a:txBody>
                    <a:bodyPr/>
                    <a:lstStyle/>
                    <a:p>
                      <a:r>
                        <a:rPr lang="en-US" dirty="0"/>
                        <a:t>PTAR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RTAR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3988795"/>
                  </a:ext>
                </a:extLst>
              </a:tr>
              <a:tr h="31536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Publication Need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Research Need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0724087"/>
                  </a:ext>
                </a:extLst>
              </a:tr>
              <a:tr h="315362">
                <a:tc>
                  <a:txBody>
                    <a:bodyPr/>
                    <a:lstStyle/>
                    <a:p>
                      <a:r>
                        <a:rPr lang="en-US" dirty="0"/>
                        <a:t>Target Audience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Project Objectives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2875544"/>
                  </a:ext>
                </a:extLst>
              </a:tr>
              <a:tr h="323874">
                <a:tc>
                  <a:txBody>
                    <a:bodyPr/>
                    <a:lstStyle/>
                    <a:p>
                      <a:r>
                        <a:rPr lang="en-US" dirty="0"/>
                        <a:t>Why funded effort vs. volunteer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Approach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974950"/>
                  </a:ext>
                </a:extLst>
              </a:tr>
              <a:tr h="56292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Relevance and Benefit to ASHRAE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44046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5261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12C7C-0308-4069-AF93-BA79AE577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PTAR Process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E7BF79-03B4-4053-8C28-53E6C1F81C02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930761" y="3629756"/>
            <a:ext cx="7309113" cy="603198"/>
          </a:xfrm>
          <a:noFill/>
        </p:spPr>
        <p:txBody>
          <a:bodyPr/>
          <a:lstStyle/>
          <a:p>
            <a:r>
              <a:rPr lang="en-US" sz="2400" dirty="0"/>
              <a:t>Unlike the RTAR stage, we cannot skip the PTAR since it will be used to coordinate efforts between RAC and Publications Committee</a:t>
            </a:r>
          </a:p>
          <a:p>
            <a:r>
              <a:rPr lang="en-US" sz="2400" dirty="0"/>
              <a:t>PTAR reviewed by the Publications Committee to assess:</a:t>
            </a:r>
          </a:p>
          <a:p>
            <a:pPr marL="285750" indent="-285750">
              <a:buFontTx/>
              <a:buChar char="-"/>
            </a:pPr>
            <a:r>
              <a:rPr lang="en-US" sz="1800" dirty="0"/>
              <a:t>Background</a:t>
            </a:r>
          </a:p>
          <a:p>
            <a:pPr marL="285750" indent="-285750">
              <a:buFontTx/>
              <a:buChar char="-"/>
            </a:pPr>
            <a:r>
              <a:rPr lang="en-US" sz="1800" dirty="0"/>
              <a:t>Publication Need</a:t>
            </a:r>
          </a:p>
          <a:p>
            <a:pPr marL="285750" indent="-285750">
              <a:buFontTx/>
              <a:buChar char="-"/>
            </a:pPr>
            <a:r>
              <a:rPr lang="en-US" sz="1800" dirty="0"/>
              <a:t>Why this should be a paid effort</a:t>
            </a:r>
          </a:p>
        </p:txBody>
      </p: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F7B92F39-C0BC-4037-B1D1-2F2DC31C533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924940"/>
              </p:ext>
            </p:extLst>
          </p:nvPr>
        </p:nvGraphicFramePr>
        <p:xfrm>
          <a:off x="632149" y="1109757"/>
          <a:ext cx="7893698" cy="25554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616132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570B0-D906-40FC-96F0-F1819FF0B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 Statement for Publications (WSP)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5F53AB-49F5-4B79-BD08-30FD39F4E5EA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944761" y="1416822"/>
            <a:ext cx="7305387" cy="2107428"/>
          </a:xfrm>
          <a:noFill/>
        </p:spPr>
        <p:txBody>
          <a:bodyPr/>
          <a:lstStyle/>
          <a:p>
            <a:r>
              <a:rPr lang="en-US" sz="2400" dirty="0"/>
              <a:t>If Publications Committee approves and RAC concurs, the TC may prepare a Work Statement for Publications (WSP)</a:t>
            </a:r>
          </a:p>
          <a:p>
            <a:r>
              <a:rPr lang="en-US" sz="2400" dirty="0"/>
              <a:t>Key difference between WSP and WS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WSPs will be reviewed by RAC to ensure that the publication project is biddable and that appropriate evaluation criteria is in place to use when comparing bids</a:t>
            </a:r>
          </a:p>
          <a:p>
            <a:endParaRPr lang="en-US" sz="2400" dirty="0"/>
          </a:p>
          <a:p>
            <a:r>
              <a:rPr lang="en-US" sz="2400" dirty="0"/>
              <a:t>Current status –may accept more this way. If interested talk to liaison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57C2661-D687-4FF4-880E-7992038E0D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5931992"/>
              </p:ext>
            </p:extLst>
          </p:nvPr>
        </p:nvGraphicFramePr>
        <p:xfrm>
          <a:off x="1524000" y="2687320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33693547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41560255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WSP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82303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Proposed Table of Contents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Scope/Technical Approach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05364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42108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3"/>
          </p:nvPr>
        </p:nvSpPr>
        <p:spPr>
          <a:xfrm>
            <a:off x="944761" y="1416821"/>
            <a:ext cx="4747122" cy="2179133"/>
          </a:xfrm>
          <a:noFill/>
        </p:spPr>
        <p:txBody>
          <a:bodyPr/>
          <a:lstStyle/>
          <a:p>
            <a:r>
              <a:rPr lang="en-US" sz="2400" dirty="0"/>
              <a:t>Identifies key research needs to develop standards, guidelines, best practices, and educational material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Guides TCs while developing research projects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Used by RAC to justify using ASHRAE funds  </a:t>
            </a:r>
          </a:p>
          <a:p>
            <a:pPr marL="342900" indent="-342900">
              <a:buFontTx/>
              <a:buChar char="-"/>
            </a:pPr>
            <a:endParaRPr lang="en-US" sz="2400" dirty="0"/>
          </a:p>
          <a:p>
            <a:r>
              <a:rPr lang="en-US" sz="2400" dirty="0"/>
              <a:t>Update Research Strategic Plan 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Alignment with new ASHRAE Strategic Plan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Modern technical challenges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57163" y="146050"/>
            <a:ext cx="7886700" cy="643543"/>
          </a:xfrm>
        </p:spPr>
        <p:txBody>
          <a:bodyPr>
            <a:normAutofit/>
          </a:bodyPr>
          <a:lstStyle>
            <a:lvl1pPr>
              <a:defRPr lang="en-US" sz="2475" b="1" smtClean="0">
                <a:solidFill>
                  <a:schemeClr val="bg1"/>
                </a:solidFill>
              </a:defRPr>
            </a:lvl1pPr>
          </a:lstStyle>
          <a:p>
            <a:r>
              <a:rPr lang="en-US" sz="2475" b="1" dirty="0">
                <a:solidFill>
                  <a:schemeClr val="bg1"/>
                </a:solidFill>
                <a:latin typeface="+mn-lt"/>
              </a:rPr>
              <a:t>ASHRAE’s Research Strategic Plan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20A0E6-47C0-4118-9367-35F73F9762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530" t="10603" r="31764" b="8662"/>
          <a:stretch/>
        </p:blipFill>
        <p:spPr>
          <a:xfrm>
            <a:off x="5782235" y="1762494"/>
            <a:ext cx="3074894" cy="3788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0496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F2210-BA39-4A37-AF5A-F38469024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81C5E1-5F88-41BF-82F4-BA02CD15C272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noFill/>
        </p:spPr>
        <p:txBody>
          <a:bodyPr/>
          <a:lstStyle/>
          <a:p>
            <a:r>
              <a:rPr lang="en-US" sz="2800" dirty="0"/>
              <a:t>RAC Members</a:t>
            </a:r>
          </a:p>
          <a:p>
            <a:r>
              <a:rPr lang="en-US" sz="2800" dirty="0"/>
              <a:t>Research Subcommittee Chairs</a:t>
            </a:r>
          </a:p>
          <a:p>
            <a:r>
              <a:rPr lang="en-US" sz="2800" dirty="0"/>
              <a:t>PES and PMS members</a:t>
            </a:r>
          </a:p>
          <a:p>
            <a:r>
              <a:rPr lang="en-US" sz="2800" dirty="0"/>
              <a:t>Michael Vaughn</a:t>
            </a:r>
          </a:p>
          <a:p>
            <a:r>
              <a:rPr lang="en-US" sz="2800" dirty="0"/>
              <a:t>Donna Daniel</a:t>
            </a:r>
          </a:p>
        </p:txBody>
      </p:sp>
    </p:spTree>
    <p:extLst>
      <p:ext uri="{BB962C8B-B14F-4D97-AF65-F5344CB8AC3E}">
        <p14:creationId xmlns:p14="http://schemas.microsoft.com/office/powerpoint/2010/main" val="4040122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92869" y="117476"/>
            <a:ext cx="7886700" cy="643543"/>
          </a:xfrm>
        </p:spPr>
        <p:txBody>
          <a:bodyPr>
            <a:normAutofit fontScale="90000"/>
          </a:bodyPr>
          <a:lstStyle>
            <a:lvl1pPr>
              <a:defRPr lang="en-US" sz="2700" b="1" smtClean="0">
                <a:solidFill>
                  <a:schemeClr val="bg1"/>
                </a:solidFill>
              </a:defRPr>
            </a:lvl1pPr>
          </a:lstStyle>
          <a:p>
            <a:r>
              <a:rPr lang="en-US" sz="4400" dirty="0"/>
              <a:t>RAC Activity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3"/>
          </p:nvPr>
        </p:nvSpPr>
        <p:spPr>
          <a:xfrm>
            <a:off x="723305" y="2064522"/>
            <a:ext cx="7697390" cy="2107428"/>
          </a:xfrm>
          <a:noFill/>
        </p:spPr>
        <p:txBody>
          <a:bodyPr/>
          <a:lstStyle/>
          <a:p>
            <a:r>
              <a:rPr lang="en-US" sz="3200" dirty="0"/>
              <a:t>0 Research Topic Acceptance Requests (RTAR)</a:t>
            </a:r>
          </a:p>
          <a:p>
            <a:r>
              <a:rPr lang="en-US" sz="3200" dirty="0"/>
              <a:t>6 Work Statements </a:t>
            </a:r>
          </a:p>
          <a:p>
            <a:r>
              <a:rPr lang="en-US" sz="3200" dirty="0"/>
              <a:t>1 Accepted with comments</a:t>
            </a:r>
          </a:p>
          <a:p>
            <a:r>
              <a:rPr lang="en-US" sz="3200" dirty="0"/>
              <a:t>5 Returned</a:t>
            </a:r>
          </a:p>
          <a:p>
            <a:r>
              <a:rPr lang="en-US" sz="3200" dirty="0"/>
              <a:t>4 Contractor Selections for 4 Projects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08243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5C85B5-AA43-41B1-9724-A2F2F0A083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361453" y="1396700"/>
            <a:ext cx="4421094" cy="3536875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37BD0297-2FB4-49AE-BB6F-C9FA86766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4409A-2899-42CF-B9A1-874062CA4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RAC Membership for SY 22-23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1702383-4DC8-469C-A4B1-0A2751787A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6282051"/>
              </p:ext>
            </p:extLst>
          </p:nvPr>
        </p:nvGraphicFramePr>
        <p:xfrm>
          <a:off x="964276" y="3624811"/>
          <a:ext cx="7265324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2662">
                  <a:extLst>
                    <a:ext uri="{9D8B030D-6E8A-4147-A177-3AD203B41FA5}">
                      <a16:colId xmlns:a16="http://schemas.microsoft.com/office/drawing/2014/main" val="1555713328"/>
                    </a:ext>
                  </a:extLst>
                </a:gridCol>
                <a:gridCol w="3632662">
                  <a:extLst>
                    <a:ext uri="{9D8B030D-6E8A-4147-A177-3AD203B41FA5}">
                      <a16:colId xmlns:a16="http://schemas.microsoft.com/office/drawing/2014/main" val="151820025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dirty="0"/>
                        <a:t>Liaisons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0180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Section 1: Ahmed </a:t>
                      </a:r>
                      <a:r>
                        <a:rPr lang="en-US" b="0" dirty="0" err="1"/>
                        <a:t>Kashef</a:t>
                      </a:r>
                      <a:r>
                        <a:rPr lang="en-US" b="0" dirty="0"/>
                        <a:t>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Section 6: Stefan Elbel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74116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Section 2: William </a:t>
                      </a:r>
                      <a:r>
                        <a:rPr lang="en-US" b="0" dirty="0" err="1"/>
                        <a:t>Hutzel</a:t>
                      </a:r>
                      <a:r>
                        <a:rPr lang="en-US" b="0" dirty="0"/>
                        <a:t>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Section 7: James Bogart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1380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Section 3: Chee Sheng Ow**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Section 8: Carl Huber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5256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Section 4: Dennis Landsberg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Section 9: Roland Charneux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78374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Section 5: Douglas Scott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Section 10: Lorenzo Cremaschi**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2220789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62190A7-21E4-470E-AE5A-54FB288964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0909239"/>
              </p:ext>
            </p:extLst>
          </p:nvPr>
        </p:nvGraphicFramePr>
        <p:xfrm>
          <a:off x="964275" y="1378989"/>
          <a:ext cx="3693449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3449">
                  <a:extLst>
                    <a:ext uri="{9D8B030D-6E8A-4147-A177-3AD203B41FA5}">
                      <a16:colId xmlns:a16="http://schemas.microsoft.com/office/drawing/2014/main" val="38960299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Leadership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76101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Chair: Omar Abdelaziz**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12478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Vice-Chair: William Murphy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10384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RPS Chair: Jin Wen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38504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RAS Chair: Natascha Milesi-Ferretti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86068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0338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F11758-8AAB-7FC1-D583-A2661D778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RAC Members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D4D5F0-2C39-82C5-1DBD-A9997D31F88A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723305" y="2064522"/>
            <a:ext cx="7697390" cy="3180718"/>
          </a:xfrm>
        </p:spPr>
        <p:txBody>
          <a:bodyPr/>
          <a:lstStyle/>
          <a:p>
            <a:r>
              <a:rPr lang="en-US" dirty="0"/>
              <a:t>RAC Welcomes new RLs:</a:t>
            </a:r>
          </a:p>
          <a:p>
            <a:endParaRPr lang="en-US" dirty="0"/>
          </a:p>
          <a:p>
            <a:pPr lvl="1"/>
            <a:r>
              <a:rPr lang="en-US" sz="2400" dirty="0"/>
              <a:t>Dr Chris M Gray</a:t>
            </a:r>
          </a:p>
          <a:p>
            <a:pPr lvl="1"/>
            <a:r>
              <a:rPr lang="en-US" sz="2400" dirty="0"/>
              <a:t>Dr Srinivas </a:t>
            </a:r>
            <a:r>
              <a:rPr lang="en-US" sz="2400" dirty="0" err="1"/>
              <a:t>Katipamula</a:t>
            </a:r>
            <a:endParaRPr lang="en-US" sz="2400" dirty="0"/>
          </a:p>
          <a:p>
            <a:pPr lvl="1"/>
            <a:r>
              <a:rPr lang="en-US" sz="2400" dirty="0" err="1"/>
              <a:t>Mr</a:t>
            </a:r>
            <a:r>
              <a:rPr lang="en-US" sz="2400" dirty="0"/>
              <a:t> Matthew E Mullen</a:t>
            </a:r>
          </a:p>
          <a:p>
            <a:pPr lvl="1"/>
            <a:r>
              <a:rPr lang="en-US" sz="2400" dirty="0" err="1"/>
              <a:t>Mr</a:t>
            </a:r>
            <a:r>
              <a:rPr lang="en-US" sz="2400" dirty="0"/>
              <a:t> </a:t>
            </a:r>
            <a:r>
              <a:rPr lang="en-US" sz="2400" dirty="0" err="1"/>
              <a:t>WenBin</a:t>
            </a:r>
            <a:r>
              <a:rPr lang="en-US" sz="2400" dirty="0"/>
              <a:t> Ng</a:t>
            </a:r>
          </a:p>
          <a:p>
            <a:pPr lvl="1"/>
            <a:r>
              <a:rPr lang="en-US" sz="2400" dirty="0"/>
              <a:t>Dr Zheng O'Neill</a:t>
            </a:r>
          </a:p>
        </p:txBody>
      </p:sp>
    </p:spTree>
    <p:extLst>
      <p:ext uri="{BB962C8B-B14F-4D97-AF65-F5344CB8AC3E}">
        <p14:creationId xmlns:p14="http://schemas.microsoft.com/office/powerpoint/2010/main" val="3510282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3"/>
          </p:nvPr>
        </p:nvSpPr>
        <p:spPr>
          <a:xfrm>
            <a:off x="761702" y="2251461"/>
            <a:ext cx="7620596" cy="3795134"/>
          </a:xfrm>
          <a:noFill/>
        </p:spPr>
        <p:txBody>
          <a:bodyPr/>
          <a:lstStyle/>
          <a:p>
            <a:r>
              <a:rPr lang="en-US" sz="2400" dirty="0"/>
              <a:t>RAC administers five awards and grants:</a:t>
            </a:r>
          </a:p>
          <a:p>
            <a:r>
              <a:rPr lang="en-US" sz="2400" dirty="0"/>
              <a:t>Grant in Aid</a:t>
            </a:r>
          </a:p>
          <a:p>
            <a:r>
              <a:rPr lang="en-US" sz="2400" dirty="0"/>
              <a:t>New Investigator Award</a:t>
            </a:r>
          </a:p>
          <a:p>
            <a:r>
              <a:rPr lang="en-US" sz="2400" dirty="0"/>
              <a:t>Homer Addams Award</a:t>
            </a:r>
          </a:p>
          <a:p>
            <a:r>
              <a:rPr lang="en-US" sz="2400" dirty="0"/>
              <a:t>Service to ASHRAE Research - </a:t>
            </a:r>
            <a:r>
              <a:rPr lang="en-US" sz="2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"WE NEED NOMINATIONS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" </a:t>
            </a:r>
            <a:endParaRPr lang="en-US" sz="2400" dirty="0"/>
          </a:p>
          <a:p>
            <a:r>
              <a:rPr lang="en-US" sz="2400" dirty="0"/>
              <a:t>Innovative Research Grant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00013" y="146050"/>
            <a:ext cx="7886700" cy="643543"/>
          </a:xfrm>
        </p:spPr>
        <p:txBody>
          <a:bodyPr>
            <a:normAutofit/>
          </a:bodyPr>
          <a:lstStyle>
            <a:lvl1pPr>
              <a:defRPr lang="en-US" sz="2475" b="1" smtClean="0">
                <a:solidFill>
                  <a:schemeClr val="bg1"/>
                </a:solidFill>
              </a:defRPr>
            </a:lvl1pPr>
          </a:lstStyle>
          <a:p>
            <a:r>
              <a:rPr lang="en-US" sz="2475" b="1">
                <a:solidFill>
                  <a:schemeClr val="bg1"/>
                </a:solidFill>
                <a:latin typeface="+mn-lt"/>
              </a:rPr>
              <a:t>Awards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A93A68-0175-4826-84E5-05FB081E97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251952" y="1314539"/>
            <a:ext cx="2640168" cy="2442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1592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C3214-34CA-482C-BD0D-B17E22B12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Grant In Aid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CB251A-6E83-4646-A0C6-07641C127733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697352" y="1416821"/>
            <a:ext cx="7996705" cy="3547065"/>
          </a:xfrm>
          <a:noFill/>
        </p:spPr>
        <p:txBody>
          <a:bodyPr/>
          <a:lstStyle/>
          <a:p>
            <a:r>
              <a:rPr lang="en-US" sz="2400" dirty="0"/>
              <a:t>Purpose: To acknowledge graduate students researching ASHRAE related technology, and welcome them into the society</a:t>
            </a:r>
          </a:p>
          <a:p>
            <a:r>
              <a:rPr lang="en-US" sz="2400" dirty="0"/>
              <a:t>Up to $10,000 plus additional $1500 for paper presentation</a:t>
            </a:r>
          </a:p>
          <a:p>
            <a:r>
              <a:rPr lang="en-US" sz="2400" dirty="0"/>
              <a:t>Received 43 applications and selected top 20 candidates during spring meeting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E5BFB24-B6AE-4D16-B27A-355C780A61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2131356"/>
              </p:ext>
            </p:extLst>
          </p:nvPr>
        </p:nvGraphicFramePr>
        <p:xfrm>
          <a:off x="449943" y="3772877"/>
          <a:ext cx="8244115" cy="27924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1029">
                  <a:extLst>
                    <a:ext uri="{9D8B030D-6E8A-4147-A177-3AD203B41FA5}">
                      <a16:colId xmlns:a16="http://schemas.microsoft.com/office/drawing/2014/main" val="3606084315"/>
                    </a:ext>
                  </a:extLst>
                </a:gridCol>
                <a:gridCol w="2061029">
                  <a:extLst>
                    <a:ext uri="{9D8B030D-6E8A-4147-A177-3AD203B41FA5}">
                      <a16:colId xmlns:a16="http://schemas.microsoft.com/office/drawing/2014/main" val="2941565795"/>
                    </a:ext>
                  </a:extLst>
                </a:gridCol>
                <a:gridCol w="1813843">
                  <a:extLst>
                    <a:ext uri="{9D8B030D-6E8A-4147-A177-3AD203B41FA5}">
                      <a16:colId xmlns:a16="http://schemas.microsoft.com/office/drawing/2014/main" val="161754077"/>
                    </a:ext>
                  </a:extLst>
                </a:gridCol>
                <a:gridCol w="2308214">
                  <a:extLst>
                    <a:ext uri="{9D8B030D-6E8A-4147-A177-3AD203B41FA5}">
                      <a16:colId xmlns:a16="http://schemas.microsoft.com/office/drawing/2014/main" val="390748507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r>
                        <a:rPr lang="en-US" dirty="0"/>
                        <a:t>2023 Recipients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66020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Ahn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Jounghwan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Amirhossein Eisapour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Andre Markus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Saba Shahvari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45237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Justin Berquist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William Hobson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Seongjun Park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Brett Stinson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31474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Erin Blackley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Jinglin Jiang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Satya Sundar Patra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Casey Troxler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222680"/>
                  </a:ext>
                </a:extLst>
              </a:tr>
              <a:tr h="399778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Yidan Cui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Guowen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Li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Elias Pergantis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Shenbo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Zhang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44732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Hashani De Silva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Jiacheng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Ma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Mostafa Saad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Xi Zhao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02465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4056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29F09-E336-4B32-9CC3-2B212A6A8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/>
              <a:t>Recent Budget Impacts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0C8F08-F116-4010-B296-FAC82A244B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Total Annual RAC expenditures by society year</a:t>
            </a:r>
          </a:p>
          <a:p>
            <a:pPr lvl="1"/>
            <a:r>
              <a:rPr lang="en-US" dirty="0"/>
              <a:t>SY 2019-20	$5.0M</a:t>
            </a:r>
          </a:p>
          <a:p>
            <a:pPr lvl="1"/>
            <a:r>
              <a:rPr lang="en-US" dirty="0"/>
              <a:t>SY 2020-21	$4.9 M</a:t>
            </a:r>
          </a:p>
          <a:p>
            <a:pPr lvl="1"/>
            <a:r>
              <a:rPr lang="en-US" dirty="0"/>
              <a:t>SY 2021-22	$5.0.M</a:t>
            </a:r>
          </a:p>
          <a:p>
            <a:pPr lvl="1"/>
            <a:r>
              <a:rPr lang="en-US" dirty="0"/>
              <a:t>SY 2022-23	$5.5 M</a:t>
            </a:r>
          </a:p>
          <a:p>
            <a:pPr lvl="1"/>
            <a:endParaRPr lang="en-US" dirty="0"/>
          </a:p>
          <a:p>
            <a:r>
              <a:rPr lang="en-US" dirty="0"/>
              <a:t>We now feel comfortable removing budget restrictions from the research expenditures.</a:t>
            </a:r>
          </a:p>
          <a:p>
            <a:r>
              <a:rPr lang="en-US" dirty="0"/>
              <a:t>RAC funding approval limit has been increased from $250K to $350k due to inflation pressures post-CoVID-19.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692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03B21-7780-3DC4-D040-3124A9675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Budget- Why 350k?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C28213D-11F3-E562-80CC-49D0482484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1830140"/>
              </p:ext>
            </p:extLst>
          </p:nvPr>
        </p:nvGraphicFramePr>
        <p:xfrm>
          <a:off x="371789" y="1225899"/>
          <a:ext cx="8400422" cy="54868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14055">
                  <a:extLst>
                    <a:ext uri="{9D8B030D-6E8A-4147-A177-3AD203B41FA5}">
                      <a16:colId xmlns:a16="http://schemas.microsoft.com/office/drawing/2014/main" val="3887921963"/>
                    </a:ext>
                  </a:extLst>
                </a:gridCol>
                <a:gridCol w="1520766">
                  <a:extLst>
                    <a:ext uri="{9D8B030D-6E8A-4147-A177-3AD203B41FA5}">
                      <a16:colId xmlns:a16="http://schemas.microsoft.com/office/drawing/2014/main" val="2167230704"/>
                    </a:ext>
                  </a:extLst>
                </a:gridCol>
                <a:gridCol w="1665601">
                  <a:extLst>
                    <a:ext uri="{9D8B030D-6E8A-4147-A177-3AD203B41FA5}">
                      <a16:colId xmlns:a16="http://schemas.microsoft.com/office/drawing/2014/main" val="3910448865"/>
                    </a:ext>
                  </a:extLst>
                </a:gridCol>
              </a:tblGrid>
              <a:tr h="329872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Experimental Project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 year- duration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 year-duration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81265228"/>
                  </a:ext>
                </a:extLst>
              </a:tr>
              <a:tr h="73828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spc="-10" dirty="0">
                          <a:effectLst/>
                        </a:rPr>
                        <a:t>Professional Salaries (+ Fringes Benefits)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spc="-10" dirty="0">
                          <a:effectLst/>
                        </a:rPr>
                        <a:t>(1 month per year)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spc="-10" dirty="0">
                          <a:effectLst/>
                        </a:rPr>
                        <a:t>30-50k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spc="-10" dirty="0">
                          <a:effectLst/>
                        </a:rPr>
                        <a:t>45-75k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33059060"/>
                  </a:ext>
                </a:extLst>
              </a:tr>
              <a:tr h="57858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spc="-10">
                          <a:effectLst/>
                        </a:rPr>
                        <a:t>Student Research Assistant (+ Fringes Benefits + Tuitions)</a:t>
                      </a:r>
                      <a:br>
                        <a:rPr lang="en-US" sz="1800" spc="-10">
                          <a:effectLst/>
                        </a:rPr>
                      </a:br>
                      <a:r>
                        <a:rPr lang="en-US" sz="1800" spc="-10">
                          <a:effectLst/>
                        </a:rPr>
                        <a:t>(12 months per year, 20 hours per week)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spc="-10" dirty="0">
                          <a:effectLst/>
                        </a:rPr>
                        <a:t>100-140k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spc="-10" dirty="0">
                          <a:effectLst/>
                          <a:sym typeface="Symbol" panose="05050102010706020507" pitchFamily="18" charset="2"/>
                        </a:rPr>
                        <a:t>150-</a:t>
                      </a:r>
                      <a:r>
                        <a:rPr lang="en-US" sz="1800" spc="-10" dirty="0">
                          <a:effectLst/>
                        </a:rPr>
                        <a:t>200k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37727063"/>
                  </a:ext>
                </a:extLst>
              </a:tr>
              <a:tr h="51837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spc="-10">
                          <a:effectLst/>
                        </a:rPr>
                        <a:t>Modifications and Upgrades Facility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spc="-10" dirty="0">
                          <a:effectLst/>
                          <a:sym typeface="Symbol" panose="05050102010706020507" pitchFamily="18" charset="2"/>
                        </a:rPr>
                        <a:t></a:t>
                      </a:r>
                      <a:r>
                        <a:rPr lang="en-US" sz="1800" spc="-10" dirty="0">
                          <a:effectLst/>
                        </a:rPr>
                        <a:t>12k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spc="-10">
                          <a:effectLst/>
                          <a:sym typeface="Symbol" panose="05050102010706020507" pitchFamily="18" charset="2"/>
                        </a:rPr>
                        <a:t></a:t>
                      </a:r>
                      <a:r>
                        <a:rPr lang="en-US" sz="1800" spc="-10">
                          <a:effectLst/>
                        </a:rPr>
                        <a:t>12k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81783014"/>
                  </a:ext>
                </a:extLst>
              </a:tr>
              <a:tr h="51837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Material, Supplies, Consumables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spc="-10" dirty="0">
                          <a:effectLst/>
                          <a:sym typeface="Symbol" panose="05050102010706020507" pitchFamily="18" charset="2"/>
                        </a:rPr>
                        <a:t></a:t>
                      </a:r>
                      <a:r>
                        <a:rPr lang="en-US" sz="1800" dirty="0">
                          <a:effectLst/>
                        </a:rPr>
                        <a:t>15k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spc="-10">
                          <a:effectLst/>
                          <a:sym typeface="Symbol" panose="05050102010706020507" pitchFamily="18" charset="2"/>
                        </a:rPr>
                        <a:t></a:t>
                      </a:r>
                      <a:r>
                        <a:rPr lang="en-US" sz="1800" spc="-10">
                          <a:effectLst/>
                        </a:rPr>
                        <a:t>22</a:t>
                      </a:r>
                      <a:r>
                        <a:rPr lang="en-US" sz="1800">
                          <a:effectLst/>
                        </a:rPr>
                        <a:t>k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94802034"/>
                  </a:ext>
                </a:extLst>
              </a:tr>
              <a:tr h="50266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spc="-10">
                          <a:effectLst/>
                        </a:rPr>
                        <a:t>Travel &amp; Communications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spc="-10" dirty="0">
                          <a:effectLst/>
                          <a:sym typeface="Symbol" panose="05050102010706020507" pitchFamily="18" charset="2"/>
                        </a:rPr>
                        <a:t></a:t>
                      </a:r>
                      <a:r>
                        <a:rPr lang="en-US" sz="1800" spc="-10" dirty="0">
                          <a:effectLst/>
                        </a:rPr>
                        <a:t>6k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spc="-10">
                          <a:effectLst/>
                          <a:sym typeface="Symbol" panose="05050102010706020507" pitchFamily="18" charset="2"/>
                        </a:rPr>
                        <a:t></a:t>
                      </a:r>
                      <a:r>
                        <a:rPr lang="en-US" sz="1800" spc="-10">
                          <a:effectLst/>
                        </a:rPr>
                        <a:t>9k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79164176"/>
                  </a:ext>
                </a:extLst>
              </a:tr>
              <a:tr h="43982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spc="-10">
                          <a:effectLst/>
                        </a:rPr>
                        <a:t>Total Direct Costs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spc="-10" dirty="0">
                          <a:effectLst/>
                          <a:sym typeface="Symbol" panose="05050102010706020507" pitchFamily="18" charset="2"/>
                        </a:rPr>
                        <a:t></a:t>
                      </a:r>
                      <a:r>
                        <a:rPr lang="en-US" sz="1800" spc="-10" dirty="0">
                          <a:effectLst/>
                        </a:rPr>
                        <a:t>200k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spc="-10">
                          <a:effectLst/>
                          <a:sym typeface="Symbol" panose="05050102010706020507" pitchFamily="18" charset="2"/>
                        </a:rPr>
                        <a:t></a:t>
                      </a:r>
                      <a:r>
                        <a:rPr lang="en-US" sz="1800" spc="-10">
                          <a:effectLst/>
                        </a:rPr>
                        <a:t>295k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30160608"/>
                  </a:ext>
                </a:extLst>
              </a:tr>
              <a:tr h="70686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spc="-10">
                          <a:effectLst/>
                        </a:rPr>
                        <a:t>Indirect Costs and Overheads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spc="-10" dirty="0">
                          <a:effectLst/>
                          <a:sym typeface="Symbol" panose="05050102010706020507" pitchFamily="18" charset="2"/>
                        </a:rPr>
                        <a:t></a:t>
                      </a:r>
                      <a:r>
                        <a:rPr lang="en-US" sz="1800" spc="-10" dirty="0">
                          <a:effectLst/>
                        </a:rPr>
                        <a:t>100k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spc="-10">
                          <a:effectLst/>
                          <a:sym typeface="Symbol" panose="05050102010706020507" pitchFamily="18" charset="2"/>
                        </a:rPr>
                        <a:t></a:t>
                      </a:r>
                      <a:r>
                        <a:rPr lang="en-US" sz="1800" spc="-10">
                          <a:effectLst/>
                        </a:rPr>
                        <a:t>150k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23252046"/>
                  </a:ext>
                </a:extLst>
              </a:tr>
              <a:tr h="62099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spc="-10">
                          <a:effectLst/>
                        </a:rPr>
                        <a:t>TOTAL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spc="-10" dirty="0">
                          <a:effectLst/>
                          <a:sym typeface="Symbol" panose="05050102010706020507" pitchFamily="18" charset="2"/>
                        </a:rPr>
                        <a:t></a:t>
                      </a:r>
                      <a:r>
                        <a:rPr lang="en-US" sz="1800" spc="-10" dirty="0">
                          <a:effectLst/>
                        </a:rPr>
                        <a:t>250 - 330k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spc="-10" dirty="0">
                          <a:effectLst/>
                          <a:sym typeface="Symbol" panose="05050102010706020507" pitchFamily="18" charset="2"/>
                        </a:rPr>
                        <a:t></a:t>
                      </a:r>
                      <a:r>
                        <a:rPr lang="en-US" sz="1800" spc="-10" dirty="0">
                          <a:effectLst/>
                        </a:rPr>
                        <a:t>350 - 450k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734175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73173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3FCD8-0F2A-03A5-D051-58D219AA3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Salary Increase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83AF366-18C1-D17C-8952-3DC10A0A12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515" y="1825625"/>
            <a:ext cx="6956970" cy="43513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61202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4753</TotalTime>
  <Words>966</Words>
  <Application>Microsoft Office PowerPoint</Application>
  <PresentationFormat>On-screen Show (4:3)</PresentationFormat>
  <Paragraphs>195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Symbol</vt:lpstr>
      <vt:lpstr>Office Theme</vt:lpstr>
      <vt:lpstr>PowerPoint Presentation</vt:lpstr>
      <vt:lpstr>RAC Activity</vt:lpstr>
      <vt:lpstr>RAC Membership for SY 22-23</vt:lpstr>
      <vt:lpstr>New RAC Members</vt:lpstr>
      <vt:lpstr>Awards</vt:lpstr>
      <vt:lpstr>Grant In Aid</vt:lpstr>
      <vt:lpstr>Recent Budget Impacts</vt:lpstr>
      <vt:lpstr>Budget- Why 350k?</vt:lpstr>
      <vt:lpstr>Salary Increase</vt:lpstr>
      <vt:lpstr>New Investigator Award</vt:lpstr>
      <vt:lpstr>Service to ASHRAE Research</vt:lpstr>
      <vt:lpstr>Training</vt:lpstr>
      <vt:lpstr>Funded Publications - Background</vt:lpstr>
      <vt:lpstr>Funded Publications - Process</vt:lpstr>
      <vt:lpstr>Publication Topic Acceptance Request (PTAR)</vt:lpstr>
      <vt:lpstr>PTAR Process</vt:lpstr>
      <vt:lpstr>Work Statement for Publications (WSP)</vt:lpstr>
      <vt:lpstr>ASHRAE’s Research Strategic Plan </vt:lpstr>
      <vt:lpstr>Thank You!</vt:lpstr>
      <vt:lpstr>PowerPoint Presentation</vt:lpstr>
    </vt:vector>
  </TitlesOfParts>
  <Company>ASHRAE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Joyce, Megan</dc:creator>
  <cp:lastModifiedBy>Omar Abdelaziz</cp:lastModifiedBy>
  <cp:revision>95</cp:revision>
  <dcterms:created xsi:type="dcterms:W3CDTF">2017-02-06T18:00:44Z</dcterms:created>
  <dcterms:modified xsi:type="dcterms:W3CDTF">2023-06-26T11:08:29Z</dcterms:modified>
</cp:coreProperties>
</file>