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handoutMasterIdLst>
    <p:handoutMasterId r:id="rId21"/>
  </p:handoutMasterIdLst>
  <p:sldIdLst>
    <p:sldId id="257" r:id="rId2"/>
    <p:sldId id="258" r:id="rId3"/>
    <p:sldId id="315" r:id="rId4"/>
    <p:sldId id="460" r:id="rId5"/>
    <p:sldId id="473" r:id="rId6"/>
    <p:sldId id="474" r:id="rId7"/>
    <p:sldId id="461" r:id="rId8"/>
    <p:sldId id="464" r:id="rId9"/>
    <p:sldId id="472" r:id="rId10"/>
    <p:sldId id="462" r:id="rId11"/>
    <p:sldId id="463" r:id="rId12"/>
    <p:sldId id="465" r:id="rId13"/>
    <p:sldId id="466" r:id="rId14"/>
    <p:sldId id="469" r:id="rId15"/>
    <p:sldId id="470" r:id="rId16"/>
    <p:sldId id="471" r:id="rId17"/>
    <p:sldId id="468" r:id="rId18"/>
    <p:sldId id="45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leblanc" initials="SL" lastIdx="1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41" autoAdjust="0"/>
    <p:restoredTop sz="91260" autoAdjust="0"/>
  </p:normalViewPr>
  <p:slideViewPr>
    <p:cSldViewPr>
      <p:cViewPr varScale="1">
        <p:scale>
          <a:sx n="49" d="100"/>
          <a:sy n="49" d="100"/>
        </p:scale>
        <p:origin x="448" y="24"/>
      </p:cViewPr>
      <p:guideLst>
        <p:guide orient="horz" pos="2160"/>
        <p:guide pos="2880"/>
      </p:guideLst>
    </p:cSldViewPr>
  </p:slideViewPr>
  <p:outlineViewPr>
    <p:cViewPr>
      <p:scale>
        <a:sx n="33" d="100"/>
        <a:sy n="33" d="100"/>
      </p:scale>
      <p:origin x="0" y="5188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5CB5323-816D-465F-B6D4-BAC61CB86740}" type="datetimeFigureOut">
              <a:rPr lang="en-US" smtClean="0"/>
              <a:pPr/>
              <a:t>7/26/2017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B660E4-3C8A-4135-9756-8B8CB8481014}" type="slidenum">
              <a:rPr lang="en-US" smtClean="0"/>
              <a:pPr/>
              <a:t>‹#›</a:t>
            </a:fld>
            <a:endParaRPr lang="en-US" dirty="0"/>
          </a:p>
        </p:txBody>
      </p:sp>
    </p:spTree>
    <p:extLst>
      <p:ext uri="{BB962C8B-B14F-4D97-AF65-F5344CB8AC3E}">
        <p14:creationId xmlns:p14="http://schemas.microsoft.com/office/powerpoint/2010/main" val="3687581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3B5A8C-922A-4CF9-8CDE-A7F89D06C69E}" type="datetimeFigureOut">
              <a:rPr lang="en-US" smtClean="0"/>
              <a:pPr/>
              <a:t>7/26/2017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4FAFA0-663C-41F4-A069-077A4705D31A}" type="slidenum">
              <a:rPr lang="en-US" smtClean="0"/>
              <a:pPr/>
              <a:t>‹#›</a:t>
            </a:fld>
            <a:endParaRPr lang="en-US" dirty="0"/>
          </a:p>
        </p:txBody>
      </p:sp>
    </p:spTree>
    <p:extLst>
      <p:ext uri="{BB962C8B-B14F-4D97-AF65-F5344CB8AC3E}">
        <p14:creationId xmlns:p14="http://schemas.microsoft.com/office/powerpoint/2010/main" val="2541196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698BBF2-BA79-48EB-9413-0E3170C14155}" type="slidenum">
              <a:rPr lang="en-US"/>
              <a:pPr>
                <a:defRPr/>
              </a:pPr>
              <a:t>1</a:t>
            </a:fld>
            <a:endParaRPr lang="en-US"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809079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dirty="0"/>
          </a:p>
        </p:txBody>
      </p:sp>
      <p:sp>
        <p:nvSpPr>
          <p:cNvPr id="4" name="Slide Number Placeholder 3"/>
          <p:cNvSpPr>
            <a:spLocks noGrp="1"/>
          </p:cNvSpPr>
          <p:nvPr>
            <p:ph type="sldNum" sz="quarter" idx="5"/>
          </p:nvPr>
        </p:nvSpPr>
        <p:spPr/>
        <p:txBody>
          <a:bodyPr/>
          <a:lstStyle/>
          <a:p>
            <a:pPr>
              <a:defRPr/>
            </a:pPr>
            <a:fld id="{6BBECF7B-E66B-4666-B30C-0EE35C07B5F4}" type="slidenum">
              <a:rPr lang="en-US" smtClean="0"/>
              <a:pPr>
                <a:defRPr/>
              </a:pPr>
              <a:t>2</a:t>
            </a:fld>
            <a:endParaRPr lang="en-US" dirty="0"/>
          </a:p>
        </p:txBody>
      </p:sp>
    </p:spTree>
    <p:extLst>
      <p:ext uri="{BB962C8B-B14F-4D97-AF65-F5344CB8AC3E}">
        <p14:creationId xmlns:p14="http://schemas.microsoft.com/office/powerpoint/2010/main" val="789614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623571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077200" y="18288"/>
            <a:ext cx="1066800" cy="329184"/>
          </a:xfrm>
        </p:spPr>
        <p:txBody>
          <a:bodyPr/>
          <a:lstStyle>
            <a:lvl1pPr algn="r">
              <a:defRPr/>
            </a:lvl1pPr>
          </a:lstStyle>
          <a:p>
            <a:fld id="{1308ED37-1D6D-40F9-BFD6-E1A1D570930A}"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FC9F0B-C847-4CE4-AF24-259B11DC8B57}" type="datetime1">
              <a:rPr lang="en-US" smtClean="0"/>
              <a:pPr/>
              <a:t>7/26/2017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8ED37-1D6D-40F9-BFD6-E1A1D570930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F78A07-2D9B-4D92-B9D7-92DF3E21314E}" type="datetime1">
              <a:rPr lang="en-US" smtClean="0"/>
              <a:pPr/>
              <a:t>7/26/2017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8ED37-1D6D-40F9-BFD6-E1A1D570930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077200" y="18288"/>
            <a:ext cx="1066800" cy="329184"/>
          </a:xfrm>
        </p:spPr>
        <p:txBody>
          <a:bodyPr/>
          <a:lstStyle>
            <a:lvl1pPr algn="r">
              <a:defRPr/>
            </a:lvl1pPr>
          </a:lstStyle>
          <a:p>
            <a:fld id="{1308ED37-1D6D-40F9-BFD6-E1A1D570930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36D9AF-C74C-4078-8E36-FBC6113FD55F}" type="datetime1">
              <a:rPr lang="en-US" smtClean="0"/>
              <a:pPr/>
              <a:t>7/26/2017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08ED37-1D6D-40F9-BFD6-E1A1D570930A}"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C345F40-865D-4F05-9304-F759BC36F631}" type="datetime1">
              <a:rPr lang="en-US" smtClean="0"/>
              <a:pPr/>
              <a:t>7/26/2017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08ED37-1D6D-40F9-BFD6-E1A1D570930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810DCB-5A36-430A-9B8B-F35B743237FB}" type="datetime1">
              <a:rPr lang="en-US" smtClean="0"/>
              <a:pPr/>
              <a:t>7/26/2017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08ED37-1D6D-40F9-BFD6-E1A1D570930A}"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BB3DE2-BAEE-42BC-927F-A8E37EDF8EB8}" type="datetime1">
              <a:rPr lang="en-US" smtClean="0"/>
              <a:pPr/>
              <a:t>7/26/2017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08ED37-1D6D-40F9-BFD6-E1A1D570930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43948-CE42-481D-92AB-A2F9F5586151}" type="datetime1">
              <a:rPr lang="en-US" smtClean="0"/>
              <a:pPr/>
              <a:t>7/26/2017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8077200" y="6528816"/>
            <a:ext cx="1066800" cy="329184"/>
          </a:xfrm>
        </p:spPr>
        <p:txBody>
          <a:bodyPr/>
          <a:lstStyle/>
          <a:p>
            <a:fld id="{1308ED37-1D6D-40F9-BFD6-E1A1D570930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7D233C-F90D-4471-9035-1281AB5710DF}" type="datetime1">
              <a:rPr lang="en-US" smtClean="0"/>
              <a:pPr/>
              <a:t>7/26/2017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08ED37-1D6D-40F9-BFD6-E1A1D570930A}"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EC1953-0C69-4746-96E2-7F878B98D501}" type="datetime1">
              <a:rPr lang="en-US" smtClean="0"/>
              <a:pPr/>
              <a:t>7/26/2017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08ED37-1D6D-40F9-BFD6-E1A1D570930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C12ECD9-A8FF-46E9-A5B2-7EE7317CCF89}" type="datetime1">
              <a:rPr lang="en-US" smtClean="0"/>
              <a:pPr/>
              <a:t>7/26/2017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308ED37-1D6D-40F9-BFD6-E1A1D570930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r>
              <a:rPr lang="en-US" sz="4000" dirty="0"/>
              <a:t>Chair’s breakfast Training</a:t>
            </a:r>
            <a:r>
              <a:rPr lang="en-US" dirty="0"/>
              <a:t/>
            </a:r>
            <a:br>
              <a:rPr lang="en-US" dirty="0"/>
            </a:br>
            <a:r>
              <a:rPr lang="en-US" sz="2000" cap="none" dirty="0"/>
              <a:t>Guide to Writing Standards in Mandatory Language, and General Guidance  on Good Writing for ASHRAE documents</a:t>
            </a:r>
            <a:endParaRPr lang="en-US" sz="2000" i="1" cap="none" dirty="0"/>
          </a:p>
        </p:txBody>
      </p:sp>
      <p:sp>
        <p:nvSpPr>
          <p:cNvPr id="9" name="Subtitle 8"/>
          <p:cNvSpPr>
            <a:spLocks noGrp="1"/>
          </p:cNvSpPr>
          <p:nvPr>
            <p:ph type="subTitle" idx="1"/>
          </p:nvPr>
        </p:nvSpPr>
        <p:spPr/>
        <p:txBody>
          <a:bodyPr>
            <a:normAutofit lnSpcReduction="10000"/>
          </a:bodyPr>
          <a:lstStyle/>
          <a:p>
            <a:r>
              <a:rPr lang="en-US" dirty="0"/>
              <a:t>Presented by:</a:t>
            </a:r>
          </a:p>
          <a:p>
            <a:r>
              <a:rPr lang="en-US" sz="3600" dirty="0"/>
              <a:t>Don Brundage</a:t>
            </a:r>
          </a:p>
          <a:p>
            <a:r>
              <a:rPr lang="en-US" sz="3600" dirty="0"/>
              <a:t>Chair, PPIS subcommittee</a:t>
            </a:r>
          </a:p>
        </p:txBody>
      </p:sp>
      <p:sp>
        <p:nvSpPr>
          <p:cNvPr id="6" name="Slide Number Placeholder 5"/>
          <p:cNvSpPr>
            <a:spLocks noGrp="1"/>
          </p:cNvSpPr>
          <p:nvPr>
            <p:ph type="sldNum" sz="quarter" idx="12"/>
          </p:nvPr>
        </p:nvSpPr>
        <p:spPr/>
        <p:txBody>
          <a:bodyPr/>
          <a:lstStyle/>
          <a:p>
            <a:fld id="{1308ED37-1D6D-40F9-BFD6-E1A1D570930A}" type="slidenum">
              <a:rPr lang="en-US" smtClean="0"/>
              <a:pPr/>
              <a:t>1</a:t>
            </a:fld>
            <a:endParaRPr lang="en-US" dirty="0"/>
          </a:p>
        </p:txBody>
      </p:sp>
      <p:sp>
        <p:nvSpPr>
          <p:cNvPr id="14340" name="Text Box 8"/>
          <p:cNvSpPr txBox="1">
            <a:spLocks noChangeArrowheads="1"/>
          </p:cNvSpPr>
          <p:nvPr/>
        </p:nvSpPr>
        <p:spPr bwMode="auto">
          <a:xfrm>
            <a:off x="1246909" y="4168589"/>
            <a:ext cx="6442364" cy="329081"/>
          </a:xfrm>
          <a:prstGeom prst="rect">
            <a:avLst/>
          </a:prstGeom>
          <a:noFill/>
          <a:ln w="9525">
            <a:noFill/>
            <a:miter lim="800000"/>
            <a:headEnd/>
            <a:tailEnd/>
          </a:ln>
        </p:spPr>
        <p:txBody>
          <a:bodyPr lIns="82058" tIns="41029" rIns="82058" bIns="41029">
            <a:spAutoFit/>
          </a:bodyPr>
          <a:lstStyle/>
          <a:p>
            <a:endParaRPr lang="en-US" sz="1600" dirty="0"/>
          </a:p>
        </p:txBody>
      </p:sp>
      <p:sp>
        <p:nvSpPr>
          <p:cNvPr id="2058" name="Rectangle 10"/>
          <p:cNvSpPr>
            <a:spLocks noChangeArrowheads="1"/>
          </p:cNvSpPr>
          <p:nvPr/>
        </p:nvSpPr>
        <p:spPr bwMode="auto">
          <a:xfrm>
            <a:off x="692728" y="4504765"/>
            <a:ext cx="7772977" cy="1143000"/>
          </a:xfrm>
          <a:prstGeom prst="rect">
            <a:avLst/>
          </a:prstGeom>
          <a:noFill/>
          <a:ln w="9525">
            <a:noFill/>
            <a:miter lim="800000"/>
            <a:headEnd/>
            <a:tailEnd/>
          </a:ln>
          <a:effectLst/>
        </p:spPr>
        <p:txBody>
          <a:bodyPr lIns="91418" tIns="45709" rIns="91418" bIns="45709" anchor="ctr"/>
          <a:lstStyle/>
          <a:p>
            <a:pPr algn="ctr" defTabSz="914608">
              <a:defRPr/>
            </a:pPr>
            <a:endParaRPr lang="en-US" sz="3200" b="1" dirty="0">
              <a:solidFill>
                <a:schemeClr val="tx2"/>
              </a:solidFill>
              <a:effectLst>
                <a:outerShdw blurRad="38100" dist="38100" dir="2700000" algn="tl">
                  <a:srgbClr val="000000"/>
                </a:outerShdw>
              </a:effectLs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Where  is Mandatory Required,</a:t>
            </a:r>
            <a:br>
              <a:rPr lang="en-US" dirty="0"/>
            </a:br>
            <a:r>
              <a:rPr lang="en-US" dirty="0"/>
              <a:t>and Where is it </a:t>
            </a:r>
            <a:r>
              <a:rPr lang="en-US" u="sng" dirty="0"/>
              <a:t>not</a:t>
            </a:r>
            <a:r>
              <a:rPr lang="en-US" dirty="0"/>
              <a:t> Required?</a:t>
            </a:r>
          </a:p>
        </p:txBody>
      </p:sp>
      <p:sp>
        <p:nvSpPr>
          <p:cNvPr id="3" name="Content Placeholder 2"/>
          <p:cNvSpPr>
            <a:spLocks noGrp="1"/>
          </p:cNvSpPr>
          <p:nvPr>
            <p:ph idx="1"/>
          </p:nvPr>
        </p:nvSpPr>
        <p:spPr/>
        <p:txBody>
          <a:bodyPr>
            <a:normAutofit fontScale="92500" lnSpcReduction="10000"/>
          </a:bodyPr>
          <a:lstStyle/>
          <a:p>
            <a:r>
              <a:rPr lang="en-US" dirty="0"/>
              <a:t>Mandatory language applies to </a:t>
            </a:r>
            <a:r>
              <a:rPr lang="en-US" u="sng" dirty="0"/>
              <a:t>instructions for the user to comply with the standard.</a:t>
            </a:r>
          </a:p>
          <a:p>
            <a:r>
              <a:rPr lang="en-US" dirty="0">
                <a:solidFill>
                  <a:srgbClr val="FF0000"/>
                </a:solidFill>
              </a:rPr>
              <a:t>Definitions</a:t>
            </a:r>
            <a:r>
              <a:rPr lang="en-US" dirty="0"/>
              <a:t>, </a:t>
            </a:r>
            <a:r>
              <a:rPr lang="en-US" dirty="0">
                <a:solidFill>
                  <a:srgbClr val="FF0000"/>
                </a:solidFill>
              </a:rPr>
              <a:t>Purpose</a:t>
            </a:r>
            <a:r>
              <a:rPr lang="en-US" dirty="0"/>
              <a:t>, </a:t>
            </a:r>
            <a:r>
              <a:rPr lang="en-US" dirty="0">
                <a:solidFill>
                  <a:srgbClr val="FF0000"/>
                </a:solidFill>
              </a:rPr>
              <a:t>Preface, </a:t>
            </a:r>
            <a:r>
              <a:rPr lang="en-US" dirty="0"/>
              <a:t>and</a:t>
            </a:r>
            <a:r>
              <a:rPr lang="en-US" dirty="0">
                <a:solidFill>
                  <a:srgbClr val="FF0000"/>
                </a:solidFill>
              </a:rPr>
              <a:t> Informative Notes</a:t>
            </a:r>
            <a:r>
              <a:rPr lang="en-US" dirty="0"/>
              <a:t> – </a:t>
            </a:r>
            <a:r>
              <a:rPr lang="en-US" u="sng" dirty="0"/>
              <a:t>must not </a:t>
            </a:r>
            <a:r>
              <a:rPr lang="en-US" dirty="0"/>
              <a:t>be written in mandatory language.</a:t>
            </a:r>
          </a:p>
          <a:p>
            <a:r>
              <a:rPr lang="en-US" dirty="0"/>
              <a:t>Does not apply to some (but not all) </a:t>
            </a:r>
            <a:r>
              <a:rPr lang="en-US" u="sng" dirty="0">
                <a:solidFill>
                  <a:srgbClr val="FF0000"/>
                </a:solidFill>
              </a:rPr>
              <a:t>Informative</a:t>
            </a:r>
            <a:r>
              <a:rPr lang="en-US" dirty="0">
                <a:solidFill>
                  <a:srgbClr val="FF0000"/>
                </a:solidFill>
              </a:rPr>
              <a:t> Appendices. </a:t>
            </a:r>
          </a:p>
          <a:p>
            <a:r>
              <a:rPr lang="en-US" dirty="0"/>
              <a:t>Does not apply to instructions to the </a:t>
            </a:r>
            <a:r>
              <a:rPr lang="en-US" dirty="0">
                <a:solidFill>
                  <a:srgbClr val="FF0000"/>
                </a:solidFill>
              </a:rPr>
              <a:t>Authority Having Jurisdiction</a:t>
            </a:r>
            <a:r>
              <a:rPr lang="en-US" dirty="0"/>
              <a:t>, but instructions to the AHJ should be minimized.</a:t>
            </a:r>
          </a:p>
        </p:txBody>
      </p:sp>
      <p:sp>
        <p:nvSpPr>
          <p:cNvPr id="4" name="Slide Number Placeholder 3"/>
          <p:cNvSpPr>
            <a:spLocks noGrp="1"/>
          </p:cNvSpPr>
          <p:nvPr>
            <p:ph type="sldNum" sz="quarter" idx="12"/>
          </p:nvPr>
        </p:nvSpPr>
        <p:spPr/>
        <p:txBody>
          <a:bodyPr/>
          <a:lstStyle/>
          <a:p>
            <a:fld id="{1308ED37-1D6D-40F9-BFD6-E1A1D570930A}" type="slidenum">
              <a:rPr lang="en-US" smtClean="0"/>
              <a:pPr/>
              <a:t>10</a:t>
            </a:fld>
            <a:endParaRPr lang="en-US" dirty="0"/>
          </a:p>
        </p:txBody>
      </p:sp>
    </p:spTree>
    <p:extLst>
      <p:ext uri="{BB962C8B-B14F-4D97-AF65-F5344CB8AC3E}">
        <p14:creationId xmlns:p14="http://schemas.microsoft.com/office/powerpoint/2010/main" val="131371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685800" y="2362200"/>
            <a:ext cx="7772400" cy="2200275"/>
          </a:xfrm>
        </p:spPr>
        <p:txBody>
          <a:bodyPr>
            <a:normAutofit fontScale="90000"/>
          </a:bodyPr>
          <a:lstStyle/>
          <a:p>
            <a:r>
              <a:rPr lang="en-US" cap="none" dirty="0">
                <a:solidFill>
                  <a:srgbClr val="FF0000"/>
                </a:solidFill>
              </a:rPr>
              <a:t>Examples of acceptable uses of the “permissive” words </a:t>
            </a:r>
          </a:p>
        </p:txBody>
      </p:sp>
      <p:sp>
        <p:nvSpPr>
          <p:cNvPr id="10" name="Text Placeholder 9"/>
          <p:cNvSpPr>
            <a:spLocks noGrp="1"/>
          </p:cNvSpPr>
          <p:nvPr>
            <p:ph type="body" idx="1"/>
          </p:nvPr>
        </p:nvSpPr>
        <p:spPr/>
        <p:txBody>
          <a:bodyPr/>
          <a:lstStyle/>
          <a:p>
            <a:r>
              <a:rPr lang="en-US" dirty="0">
                <a:solidFill>
                  <a:schemeClr val="bg1"/>
                </a:solidFill>
              </a:rPr>
              <a:t>With (for some) suggestions for improvements, to make the instructions even clearer</a:t>
            </a:r>
          </a:p>
        </p:txBody>
      </p:sp>
      <p:sp>
        <p:nvSpPr>
          <p:cNvPr id="4" name="Slide Number Placeholder 3"/>
          <p:cNvSpPr>
            <a:spLocks noGrp="1"/>
          </p:cNvSpPr>
          <p:nvPr>
            <p:ph type="sldNum" sz="quarter" idx="12"/>
          </p:nvPr>
        </p:nvSpPr>
        <p:spPr/>
        <p:txBody>
          <a:bodyPr/>
          <a:lstStyle/>
          <a:p>
            <a:fld id="{1308ED37-1D6D-40F9-BFD6-E1A1D570930A}" type="slidenum">
              <a:rPr lang="en-US" smtClean="0"/>
              <a:pPr/>
              <a:t>11</a:t>
            </a:fld>
            <a:endParaRPr lang="en-US" dirty="0"/>
          </a:p>
        </p:txBody>
      </p:sp>
    </p:spTree>
    <p:extLst>
      <p:ext uri="{BB962C8B-B14F-4D97-AF65-F5344CB8AC3E}">
        <p14:creationId xmlns:p14="http://schemas.microsoft.com/office/powerpoint/2010/main" val="4284824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Permissive Examples: “would”</a:t>
            </a:r>
          </a:p>
        </p:txBody>
      </p:sp>
      <p:sp>
        <p:nvSpPr>
          <p:cNvPr id="6" name="Content Placeholder 5"/>
          <p:cNvSpPr>
            <a:spLocks noGrp="1"/>
          </p:cNvSpPr>
          <p:nvPr>
            <p:ph idx="1"/>
          </p:nvPr>
        </p:nvSpPr>
        <p:spPr/>
        <p:txBody>
          <a:bodyPr>
            <a:normAutofit/>
          </a:bodyPr>
          <a:lstStyle/>
          <a:p>
            <a:r>
              <a:rPr lang="en-US" sz="2800" i="1" dirty="0"/>
              <a:t>…Such conditioned space shall be brought into compliance with requirements which </a:t>
            </a:r>
            <a:r>
              <a:rPr lang="en-US" sz="2800" b="1" i="1" dirty="0"/>
              <a:t>would</a:t>
            </a:r>
            <a:r>
              <a:rPr lang="en-US" sz="2800" i="1" dirty="0"/>
              <a:t> apply to a new building.</a:t>
            </a:r>
          </a:p>
          <a:p>
            <a:r>
              <a:rPr lang="en-US" sz="2800" dirty="0"/>
              <a:t>This was part of a standard giving requirements applying to retrofit construction. This says use the stricter requirements for new construction, which is a clear, mandatory instruction in this context. </a:t>
            </a:r>
          </a:p>
          <a:p>
            <a:r>
              <a:rPr lang="en-US" sz="2800" i="1" dirty="0">
                <a:solidFill>
                  <a:srgbClr val="FF0000"/>
                </a:solidFill>
              </a:rPr>
              <a:t>However, “would apply” could be replaced with “are applicable.” This has the same meaning and avoids using “would.”</a:t>
            </a:r>
          </a:p>
          <a:p>
            <a:endParaRPr lang="en-US" sz="2800" dirty="0"/>
          </a:p>
        </p:txBody>
      </p:sp>
      <p:sp>
        <p:nvSpPr>
          <p:cNvPr id="4" name="Slide Number Placeholder 3"/>
          <p:cNvSpPr>
            <a:spLocks noGrp="1"/>
          </p:cNvSpPr>
          <p:nvPr>
            <p:ph type="sldNum" sz="quarter" idx="12"/>
          </p:nvPr>
        </p:nvSpPr>
        <p:spPr/>
        <p:txBody>
          <a:bodyPr/>
          <a:lstStyle/>
          <a:p>
            <a:fld id="{1308ED37-1D6D-40F9-BFD6-E1A1D570930A}" type="slidenum">
              <a:rPr lang="en-US" smtClean="0"/>
              <a:pPr/>
              <a:t>12</a:t>
            </a:fld>
            <a:endParaRPr lang="en-US" dirty="0"/>
          </a:p>
        </p:txBody>
      </p:sp>
    </p:spTree>
    <p:extLst>
      <p:ext uri="{BB962C8B-B14F-4D97-AF65-F5344CB8AC3E}">
        <p14:creationId xmlns:p14="http://schemas.microsoft.com/office/powerpoint/2010/main" val="1968786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Permissive Example: “them”</a:t>
            </a:r>
          </a:p>
        </p:txBody>
      </p:sp>
      <p:sp>
        <p:nvSpPr>
          <p:cNvPr id="6" name="Content Placeholder 5"/>
          <p:cNvSpPr>
            <a:spLocks noGrp="1"/>
          </p:cNvSpPr>
          <p:nvPr>
            <p:ph idx="1"/>
          </p:nvPr>
        </p:nvSpPr>
        <p:spPr/>
        <p:txBody>
          <a:bodyPr>
            <a:normAutofit/>
          </a:bodyPr>
          <a:lstStyle/>
          <a:p>
            <a:r>
              <a:rPr lang="en-US" sz="2800" i="1" dirty="0"/>
              <a:t>…interior and exterior doors shall have a minimum distance between </a:t>
            </a:r>
            <a:r>
              <a:rPr lang="en-US" sz="2800" i="1" u="sng" dirty="0"/>
              <a:t>them</a:t>
            </a:r>
            <a:r>
              <a:rPr lang="en-US" sz="2800" i="1" dirty="0"/>
              <a:t> of not less than 2.1 meters.</a:t>
            </a:r>
          </a:p>
          <a:p>
            <a:r>
              <a:rPr lang="en-US" sz="2800" dirty="0"/>
              <a:t>Since the reference for “them” is clear,  there is no ambiguity, and this is acceptable. It would be cumbersome to repeat “interior and exterior doors.”</a:t>
            </a:r>
          </a:p>
          <a:p>
            <a:r>
              <a:rPr lang="en-US" sz="2800" i="1" dirty="0">
                <a:solidFill>
                  <a:srgbClr val="FF0000"/>
                </a:solidFill>
              </a:rPr>
              <a:t>However, a better option would be rewording the phrase to: </a:t>
            </a:r>
            <a:r>
              <a:rPr lang="en-US" sz="2800" i="1" dirty="0"/>
              <a:t>The space between interior and exterior doors shall not be less than 2.1 meters.</a:t>
            </a:r>
            <a:endParaRPr lang="en-US" sz="2800" i="1" dirty="0">
              <a:solidFill>
                <a:srgbClr val="FF0000"/>
              </a:solidFill>
            </a:endParaRPr>
          </a:p>
          <a:p>
            <a:endParaRPr lang="en-US" sz="2800" dirty="0"/>
          </a:p>
        </p:txBody>
      </p:sp>
      <p:sp>
        <p:nvSpPr>
          <p:cNvPr id="4" name="Slide Number Placeholder 3"/>
          <p:cNvSpPr>
            <a:spLocks noGrp="1"/>
          </p:cNvSpPr>
          <p:nvPr>
            <p:ph type="sldNum" sz="quarter" idx="12"/>
          </p:nvPr>
        </p:nvSpPr>
        <p:spPr/>
        <p:txBody>
          <a:bodyPr/>
          <a:lstStyle/>
          <a:p>
            <a:fld id="{1308ED37-1D6D-40F9-BFD6-E1A1D570930A}" type="slidenum">
              <a:rPr lang="en-US" smtClean="0"/>
              <a:pPr/>
              <a:t>13</a:t>
            </a:fld>
            <a:endParaRPr lang="en-US" dirty="0"/>
          </a:p>
        </p:txBody>
      </p:sp>
    </p:spTree>
    <p:extLst>
      <p:ext uri="{BB962C8B-B14F-4D97-AF65-F5344CB8AC3E}">
        <p14:creationId xmlns:p14="http://schemas.microsoft.com/office/powerpoint/2010/main" val="3207245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Permissive Example: “may”</a:t>
            </a:r>
          </a:p>
        </p:txBody>
      </p:sp>
      <p:sp>
        <p:nvSpPr>
          <p:cNvPr id="6" name="Content Placeholder 5"/>
          <p:cNvSpPr>
            <a:spLocks noGrp="1"/>
          </p:cNvSpPr>
          <p:nvPr>
            <p:ph idx="1"/>
          </p:nvPr>
        </p:nvSpPr>
        <p:spPr/>
        <p:txBody>
          <a:bodyPr>
            <a:normAutofit lnSpcReduction="10000"/>
          </a:bodyPr>
          <a:lstStyle/>
          <a:p>
            <a:r>
              <a:rPr lang="en-US" sz="2800" i="1" dirty="0"/>
              <a:t>…</a:t>
            </a:r>
            <a:r>
              <a:rPr lang="en-US" sz="2800" dirty="0"/>
              <a:t>A site plan showing all adjacent buildings and topography </a:t>
            </a:r>
            <a:r>
              <a:rPr lang="en-US" sz="2800" u="sng" dirty="0"/>
              <a:t>which</a:t>
            </a:r>
            <a:r>
              <a:rPr lang="en-US" sz="2800" dirty="0"/>
              <a:t> </a:t>
            </a:r>
            <a:r>
              <a:rPr lang="en-US" sz="2800" u="sng" dirty="0"/>
              <a:t>may </a:t>
            </a:r>
            <a:r>
              <a:rPr lang="en-US" sz="2800" dirty="0"/>
              <a:t>shade the proposed building (with estimated height or number of stories</a:t>
            </a:r>
            <a:r>
              <a:rPr lang="en-US" sz="2800" i="1" dirty="0"/>
              <a:t>).</a:t>
            </a:r>
          </a:p>
          <a:p>
            <a:r>
              <a:rPr lang="en-US" sz="2800" dirty="0"/>
              <a:t>Shading is a natural phenomenon, </a:t>
            </a:r>
            <a:r>
              <a:rPr lang="en-US" sz="2800"/>
              <a:t>you can’t </a:t>
            </a:r>
            <a:r>
              <a:rPr lang="en-US" sz="2800" dirty="0"/>
              <a:t>say whether it is allowed to occur by using “shall.” This says “include anything which could possibly shade the building,” which is unambiguous in this context.</a:t>
            </a:r>
          </a:p>
          <a:p>
            <a:r>
              <a:rPr lang="en-US" sz="2800" dirty="0">
                <a:solidFill>
                  <a:srgbClr val="FF0000"/>
                </a:solidFill>
              </a:rPr>
              <a:t>Alternatively, “which may shade” could be replaced with “capable of shading.”</a:t>
            </a:r>
          </a:p>
        </p:txBody>
      </p:sp>
      <p:sp>
        <p:nvSpPr>
          <p:cNvPr id="4" name="Slide Number Placeholder 3"/>
          <p:cNvSpPr>
            <a:spLocks noGrp="1"/>
          </p:cNvSpPr>
          <p:nvPr>
            <p:ph type="sldNum" sz="quarter" idx="12"/>
          </p:nvPr>
        </p:nvSpPr>
        <p:spPr/>
        <p:txBody>
          <a:bodyPr/>
          <a:lstStyle/>
          <a:p>
            <a:fld id="{1308ED37-1D6D-40F9-BFD6-E1A1D570930A}" type="slidenum">
              <a:rPr lang="en-US" smtClean="0"/>
              <a:pPr/>
              <a:t>14</a:t>
            </a:fld>
            <a:endParaRPr lang="en-US" dirty="0"/>
          </a:p>
        </p:txBody>
      </p:sp>
    </p:spTree>
    <p:extLst>
      <p:ext uri="{BB962C8B-B14F-4D97-AF65-F5344CB8AC3E}">
        <p14:creationId xmlns:p14="http://schemas.microsoft.com/office/powerpoint/2010/main" val="3171177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Permissive Examples:</a:t>
            </a:r>
            <a:br>
              <a:rPr lang="en-US" dirty="0"/>
            </a:br>
            <a:r>
              <a:rPr lang="en-US" dirty="0"/>
              <a:t>Mandatory applies to </a:t>
            </a:r>
            <a:r>
              <a:rPr lang="en-US" u="sng" dirty="0"/>
              <a:t>user</a:t>
            </a:r>
            <a:r>
              <a:rPr lang="en-US" dirty="0"/>
              <a:t>, not </a:t>
            </a:r>
            <a:r>
              <a:rPr lang="en-US" u="sng" dirty="0"/>
              <a:t>approver</a:t>
            </a:r>
          </a:p>
        </p:txBody>
      </p:sp>
      <p:sp>
        <p:nvSpPr>
          <p:cNvPr id="3" name="Content Placeholder 2"/>
          <p:cNvSpPr>
            <a:spLocks noGrp="1"/>
          </p:cNvSpPr>
          <p:nvPr>
            <p:ph idx="1"/>
          </p:nvPr>
        </p:nvSpPr>
        <p:spPr/>
        <p:txBody>
          <a:bodyPr>
            <a:normAutofit lnSpcReduction="10000"/>
          </a:bodyPr>
          <a:lstStyle/>
          <a:p>
            <a:r>
              <a:rPr lang="en-US" sz="2000" dirty="0"/>
              <a:t>Pump differential pressure (head) for the purpose of sizing pumps shall be determined in accordance with </a:t>
            </a:r>
            <a:r>
              <a:rPr lang="en-US" sz="2000" u="sng" dirty="0"/>
              <a:t>generally</a:t>
            </a:r>
            <a:r>
              <a:rPr lang="en-US" sz="2000" dirty="0"/>
              <a:t> accepted engineering standards and handbooks </a:t>
            </a:r>
            <a:r>
              <a:rPr lang="en-US" sz="2000" u="sng" dirty="0"/>
              <a:t>acceptable</a:t>
            </a:r>
            <a:r>
              <a:rPr lang="en-US" sz="2000" dirty="0"/>
              <a:t> to the authority having jurisdiction</a:t>
            </a:r>
          </a:p>
          <a:p>
            <a:endParaRPr lang="en-US" sz="2000" i="1" u="dbl" dirty="0"/>
          </a:p>
          <a:p>
            <a:r>
              <a:rPr lang="en-US" sz="2000" dirty="0"/>
              <a:t>The authority having jurisdiction (sometimes called the “adopting authority”) is not the user, and giving discretion to them is </a:t>
            </a:r>
            <a:r>
              <a:rPr lang="en-US" sz="2000" u="sng" dirty="0"/>
              <a:t>acceptable</a:t>
            </a:r>
            <a:r>
              <a:rPr lang="en-US" sz="2000" dirty="0"/>
              <a:t>, but not </a:t>
            </a:r>
            <a:r>
              <a:rPr lang="en-US" sz="2000" u="sng" dirty="0"/>
              <a:t>ideal</a:t>
            </a:r>
            <a:r>
              <a:rPr lang="en-US" sz="2000" dirty="0"/>
              <a:t>. </a:t>
            </a:r>
            <a:r>
              <a:rPr lang="en-US" sz="2000" i="1" dirty="0">
                <a:effectLst>
                  <a:outerShdw blurRad="38100" dist="38100" dir="2700000" algn="tl">
                    <a:srgbClr val="000000">
                      <a:alpha val="43137"/>
                    </a:srgbClr>
                  </a:outerShdw>
                </a:effectLst>
              </a:rPr>
              <a:t>(This is a “good standard writing” issue, not a mandatory language issue.)</a:t>
            </a:r>
          </a:p>
          <a:p>
            <a:endParaRPr lang="en-US" sz="2000" dirty="0"/>
          </a:p>
          <a:p>
            <a:r>
              <a:rPr lang="en-US" sz="2000" dirty="0"/>
              <a:t>A better solution would be something like “determined in accordance with ASHRAE MOT X.XX”  rather than “generally accepted engineering standards and handbooks” which would also eliminate the need for the adopting authority to use their judgment.</a:t>
            </a:r>
            <a:r>
              <a:rPr lang="en-US" sz="2000" i="1" u="dbl" dirty="0"/>
              <a:t/>
            </a:r>
            <a:br>
              <a:rPr lang="en-US" sz="2000" i="1" u="dbl" dirty="0"/>
            </a:br>
            <a:endParaRPr lang="en-US" sz="2000" i="1" dirty="0"/>
          </a:p>
        </p:txBody>
      </p:sp>
      <p:sp>
        <p:nvSpPr>
          <p:cNvPr id="4" name="Slide Number Placeholder 3"/>
          <p:cNvSpPr>
            <a:spLocks noGrp="1"/>
          </p:cNvSpPr>
          <p:nvPr>
            <p:ph type="sldNum" sz="quarter" idx="12"/>
          </p:nvPr>
        </p:nvSpPr>
        <p:spPr/>
        <p:txBody>
          <a:bodyPr/>
          <a:lstStyle/>
          <a:p>
            <a:fld id="{1308ED37-1D6D-40F9-BFD6-E1A1D570930A}" type="slidenum">
              <a:rPr lang="en-US" smtClean="0"/>
              <a:pPr/>
              <a:t>15</a:t>
            </a:fld>
            <a:endParaRPr lang="en-US" dirty="0"/>
          </a:p>
        </p:txBody>
      </p:sp>
    </p:spTree>
    <p:extLst>
      <p:ext uri="{BB962C8B-B14F-4D97-AF65-F5344CB8AC3E}">
        <p14:creationId xmlns:p14="http://schemas.microsoft.com/office/powerpoint/2010/main" val="2393203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Permissive Examples:</a:t>
            </a:r>
            <a:br>
              <a:rPr lang="en-US" dirty="0"/>
            </a:br>
            <a:r>
              <a:rPr lang="en-US" dirty="0"/>
              <a:t>User v. Approver  (continued)</a:t>
            </a:r>
            <a:endParaRPr lang="en-US" u="sng" dirty="0"/>
          </a:p>
        </p:txBody>
      </p:sp>
      <p:sp>
        <p:nvSpPr>
          <p:cNvPr id="3" name="Content Placeholder 2"/>
          <p:cNvSpPr>
            <a:spLocks noGrp="1"/>
          </p:cNvSpPr>
          <p:nvPr>
            <p:ph idx="1"/>
          </p:nvPr>
        </p:nvSpPr>
        <p:spPr/>
        <p:txBody>
          <a:bodyPr>
            <a:normAutofit/>
          </a:bodyPr>
          <a:lstStyle/>
          <a:p>
            <a:r>
              <a:rPr lang="en-US" sz="2000" dirty="0"/>
              <a:t>Pump differential pressure (head) for the purpose of sizing pumps shall be determined in accordance with </a:t>
            </a:r>
            <a:r>
              <a:rPr lang="en-US" sz="2000" u="sng" dirty="0"/>
              <a:t>generally</a:t>
            </a:r>
            <a:r>
              <a:rPr lang="en-US" sz="2000" dirty="0"/>
              <a:t> accepted engineering standards and handbooks </a:t>
            </a:r>
            <a:r>
              <a:rPr lang="en-US" sz="2000" u="sng" dirty="0"/>
              <a:t>acceptable</a:t>
            </a:r>
            <a:r>
              <a:rPr lang="en-US" sz="2000" dirty="0"/>
              <a:t> to the adopting authority.</a:t>
            </a:r>
          </a:p>
          <a:p>
            <a:endParaRPr lang="en-US" sz="2000" i="1" u="dbl" dirty="0"/>
          </a:p>
          <a:p>
            <a:r>
              <a:rPr lang="en-US" sz="2000" dirty="0">
                <a:solidFill>
                  <a:srgbClr val="FF0000"/>
                </a:solidFill>
              </a:rPr>
              <a:t>This language could be improved by changing it to "...determined in accordance with engineering standards and handbooks approved by the adopting authority".</a:t>
            </a:r>
            <a:br>
              <a:rPr lang="en-US" sz="2000" dirty="0">
                <a:solidFill>
                  <a:srgbClr val="FF0000"/>
                </a:solidFill>
              </a:rPr>
            </a:br>
            <a:endParaRPr lang="en-US" sz="2000" i="1" dirty="0">
              <a:solidFill>
                <a:srgbClr val="FF0000"/>
              </a:solidFill>
            </a:endParaRPr>
          </a:p>
        </p:txBody>
      </p:sp>
      <p:sp>
        <p:nvSpPr>
          <p:cNvPr id="4" name="Slide Number Placeholder 3"/>
          <p:cNvSpPr>
            <a:spLocks noGrp="1"/>
          </p:cNvSpPr>
          <p:nvPr>
            <p:ph type="sldNum" sz="quarter" idx="12"/>
          </p:nvPr>
        </p:nvSpPr>
        <p:spPr/>
        <p:txBody>
          <a:bodyPr/>
          <a:lstStyle/>
          <a:p>
            <a:fld id="{1308ED37-1D6D-40F9-BFD6-E1A1D570930A}" type="slidenum">
              <a:rPr lang="en-US" smtClean="0"/>
              <a:pPr/>
              <a:t>16</a:t>
            </a:fld>
            <a:endParaRPr lang="en-US" dirty="0"/>
          </a:p>
        </p:txBody>
      </p:sp>
    </p:spTree>
    <p:extLst>
      <p:ext uri="{BB962C8B-B14F-4D97-AF65-F5344CB8AC3E}">
        <p14:creationId xmlns:p14="http://schemas.microsoft.com/office/powerpoint/2010/main" val="1597474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Summary</a:t>
            </a:r>
          </a:p>
        </p:txBody>
      </p:sp>
      <p:sp>
        <p:nvSpPr>
          <p:cNvPr id="3" name="Content Placeholder 2"/>
          <p:cNvSpPr>
            <a:spLocks noGrp="1"/>
          </p:cNvSpPr>
          <p:nvPr>
            <p:ph idx="1"/>
          </p:nvPr>
        </p:nvSpPr>
        <p:spPr/>
        <p:txBody>
          <a:bodyPr/>
          <a:lstStyle/>
          <a:p>
            <a:r>
              <a:rPr lang="en-US" dirty="0"/>
              <a:t>All types of ASHRAE Standards </a:t>
            </a:r>
            <a:r>
              <a:rPr lang="en-US"/>
              <a:t>products must </a:t>
            </a:r>
            <a:r>
              <a:rPr lang="en-US" dirty="0"/>
              <a:t>provide clear instructions.</a:t>
            </a:r>
          </a:p>
          <a:p>
            <a:r>
              <a:rPr lang="en-US" dirty="0"/>
              <a:t>Standards are required to be in mandatory language.</a:t>
            </a:r>
          </a:p>
          <a:p>
            <a:pPr lvl="1"/>
            <a:r>
              <a:rPr lang="en-US" dirty="0"/>
              <a:t>However, context is as important as whether certain “flagged” words are used.</a:t>
            </a:r>
          </a:p>
          <a:p>
            <a:pPr lvl="1"/>
            <a:r>
              <a:rPr lang="en-US" dirty="0"/>
              <a:t>Use the macro as a tool to identify potential problems, not as an absolute requirement.</a:t>
            </a:r>
          </a:p>
          <a:p>
            <a:pPr lvl="1"/>
            <a:r>
              <a:rPr lang="en-US" dirty="0"/>
              <a:t>SPLS Liaisons can help you with this issue. </a:t>
            </a:r>
          </a:p>
          <a:p>
            <a:pPr lvl="2"/>
            <a:r>
              <a:rPr lang="en-US" dirty="0"/>
              <a:t>Code Interaction subcommittee (CIS) is also a resource.</a:t>
            </a:r>
          </a:p>
        </p:txBody>
      </p:sp>
      <p:sp>
        <p:nvSpPr>
          <p:cNvPr id="4" name="Slide Number Placeholder 3"/>
          <p:cNvSpPr>
            <a:spLocks noGrp="1"/>
          </p:cNvSpPr>
          <p:nvPr>
            <p:ph type="sldNum" sz="quarter" idx="12"/>
          </p:nvPr>
        </p:nvSpPr>
        <p:spPr/>
        <p:txBody>
          <a:bodyPr/>
          <a:lstStyle/>
          <a:p>
            <a:fld id="{1308ED37-1D6D-40F9-BFD6-E1A1D570930A}" type="slidenum">
              <a:rPr lang="en-US" smtClean="0"/>
              <a:pPr/>
              <a:t>17</a:t>
            </a:fld>
            <a:endParaRPr lang="en-US" dirty="0"/>
          </a:p>
        </p:txBody>
      </p:sp>
    </p:spTree>
    <p:extLst>
      <p:ext uri="{BB962C8B-B14F-4D97-AF65-F5344CB8AC3E}">
        <p14:creationId xmlns:p14="http://schemas.microsoft.com/office/powerpoint/2010/main" val="791051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278535" y="2084294"/>
            <a:ext cx="8117897" cy="739588"/>
          </a:xfrm>
        </p:spPr>
        <p:txBody>
          <a:bodyPr>
            <a:normAutofit fontScale="90000"/>
          </a:bodyPr>
          <a:lstStyle/>
          <a:p>
            <a:pPr eaLnBrk="1" hangingPunct="1">
              <a:defRPr/>
            </a:pPr>
            <a:r>
              <a:rPr lang="en-US" sz="6500" b="1" dirty="0"/>
              <a:t>	QUESTIONS?</a:t>
            </a:r>
          </a:p>
        </p:txBody>
      </p:sp>
      <p:sp>
        <p:nvSpPr>
          <p:cNvPr id="3" name="Slide Number Placeholder 2"/>
          <p:cNvSpPr>
            <a:spLocks noGrp="1"/>
          </p:cNvSpPr>
          <p:nvPr>
            <p:ph type="sldNum" sz="quarter" idx="12"/>
          </p:nvPr>
        </p:nvSpPr>
        <p:spPr/>
        <p:txBody>
          <a:bodyPr/>
          <a:lstStyle/>
          <a:p>
            <a:fld id="{1308ED37-1D6D-40F9-BFD6-E1A1D570930A}" type="slidenum">
              <a:rPr lang="en-US" smtClean="0"/>
              <a:pPr/>
              <a:t>18</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TOPICS</a:t>
            </a:r>
          </a:p>
        </p:txBody>
      </p:sp>
      <p:sp>
        <p:nvSpPr>
          <p:cNvPr id="3" name="Content Placeholder 2"/>
          <p:cNvSpPr>
            <a:spLocks noGrp="1"/>
          </p:cNvSpPr>
          <p:nvPr>
            <p:ph idx="1"/>
          </p:nvPr>
        </p:nvSpPr>
        <p:spPr>
          <a:xfrm>
            <a:off x="609601" y="1587034"/>
            <a:ext cx="8076912" cy="5042366"/>
          </a:xfrm>
        </p:spPr>
        <p:txBody>
          <a:bodyPr>
            <a:normAutofit/>
          </a:bodyPr>
          <a:lstStyle/>
          <a:p>
            <a:pPr marL="619711" indent="-619711">
              <a:spcBef>
                <a:spcPct val="50000"/>
              </a:spcBef>
              <a:buSzPct val="100000"/>
              <a:buFont typeface="Arial" charset="0"/>
              <a:buAutoNum type="arabicPeriod"/>
              <a:defRPr/>
            </a:pPr>
            <a:r>
              <a:rPr lang="en-US" sz="2800" dirty="0">
                <a:cs typeface="Times New Roman" pitchFamily="18" charset="0"/>
              </a:rPr>
              <a:t>Why</a:t>
            </a:r>
          </a:p>
          <a:p>
            <a:pPr marL="619711" indent="-619711">
              <a:spcBef>
                <a:spcPct val="50000"/>
              </a:spcBef>
              <a:buSzPct val="100000"/>
              <a:buFont typeface="Arial" charset="0"/>
              <a:buAutoNum type="arabicPeriod"/>
              <a:defRPr/>
            </a:pPr>
            <a:r>
              <a:rPr lang="en-US" sz="2800" dirty="0">
                <a:cs typeface="Times New Roman" pitchFamily="18" charset="0"/>
              </a:rPr>
              <a:t>Standards v. Method of Test v. Guidelines</a:t>
            </a:r>
          </a:p>
          <a:p>
            <a:pPr marL="619711" indent="-619711">
              <a:spcBef>
                <a:spcPct val="50000"/>
              </a:spcBef>
              <a:buSzPct val="100000"/>
              <a:buFont typeface="Arial" charset="0"/>
              <a:buAutoNum type="arabicPeriod"/>
              <a:defRPr/>
            </a:pPr>
            <a:r>
              <a:rPr lang="en-US" sz="2800" dirty="0">
                <a:cs typeface="Times New Roman" pitchFamily="18" charset="0"/>
              </a:rPr>
              <a:t>Tool Available to Help You</a:t>
            </a:r>
          </a:p>
          <a:p>
            <a:pPr marL="619711" indent="-619711">
              <a:spcBef>
                <a:spcPct val="50000"/>
              </a:spcBef>
              <a:buSzPct val="100000"/>
              <a:buFont typeface="Arial" charset="0"/>
              <a:buAutoNum type="arabicPeriod"/>
              <a:defRPr/>
            </a:pPr>
            <a:r>
              <a:rPr lang="en-US" sz="2800" dirty="0">
                <a:cs typeface="Times New Roman" pitchFamily="18" charset="0"/>
              </a:rPr>
              <a:t>Where mandatory language does and does not apply</a:t>
            </a:r>
          </a:p>
          <a:p>
            <a:pPr marL="619711" indent="-619711">
              <a:spcBef>
                <a:spcPct val="50000"/>
              </a:spcBef>
              <a:buSzPct val="100000"/>
              <a:buFont typeface="Arial" charset="0"/>
              <a:buAutoNum type="arabicPeriod"/>
              <a:defRPr/>
            </a:pPr>
            <a:r>
              <a:rPr lang="en-US" sz="2800" dirty="0">
                <a:cs typeface="Times New Roman" pitchFamily="18" charset="0"/>
              </a:rPr>
              <a:t>Examples of usage, context, etc</a:t>
            </a:r>
            <a:r>
              <a:rPr lang="en-US" sz="3300" dirty="0">
                <a:cs typeface="Times New Roman" pitchFamily="18" charset="0"/>
              </a:rPr>
              <a:t>.</a:t>
            </a:r>
          </a:p>
          <a:p>
            <a:pPr marL="619711" indent="-619711">
              <a:spcBef>
                <a:spcPct val="50000"/>
              </a:spcBef>
              <a:buSzPct val="100000"/>
              <a:buFont typeface="Arial" charset="0"/>
              <a:buAutoNum type="arabicPeriod"/>
              <a:defRPr/>
            </a:pPr>
            <a:r>
              <a:rPr lang="en-US" sz="2800" dirty="0">
                <a:cs typeface="Times New Roman" pitchFamily="18" charset="0"/>
              </a:rPr>
              <a:t>Summary</a:t>
            </a:r>
          </a:p>
          <a:p>
            <a:pPr marL="619711" indent="-619711">
              <a:spcBef>
                <a:spcPct val="50000"/>
              </a:spcBef>
              <a:buSzPct val="100000"/>
              <a:buFont typeface="Arial" charset="0"/>
              <a:buAutoNum type="arabicPeriod"/>
              <a:defRPr/>
            </a:pPr>
            <a:endParaRPr lang="en-US" sz="3300" dirty="0">
              <a:cs typeface="Times New Roman" pitchFamily="18" charset="0"/>
            </a:endParaRPr>
          </a:p>
          <a:p>
            <a:pPr marL="619711" indent="-619711">
              <a:spcBef>
                <a:spcPct val="50000"/>
              </a:spcBef>
              <a:buSzPct val="100000"/>
              <a:buFont typeface="Arial" charset="0"/>
              <a:buAutoNum type="arabicPeriod"/>
              <a:defRPr/>
            </a:pPr>
            <a:endParaRPr lang="en-US" sz="3300" dirty="0">
              <a:cs typeface="Times New Roman" pitchFamily="18" charset="0"/>
            </a:endParaRPr>
          </a:p>
          <a:p>
            <a:pPr marL="0" indent="0">
              <a:spcBef>
                <a:spcPct val="50000"/>
              </a:spcBef>
              <a:buSzPct val="100000"/>
              <a:buNone/>
              <a:defRPr/>
            </a:pPr>
            <a:endParaRPr lang="en-US" sz="3300" dirty="0">
              <a:cs typeface="Times New Roman" pitchFamily="18" charset="0"/>
            </a:endParaRPr>
          </a:p>
          <a:p>
            <a:pPr marL="619711" indent="-619711">
              <a:spcBef>
                <a:spcPct val="50000"/>
              </a:spcBef>
              <a:buSzPct val="100000"/>
              <a:buFont typeface="Arial" charset="0"/>
              <a:buAutoNum type="arabicPeriod"/>
              <a:defRPr/>
            </a:pPr>
            <a:endParaRPr lang="en-US" sz="3300" dirty="0">
              <a:cs typeface="Times New Roman" pitchFamily="18" charset="0"/>
            </a:endParaRPr>
          </a:p>
          <a:p>
            <a:pPr marL="619711" indent="-619711">
              <a:spcBef>
                <a:spcPct val="50000"/>
              </a:spcBef>
              <a:buSzPct val="100000"/>
              <a:buFont typeface="Arial" charset="0"/>
              <a:buAutoNum type="arabicPeriod"/>
              <a:defRPr/>
            </a:pPr>
            <a:endParaRPr lang="en-US" sz="3300" dirty="0">
              <a:cs typeface="Times New Roman" pitchFamily="18" charset="0"/>
            </a:endParaRPr>
          </a:p>
        </p:txBody>
      </p:sp>
      <p:sp>
        <p:nvSpPr>
          <p:cNvPr id="15365" name="Slide Number Placeholder 4"/>
          <p:cNvSpPr>
            <a:spLocks noGrp="1"/>
          </p:cNvSpPr>
          <p:nvPr>
            <p:ph type="sldNum" sz="quarter" idx="12"/>
          </p:nvPr>
        </p:nvSpPr>
        <p:spPr>
          <a:xfrm>
            <a:off x="8305800" y="6416675"/>
            <a:ext cx="762000" cy="365125"/>
          </a:xfrm>
          <a:noFill/>
        </p:spPr>
        <p:txBody>
          <a:bodyPr/>
          <a:lstStyle/>
          <a:p>
            <a:fld id="{E6A33ED1-1C0A-4A83-BD33-943C6DFCCD2B}" type="slidenum">
              <a:rPr lang="en-US" smtClean="0">
                <a:latin typeface="Arial" charset="0"/>
              </a:rPr>
              <a:pPr/>
              <a:t>2</a:t>
            </a:fld>
            <a:endParaRPr lang="en-US" dirty="0">
              <a:latin typeface="Arial"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Why Do We Need to Use </a:t>
            </a:r>
            <a:br>
              <a:rPr lang="en-US" dirty="0"/>
            </a:br>
            <a:r>
              <a:rPr lang="en-US" dirty="0"/>
              <a:t>Mandatory Language?</a:t>
            </a:r>
          </a:p>
        </p:txBody>
      </p:sp>
      <p:sp>
        <p:nvSpPr>
          <p:cNvPr id="3" name="Content Placeholder 2"/>
          <p:cNvSpPr>
            <a:spLocks noGrp="1"/>
          </p:cNvSpPr>
          <p:nvPr>
            <p:ph idx="1"/>
          </p:nvPr>
        </p:nvSpPr>
        <p:spPr>
          <a:xfrm>
            <a:off x="228600" y="1600200"/>
            <a:ext cx="8686800" cy="4876800"/>
          </a:xfrm>
        </p:spPr>
        <p:txBody>
          <a:bodyPr>
            <a:noAutofit/>
          </a:bodyPr>
          <a:lstStyle/>
          <a:p>
            <a:r>
              <a:rPr lang="en-US" sz="2800" dirty="0">
                <a:solidFill>
                  <a:srgbClr val="002060"/>
                </a:solidFill>
              </a:rPr>
              <a:t>ASHRAE Rules of the Board requires it:</a:t>
            </a:r>
          </a:p>
          <a:p>
            <a:pPr lvl="1"/>
            <a:r>
              <a:rPr lang="en-US" sz="2400" dirty="0">
                <a:solidFill>
                  <a:srgbClr val="002060"/>
                </a:solidFill>
              </a:rPr>
              <a:t>ROB 1.201.004.5 </a:t>
            </a:r>
            <a:r>
              <a:rPr lang="en-US" sz="2400" i="1" dirty="0">
                <a:solidFill>
                  <a:srgbClr val="002060"/>
                </a:solidFill>
              </a:rPr>
              <a:t>“All standards shall be written in definitive mandatory language.”</a:t>
            </a:r>
          </a:p>
          <a:p>
            <a:r>
              <a:rPr lang="en-US" dirty="0">
                <a:solidFill>
                  <a:srgbClr val="002060"/>
                </a:solidFill>
              </a:rPr>
              <a:t>A good, well written standard is very clear about how to comply with it. This can’t be done with vague instructions which are subject to interpretations.</a:t>
            </a:r>
          </a:p>
          <a:p>
            <a:r>
              <a:rPr lang="en-US" dirty="0">
                <a:solidFill>
                  <a:srgbClr val="002060"/>
                </a:solidFill>
              </a:rPr>
              <a:t>Users of the standard </a:t>
            </a:r>
            <a:r>
              <a:rPr lang="en-US" u="sng" dirty="0">
                <a:solidFill>
                  <a:srgbClr val="002060"/>
                </a:solidFill>
              </a:rPr>
              <a:t>will</a:t>
            </a:r>
            <a:r>
              <a:rPr lang="en-US" dirty="0">
                <a:solidFill>
                  <a:srgbClr val="002060"/>
                </a:solidFill>
              </a:rPr>
              <a:t> be looking for ways to say the standard says what they want it to say. Any vagueness causes problems.</a:t>
            </a:r>
          </a:p>
        </p:txBody>
      </p:sp>
      <p:sp>
        <p:nvSpPr>
          <p:cNvPr id="4" name="Slide Number Placeholder 3"/>
          <p:cNvSpPr>
            <a:spLocks noGrp="1"/>
          </p:cNvSpPr>
          <p:nvPr>
            <p:ph type="sldNum" sz="quarter" idx="12"/>
          </p:nvPr>
        </p:nvSpPr>
        <p:spPr/>
        <p:txBody>
          <a:bodyPr/>
          <a:lstStyle/>
          <a:p>
            <a:fld id="{1308ED37-1D6D-40F9-BFD6-E1A1D570930A}" type="slidenum">
              <a:rPr lang="en-US" smtClean="0"/>
              <a:pPr/>
              <a:t>3</a:t>
            </a:fld>
            <a:endParaRPr lang="en-US" dirty="0"/>
          </a:p>
        </p:txBody>
      </p:sp>
    </p:spTree>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Standards v. Method of Test v. Guidelines</a:t>
            </a:r>
          </a:p>
        </p:txBody>
      </p:sp>
      <p:sp>
        <p:nvSpPr>
          <p:cNvPr id="3" name="Content Placeholder 2"/>
          <p:cNvSpPr>
            <a:spLocks noGrp="1"/>
          </p:cNvSpPr>
          <p:nvPr>
            <p:ph idx="1"/>
          </p:nvPr>
        </p:nvSpPr>
        <p:spPr/>
        <p:txBody>
          <a:bodyPr>
            <a:normAutofit/>
          </a:bodyPr>
          <a:lstStyle/>
          <a:p>
            <a:r>
              <a:rPr lang="en-US" dirty="0">
                <a:solidFill>
                  <a:srgbClr val="FF0000"/>
                </a:solidFill>
              </a:rPr>
              <a:t>Code Intended Standards </a:t>
            </a:r>
            <a:r>
              <a:rPr lang="en-US" dirty="0"/>
              <a:t>shall be written in enforceable code language, which goes beyond just “mandatory language.”</a:t>
            </a:r>
          </a:p>
          <a:p>
            <a:r>
              <a:rPr lang="en-US" dirty="0">
                <a:solidFill>
                  <a:srgbClr val="FF0000"/>
                </a:solidFill>
              </a:rPr>
              <a:t>Standards </a:t>
            </a:r>
            <a:r>
              <a:rPr lang="en-US" dirty="0"/>
              <a:t>and</a:t>
            </a:r>
            <a:r>
              <a:rPr lang="en-US" dirty="0">
                <a:solidFill>
                  <a:srgbClr val="FF0000"/>
                </a:solidFill>
              </a:rPr>
              <a:t> Methods of Test </a:t>
            </a:r>
            <a:r>
              <a:rPr lang="en-US" dirty="0"/>
              <a:t>are </a:t>
            </a:r>
            <a:r>
              <a:rPr lang="en-US" u="sng" dirty="0"/>
              <a:t>required</a:t>
            </a:r>
            <a:r>
              <a:rPr lang="en-US" dirty="0"/>
              <a:t> to be in mandatory language.</a:t>
            </a:r>
          </a:p>
          <a:p>
            <a:r>
              <a:rPr lang="en-US" dirty="0">
                <a:solidFill>
                  <a:srgbClr val="FF0000"/>
                </a:solidFill>
              </a:rPr>
              <a:t>Guidelines</a:t>
            </a:r>
            <a:r>
              <a:rPr lang="en-US" dirty="0"/>
              <a:t> – shall </a:t>
            </a:r>
            <a:r>
              <a:rPr lang="en-US" u="sng" dirty="0"/>
              <a:t>not</a:t>
            </a:r>
            <a:r>
              <a:rPr lang="en-US" dirty="0"/>
              <a:t> be written in mandatory language.</a:t>
            </a:r>
          </a:p>
          <a:p>
            <a:endParaRPr lang="en-US" dirty="0"/>
          </a:p>
        </p:txBody>
      </p:sp>
      <p:sp>
        <p:nvSpPr>
          <p:cNvPr id="4" name="Slide Number Placeholder 3"/>
          <p:cNvSpPr>
            <a:spLocks noGrp="1"/>
          </p:cNvSpPr>
          <p:nvPr>
            <p:ph type="sldNum" sz="quarter" idx="12"/>
          </p:nvPr>
        </p:nvSpPr>
        <p:spPr/>
        <p:txBody>
          <a:bodyPr/>
          <a:lstStyle/>
          <a:p>
            <a:fld id="{1308ED37-1D6D-40F9-BFD6-E1A1D570930A}" type="slidenum">
              <a:rPr lang="en-US" smtClean="0"/>
              <a:pPr/>
              <a:t>4</a:t>
            </a:fld>
            <a:endParaRPr lang="en-US" dirty="0"/>
          </a:p>
        </p:txBody>
      </p:sp>
    </p:spTree>
    <p:extLst>
      <p:ext uri="{BB962C8B-B14F-4D97-AF65-F5344CB8AC3E}">
        <p14:creationId xmlns:p14="http://schemas.microsoft.com/office/powerpoint/2010/main" val="339385318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Mandatory Language </a:t>
            </a:r>
            <a:br>
              <a:rPr lang="en-US" dirty="0"/>
            </a:br>
            <a:r>
              <a:rPr lang="en-US" dirty="0"/>
              <a:t>Requires Judgment</a:t>
            </a:r>
          </a:p>
        </p:txBody>
      </p:sp>
      <p:sp>
        <p:nvSpPr>
          <p:cNvPr id="3" name="Content Placeholder 2"/>
          <p:cNvSpPr>
            <a:spLocks noGrp="1"/>
          </p:cNvSpPr>
          <p:nvPr>
            <p:ph idx="1"/>
          </p:nvPr>
        </p:nvSpPr>
        <p:spPr/>
        <p:txBody>
          <a:bodyPr>
            <a:normAutofit/>
          </a:bodyPr>
          <a:lstStyle/>
          <a:p>
            <a:r>
              <a:rPr lang="en-US" sz="2800" dirty="0"/>
              <a:t>Widespread misconception that it is just avoiding the words on the “forbidden word” list.</a:t>
            </a:r>
          </a:p>
          <a:p>
            <a:pPr lvl="1"/>
            <a:r>
              <a:rPr lang="en-US" sz="2400" dirty="0"/>
              <a:t>Standards recognizes that our initial guidance on mandatory language needs improvement, after “road-testing” over the last couple of years.</a:t>
            </a:r>
          </a:p>
          <a:p>
            <a:r>
              <a:rPr lang="en-US" sz="2800" dirty="0"/>
              <a:t>Context matters – there are legitimate usages of words on the “list”, and there are times that eliminating all uses of these words results in convoluted and awkward sentences.</a:t>
            </a:r>
          </a:p>
        </p:txBody>
      </p:sp>
      <p:sp>
        <p:nvSpPr>
          <p:cNvPr id="4" name="Slide Number Placeholder 3"/>
          <p:cNvSpPr>
            <a:spLocks noGrp="1"/>
          </p:cNvSpPr>
          <p:nvPr>
            <p:ph type="sldNum" sz="quarter" idx="12"/>
          </p:nvPr>
        </p:nvSpPr>
        <p:spPr/>
        <p:txBody>
          <a:bodyPr/>
          <a:lstStyle/>
          <a:p>
            <a:fld id="{1308ED37-1D6D-40F9-BFD6-E1A1D570930A}" type="slidenum">
              <a:rPr lang="en-US" smtClean="0"/>
              <a:pPr/>
              <a:t>5</a:t>
            </a:fld>
            <a:endParaRPr lang="en-US" dirty="0"/>
          </a:p>
        </p:txBody>
      </p:sp>
    </p:spTree>
    <p:extLst>
      <p:ext uri="{BB962C8B-B14F-4D97-AF65-F5344CB8AC3E}">
        <p14:creationId xmlns:p14="http://schemas.microsoft.com/office/powerpoint/2010/main" val="3902450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Enforcement</a:t>
            </a:r>
          </a:p>
        </p:txBody>
      </p:sp>
      <p:sp>
        <p:nvSpPr>
          <p:cNvPr id="3" name="Content Placeholder 2"/>
          <p:cNvSpPr>
            <a:spLocks noGrp="1"/>
          </p:cNvSpPr>
          <p:nvPr>
            <p:ph idx="1"/>
          </p:nvPr>
        </p:nvSpPr>
        <p:spPr/>
        <p:txBody>
          <a:bodyPr/>
          <a:lstStyle/>
          <a:p>
            <a:r>
              <a:rPr lang="en-US" dirty="0"/>
              <a:t>SPLS will review for mandatory language issues at public review approval.</a:t>
            </a:r>
          </a:p>
          <a:p>
            <a:r>
              <a:rPr lang="en-US" dirty="0"/>
              <a:t>Your liaison is there to help you:</a:t>
            </a:r>
          </a:p>
          <a:p>
            <a:pPr lvl="1"/>
            <a:r>
              <a:rPr lang="en-US" dirty="0"/>
              <a:t>Prior to public review, you should share draft documents with your liaison – get their opinion on possible mandatory language issues.</a:t>
            </a:r>
          </a:p>
          <a:p>
            <a:pPr lvl="1"/>
            <a:r>
              <a:rPr lang="en-US" dirty="0"/>
              <a:t>Will help avoid “surprises” when SPLS considers your document.</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1308ED37-1D6D-40F9-BFD6-E1A1D570930A}" type="slidenum">
              <a:rPr lang="en-US" smtClean="0"/>
              <a:pPr/>
              <a:t>6</a:t>
            </a:fld>
            <a:endParaRPr lang="en-US" dirty="0"/>
          </a:p>
        </p:txBody>
      </p:sp>
    </p:spTree>
    <p:extLst>
      <p:ext uri="{BB962C8B-B14F-4D97-AF65-F5344CB8AC3E}">
        <p14:creationId xmlns:p14="http://schemas.microsoft.com/office/powerpoint/2010/main" val="230997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Tool Available</a:t>
            </a:r>
          </a:p>
        </p:txBody>
      </p:sp>
      <p:sp>
        <p:nvSpPr>
          <p:cNvPr id="3" name="Content Placeholder 2"/>
          <p:cNvSpPr>
            <a:spLocks noGrp="1"/>
          </p:cNvSpPr>
          <p:nvPr>
            <p:ph idx="1"/>
          </p:nvPr>
        </p:nvSpPr>
        <p:spPr>
          <a:solidFill>
            <a:srgbClr val="FFFFFF"/>
          </a:solidFill>
        </p:spPr>
        <p:txBody>
          <a:bodyPr>
            <a:normAutofit lnSpcReduction="10000"/>
          </a:bodyPr>
          <a:lstStyle/>
          <a:p>
            <a:r>
              <a:rPr lang="en-US" sz="2800" dirty="0"/>
              <a:t>MS Word macro, on ASHRAE website and linked from the “PC Guide to PASA”.</a:t>
            </a:r>
          </a:p>
          <a:p>
            <a:r>
              <a:rPr lang="en-US" sz="2800" dirty="0"/>
              <a:t>Highlights </a:t>
            </a:r>
            <a:r>
              <a:rPr lang="en-US" sz="2800" u="sng" dirty="0"/>
              <a:t>possible</a:t>
            </a:r>
            <a:r>
              <a:rPr lang="en-US" sz="2800" dirty="0"/>
              <a:t> permissive words in by tagging them as “</a:t>
            </a:r>
            <a:r>
              <a:rPr lang="en-US" sz="2800" dirty="0">
                <a:solidFill>
                  <a:srgbClr val="FF0000"/>
                </a:solidFill>
              </a:rPr>
              <a:t>critical word</a:t>
            </a:r>
            <a:r>
              <a:rPr lang="en-US" sz="2800" dirty="0"/>
              <a:t>”:</a:t>
            </a:r>
            <a:r>
              <a:rPr lang="en-US" sz="2800" dirty="0">
                <a:ln>
                  <a:solidFill>
                    <a:schemeClr val="accent1"/>
                  </a:solidFill>
                </a:ln>
              </a:rPr>
              <a:t> </a:t>
            </a:r>
          </a:p>
          <a:p>
            <a:pPr lvl="1"/>
            <a:r>
              <a:rPr lang="en-US" dirty="0"/>
              <a:t>Permissive language depends on context, not just words. Every “hit” is not a problem.</a:t>
            </a:r>
          </a:p>
          <a:p>
            <a:pPr lvl="1"/>
            <a:r>
              <a:rPr lang="en-US" dirty="0"/>
              <a:t>Macro just looks for letter sequences. “Vice” is in the permissive words list, but the macro will flag “</a:t>
            </a:r>
            <a:r>
              <a:rPr lang="en-US" b="1" dirty="0"/>
              <a:t>service</a:t>
            </a:r>
            <a:r>
              <a:rPr lang="en-US" dirty="0"/>
              <a:t>” or “</a:t>
            </a:r>
            <a:r>
              <a:rPr lang="en-US" b="1" dirty="0"/>
              <a:t>device</a:t>
            </a:r>
            <a:r>
              <a:rPr lang="en-US" dirty="0"/>
              <a:t>” because  the letter string “vice” is part of these words. Ignore these “hits” – only review the actual words in the list.</a:t>
            </a:r>
          </a:p>
        </p:txBody>
      </p:sp>
      <p:sp>
        <p:nvSpPr>
          <p:cNvPr id="4" name="Slide Number Placeholder 3"/>
          <p:cNvSpPr>
            <a:spLocks noGrp="1"/>
          </p:cNvSpPr>
          <p:nvPr>
            <p:ph type="sldNum" sz="quarter" idx="12"/>
          </p:nvPr>
        </p:nvSpPr>
        <p:spPr/>
        <p:txBody>
          <a:bodyPr/>
          <a:lstStyle/>
          <a:p>
            <a:fld id="{1308ED37-1D6D-40F9-BFD6-E1A1D570930A}" type="slidenum">
              <a:rPr lang="en-US" smtClean="0"/>
              <a:pPr/>
              <a:t>7</a:t>
            </a:fld>
            <a:endParaRPr lang="en-US" dirty="0"/>
          </a:p>
        </p:txBody>
      </p:sp>
    </p:spTree>
    <p:extLst>
      <p:ext uri="{BB962C8B-B14F-4D97-AF65-F5344CB8AC3E}">
        <p14:creationId xmlns:p14="http://schemas.microsoft.com/office/powerpoint/2010/main" val="409977735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“Permissive” Words?</a:t>
            </a:r>
          </a:p>
        </p:txBody>
      </p:sp>
      <p:graphicFrame>
        <p:nvGraphicFramePr>
          <p:cNvPr id="5" name="Content Placeholder 4"/>
          <p:cNvGraphicFramePr>
            <a:graphicFrameLocks noGrp="1"/>
          </p:cNvGraphicFramePr>
          <p:nvPr>
            <p:ph idx="1"/>
          </p:nvPr>
        </p:nvGraphicFramePr>
        <p:xfrm>
          <a:off x="1531620" y="1821561"/>
          <a:ext cx="6080760" cy="4626864"/>
        </p:xfrm>
        <a:graphic>
          <a:graphicData uri="http://schemas.openxmlformats.org/drawingml/2006/table">
            <a:tbl>
              <a:tblPr firstRow="1" firstCol="1" bandRow="1">
                <a:tableStyleId>{5C22544A-7EE6-4342-B048-85BDC9FD1C3A}</a:tableStyleId>
              </a:tblPr>
              <a:tblGrid>
                <a:gridCol w="1520190">
                  <a:extLst>
                    <a:ext uri="{9D8B030D-6E8A-4147-A177-3AD203B41FA5}">
                      <a16:colId xmlns:a16="http://schemas.microsoft.com/office/drawing/2014/main" xmlns="" val="20000"/>
                    </a:ext>
                  </a:extLst>
                </a:gridCol>
                <a:gridCol w="1520190">
                  <a:extLst>
                    <a:ext uri="{9D8B030D-6E8A-4147-A177-3AD203B41FA5}">
                      <a16:colId xmlns:a16="http://schemas.microsoft.com/office/drawing/2014/main" xmlns="" val="20001"/>
                    </a:ext>
                  </a:extLst>
                </a:gridCol>
                <a:gridCol w="1520190">
                  <a:extLst>
                    <a:ext uri="{9D8B030D-6E8A-4147-A177-3AD203B41FA5}">
                      <a16:colId xmlns:a16="http://schemas.microsoft.com/office/drawing/2014/main" xmlns="" val="20002"/>
                    </a:ext>
                  </a:extLst>
                </a:gridCol>
                <a:gridCol w="1520190">
                  <a:extLst>
                    <a:ext uri="{9D8B030D-6E8A-4147-A177-3AD203B41FA5}">
                      <a16:colId xmlns:a16="http://schemas.microsoft.com/office/drawing/2014/main" xmlns="" val="20003"/>
                    </a:ext>
                  </a:extLst>
                </a:gridCol>
              </a:tblGrid>
              <a:tr h="0">
                <a:tc>
                  <a:txBody>
                    <a:bodyPr/>
                    <a:lstStyle/>
                    <a:p>
                      <a:pPr marL="0" marR="0">
                        <a:lnSpc>
                          <a:spcPct val="115000"/>
                        </a:lnSpc>
                        <a:spcBef>
                          <a:spcPts val="0"/>
                        </a:spcBef>
                        <a:spcAft>
                          <a:spcPts val="0"/>
                        </a:spcAft>
                      </a:pPr>
                      <a:r>
                        <a:rPr lang="en-US" sz="1100" dirty="0">
                          <a:effectLst/>
                        </a:rPr>
                        <a:t>acceptable</a:t>
                      </a:r>
                      <a:endParaRPr lang="en-US" sz="11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dirty="0">
                          <a:effectLst/>
                        </a:rPr>
                        <a:t>adequate(</a:t>
                      </a:r>
                      <a:r>
                        <a:rPr lang="en-US" sz="1100" dirty="0" err="1">
                          <a:effectLst/>
                        </a:rPr>
                        <a:t>ly</a:t>
                      </a:r>
                      <a:r>
                        <a:rPr lang="en-US" sz="1100" dirty="0">
                          <a:effectLst/>
                        </a:rPr>
                        <a:t>)</a:t>
                      </a:r>
                      <a:endParaRPr lang="en-US" sz="11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advise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also</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0">
                <a:tc>
                  <a:txBody>
                    <a:bodyPr/>
                    <a:lstStyle/>
                    <a:p>
                      <a:pPr marL="0" marR="0">
                        <a:lnSpc>
                          <a:spcPct val="115000"/>
                        </a:lnSpc>
                        <a:spcBef>
                          <a:spcPts val="0"/>
                        </a:spcBef>
                        <a:spcAft>
                          <a:spcPts val="0"/>
                        </a:spcAft>
                      </a:pPr>
                      <a:r>
                        <a:rPr lang="en-US" sz="1100">
                          <a:effectLst/>
                        </a:rPr>
                        <a:t>and/or</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and the like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appreciable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approximate(ly)</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1"/>
                  </a:ext>
                </a:extLst>
              </a:tr>
              <a:tr h="0">
                <a:tc>
                  <a:txBody>
                    <a:bodyPr/>
                    <a:lstStyle/>
                    <a:p>
                      <a:pPr marL="0" marR="0">
                        <a:lnSpc>
                          <a:spcPct val="115000"/>
                        </a:lnSpc>
                        <a:spcBef>
                          <a:spcPts val="0"/>
                        </a:spcBef>
                        <a:spcAft>
                          <a:spcPts val="0"/>
                        </a:spcAft>
                      </a:pPr>
                      <a:r>
                        <a:rPr lang="en-US" sz="1100">
                          <a:effectLst/>
                        </a:rPr>
                        <a:t>aspire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available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avoid (ed)</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can</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2"/>
                  </a:ext>
                </a:extLst>
              </a:tr>
              <a:tr h="0">
                <a:tc>
                  <a:txBody>
                    <a:bodyPr/>
                    <a:lstStyle/>
                    <a:p>
                      <a:pPr marL="0" marR="0">
                        <a:lnSpc>
                          <a:spcPct val="115000"/>
                        </a:lnSpc>
                        <a:spcBef>
                          <a:spcPts val="0"/>
                        </a:spcBef>
                        <a:spcAft>
                          <a:spcPts val="0"/>
                        </a:spcAft>
                      </a:pPr>
                      <a:r>
                        <a:rPr lang="en-US" sz="1100">
                          <a:effectLst/>
                        </a:rPr>
                        <a:t>care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careful(ly)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consider (ed) (ation)</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could</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3"/>
                  </a:ext>
                </a:extLst>
              </a:tr>
              <a:tr h="0">
                <a:tc>
                  <a:txBody>
                    <a:bodyPr/>
                    <a:lstStyle/>
                    <a:p>
                      <a:pPr marL="0" marR="0">
                        <a:lnSpc>
                          <a:spcPct val="115000"/>
                        </a:lnSpc>
                        <a:spcBef>
                          <a:spcPts val="0"/>
                        </a:spcBef>
                        <a:spcAft>
                          <a:spcPts val="0"/>
                        </a:spcAft>
                      </a:pPr>
                      <a:r>
                        <a:rPr lang="en-US" sz="1100">
                          <a:effectLst/>
                        </a:rPr>
                        <a:t>chance (on the chance)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desire (ed) (able)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easy(ily)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effectively</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4"/>
                  </a:ext>
                </a:extLst>
              </a:tr>
              <a:tr h="0">
                <a:tc>
                  <a:txBody>
                    <a:bodyPr/>
                    <a:lstStyle/>
                    <a:p>
                      <a:pPr marL="0" marR="0">
                        <a:lnSpc>
                          <a:spcPct val="115000"/>
                        </a:lnSpc>
                        <a:spcBef>
                          <a:spcPts val="0"/>
                        </a:spcBef>
                        <a:spcAft>
                          <a:spcPts val="0"/>
                        </a:spcAft>
                      </a:pPr>
                      <a:r>
                        <a:rPr lang="en-US" sz="1100">
                          <a:effectLst/>
                        </a:rPr>
                        <a:t>e.g.</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encourage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ensure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equivalent(ly)</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5"/>
                  </a:ext>
                </a:extLst>
              </a:tr>
              <a:tr h="0">
                <a:tc>
                  <a:txBody>
                    <a:bodyPr/>
                    <a:lstStyle/>
                    <a:p>
                      <a:pPr marL="0" marR="0">
                        <a:lnSpc>
                          <a:spcPct val="115000"/>
                        </a:lnSpc>
                        <a:spcBef>
                          <a:spcPts val="0"/>
                        </a:spcBef>
                        <a:spcAft>
                          <a:spcPts val="0"/>
                        </a:spcAft>
                      </a:pPr>
                      <a:r>
                        <a:rPr lang="en-US" sz="1100">
                          <a:effectLst/>
                        </a:rPr>
                        <a:t>etc.</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exception</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excess(ive)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familiar</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6"/>
                  </a:ext>
                </a:extLst>
              </a:tr>
              <a:tr h="0">
                <a:tc>
                  <a:txBody>
                    <a:bodyPr/>
                    <a:lstStyle/>
                    <a:p>
                      <a:pPr marL="0" marR="0">
                        <a:lnSpc>
                          <a:spcPct val="115000"/>
                        </a:lnSpc>
                        <a:spcBef>
                          <a:spcPts val="0"/>
                        </a:spcBef>
                        <a:spcAft>
                          <a:spcPts val="0"/>
                        </a:spcAft>
                      </a:pPr>
                      <a:r>
                        <a:rPr lang="en-US" sz="1100">
                          <a:effectLst/>
                        </a:rPr>
                        <a:t>feasible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few</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firm(ly)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frequent(ly)</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7"/>
                  </a:ext>
                </a:extLst>
              </a:tr>
              <a:tr h="182245">
                <a:tc>
                  <a:txBody>
                    <a:bodyPr/>
                    <a:lstStyle/>
                    <a:p>
                      <a:pPr marL="0" marR="0">
                        <a:lnSpc>
                          <a:spcPct val="115000"/>
                        </a:lnSpc>
                        <a:spcBef>
                          <a:spcPts val="0"/>
                        </a:spcBef>
                        <a:spcAft>
                          <a:spcPts val="0"/>
                        </a:spcAft>
                      </a:pPr>
                      <a:r>
                        <a:rPr lang="en-US" sz="1100">
                          <a:effectLst/>
                        </a:rPr>
                        <a:t>general(ly)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good</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grant</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guide(line)</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8"/>
                  </a:ext>
                </a:extLst>
              </a:tr>
              <a:tr h="0">
                <a:tc>
                  <a:txBody>
                    <a:bodyPr/>
                    <a:lstStyle/>
                    <a:p>
                      <a:pPr marL="0" marR="0">
                        <a:lnSpc>
                          <a:spcPct val="115000"/>
                        </a:lnSpc>
                        <a:spcBef>
                          <a:spcPts val="0"/>
                        </a:spcBef>
                        <a:spcAft>
                          <a:spcPts val="0"/>
                        </a:spcAft>
                      </a:pPr>
                      <a:r>
                        <a:rPr lang="en-US" sz="1100">
                          <a:effectLst/>
                        </a:rPr>
                        <a:t>i.e.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imply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infer</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in lieu of</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9"/>
                  </a:ext>
                </a:extLst>
              </a:tr>
              <a:tr h="0">
                <a:tc>
                  <a:txBody>
                    <a:bodyPr/>
                    <a:lstStyle/>
                    <a:p>
                      <a:pPr marL="0" marR="0">
                        <a:lnSpc>
                          <a:spcPct val="115000"/>
                        </a:lnSpc>
                        <a:spcBef>
                          <a:spcPts val="0"/>
                        </a:spcBef>
                        <a:spcAft>
                          <a:spcPts val="0"/>
                        </a:spcAft>
                      </a:pPr>
                      <a:r>
                        <a:rPr lang="en-US" sz="1100">
                          <a:effectLst/>
                        </a:rPr>
                        <a:t>insure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it(s)</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legible (ly)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light(ly)</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0"/>
                  </a:ext>
                </a:extLst>
              </a:tr>
              <a:tr h="0">
                <a:tc>
                  <a:txBody>
                    <a:bodyPr/>
                    <a:lstStyle/>
                    <a:p>
                      <a:pPr marL="0" marR="0">
                        <a:lnSpc>
                          <a:spcPct val="115000"/>
                        </a:lnSpc>
                        <a:spcBef>
                          <a:spcPts val="0"/>
                        </a:spcBef>
                        <a:spcAft>
                          <a:spcPts val="0"/>
                        </a:spcAft>
                      </a:pPr>
                      <a:r>
                        <a:rPr lang="en-US" sz="1100">
                          <a:effectLst/>
                        </a:rPr>
                        <a:t>like(ly)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many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may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maybe</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1"/>
                  </a:ext>
                </a:extLst>
              </a:tr>
              <a:tr h="0">
                <a:tc>
                  <a:txBody>
                    <a:bodyPr/>
                    <a:lstStyle/>
                    <a:p>
                      <a:pPr marL="0" marR="0">
                        <a:lnSpc>
                          <a:spcPct val="115000"/>
                        </a:lnSpc>
                        <a:spcBef>
                          <a:spcPts val="0"/>
                        </a:spcBef>
                        <a:spcAft>
                          <a:spcPts val="0"/>
                        </a:spcAft>
                      </a:pPr>
                      <a:r>
                        <a:rPr lang="en-US" sz="1100">
                          <a:effectLst/>
                        </a:rPr>
                        <a:t>might</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most(ly)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near(ly)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neat(ly)</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2"/>
                  </a:ext>
                </a:extLst>
              </a:tr>
              <a:tr h="0">
                <a:tc>
                  <a:txBody>
                    <a:bodyPr/>
                    <a:lstStyle/>
                    <a:p>
                      <a:pPr marL="0" marR="0">
                        <a:lnSpc>
                          <a:spcPct val="115000"/>
                        </a:lnSpc>
                        <a:spcBef>
                          <a:spcPts val="0"/>
                        </a:spcBef>
                        <a:spcAft>
                          <a:spcPts val="0"/>
                        </a:spcAft>
                      </a:pPr>
                      <a:r>
                        <a:rPr lang="en-US" sz="1100">
                          <a:effectLst/>
                        </a:rPr>
                        <a:t>no</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note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ought / ought to</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normal(ly)</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3"/>
                  </a:ext>
                </a:extLst>
              </a:tr>
              <a:tr h="0">
                <a:tc>
                  <a:txBody>
                    <a:bodyPr/>
                    <a:lstStyle/>
                    <a:p>
                      <a:pPr marL="0" marR="0">
                        <a:lnSpc>
                          <a:spcPct val="115000"/>
                        </a:lnSpc>
                        <a:spcBef>
                          <a:spcPts val="0"/>
                        </a:spcBef>
                        <a:spcAft>
                          <a:spcPts val="0"/>
                        </a:spcAft>
                      </a:pPr>
                      <a:r>
                        <a:rPr lang="en-US" sz="1100">
                          <a:effectLst/>
                        </a:rPr>
                        <a:t>periodic(ally)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possible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practice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practical(ly)</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4"/>
                  </a:ext>
                </a:extLst>
              </a:tr>
              <a:tr h="0">
                <a:tc>
                  <a:txBody>
                    <a:bodyPr/>
                    <a:lstStyle/>
                    <a:p>
                      <a:pPr marL="0" marR="0">
                        <a:lnSpc>
                          <a:spcPct val="115000"/>
                        </a:lnSpc>
                        <a:spcBef>
                          <a:spcPts val="0"/>
                        </a:spcBef>
                        <a:spcAft>
                          <a:spcPts val="0"/>
                        </a:spcAft>
                      </a:pPr>
                      <a:r>
                        <a:rPr lang="en-US" sz="1100">
                          <a:effectLst/>
                        </a:rPr>
                        <a:t>preferred</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presume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Probable(ly)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properly</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5"/>
                  </a:ext>
                </a:extLst>
              </a:tr>
              <a:tr h="0">
                <a:tc>
                  <a:txBody>
                    <a:bodyPr/>
                    <a:lstStyle/>
                    <a:p>
                      <a:pPr marL="0" marR="0">
                        <a:lnSpc>
                          <a:spcPct val="115000"/>
                        </a:lnSpc>
                        <a:spcBef>
                          <a:spcPts val="0"/>
                        </a:spcBef>
                        <a:spcAft>
                          <a:spcPts val="0"/>
                        </a:spcAft>
                      </a:pPr>
                      <a:r>
                        <a:rPr lang="en-US" sz="1100">
                          <a:effectLst/>
                        </a:rPr>
                        <a:t>ready (ily)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reasonable (ly)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recommend(ation)</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request</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6"/>
                  </a:ext>
                </a:extLst>
              </a:tr>
              <a:tr h="0">
                <a:tc>
                  <a:txBody>
                    <a:bodyPr/>
                    <a:lstStyle/>
                    <a:p>
                      <a:pPr marL="0" marR="0">
                        <a:lnSpc>
                          <a:spcPct val="115000"/>
                        </a:lnSpc>
                        <a:spcBef>
                          <a:spcPts val="0"/>
                        </a:spcBef>
                        <a:spcAft>
                          <a:spcPts val="0"/>
                        </a:spcAft>
                      </a:pPr>
                      <a:r>
                        <a:rPr lang="en-US" sz="1100">
                          <a:effectLst/>
                        </a:rPr>
                        <a:t>safe(ly)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satisfactory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secure(ly)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several</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7"/>
                  </a:ext>
                </a:extLst>
              </a:tr>
              <a:tr h="0">
                <a:tc>
                  <a:txBody>
                    <a:bodyPr/>
                    <a:lstStyle/>
                    <a:p>
                      <a:pPr marL="0" marR="0">
                        <a:lnSpc>
                          <a:spcPct val="115000"/>
                        </a:lnSpc>
                        <a:spcBef>
                          <a:spcPts val="0"/>
                        </a:spcBef>
                        <a:spcAft>
                          <a:spcPts val="0"/>
                        </a:spcAft>
                      </a:pPr>
                      <a:r>
                        <a:rPr lang="en-US" sz="1100">
                          <a:effectLst/>
                        </a:rPr>
                        <a:t>should</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significant (ly)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similar</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some</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8"/>
                  </a:ext>
                </a:extLst>
              </a:tr>
              <a:tr h="0">
                <a:tc>
                  <a:txBody>
                    <a:bodyPr/>
                    <a:lstStyle/>
                    <a:p>
                      <a:pPr marL="0" marR="0">
                        <a:lnSpc>
                          <a:spcPct val="115000"/>
                        </a:lnSpc>
                        <a:spcBef>
                          <a:spcPts val="0"/>
                        </a:spcBef>
                        <a:spcAft>
                          <a:spcPts val="0"/>
                        </a:spcAft>
                      </a:pPr>
                      <a:r>
                        <a:rPr lang="en-US" sz="1100">
                          <a:effectLst/>
                        </a:rPr>
                        <a:t>substantial (ly)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sufficient(ly)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suitable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suggest (tion)</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19"/>
                  </a:ext>
                </a:extLst>
              </a:tr>
              <a:tr h="0">
                <a:tc>
                  <a:txBody>
                    <a:bodyPr/>
                    <a:lstStyle/>
                    <a:p>
                      <a:pPr marL="0" marR="0">
                        <a:lnSpc>
                          <a:spcPct val="115000"/>
                        </a:lnSpc>
                        <a:spcBef>
                          <a:spcPts val="0"/>
                        </a:spcBef>
                        <a:spcAft>
                          <a:spcPts val="0"/>
                        </a:spcAft>
                      </a:pPr>
                      <a:r>
                        <a:rPr lang="en-US" sz="1100">
                          <a:effectLst/>
                        </a:rPr>
                        <a:t>they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them</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typical(ly)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which</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20"/>
                  </a:ext>
                </a:extLst>
              </a:tr>
              <a:tr h="0">
                <a:tc>
                  <a:txBody>
                    <a:bodyPr/>
                    <a:lstStyle/>
                    <a:p>
                      <a:pPr marL="0" marR="0">
                        <a:lnSpc>
                          <a:spcPct val="115000"/>
                        </a:lnSpc>
                        <a:spcBef>
                          <a:spcPts val="0"/>
                        </a:spcBef>
                        <a:spcAft>
                          <a:spcPts val="0"/>
                        </a:spcAft>
                      </a:pPr>
                      <a:r>
                        <a:rPr lang="en-US" sz="1100">
                          <a:effectLst/>
                        </a:rPr>
                        <a:t>would</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urge</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usual(ly)</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via</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21"/>
                  </a:ext>
                </a:extLst>
              </a:tr>
              <a:tr h="0">
                <a:tc>
                  <a:txBody>
                    <a:bodyPr/>
                    <a:lstStyle/>
                    <a:p>
                      <a:pPr marL="0" marR="0">
                        <a:lnSpc>
                          <a:spcPct val="115000"/>
                        </a:lnSpc>
                        <a:spcBef>
                          <a:spcPts val="0"/>
                        </a:spcBef>
                        <a:spcAft>
                          <a:spcPts val="0"/>
                        </a:spcAft>
                      </a:pPr>
                      <a:r>
                        <a:rPr lang="en-US" sz="1100">
                          <a:effectLst/>
                        </a:rPr>
                        <a:t>vice versa</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a:effectLst/>
                        </a:rPr>
                        <a:t> </a:t>
                      </a:r>
                      <a:endParaRPr lang="en-US" sz="110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100" dirty="0">
                          <a:effectLst/>
                        </a:rPr>
                        <a:t> </a:t>
                      </a:r>
                      <a:endParaRPr lang="en-US"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22"/>
                  </a:ext>
                </a:extLst>
              </a:tr>
            </a:tbl>
          </a:graphicData>
        </a:graphic>
      </p:graphicFrame>
      <p:sp>
        <p:nvSpPr>
          <p:cNvPr id="4" name="Slide Number Placeholder 3"/>
          <p:cNvSpPr>
            <a:spLocks noGrp="1"/>
          </p:cNvSpPr>
          <p:nvPr>
            <p:ph type="sldNum" sz="quarter" idx="12"/>
          </p:nvPr>
        </p:nvSpPr>
        <p:spPr/>
        <p:txBody>
          <a:bodyPr/>
          <a:lstStyle/>
          <a:p>
            <a:fld id="{1308ED37-1D6D-40F9-BFD6-E1A1D570930A}" type="slidenum">
              <a:rPr lang="en-US" smtClean="0"/>
              <a:pPr/>
              <a:t>8</a:t>
            </a:fld>
            <a:endParaRPr lang="en-US" dirty="0"/>
          </a:p>
        </p:txBody>
      </p:sp>
    </p:spTree>
    <p:extLst>
      <p:ext uri="{BB962C8B-B14F-4D97-AF65-F5344CB8AC3E}">
        <p14:creationId xmlns:p14="http://schemas.microsoft.com/office/powerpoint/2010/main" val="1029067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u="sng" dirty="0"/>
              <a:t>Context</a:t>
            </a:r>
            <a:r>
              <a:rPr lang="en-US" dirty="0"/>
              <a:t> matters, not just words </a:t>
            </a:r>
          </a:p>
        </p:txBody>
      </p:sp>
      <p:sp>
        <p:nvSpPr>
          <p:cNvPr id="6" name="Content Placeholder 5"/>
          <p:cNvSpPr>
            <a:spLocks noGrp="1"/>
          </p:cNvSpPr>
          <p:nvPr>
            <p:ph idx="1"/>
          </p:nvPr>
        </p:nvSpPr>
        <p:spPr/>
        <p:txBody>
          <a:bodyPr/>
          <a:lstStyle/>
          <a:p>
            <a:r>
              <a:rPr lang="en-US" dirty="0"/>
              <a:t>“Most” is on the permissive word list.</a:t>
            </a:r>
          </a:p>
          <a:p>
            <a:r>
              <a:rPr lang="en-US" dirty="0"/>
              <a:t>Example of </a:t>
            </a:r>
            <a:r>
              <a:rPr lang="en-US" u="sng" dirty="0"/>
              <a:t>bad</a:t>
            </a:r>
            <a:r>
              <a:rPr lang="en-US" dirty="0"/>
              <a:t> usage of the word “most”</a:t>
            </a:r>
          </a:p>
          <a:p>
            <a:pPr lvl="1"/>
            <a:r>
              <a:rPr lang="en-US" dirty="0"/>
              <a:t>“</a:t>
            </a:r>
            <a:r>
              <a:rPr lang="en-US" i="1" dirty="0">
                <a:effectLst>
                  <a:outerShdw blurRad="38100" dist="38100" dir="2700000" algn="tl">
                    <a:srgbClr val="000000">
                      <a:alpha val="43137"/>
                    </a:srgbClr>
                  </a:outerShdw>
                </a:effectLst>
              </a:rPr>
              <a:t>Insulate </a:t>
            </a:r>
            <a:r>
              <a:rPr lang="en-US" i="1" dirty="0">
                <a:solidFill>
                  <a:srgbClr val="FF0000"/>
                </a:solidFill>
                <a:effectLst>
                  <a:outerShdw blurRad="38100" dist="38100" dir="2700000" algn="tl">
                    <a:srgbClr val="000000">
                      <a:alpha val="43137"/>
                    </a:srgbClr>
                  </a:outerShdw>
                </a:effectLst>
              </a:rPr>
              <a:t>most</a:t>
            </a:r>
            <a:r>
              <a:rPr lang="en-US" i="1" dirty="0">
                <a:effectLst>
                  <a:outerShdw blurRad="38100" dist="38100" dir="2700000" algn="tl">
                    <a:srgbClr val="000000">
                      <a:alpha val="43137"/>
                    </a:srgbClr>
                  </a:outerShdw>
                </a:effectLst>
              </a:rPr>
              <a:t> of the pipe…”</a:t>
            </a:r>
          </a:p>
          <a:p>
            <a:r>
              <a:rPr lang="en-US" dirty="0"/>
              <a:t>Example of </a:t>
            </a:r>
            <a:r>
              <a:rPr lang="en-US" u="sng" dirty="0"/>
              <a:t>permissible</a:t>
            </a:r>
            <a:r>
              <a:rPr lang="en-US" dirty="0"/>
              <a:t> use of “most”</a:t>
            </a:r>
          </a:p>
          <a:p>
            <a:pPr lvl="1"/>
            <a:r>
              <a:rPr lang="en-US" i="1" dirty="0">
                <a:effectLst>
                  <a:outerShdw blurRad="38100" dist="38100" dir="2700000" algn="tl">
                    <a:srgbClr val="000000">
                      <a:alpha val="43137"/>
                    </a:srgbClr>
                  </a:outerShdw>
                </a:effectLst>
              </a:rPr>
              <a:t>“When multiple criteria in Section XX apply, use the </a:t>
            </a:r>
            <a:r>
              <a:rPr lang="en-US" i="1" dirty="0">
                <a:solidFill>
                  <a:srgbClr val="FF0000"/>
                </a:solidFill>
                <a:effectLst>
                  <a:outerShdw blurRad="38100" dist="38100" dir="2700000" algn="tl">
                    <a:srgbClr val="000000">
                      <a:alpha val="43137"/>
                    </a:srgbClr>
                  </a:outerShdw>
                </a:effectLst>
              </a:rPr>
              <a:t>most</a:t>
            </a:r>
            <a:r>
              <a:rPr lang="en-US" i="1" dirty="0">
                <a:effectLst>
                  <a:outerShdw blurRad="38100" dist="38100" dir="2700000" algn="tl">
                    <a:srgbClr val="000000">
                      <a:alpha val="43137"/>
                    </a:srgbClr>
                  </a:outerShdw>
                </a:effectLst>
              </a:rPr>
              <a:t> restrictive requirement.”</a:t>
            </a:r>
          </a:p>
          <a:p>
            <a:pPr marL="274320" lvl="1" indent="0">
              <a:buNone/>
            </a:pPr>
            <a:endParaRPr lang="en-US" dirty="0"/>
          </a:p>
          <a:p>
            <a:pPr marL="274320" lvl="1" indent="0">
              <a:buNone/>
            </a:pPr>
            <a:r>
              <a:rPr lang="en-US" dirty="0"/>
              <a:t>The first example is unenforceable and vague. The second example provides clear instructions.</a:t>
            </a:r>
          </a:p>
          <a:p>
            <a:endParaRPr lang="en-US" dirty="0"/>
          </a:p>
          <a:p>
            <a:endParaRPr lang="en-US" dirty="0"/>
          </a:p>
          <a:p>
            <a:pPr lvl="1"/>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1308ED37-1D6D-40F9-BFD6-E1A1D570930A}" type="slidenum">
              <a:rPr lang="en-US" smtClean="0"/>
              <a:pPr/>
              <a:t>9</a:t>
            </a:fld>
            <a:endParaRPr lang="en-US" dirty="0"/>
          </a:p>
        </p:txBody>
      </p:sp>
    </p:spTree>
    <p:extLst>
      <p:ext uri="{BB962C8B-B14F-4D97-AF65-F5344CB8AC3E}">
        <p14:creationId xmlns:p14="http://schemas.microsoft.com/office/powerpoint/2010/main" val="3485865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28812</TotalTime>
  <Words>1279</Words>
  <Application>Microsoft Office PowerPoint</Application>
  <PresentationFormat>On-screen Show (4:3)</PresentationFormat>
  <Paragraphs>198</Paragraphs>
  <Slides>18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Clarity</vt:lpstr>
      <vt:lpstr>Chair’s breakfast Training Guide to Writing Standards in Mandatory Language, and General Guidance  on Good Writing for ASHRAE documents</vt:lpstr>
      <vt:lpstr>TOPICS</vt:lpstr>
      <vt:lpstr>Why Do We Need to Use  Mandatory Language?</vt:lpstr>
      <vt:lpstr>Standards v. Method of Test v. Guidelines</vt:lpstr>
      <vt:lpstr>Mandatory Language  Requires Judgment</vt:lpstr>
      <vt:lpstr>Enforcement</vt:lpstr>
      <vt:lpstr>Tool Available</vt:lpstr>
      <vt:lpstr>What are the “Permissive” Words?</vt:lpstr>
      <vt:lpstr>Context matters, not just words </vt:lpstr>
      <vt:lpstr>Where  is Mandatory Required, and Where is it not Required?</vt:lpstr>
      <vt:lpstr>Examples of acceptable uses of the “permissive” words </vt:lpstr>
      <vt:lpstr>Permissive Examples: “would”</vt:lpstr>
      <vt:lpstr>Permissive Example: “them”</vt:lpstr>
      <vt:lpstr>Permissive Example: “may”</vt:lpstr>
      <vt:lpstr>Permissive Examples: Mandatory applies to user, not approver</vt:lpstr>
      <vt:lpstr>Permissive Examples: User v. Approver  (continued)</vt:lpstr>
      <vt:lpstr>Summary</vt:lpstr>
      <vt:lpstr>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breakfast Training Guide to Writing Standards in Mandatory Language, and General Guidance  on Good Writing for ASHRAE documents</dc:title>
  <dc:creator>Brundage, Don M.</dc:creator>
  <cp:lastModifiedBy>LeBlanc,Susan</cp:lastModifiedBy>
  <cp:revision>287</cp:revision>
  <cp:lastPrinted>2017-05-26T17:59:04Z</cp:lastPrinted>
  <dcterms:created xsi:type="dcterms:W3CDTF">2010-10-05T14:17:42Z</dcterms:created>
  <dcterms:modified xsi:type="dcterms:W3CDTF">2017-07-27T19:17:11Z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