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3" r:id="rId2"/>
    <p:sldMasterId id="2147483697" r:id="rId3"/>
  </p:sldMasterIdLst>
  <p:notesMasterIdLst>
    <p:notesMasterId r:id="rId28"/>
  </p:notesMasterIdLst>
  <p:sldIdLst>
    <p:sldId id="892" r:id="rId4"/>
    <p:sldId id="865" r:id="rId5"/>
    <p:sldId id="899" r:id="rId6"/>
    <p:sldId id="897" r:id="rId7"/>
    <p:sldId id="898" r:id="rId8"/>
    <p:sldId id="894" r:id="rId9"/>
    <p:sldId id="893" r:id="rId10"/>
    <p:sldId id="888" r:id="rId11"/>
    <p:sldId id="889" r:id="rId12"/>
    <p:sldId id="895" r:id="rId13"/>
    <p:sldId id="900" r:id="rId14"/>
    <p:sldId id="901" r:id="rId15"/>
    <p:sldId id="902" r:id="rId16"/>
    <p:sldId id="890" r:id="rId17"/>
    <p:sldId id="887" r:id="rId18"/>
    <p:sldId id="885" r:id="rId19"/>
    <p:sldId id="878" r:id="rId20"/>
    <p:sldId id="881" r:id="rId21"/>
    <p:sldId id="882" r:id="rId22"/>
    <p:sldId id="883" r:id="rId23"/>
    <p:sldId id="880" r:id="rId24"/>
    <p:sldId id="886" r:id="rId25"/>
    <p:sldId id="891" r:id="rId26"/>
    <p:sldId id="8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B48C1F-E575-5590-89FB-D1039A18BF26}" name="Romero, Rachel" initials="" userId="S::rromero@nrel.gov::449f2448-5bd5-497e-bf70-7dd031e409bd" providerId="AD"/>
  <p188:author id="{AC549DD4-AC81-268B-796B-E6DC48E9B7FC}" name="Shanley, Ryan" initials="RS" userId="S::rshanley@ashrae.org::cf5ca4e2-768b-4082-9a94-fd90d80596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Crawford" initials="CC" lastIdx="1" clrIdx="0">
    <p:extLst>
      <p:ext uri="{19B8F6BF-5375-455C-9EA6-DF929625EA0E}">
        <p15:presenceInfo xmlns:p15="http://schemas.microsoft.com/office/powerpoint/2012/main" userId="c06044a8a6691c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03F"/>
    <a:srgbClr val="005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26" autoAdjust="0"/>
  </p:normalViewPr>
  <p:slideViewPr>
    <p:cSldViewPr snapToGrid="0">
      <p:cViewPr varScale="1">
        <p:scale>
          <a:sx n="69" d="100"/>
          <a:sy n="69" d="100"/>
        </p:scale>
        <p:origin x="112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73A1D-53D4-4F09-99F2-532EBB0F9348}"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09384-C5FC-4AB9-BE4F-EB80F578074D}" type="slidenum">
              <a:rPr lang="en-US" smtClean="0"/>
              <a:t>‹#›</a:t>
            </a:fld>
            <a:endParaRPr lang="en-US"/>
          </a:p>
        </p:txBody>
      </p:sp>
    </p:spTree>
    <p:extLst>
      <p:ext uri="{BB962C8B-B14F-4D97-AF65-F5344CB8AC3E}">
        <p14:creationId xmlns:p14="http://schemas.microsoft.com/office/powerpoint/2010/main" val="243376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09384-C5FC-4AB9-BE4F-EB80F5780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28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F962F-825D-70AF-FE1A-83696361B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0F552-5E70-C76D-CA1A-0504AD2D7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74E86-13B0-FBE9-E671-C98FC4084E07}"/>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E7709B24-8520-F089-D4DB-A531F00FB8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0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F962F-825D-70AF-FE1A-83696361B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0F552-5E70-C76D-CA1A-0504AD2D7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74E86-13B0-FBE9-E671-C98FC4084E07}"/>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E7709B24-8520-F089-D4DB-A531F00FB8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40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D8F52-3FD0-3A58-8E73-281BC0BED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134C5-DDF5-0ADF-BC37-2E7451123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2D997-FEC2-0D41-1733-C750F5AB575B}"/>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3B353091-F5E7-21A6-CD8A-09ADFC046D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3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0BC1-6D88-CBF5-FA8F-465CD6A0D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10357-9067-9DF9-0BAB-4C900B83C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5A062-552E-372A-CF68-501A83095C7E}"/>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6DDDA663-62A5-59DB-D52F-B9C5D453E1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69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1866-DB37-5ED6-940A-436D60C51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372FC-8BA6-FBF6-8B8C-35A2BA6FC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448C3-B10B-15A2-8227-430134C11D0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AA9AA0B5-FB72-9F72-832F-176B4E0167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5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D153-3E17-F3C7-3257-14FE17717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A7E32-8D26-34DD-ECD9-03037D562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1496E-1806-512B-1904-5ECED39EEE03}"/>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2D510B5B-43BB-8C52-0C7C-702E5EC8CF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43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E47C-711D-0832-EEBE-4577A9015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FAAE-CBA8-7DC1-68C7-3D39CC4AA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4DB69-F59E-FDB5-56EB-1F8E193F1D82}"/>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042E5FBF-1349-38D3-70C0-B61337C65D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5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EC0E-B224-0BB4-6661-462293C5F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B3AEA-2A85-6C10-7AE2-49F3A03A6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B96DC-D8FE-6333-3381-F837254326D5}"/>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C1B51364-9FC4-BF0C-B08A-C2599510EBD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5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FC9-BF54-35EF-9DA6-66643AC3B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32BD3-31A0-11C2-0F9D-51149F9E1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BBB84-65E6-F169-2412-938F021C65D7}"/>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D1986EA-EFA8-E6CB-8788-C733C4BE75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7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DE5B-7948-40C0-9711-059806DC2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2BAA0-C99F-ABC5-41D6-AB14323D1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B246F-955E-E391-DB60-C4D8C5114610}"/>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2CE53BC-EFAD-926A-4720-642A7A9A72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89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6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6F4B-A244-D420-7B6B-4D318BC24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DC268-405C-399F-A507-D704F2463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83614-DCAF-B6AE-9E14-785FD924E160}"/>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8744C0F1-D8BD-CCA8-43D7-CC351F49BC5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84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9012-4E0C-EA89-2A53-02268A7E2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4CA50-A1D3-5425-03C9-3F5CB67AE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71451-C01E-1B06-E875-D0E9367284B1}"/>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EE9D2580-A6F6-783D-912A-53E8A8D94F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68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7A70-B8CB-C6CF-5C8F-A3DC87510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CD929-842E-E3E8-DEB4-51137AAFC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4723F-7E8D-0DDA-AE5E-F37B162001AD}"/>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BABBB942-9845-F0DA-0BB8-70A3C39E8C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02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BF5D-B617-0BD3-3424-F8464DC0D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0FB3F-2682-52C2-9A69-DDD094417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AF28B-E3AC-854B-9CA3-F721F241C62C}"/>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58BBCA03-2D3D-800C-791B-79AAF36F8C9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08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EB96-6559-C3A1-DF35-E6D44E511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8476A-4963-970D-E27C-B58B3DBBF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97ED4-637A-C65F-1E6A-5DE7F5062783}"/>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58DB174-BA2C-6234-6A6F-153853FE7B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1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89E9-01E1-1997-3F0D-234FE9141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F0DE6-2354-E61A-9AAA-885FFEDB4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94C6D-239C-AB3C-B6C9-9E2D29E807F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F9D52419-6475-221E-4D51-6B7ACF75F8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E2F4-05C0-21D7-F324-3E5E55626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92629-323B-B119-C6C9-17553455E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28463-A28D-B7B4-D35D-3B58E70E50D3}"/>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67E38CA-EF42-0A8E-10FF-DB4B8D8A106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2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35529-E0D4-9CB6-1BD4-D630CFD5C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2D644-5F9A-3C26-9921-33AC2A36D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2BAE4-D7ED-983B-E6D9-6602B1D3165E}"/>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22A98E4D-F5B7-CAED-648D-57EE3BAB16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2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7697D-8324-906C-B4DA-B782C22BA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58E8-FF17-45FC-1DF5-B49C7D573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CA085-47CD-FEF6-A1DA-B4FE6521452E}"/>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337F3306-5D90-82BC-D0F4-2D19D4798D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8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0527-5726-F814-9798-FF618AB5D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40833-5AB5-996A-3D7D-8FEDB60B6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41B12-3B65-BE09-E5A0-3998BFDD9CFD}"/>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83C980E8-7A27-EC09-7234-F3182DB14C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86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BC05-21A2-CE36-736D-6F701DF1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0F332-FA0A-7665-AEE5-DAA7EFD77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BD977-0A28-B6AC-2DC4-5AE63F3E15A2}"/>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EDE87644-8124-92B3-2672-342C4348C6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8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7691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9307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5278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413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95611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lang="en-US" sz="3600" kern="1200" dirty="0">
                <a:solidFill>
                  <a:schemeClr val="bg1"/>
                </a:solidFill>
                <a:latin typeface="+mj-lt"/>
                <a:ea typeface="+mj-ea"/>
                <a:cs typeface="+mj-cs"/>
              </a:defRPr>
            </a:lvl1p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935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875838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3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4987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418079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0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27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cxnSp>
        <p:nvCxnSpPr>
          <p:cNvPr id="8" name="Straight Connector 7"/>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4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54194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778904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8730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7442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182829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5946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84132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016490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5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2885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788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612748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9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598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92685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687532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5/1/2025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3853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5/1/2025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95981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5/1/2025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595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75663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23082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68285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67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3322991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290795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2764819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6654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Page </a:t>
            </a:r>
            <a:fld id="{0EB8F1EF-6D45-4E45-867A-105750940064}" type="slidenum">
              <a:rPr lang="en-US" smtClean="0"/>
              <a:pPr/>
              <a:t>‹#›</a:t>
            </a:fld>
            <a:endParaRPr lang="en-US"/>
          </a:p>
        </p:txBody>
      </p:sp>
    </p:spTree>
    <p:extLst>
      <p:ext uri="{BB962C8B-B14F-4D97-AF65-F5344CB8AC3E}">
        <p14:creationId xmlns:p14="http://schemas.microsoft.com/office/powerpoint/2010/main" val="387379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5688" y="6007282"/>
            <a:ext cx="861867" cy="596538"/>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5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94282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54527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8720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5/1/2025</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5" name="Picture 4">
            <a:extLst>
              <a:ext uri="{FF2B5EF4-FFF2-40B4-BE49-F238E27FC236}">
                <a16:creationId xmlns:a16="http://schemas.microsoft.com/office/drawing/2014/main" id="{19627564-5DBD-37F2-5B46-F1A2E3CB24E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8723319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pPr/>
              <a:t>5/1/2025</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pPr/>
              <a:t>‹#›</a:t>
            </a:fld>
            <a:endParaRPr lang="en-US"/>
          </a:p>
        </p:txBody>
      </p:sp>
      <p:pic>
        <p:nvPicPr>
          <p:cNvPr id="5" name="Picture 4">
            <a:extLst>
              <a:ext uri="{FF2B5EF4-FFF2-40B4-BE49-F238E27FC236}">
                <a16:creationId xmlns:a16="http://schemas.microsoft.com/office/drawing/2014/main" id="{F1FB9836-6638-06E1-D25B-98D0BADF47A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6898194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400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osr.ashrae.or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ashrae.org/technical-resources/standards-and-guidelines/pcs-toolkit/standards-forms-procedur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tmlisle@ashrae.org" TargetMode="External"/><Relationship Id="rId2" Type="http://schemas.openxmlformats.org/officeDocument/2006/relationships/hyperlink" Target="mailto:rshanley@ashrae.org" TargetMode="External"/><Relationship Id="rId1" Type="http://schemas.openxmlformats.org/officeDocument/2006/relationships/slideLayout" Target="../slideLayouts/slideLayout5.xml"/><Relationship Id="rId5" Type="http://schemas.openxmlformats.org/officeDocument/2006/relationships/hyperlink" Target="mailto:standards.section@ashrae.org" TargetMode="External"/><Relationship Id="rId4" Type="http://schemas.openxmlformats.org/officeDocument/2006/relationships/hyperlink" Target="mailto:cjordan@ashrae.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shrae.org/file%20library/technical%20resources/standards%20and%20guidelines/pcs%20toolkit/pasa_05242024.pdf" TargetMode="External"/><Relationship Id="rId7" Type="http://schemas.openxmlformats.org/officeDocument/2006/relationships/hyperlink" Target="https://www.ashrae.org/technical-resources/standards-and-guidelines/pcs-toolki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ashrae.org/file%20library/technical%20resources/standards%20and%20guidelines/public%20review%20drafts/ashrae-online-database-general-instructions_rev.pdf" TargetMode="External"/><Relationship Id="rId5" Type="http://schemas.openxmlformats.org/officeDocument/2006/relationships/hyperlink" Target="https://www.ashrae.org/technical-resources/standards-and-guidelines/public-review-drafts" TargetMode="External"/><Relationship Id="rId4" Type="http://schemas.openxmlformats.org/officeDocument/2006/relationships/hyperlink" Target="https://www.ashrae.org/file%20library/technical%20resources/standards%20and%20guidelines/pcs%20toolkit/pcs-guide-to-pasa-06.22.202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ashrae.org/technical-resources/standards-and-guidelines/standards-ac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osr.ashrae.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653" y="456589"/>
            <a:ext cx="5160340" cy="97800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7036087" y="2138822"/>
            <a:ext cx="5049812" cy="3170099"/>
          </a:xfrm>
          <a:prstGeom prst="rect">
            <a:avLst/>
          </a:prstGeom>
          <a:noFill/>
          <a:effectLst/>
        </p:spPr>
        <p:txBody>
          <a:bodyPr wrap="square" lIns="91440" tIns="45720" rIns="91440" bIns="45720" rtlCol="0" anchor="t">
            <a:spAutoFit/>
          </a:bodyPr>
          <a:lstStyle/>
          <a:p>
            <a:pPr algn="ctr">
              <a:defRPr/>
            </a:pPr>
            <a:r>
              <a:rPr lang="en-US" sz="4000" b="1" dirty="0">
                <a:solidFill>
                  <a:srgbClr val="00549B"/>
                </a:solidFill>
                <a:effectLst>
                  <a:outerShdw blurRad="38100" dist="38100" dir="2700000" algn="tl">
                    <a:srgbClr val="000000">
                      <a:alpha val="43137"/>
                    </a:srgbClr>
                  </a:outerShdw>
                </a:effectLst>
                <a:latin typeface="Arial Narrow"/>
                <a:cs typeface="Arial Narrow" panose="020B0604020202020204" pitchFamily="34" charset="0"/>
              </a:rPr>
              <a:t>ASHRAE PROJECT COMMITTEE TRAINING </a:t>
            </a:r>
            <a:r>
              <a:rPr lang="en-US" sz="4000" b="1" dirty="0">
                <a:solidFill>
                  <a:srgbClr val="FF0000"/>
                </a:solidFill>
                <a:effectLst>
                  <a:outerShdw blurRad="38100" dist="38100" dir="2700000" algn="tl">
                    <a:srgbClr val="000000">
                      <a:alpha val="43137"/>
                    </a:srgbClr>
                  </a:outerShdw>
                </a:effectLst>
                <a:latin typeface="Arial Narrow"/>
                <a:cs typeface="Arial Narrow" panose="020B0604020202020204" pitchFamily="34" charset="0"/>
              </a:rPr>
              <a:t>RESPONDING TO PUBLIC REVIEW COMMENTS</a:t>
            </a:r>
            <a:endParaRPr lang="en-US" sz="4000" b="1" dirty="0">
              <a:solidFill>
                <a:srgbClr val="FF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42D19516-7E76-4D0A-7CD4-F1F1E862D784}"/>
              </a:ext>
            </a:extLst>
          </p:cNvPr>
          <p:cNvSpPr txBox="1"/>
          <p:nvPr/>
        </p:nvSpPr>
        <p:spPr>
          <a:xfrm>
            <a:off x="10234798" y="6528561"/>
            <a:ext cx="18511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Updated: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May 2025</a:t>
            </a:r>
          </a:p>
        </p:txBody>
      </p:sp>
    </p:spTree>
    <p:extLst>
      <p:ext uri="{BB962C8B-B14F-4D97-AF65-F5344CB8AC3E}">
        <p14:creationId xmlns:p14="http://schemas.microsoft.com/office/powerpoint/2010/main" val="223819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56A1-2335-2591-3932-E8E51411A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756CB-88E0-84D9-C576-4140B1A0A7DC}"/>
              </a:ext>
            </a:extLst>
          </p:cNvPr>
          <p:cNvSpPr>
            <a:spLocks noGrp="1"/>
          </p:cNvSpPr>
          <p:nvPr>
            <p:ph type="title"/>
          </p:nvPr>
        </p:nvSpPr>
        <p:spPr>
          <a:xfrm>
            <a:off x="609600" y="76200"/>
            <a:ext cx="10972800" cy="1143000"/>
          </a:xfrm>
        </p:spPr>
        <p:txBody>
          <a:bodyPr anchor="ctr">
            <a:normAutofit/>
          </a:bodyPr>
          <a:lstStyle/>
          <a:p>
            <a:r>
              <a:rPr lang="en-US" dirty="0"/>
              <a:t>ACCESSING PUBLIC REVIEW COMMENTS</a:t>
            </a:r>
          </a:p>
        </p:txBody>
      </p:sp>
      <p:pic>
        <p:nvPicPr>
          <p:cNvPr id="6" name="Screen Recording 5">
            <a:hlinkClick r:id="" action="ppaction://media"/>
            <a:extLst>
              <a:ext uri="{FF2B5EF4-FFF2-40B4-BE49-F238E27FC236}">
                <a16:creationId xmlns:a16="http://schemas.microsoft.com/office/drawing/2014/main" id="{E67E251B-8F6E-1381-DB69-2DAA9F3C4D16}"/>
              </a:ext>
            </a:extLst>
          </p:cNvPr>
          <p:cNvPicPr>
            <a:picLocks noChangeAspect="1"/>
          </p:cNvPicPr>
          <p:nvPr>
            <a:videoFile r:link="rId1"/>
            <p:extLst>
              <p:ext uri="{DAA4B4D4-6D71-4841-9C94-3DE7FCFB9230}">
                <p14:media xmlns:p14="http://schemas.microsoft.com/office/powerpoint/2010/main" r:embed="rId2">
                  <p14:trim st="15000"/>
                </p14:media>
              </p:ext>
            </p:extLst>
          </p:nvPr>
        </p:nvPicPr>
        <p:blipFill>
          <a:blip r:embed="rId5"/>
          <a:stretch>
            <a:fillRect/>
          </a:stretch>
        </p:blipFill>
        <p:spPr>
          <a:xfrm>
            <a:off x="935166" y="1417191"/>
            <a:ext cx="10321667" cy="4715980"/>
          </a:xfrm>
          <a:prstGeom prst="rect">
            <a:avLst/>
          </a:prstGeom>
        </p:spPr>
      </p:pic>
    </p:spTree>
    <p:extLst>
      <p:ext uri="{BB962C8B-B14F-4D97-AF65-F5344CB8AC3E}">
        <p14:creationId xmlns:p14="http://schemas.microsoft.com/office/powerpoint/2010/main" val="14005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56A1-2335-2591-3932-E8E51411A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756CB-88E0-84D9-C576-4140B1A0A7DC}"/>
              </a:ext>
            </a:extLst>
          </p:cNvPr>
          <p:cNvSpPr>
            <a:spLocks noGrp="1"/>
          </p:cNvSpPr>
          <p:nvPr>
            <p:ph type="title"/>
          </p:nvPr>
        </p:nvSpPr>
        <p:spPr>
          <a:xfrm>
            <a:off x="609600" y="76200"/>
            <a:ext cx="10972800" cy="1143000"/>
          </a:xfrm>
        </p:spPr>
        <p:txBody>
          <a:bodyPr anchor="ctr">
            <a:normAutofit/>
          </a:bodyPr>
          <a:lstStyle/>
          <a:p>
            <a:r>
              <a:rPr lang="en-US" dirty="0"/>
              <a:t>COMMITTEE COMMENT REPORT (SUMMARY)</a:t>
            </a:r>
          </a:p>
        </p:txBody>
      </p:sp>
      <p:pic>
        <p:nvPicPr>
          <p:cNvPr id="4" name="Picture 3">
            <a:extLst>
              <a:ext uri="{FF2B5EF4-FFF2-40B4-BE49-F238E27FC236}">
                <a16:creationId xmlns:a16="http://schemas.microsoft.com/office/drawing/2014/main" id="{2E793C1E-E59F-7456-EA60-926E3994198B}"/>
              </a:ext>
            </a:extLst>
          </p:cNvPr>
          <p:cNvPicPr>
            <a:picLocks noChangeAspect="1"/>
          </p:cNvPicPr>
          <p:nvPr/>
        </p:nvPicPr>
        <p:blipFill>
          <a:blip r:embed="rId3"/>
          <a:stretch>
            <a:fillRect/>
          </a:stretch>
        </p:blipFill>
        <p:spPr>
          <a:xfrm>
            <a:off x="4267200" y="1510623"/>
            <a:ext cx="3657600" cy="5033042"/>
          </a:xfrm>
          <a:prstGeom prst="rect">
            <a:avLst/>
          </a:prstGeom>
        </p:spPr>
      </p:pic>
    </p:spTree>
    <p:extLst>
      <p:ext uri="{BB962C8B-B14F-4D97-AF65-F5344CB8AC3E}">
        <p14:creationId xmlns:p14="http://schemas.microsoft.com/office/powerpoint/2010/main" val="3304479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7A600-985B-C3A5-57FF-746D8513F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BA8DB-7A48-0A4A-5271-07AABD444ACF}"/>
              </a:ext>
            </a:extLst>
          </p:cNvPr>
          <p:cNvSpPr>
            <a:spLocks noGrp="1"/>
          </p:cNvSpPr>
          <p:nvPr>
            <p:ph type="title"/>
          </p:nvPr>
        </p:nvSpPr>
        <p:spPr>
          <a:xfrm>
            <a:off x="609600" y="76200"/>
            <a:ext cx="10972800" cy="1143000"/>
          </a:xfrm>
        </p:spPr>
        <p:txBody>
          <a:bodyPr anchor="ctr">
            <a:normAutofit/>
          </a:bodyPr>
          <a:lstStyle/>
          <a:p>
            <a:r>
              <a:rPr lang="en-US" dirty="0"/>
              <a:t>COMMITTEE COMMENT REPORT (DETAIL)</a:t>
            </a:r>
          </a:p>
        </p:txBody>
      </p:sp>
      <p:pic>
        <p:nvPicPr>
          <p:cNvPr id="5" name="Picture 4">
            <a:extLst>
              <a:ext uri="{FF2B5EF4-FFF2-40B4-BE49-F238E27FC236}">
                <a16:creationId xmlns:a16="http://schemas.microsoft.com/office/drawing/2014/main" id="{C3AC000C-C27F-5BA6-D68B-FAF41B26ECC7}"/>
              </a:ext>
            </a:extLst>
          </p:cNvPr>
          <p:cNvPicPr>
            <a:picLocks noChangeAspect="1"/>
          </p:cNvPicPr>
          <p:nvPr/>
        </p:nvPicPr>
        <p:blipFill>
          <a:blip r:embed="rId3"/>
          <a:stretch>
            <a:fillRect/>
          </a:stretch>
        </p:blipFill>
        <p:spPr>
          <a:xfrm>
            <a:off x="952979" y="1526707"/>
            <a:ext cx="5143021" cy="4800600"/>
          </a:xfrm>
          <a:prstGeom prst="rect">
            <a:avLst/>
          </a:prstGeom>
        </p:spPr>
      </p:pic>
      <p:pic>
        <p:nvPicPr>
          <p:cNvPr id="7" name="Picture 6">
            <a:extLst>
              <a:ext uri="{FF2B5EF4-FFF2-40B4-BE49-F238E27FC236}">
                <a16:creationId xmlns:a16="http://schemas.microsoft.com/office/drawing/2014/main" id="{9BC9F962-382B-5156-B6A9-79C50C743DCB}"/>
              </a:ext>
            </a:extLst>
          </p:cNvPr>
          <p:cNvPicPr>
            <a:picLocks noChangeAspect="1"/>
          </p:cNvPicPr>
          <p:nvPr/>
        </p:nvPicPr>
        <p:blipFill>
          <a:blip r:embed="rId4"/>
          <a:srcRect r="27390"/>
          <a:stretch/>
        </p:blipFill>
        <p:spPr>
          <a:xfrm>
            <a:off x="6545084" y="1526707"/>
            <a:ext cx="4572000" cy="4800600"/>
          </a:xfrm>
          <a:prstGeom prst="rect">
            <a:avLst/>
          </a:prstGeom>
        </p:spPr>
      </p:pic>
    </p:spTree>
    <p:extLst>
      <p:ext uri="{BB962C8B-B14F-4D97-AF65-F5344CB8AC3E}">
        <p14:creationId xmlns:p14="http://schemas.microsoft.com/office/powerpoint/2010/main" val="99071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DA01-60A7-DCF3-4AB4-D6B5C0E14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62A34-C2BF-6AAD-ADC0-755C9281ABC1}"/>
              </a:ext>
            </a:extLst>
          </p:cNvPr>
          <p:cNvSpPr>
            <a:spLocks noGrp="1"/>
          </p:cNvSpPr>
          <p:nvPr>
            <p:ph type="title"/>
          </p:nvPr>
        </p:nvSpPr>
        <p:spPr>
          <a:xfrm>
            <a:off x="609600" y="76200"/>
            <a:ext cx="10972800" cy="1143000"/>
          </a:xfrm>
        </p:spPr>
        <p:txBody>
          <a:bodyPr anchor="ctr">
            <a:normAutofit/>
          </a:bodyPr>
          <a:lstStyle/>
          <a:p>
            <a:r>
              <a:rPr lang="en-US" dirty="0"/>
              <a:t>COMMITTEE COMMENT REPORT (LIST)</a:t>
            </a:r>
          </a:p>
        </p:txBody>
      </p:sp>
      <p:pic>
        <p:nvPicPr>
          <p:cNvPr id="4" name="Picture 3">
            <a:extLst>
              <a:ext uri="{FF2B5EF4-FFF2-40B4-BE49-F238E27FC236}">
                <a16:creationId xmlns:a16="http://schemas.microsoft.com/office/drawing/2014/main" id="{4D57DBEF-3E02-5AE2-9CA7-EE393BC73DA3}"/>
              </a:ext>
            </a:extLst>
          </p:cNvPr>
          <p:cNvPicPr>
            <a:picLocks noChangeAspect="1"/>
          </p:cNvPicPr>
          <p:nvPr/>
        </p:nvPicPr>
        <p:blipFill>
          <a:blip r:embed="rId3"/>
          <a:stretch>
            <a:fillRect/>
          </a:stretch>
        </p:blipFill>
        <p:spPr>
          <a:xfrm>
            <a:off x="3827444" y="1504658"/>
            <a:ext cx="4537112" cy="4951898"/>
          </a:xfrm>
          <a:prstGeom prst="rect">
            <a:avLst/>
          </a:prstGeom>
        </p:spPr>
      </p:pic>
    </p:spTree>
    <p:extLst>
      <p:ext uri="{BB962C8B-B14F-4D97-AF65-F5344CB8AC3E}">
        <p14:creationId xmlns:p14="http://schemas.microsoft.com/office/powerpoint/2010/main" val="139451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3086-E26C-0610-03D4-B35BFD9AE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A3A24-F09E-5C41-B8BA-5DE45BC6613C}"/>
              </a:ext>
            </a:extLst>
          </p:cNvPr>
          <p:cNvSpPr>
            <a:spLocks noGrp="1"/>
          </p:cNvSpPr>
          <p:nvPr>
            <p:ph type="title"/>
          </p:nvPr>
        </p:nvSpPr>
        <p:spPr>
          <a:xfrm>
            <a:off x="609600" y="76200"/>
            <a:ext cx="10972800" cy="1143000"/>
          </a:xfrm>
        </p:spPr>
        <p:txBody>
          <a:bodyPr anchor="ctr">
            <a:normAutofit/>
          </a:bodyPr>
          <a:lstStyle/>
          <a:p>
            <a:r>
              <a:rPr lang="en-US" dirty="0"/>
              <a:t>EXAMPLE COMMENT</a:t>
            </a:r>
          </a:p>
        </p:txBody>
      </p:sp>
      <p:pic>
        <p:nvPicPr>
          <p:cNvPr id="7" name="Picture 6">
            <a:extLst>
              <a:ext uri="{FF2B5EF4-FFF2-40B4-BE49-F238E27FC236}">
                <a16:creationId xmlns:a16="http://schemas.microsoft.com/office/drawing/2014/main" id="{5DDE60C1-BBDA-2B35-E1E0-1D6A91C46AAC}"/>
              </a:ext>
            </a:extLst>
          </p:cNvPr>
          <p:cNvPicPr>
            <a:picLocks noChangeAspect="1"/>
          </p:cNvPicPr>
          <p:nvPr/>
        </p:nvPicPr>
        <p:blipFill>
          <a:blip r:embed="rId3"/>
          <a:stretch>
            <a:fillRect/>
          </a:stretch>
        </p:blipFill>
        <p:spPr>
          <a:xfrm>
            <a:off x="2022226" y="1615212"/>
            <a:ext cx="8147547" cy="4919401"/>
          </a:xfrm>
          <a:prstGeom prst="rect">
            <a:avLst/>
          </a:prstGeom>
        </p:spPr>
      </p:pic>
    </p:spTree>
    <p:extLst>
      <p:ext uri="{BB962C8B-B14F-4D97-AF65-F5344CB8AC3E}">
        <p14:creationId xmlns:p14="http://schemas.microsoft.com/office/powerpoint/2010/main" val="735600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C05FF-EC26-8099-A0CD-2A0FB1B05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CC8A9-E794-2F77-D75C-E6FF3BB6D2DE}"/>
              </a:ext>
            </a:extLst>
          </p:cNvPr>
          <p:cNvSpPr>
            <a:spLocks noGrp="1"/>
          </p:cNvSpPr>
          <p:nvPr>
            <p:ph type="title"/>
          </p:nvPr>
        </p:nvSpPr>
        <p:spPr>
          <a:xfrm>
            <a:off x="609600" y="76200"/>
            <a:ext cx="10972800" cy="1143000"/>
          </a:xfrm>
        </p:spPr>
        <p:txBody>
          <a:bodyPr anchor="ctr">
            <a:normAutofit fontScale="90000"/>
          </a:bodyPr>
          <a:lstStyle/>
          <a:p>
            <a:r>
              <a:rPr lang="en-US" dirty="0"/>
              <a:t>CONSIDERATION OF PUBLIC REVIEW COMMENTS</a:t>
            </a:r>
          </a:p>
        </p:txBody>
      </p:sp>
      <p:sp>
        <p:nvSpPr>
          <p:cNvPr id="8" name="Text Placeholder 2">
            <a:extLst>
              <a:ext uri="{FF2B5EF4-FFF2-40B4-BE49-F238E27FC236}">
                <a16:creationId xmlns:a16="http://schemas.microsoft.com/office/drawing/2014/main" id="{D231100D-CF33-3B96-BE9B-2970B8B56795}"/>
              </a:ext>
            </a:extLst>
          </p:cNvPr>
          <p:cNvSpPr>
            <a:spLocks noGrp="1"/>
          </p:cNvSpPr>
          <p:nvPr>
            <p:ph type="body" idx="1"/>
          </p:nvPr>
        </p:nvSpPr>
        <p:spPr>
          <a:xfrm>
            <a:off x="609599" y="1535111"/>
            <a:ext cx="11136923" cy="4607781"/>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All comments to public review drafts (and responses to commenters) shall be submitted electronically via the online comment database (OSR) (</a:t>
            </a:r>
            <a:r>
              <a:rPr lang="en-US" b="0" dirty="0">
                <a:solidFill>
                  <a:schemeClr val="tx1"/>
                </a:solidFill>
                <a:hlinkClick r:id="rId3"/>
              </a:rPr>
              <a:t>https://osr.ashrae.org</a:t>
            </a:r>
            <a:r>
              <a:rPr lang="en-US" b="0" dirty="0">
                <a:solidFill>
                  <a:schemeClr val="tx1"/>
                </a:solidFill>
              </a:rPr>
              <a:t>). Comments shall be reported to all members of the PC.</a:t>
            </a:r>
          </a:p>
          <a:p>
            <a:pPr marL="228600" indent="-228600">
              <a:lnSpc>
                <a:spcPct val="110000"/>
              </a:lnSpc>
              <a:spcBef>
                <a:spcPts val="600"/>
              </a:spcBef>
              <a:buClrTx/>
              <a:buFont typeface="Arial" panose="020B0604020202020204" pitchFamily="34" charset="0"/>
              <a:buChar char="•"/>
            </a:pPr>
            <a:r>
              <a:rPr lang="en-US" b="0" dirty="0">
                <a:solidFill>
                  <a:schemeClr val="tx1"/>
                </a:solidFill>
              </a:rPr>
              <a:t>Project committees must respond in writing (through the OSR) to all substantive public comments, and a “good faith attempt” must be made to resolve negative comments received. Simply responding that the committee did not agree with a comment is not a sufficient response and could be grounds for an appeal of the document’s publication.</a:t>
            </a:r>
          </a:p>
          <a:p>
            <a:pPr marL="228600" indent="-228600">
              <a:lnSpc>
                <a:spcPct val="110000"/>
              </a:lnSpc>
              <a:spcBef>
                <a:spcPts val="600"/>
              </a:spcBef>
              <a:buClrTx/>
              <a:buFont typeface="Arial" panose="020B0604020202020204" pitchFamily="34" charset="0"/>
              <a:buChar char="•"/>
            </a:pPr>
            <a:r>
              <a:rPr lang="en-US" b="0" dirty="0">
                <a:solidFill>
                  <a:schemeClr val="tx1"/>
                </a:solidFill>
              </a:rPr>
              <a:t>Unless the PC is responding to a comment that it is “accepted as submitted”, detailed reasons for the committee’s response must be included.</a:t>
            </a: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spTree>
    <p:extLst>
      <p:ext uri="{BB962C8B-B14F-4D97-AF65-F5344CB8AC3E}">
        <p14:creationId xmlns:p14="http://schemas.microsoft.com/office/powerpoint/2010/main" val="313702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10850-FBF9-AEE8-43B5-436BCA0C6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A785D-5E7F-FB48-EBA9-3401BB0904F3}"/>
              </a:ext>
            </a:extLst>
          </p:cNvPr>
          <p:cNvSpPr>
            <a:spLocks noGrp="1"/>
          </p:cNvSpPr>
          <p:nvPr>
            <p:ph type="title"/>
          </p:nvPr>
        </p:nvSpPr>
        <p:spPr>
          <a:xfrm>
            <a:off x="609600" y="76200"/>
            <a:ext cx="10972800" cy="1143000"/>
          </a:xfrm>
        </p:spPr>
        <p:txBody>
          <a:bodyPr anchor="ctr">
            <a:normAutofit/>
          </a:bodyPr>
          <a:lstStyle/>
          <a:p>
            <a:r>
              <a:rPr lang="en-US" dirty="0"/>
              <a:t>NOTES ON COMMENT RESPONSES</a:t>
            </a:r>
          </a:p>
        </p:txBody>
      </p:sp>
      <p:sp>
        <p:nvSpPr>
          <p:cNvPr id="8" name="Text Placeholder 2">
            <a:extLst>
              <a:ext uri="{FF2B5EF4-FFF2-40B4-BE49-F238E27FC236}">
                <a16:creationId xmlns:a16="http://schemas.microsoft.com/office/drawing/2014/main" id="{0BFEFE90-A27E-7D7E-9B06-CADBFA4DE6BC}"/>
              </a:ext>
            </a:extLst>
          </p:cNvPr>
          <p:cNvSpPr>
            <a:spLocks noGrp="1"/>
          </p:cNvSpPr>
          <p:nvPr>
            <p:ph type="body" idx="1"/>
          </p:nvPr>
        </p:nvSpPr>
        <p:spPr>
          <a:xfrm>
            <a:off x="609599" y="1535111"/>
            <a:ext cx="11136923" cy="4607781"/>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Project committee votes to approve responses to public review comments are </a:t>
            </a:r>
            <a:r>
              <a:rPr lang="en-US" u="sng" dirty="0">
                <a:solidFill>
                  <a:schemeClr val="tx1"/>
                </a:solidFill>
              </a:rPr>
              <a:t>NOT</a:t>
            </a:r>
            <a:r>
              <a:rPr lang="en-US" b="0" dirty="0">
                <a:solidFill>
                  <a:schemeClr val="tx1"/>
                </a:solidFill>
              </a:rPr>
              <a:t> considered Standards Action motions and may be approved by a simple majority of voting members in attendance at a committee meeting; a continuation ballot to voting members not attending the meeting is not required.</a:t>
            </a:r>
          </a:p>
          <a:p>
            <a:pPr marL="228600" indent="-228600">
              <a:lnSpc>
                <a:spcPct val="110000"/>
              </a:lnSpc>
              <a:spcBef>
                <a:spcPts val="600"/>
              </a:spcBef>
              <a:buClrTx/>
              <a:buFont typeface="Arial" panose="020B0604020202020204" pitchFamily="34" charset="0"/>
              <a:buChar char="•"/>
            </a:pPr>
            <a:r>
              <a:rPr lang="en-US" b="0" dirty="0">
                <a:solidFill>
                  <a:schemeClr val="tx1"/>
                </a:solidFill>
              </a:rPr>
              <a:t>It is understood that it will not always be possible to resolve all comments, but it is required that the committee make a “good faith” effort to resolve objections. It is critical to document all efforts to resolve negative commenters in writing, whether via the OSR or through other mechanisms (such as email correspondence or meeting minutes where a commenter was invited to address the committee).</a:t>
            </a: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spTree>
    <p:extLst>
      <p:ext uri="{BB962C8B-B14F-4D97-AF65-F5344CB8AC3E}">
        <p14:creationId xmlns:p14="http://schemas.microsoft.com/office/powerpoint/2010/main" val="20175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2CDE-F330-1FEE-E010-53E8C0082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423C5-5007-F1B9-2809-F16CAC84631A}"/>
              </a:ext>
            </a:extLst>
          </p:cNvPr>
          <p:cNvSpPr>
            <a:spLocks noGrp="1"/>
          </p:cNvSpPr>
          <p:nvPr>
            <p:ph type="title"/>
          </p:nvPr>
        </p:nvSpPr>
        <p:spPr>
          <a:xfrm>
            <a:off x="609600" y="76200"/>
            <a:ext cx="10972800" cy="1143000"/>
          </a:xfrm>
        </p:spPr>
        <p:txBody>
          <a:bodyPr anchor="ctr">
            <a:normAutofit/>
          </a:bodyPr>
          <a:lstStyle/>
          <a:p>
            <a:r>
              <a:rPr lang="en-US" dirty="0"/>
              <a:t>COMMENT RESPONSE OPTIONS</a:t>
            </a:r>
          </a:p>
        </p:txBody>
      </p:sp>
      <p:sp>
        <p:nvSpPr>
          <p:cNvPr id="8" name="Text Placeholder 2">
            <a:extLst>
              <a:ext uri="{FF2B5EF4-FFF2-40B4-BE49-F238E27FC236}">
                <a16:creationId xmlns:a16="http://schemas.microsoft.com/office/drawing/2014/main" id="{DD380BB7-C934-E32A-7F50-544A0730E33A}"/>
              </a:ext>
            </a:extLst>
          </p:cNvPr>
          <p:cNvSpPr>
            <a:spLocks noGrp="1"/>
          </p:cNvSpPr>
          <p:nvPr>
            <p:ph type="body" idx="1"/>
          </p:nvPr>
        </p:nvSpPr>
        <p:spPr>
          <a:xfrm>
            <a:off x="609599" y="1535111"/>
            <a:ext cx="11136923" cy="4607781"/>
          </a:xfrm>
        </p:spPr>
        <p:txBody>
          <a:bodyPr anchor="t">
            <a:normAutofit/>
          </a:bodyPr>
          <a:lstStyle/>
          <a:p>
            <a:pPr marL="457200" indent="-457200">
              <a:lnSpc>
                <a:spcPct val="110000"/>
              </a:lnSpc>
              <a:spcBef>
                <a:spcPts val="0"/>
              </a:spcBef>
              <a:buClrTx/>
              <a:buFont typeface="+mj-lt"/>
              <a:buAutoNum type="alphaUcPeriod"/>
            </a:pPr>
            <a:r>
              <a:rPr lang="en-US" b="0" dirty="0">
                <a:solidFill>
                  <a:schemeClr val="tx1"/>
                </a:solidFill>
              </a:rPr>
              <a:t>Accept comment as submitted</a:t>
            </a:r>
          </a:p>
          <a:p>
            <a:pPr marL="457200" indent="-457200">
              <a:lnSpc>
                <a:spcPct val="110000"/>
              </a:lnSpc>
              <a:spcBef>
                <a:spcPts val="0"/>
              </a:spcBef>
              <a:buClrTx/>
              <a:buFont typeface="+mj-lt"/>
              <a:buAutoNum type="alphaUcPeriod"/>
            </a:pPr>
            <a:r>
              <a:rPr lang="en-US" b="0" dirty="0">
                <a:solidFill>
                  <a:schemeClr val="tx1"/>
                </a:solidFill>
              </a:rPr>
              <a:t>Accepted, with minor changes (same approach to issue but exact wording may be different)</a:t>
            </a:r>
          </a:p>
          <a:p>
            <a:pPr marL="457200" indent="-457200">
              <a:lnSpc>
                <a:spcPct val="110000"/>
              </a:lnSpc>
              <a:spcBef>
                <a:spcPts val="0"/>
              </a:spcBef>
              <a:buClrTx/>
              <a:buFont typeface="+mj-lt"/>
              <a:buAutoNum type="alphaUcPeriod"/>
            </a:pPr>
            <a:r>
              <a:rPr lang="en-US" b="0" dirty="0">
                <a:solidFill>
                  <a:schemeClr val="tx1"/>
                </a:solidFill>
              </a:rPr>
              <a:t>Accepted, in principle (it is agreed that a change is required but the committee has chosen a different approach to the issue)</a:t>
            </a:r>
          </a:p>
          <a:p>
            <a:pPr marL="457200" indent="-457200">
              <a:lnSpc>
                <a:spcPct val="110000"/>
              </a:lnSpc>
              <a:spcBef>
                <a:spcPts val="0"/>
              </a:spcBef>
              <a:buClrTx/>
              <a:buFont typeface="+mj-lt"/>
              <a:buAutoNum type="alphaUcPeriod"/>
            </a:pPr>
            <a:r>
              <a:rPr lang="en-US" b="0" dirty="0">
                <a:solidFill>
                  <a:schemeClr val="tx1"/>
                </a:solidFill>
              </a:rPr>
              <a:t>Rejected, except as noted (majority of the comment is not accepted)</a:t>
            </a:r>
          </a:p>
          <a:p>
            <a:pPr marL="457200" indent="-457200">
              <a:lnSpc>
                <a:spcPct val="110000"/>
              </a:lnSpc>
              <a:spcBef>
                <a:spcPts val="0"/>
              </a:spcBef>
              <a:buClrTx/>
              <a:buFont typeface="+mj-lt"/>
              <a:buAutoNum type="alphaUcPeriod"/>
            </a:pPr>
            <a:r>
              <a:rPr lang="en-US" b="0" dirty="0">
                <a:solidFill>
                  <a:schemeClr val="tx1"/>
                </a:solidFill>
              </a:rPr>
              <a:t>Rejected (comment rejected in its entirety)</a:t>
            </a:r>
          </a:p>
          <a:p>
            <a:pPr marL="457200" indent="-457200">
              <a:lnSpc>
                <a:spcPct val="110000"/>
              </a:lnSpc>
              <a:spcBef>
                <a:spcPts val="0"/>
              </a:spcBef>
              <a:buClrTx/>
              <a:buFont typeface="+mj-lt"/>
              <a:buAutoNum type="alphaUcPeriod"/>
            </a:pPr>
            <a:r>
              <a:rPr lang="en-US" b="0" dirty="0">
                <a:solidFill>
                  <a:schemeClr val="tx1"/>
                </a:solidFill>
              </a:rPr>
              <a:t>More information is needed</a:t>
            </a:r>
          </a:p>
          <a:p>
            <a:pPr marL="457200" indent="-457200">
              <a:lnSpc>
                <a:spcPct val="110000"/>
              </a:lnSpc>
              <a:spcBef>
                <a:spcPts val="0"/>
              </a:spcBef>
              <a:buClrTx/>
              <a:buFont typeface="+mj-lt"/>
              <a:buAutoNum type="alphaUcPeriod"/>
            </a:pPr>
            <a:r>
              <a:rPr lang="en-US" b="0" dirty="0">
                <a:solidFill>
                  <a:schemeClr val="tx1"/>
                </a:solidFill>
              </a:rPr>
              <a:t>Deferred, Out-of-Scope (typical for independent substantive change drafts where only certain portions of the document are open for comment)</a:t>
            </a:r>
          </a:p>
          <a:p>
            <a:pPr marL="457200" indent="-457200">
              <a:lnSpc>
                <a:spcPct val="110000"/>
              </a:lnSpc>
              <a:spcBef>
                <a:spcPts val="0"/>
              </a:spcBef>
              <a:buClrTx/>
              <a:buFont typeface="+mj-lt"/>
              <a:buAutoNum type="alphaUcPeriod"/>
            </a:pPr>
            <a:r>
              <a:rPr lang="en-US" b="0" dirty="0">
                <a:solidFill>
                  <a:schemeClr val="tx1"/>
                </a:solidFill>
              </a:rPr>
              <a:t>Deferred, Late (comment received after the close of public comment period)</a:t>
            </a:r>
          </a:p>
        </p:txBody>
      </p:sp>
    </p:spTree>
    <p:extLst>
      <p:ext uri="{BB962C8B-B14F-4D97-AF65-F5344CB8AC3E}">
        <p14:creationId xmlns:p14="http://schemas.microsoft.com/office/powerpoint/2010/main" val="3951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36D6-2781-27CB-3F5E-36269403D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52E13-700E-D50A-9749-B7FB3DEF90DA}"/>
              </a:ext>
            </a:extLst>
          </p:cNvPr>
          <p:cNvSpPr>
            <a:spLocks noGrp="1"/>
          </p:cNvSpPr>
          <p:nvPr>
            <p:ph type="title"/>
          </p:nvPr>
        </p:nvSpPr>
        <p:spPr>
          <a:xfrm>
            <a:off x="609600" y="76200"/>
            <a:ext cx="10972800" cy="1143000"/>
          </a:xfrm>
        </p:spPr>
        <p:txBody>
          <a:bodyPr anchor="ctr">
            <a:normAutofit/>
          </a:bodyPr>
          <a:lstStyle/>
          <a:p>
            <a:r>
              <a:rPr lang="en-US" dirty="0"/>
              <a:t>EXAMPLE COMMENT RESPONSE #1</a:t>
            </a:r>
          </a:p>
        </p:txBody>
      </p:sp>
      <p:sp>
        <p:nvSpPr>
          <p:cNvPr id="8" name="Text Placeholder 2">
            <a:extLst>
              <a:ext uri="{FF2B5EF4-FFF2-40B4-BE49-F238E27FC236}">
                <a16:creationId xmlns:a16="http://schemas.microsoft.com/office/drawing/2014/main" id="{EF1271C8-8AD0-BC05-E807-85CC2FBD8E9D}"/>
              </a:ext>
            </a:extLst>
          </p:cNvPr>
          <p:cNvSpPr>
            <a:spLocks noGrp="1"/>
          </p:cNvSpPr>
          <p:nvPr>
            <p:ph type="body" idx="1"/>
          </p:nvPr>
        </p:nvSpPr>
        <p:spPr>
          <a:xfrm>
            <a:off x="609599" y="1535111"/>
            <a:ext cx="11136923" cy="4798782"/>
          </a:xfrm>
        </p:spPr>
        <p:txBody>
          <a:bodyPr anchor="t">
            <a:normAutofit fontScale="85000" lnSpcReduction="20000"/>
          </a:bodyPr>
          <a:lstStyle/>
          <a:p>
            <a:pPr>
              <a:lnSpc>
                <a:spcPct val="120000"/>
              </a:lnSpc>
              <a:spcBef>
                <a:spcPts val="0"/>
              </a:spcBef>
              <a:spcAft>
                <a:spcPts val="600"/>
              </a:spcAft>
              <a:buClrTx/>
            </a:pPr>
            <a:r>
              <a:rPr lang="en-US" dirty="0">
                <a:solidFill>
                  <a:schemeClr val="tx1"/>
                </a:solidFill>
              </a:rPr>
              <a:t>Scenario:</a:t>
            </a:r>
            <a:r>
              <a:rPr lang="en-US" b="0" dirty="0">
                <a:solidFill>
                  <a:schemeClr val="tx1"/>
                </a:solidFill>
              </a:rPr>
              <a:t> A commenter submits a comment that only asks that the committee change the draft but does not provide proposed changes to resolve their objection. The PC is still required to respond and to attempt to resolve the commenter’s objection.</a:t>
            </a:r>
            <a:endParaRPr lang="en-US"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r>
              <a:rPr lang="en-US" dirty="0">
                <a:solidFill>
                  <a:schemeClr val="tx1"/>
                </a:solidFill>
              </a:rPr>
              <a:t>Example Response: </a:t>
            </a:r>
            <a:r>
              <a:rPr lang="en-US" b="0" dirty="0">
                <a:solidFill>
                  <a:schemeClr val="tx1"/>
                </a:solidFill>
              </a:rPr>
              <a:t>Thank you for your comment. The committee notes that you did not include a proposed change in strikethrough and underline form. The committee reviewed the issue and does not agree with your comment because…(</a:t>
            </a:r>
            <a:r>
              <a:rPr lang="en-US" b="0" i="1" dirty="0">
                <a:solidFill>
                  <a:schemeClr val="tx1"/>
                </a:solidFill>
              </a:rPr>
              <a:t>insert reason here</a:t>
            </a:r>
            <a:r>
              <a:rPr lang="en-US" b="0" dirty="0">
                <a:solidFill>
                  <a:schemeClr val="tx1"/>
                </a:solidFill>
              </a:rPr>
              <a:t>)</a:t>
            </a:r>
            <a:endParaRPr lang="en-US" dirty="0">
              <a:solidFill>
                <a:schemeClr val="tx1"/>
              </a:solidFill>
            </a:endParaRPr>
          </a:p>
        </p:txBody>
      </p:sp>
      <p:pic>
        <p:nvPicPr>
          <p:cNvPr id="4" name="Picture 3">
            <a:extLst>
              <a:ext uri="{FF2B5EF4-FFF2-40B4-BE49-F238E27FC236}">
                <a16:creationId xmlns:a16="http://schemas.microsoft.com/office/drawing/2014/main" id="{E53B6512-D414-1433-CED2-A85F4E77D5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 y="2721398"/>
            <a:ext cx="10972800" cy="2426207"/>
          </a:xfrm>
          <a:prstGeom prst="rect">
            <a:avLst/>
          </a:prstGeom>
        </p:spPr>
      </p:pic>
    </p:spTree>
    <p:extLst>
      <p:ext uri="{BB962C8B-B14F-4D97-AF65-F5344CB8AC3E}">
        <p14:creationId xmlns:p14="http://schemas.microsoft.com/office/powerpoint/2010/main" val="145266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04B9-12E5-F308-DB80-E8D95D635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EB9810-6241-77B2-8AAF-0575A33BFC42}"/>
              </a:ext>
            </a:extLst>
          </p:cNvPr>
          <p:cNvSpPr>
            <a:spLocks noGrp="1"/>
          </p:cNvSpPr>
          <p:nvPr>
            <p:ph type="title"/>
          </p:nvPr>
        </p:nvSpPr>
        <p:spPr>
          <a:xfrm>
            <a:off x="609600" y="76200"/>
            <a:ext cx="10972800" cy="1143000"/>
          </a:xfrm>
        </p:spPr>
        <p:txBody>
          <a:bodyPr anchor="ctr">
            <a:normAutofit/>
          </a:bodyPr>
          <a:lstStyle/>
          <a:p>
            <a:r>
              <a:rPr lang="en-US" dirty="0"/>
              <a:t>EXAMPLE COMMENT RESPONSE #2</a:t>
            </a:r>
          </a:p>
        </p:txBody>
      </p:sp>
      <p:sp>
        <p:nvSpPr>
          <p:cNvPr id="8" name="Text Placeholder 2">
            <a:extLst>
              <a:ext uri="{FF2B5EF4-FFF2-40B4-BE49-F238E27FC236}">
                <a16:creationId xmlns:a16="http://schemas.microsoft.com/office/drawing/2014/main" id="{784C3B4D-249A-B72F-44F6-E811FB64321F}"/>
              </a:ext>
            </a:extLst>
          </p:cNvPr>
          <p:cNvSpPr>
            <a:spLocks noGrp="1"/>
          </p:cNvSpPr>
          <p:nvPr>
            <p:ph type="body" idx="1"/>
          </p:nvPr>
        </p:nvSpPr>
        <p:spPr>
          <a:xfrm>
            <a:off x="609599" y="1535111"/>
            <a:ext cx="11136923" cy="4798782"/>
          </a:xfrm>
        </p:spPr>
        <p:txBody>
          <a:bodyPr anchor="t">
            <a:normAutofit fontScale="85000" lnSpcReduction="20000"/>
          </a:bodyPr>
          <a:lstStyle/>
          <a:p>
            <a:pPr>
              <a:lnSpc>
                <a:spcPct val="120000"/>
              </a:lnSpc>
              <a:spcBef>
                <a:spcPts val="0"/>
              </a:spcBef>
              <a:spcAft>
                <a:spcPts val="600"/>
              </a:spcAft>
              <a:buClrTx/>
            </a:pPr>
            <a:r>
              <a:rPr lang="en-US" dirty="0">
                <a:solidFill>
                  <a:schemeClr val="tx1"/>
                </a:solidFill>
              </a:rPr>
              <a:t>Scenario:</a:t>
            </a:r>
            <a:r>
              <a:rPr lang="en-US" b="0" dirty="0">
                <a:solidFill>
                  <a:schemeClr val="tx1"/>
                </a:solidFill>
              </a:rPr>
              <a:t> The commenter includes proposed changes in tracked changes. The PC does not agree with the proposed change, and does not intend to revise the referenced section in response.</a:t>
            </a:r>
            <a:endParaRPr lang="en-US"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r>
              <a:rPr lang="en-US" dirty="0">
                <a:solidFill>
                  <a:schemeClr val="tx1"/>
                </a:solidFill>
              </a:rPr>
              <a:t>Example Response: </a:t>
            </a:r>
            <a:r>
              <a:rPr lang="en-US" b="0" dirty="0">
                <a:solidFill>
                  <a:schemeClr val="tx1"/>
                </a:solidFill>
              </a:rPr>
              <a:t>Thank you for your comment. The committee feels that the language as drafted appropriately addresses the intent of this section, and does not agree with your proposed change because…(</a:t>
            </a:r>
            <a:r>
              <a:rPr lang="en-US" b="0" i="1" dirty="0">
                <a:solidFill>
                  <a:schemeClr val="tx1"/>
                </a:solidFill>
              </a:rPr>
              <a:t>insert reason here</a:t>
            </a:r>
            <a:r>
              <a:rPr lang="en-US" b="0" dirty="0">
                <a:solidFill>
                  <a:schemeClr val="tx1"/>
                </a:solidFill>
              </a:rPr>
              <a:t>)</a:t>
            </a:r>
            <a:endParaRPr lang="en-US" dirty="0">
              <a:solidFill>
                <a:schemeClr val="tx1"/>
              </a:solidFill>
            </a:endParaRPr>
          </a:p>
        </p:txBody>
      </p:sp>
      <p:pic>
        <p:nvPicPr>
          <p:cNvPr id="4" name="Picture 3">
            <a:extLst>
              <a:ext uri="{FF2B5EF4-FFF2-40B4-BE49-F238E27FC236}">
                <a16:creationId xmlns:a16="http://schemas.microsoft.com/office/drawing/2014/main" id="{74A89E4F-9549-3085-F0C1-0126CE65DE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636193"/>
            <a:ext cx="10972800" cy="2418197"/>
          </a:xfrm>
          <a:prstGeom prst="rect">
            <a:avLst/>
          </a:prstGeom>
        </p:spPr>
      </p:pic>
    </p:spTree>
    <p:extLst>
      <p:ext uri="{BB962C8B-B14F-4D97-AF65-F5344CB8AC3E}">
        <p14:creationId xmlns:p14="http://schemas.microsoft.com/office/powerpoint/2010/main" val="22809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INTENDED AUDIENCE</a:t>
            </a:r>
          </a:p>
        </p:txBody>
      </p:sp>
      <p:sp>
        <p:nvSpPr>
          <p:cNvPr id="8" name="Text Placeholder 2">
            <a:extLst>
              <a:ext uri="{FF2B5EF4-FFF2-40B4-BE49-F238E27FC236}">
                <a16:creationId xmlns:a16="http://schemas.microsoft.com/office/drawing/2014/main" id="{85B121CD-BB4D-83D5-5F54-2BEB952C1D18}"/>
              </a:ext>
            </a:extLst>
          </p:cNvPr>
          <p:cNvSpPr>
            <a:spLocks noGrp="1"/>
          </p:cNvSpPr>
          <p:nvPr>
            <p:ph type="body" idx="1"/>
          </p:nvPr>
        </p:nvSpPr>
        <p:spPr>
          <a:xfrm>
            <a:off x="609599" y="1535111"/>
            <a:ext cx="11136923" cy="3683660"/>
          </a:xfrm>
        </p:spPr>
        <p:txBody>
          <a:bodyPr anchor="t">
            <a:normAutofit/>
          </a:bodyPr>
          <a:lstStyle/>
          <a:p>
            <a:pPr>
              <a:spcBef>
                <a:spcPts val="0"/>
              </a:spcBef>
              <a:buClrTx/>
            </a:pPr>
            <a:r>
              <a:rPr lang="en-US" dirty="0">
                <a:solidFill>
                  <a:schemeClr val="tx1"/>
                </a:solidFill>
              </a:rPr>
              <a:t>The intended audience for this training presentation is members and potential members of ASHRAE Standard and Guideline Project Committees. It is not intended to go into detail on topics/tasks that are only of relevance to Project Committee chairs (such as creating online ballots, balancing committee membership, etc.). These topics are covered in depth in other training materials. Please refer to the </a:t>
            </a:r>
            <a:r>
              <a:rPr lang="en-US" dirty="0">
                <a:solidFill>
                  <a:schemeClr val="tx1"/>
                </a:solidFill>
                <a:hlinkClick r:id="rId3"/>
              </a:rPr>
              <a:t>ASHRAE PCs Toolkit</a:t>
            </a:r>
            <a:r>
              <a:rPr lang="en-US" dirty="0">
                <a:solidFill>
                  <a:schemeClr val="tx1"/>
                </a:solidFill>
              </a:rPr>
              <a:t> for additional information.</a:t>
            </a:r>
          </a:p>
        </p:txBody>
      </p:sp>
    </p:spTree>
    <p:extLst>
      <p:ext uri="{BB962C8B-B14F-4D97-AF65-F5344CB8AC3E}">
        <p14:creationId xmlns:p14="http://schemas.microsoft.com/office/powerpoint/2010/main" val="3449243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2608-61D9-ABAC-ABA9-97D98D377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67828-5F62-3C77-4CF0-570A245BA91C}"/>
              </a:ext>
            </a:extLst>
          </p:cNvPr>
          <p:cNvSpPr>
            <a:spLocks noGrp="1"/>
          </p:cNvSpPr>
          <p:nvPr>
            <p:ph type="title"/>
          </p:nvPr>
        </p:nvSpPr>
        <p:spPr>
          <a:xfrm>
            <a:off x="609600" y="76200"/>
            <a:ext cx="10972800" cy="1143000"/>
          </a:xfrm>
        </p:spPr>
        <p:txBody>
          <a:bodyPr anchor="ctr">
            <a:normAutofit/>
          </a:bodyPr>
          <a:lstStyle/>
          <a:p>
            <a:r>
              <a:rPr lang="en-US" dirty="0"/>
              <a:t>EXAMPLE COMMENT RESPONSE #3</a:t>
            </a:r>
          </a:p>
        </p:txBody>
      </p:sp>
      <p:sp>
        <p:nvSpPr>
          <p:cNvPr id="8" name="Text Placeholder 2">
            <a:extLst>
              <a:ext uri="{FF2B5EF4-FFF2-40B4-BE49-F238E27FC236}">
                <a16:creationId xmlns:a16="http://schemas.microsoft.com/office/drawing/2014/main" id="{995B9ED4-9771-F433-3D1C-D7242F3DFB4B}"/>
              </a:ext>
            </a:extLst>
          </p:cNvPr>
          <p:cNvSpPr>
            <a:spLocks noGrp="1"/>
          </p:cNvSpPr>
          <p:nvPr>
            <p:ph type="body" idx="1"/>
          </p:nvPr>
        </p:nvSpPr>
        <p:spPr>
          <a:xfrm>
            <a:off x="609599" y="1535111"/>
            <a:ext cx="11136923" cy="4776479"/>
          </a:xfrm>
        </p:spPr>
        <p:txBody>
          <a:bodyPr anchor="t">
            <a:normAutofit fontScale="77500" lnSpcReduction="20000"/>
          </a:bodyPr>
          <a:lstStyle/>
          <a:p>
            <a:pPr>
              <a:lnSpc>
                <a:spcPct val="120000"/>
              </a:lnSpc>
              <a:spcBef>
                <a:spcPts val="0"/>
              </a:spcBef>
              <a:spcAft>
                <a:spcPts val="600"/>
              </a:spcAft>
              <a:buClrTx/>
            </a:pPr>
            <a:r>
              <a:rPr lang="en-US" dirty="0">
                <a:solidFill>
                  <a:schemeClr val="tx1"/>
                </a:solidFill>
              </a:rPr>
              <a:t>Scenario:</a:t>
            </a:r>
            <a:r>
              <a:rPr lang="en-US" b="0" dirty="0">
                <a:solidFill>
                  <a:schemeClr val="tx1"/>
                </a:solidFill>
              </a:rPr>
              <a:t> The commenter includes proposed changes in tracked changes. The PC does not agree with the proposed change, and is proposed a different change to the section referenced in the comment.</a:t>
            </a:r>
            <a:endParaRPr lang="en-US"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r>
              <a:rPr lang="en-US" sz="2300" dirty="0">
                <a:solidFill>
                  <a:schemeClr val="tx1"/>
                </a:solidFill>
              </a:rPr>
              <a:t>Example Response: </a:t>
            </a:r>
            <a:r>
              <a:rPr lang="en-US" sz="2300" b="0" dirty="0">
                <a:solidFill>
                  <a:schemeClr val="tx1"/>
                </a:solidFill>
              </a:rPr>
              <a:t>Thank you for your comment. The committee received several comments on this section and intends to the following revisions for the next public review draft: </a:t>
            </a:r>
            <a:r>
              <a:rPr lang="en-US" sz="2300" b="0" i="1" dirty="0">
                <a:solidFill>
                  <a:schemeClr val="tx1"/>
                </a:solidFill>
              </a:rPr>
              <a:t>(insert revised text here</a:t>
            </a:r>
            <a:r>
              <a:rPr lang="en-US" sz="2300" b="0" dirty="0">
                <a:solidFill>
                  <a:schemeClr val="tx1"/>
                </a:solidFill>
              </a:rPr>
              <a:t>). The committee did not agree with your proposed change because …(</a:t>
            </a:r>
            <a:r>
              <a:rPr lang="en-US" sz="2300" b="0" i="1" dirty="0">
                <a:solidFill>
                  <a:schemeClr val="tx1"/>
                </a:solidFill>
              </a:rPr>
              <a:t>insert reason here</a:t>
            </a:r>
            <a:r>
              <a:rPr lang="en-US" sz="2300" b="0" dirty="0">
                <a:solidFill>
                  <a:schemeClr val="tx1"/>
                </a:solidFill>
              </a:rPr>
              <a:t>) </a:t>
            </a:r>
            <a:endParaRPr lang="en-US" sz="2300" dirty="0">
              <a:solidFill>
                <a:schemeClr val="tx1"/>
              </a:solidFill>
            </a:endParaRPr>
          </a:p>
        </p:txBody>
      </p:sp>
      <p:pic>
        <p:nvPicPr>
          <p:cNvPr id="4" name="Picture 3">
            <a:extLst>
              <a:ext uri="{FF2B5EF4-FFF2-40B4-BE49-F238E27FC236}">
                <a16:creationId xmlns:a16="http://schemas.microsoft.com/office/drawing/2014/main" id="{03121F44-7C82-13B1-1895-8647E3EFE5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1738" y="2636193"/>
            <a:ext cx="8588524" cy="2418197"/>
          </a:xfrm>
          <a:prstGeom prst="rect">
            <a:avLst/>
          </a:prstGeom>
        </p:spPr>
      </p:pic>
    </p:spTree>
    <p:extLst>
      <p:ext uri="{BB962C8B-B14F-4D97-AF65-F5344CB8AC3E}">
        <p14:creationId xmlns:p14="http://schemas.microsoft.com/office/powerpoint/2010/main" val="290855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0A3ED-70B2-8E24-70F7-F59AA58BB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22429-EC5A-71F1-1338-A8EC9B7F090B}"/>
              </a:ext>
            </a:extLst>
          </p:cNvPr>
          <p:cNvSpPr>
            <a:spLocks noGrp="1"/>
          </p:cNvSpPr>
          <p:nvPr>
            <p:ph type="title"/>
          </p:nvPr>
        </p:nvSpPr>
        <p:spPr>
          <a:xfrm>
            <a:off x="609600" y="76200"/>
            <a:ext cx="10972800" cy="1143000"/>
          </a:xfrm>
        </p:spPr>
        <p:txBody>
          <a:bodyPr anchor="ctr">
            <a:normAutofit/>
          </a:bodyPr>
          <a:lstStyle/>
          <a:p>
            <a:r>
              <a:rPr lang="en-US" dirty="0"/>
              <a:t>EXAMPLE COMMENT RESPONSE #4</a:t>
            </a:r>
          </a:p>
        </p:txBody>
      </p:sp>
      <p:sp>
        <p:nvSpPr>
          <p:cNvPr id="8" name="Text Placeholder 2">
            <a:extLst>
              <a:ext uri="{FF2B5EF4-FFF2-40B4-BE49-F238E27FC236}">
                <a16:creationId xmlns:a16="http://schemas.microsoft.com/office/drawing/2014/main" id="{220D85F7-2765-32E4-B5EC-629A11211ECC}"/>
              </a:ext>
            </a:extLst>
          </p:cNvPr>
          <p:cNvSpPr>
            <a:spLocks noGrp="1"/>
          </p:cNvSpPr>
          <p:nvPr>
            <p:ph type="body" idx="1"/>
          </p:nvPr>
        </p:nvSpPr>
        <p:spPr>
          <a:xfrm>
            <a:off x="609599" y="1535111"/>
            <a:ext cx="11136923" cy="4607781"/>
          </a:xfrm>
        </p:spPr>
        <p:txBody>
          <a:bodyPr anchor="t">
            <a:normAutofit lnSpcReduction="10000"/>
          </a:bodyPr>
          <a:lstStyle/>
          <a:p>
            <a:pPr>
              <a:lnSpc>
                <a:spcPct val="110000"/>
              </a:lnSpc>
              <a:spcBef>
                <a:spcPts val="0"/>
              </a:spcBef>
              <a:buClrTx/>
            </a:pPr>
            <a:r>
              <a:rPr lang="en-US" dirty="0">
                <a:solidFill>
                  <a:schemeClr val="tx1"/>
                </a:solidFill>
              </a:rPr>
              <a:t>Scenario:</a:t>
            </a:r>
            <a:r>
              <a:rPr lang="en-US" b="0" dirty="0">
                <a:solidFill>
                  <a:schemeClr val="tx1"/>
                </a:solidFill>
              </a:rPr>
              <a:t> A commenter submits a proposed change in tracked changes. The PC agrees to the change.</a:t>
            </a: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b="0"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endParaRPr lang="en-US" dirty="0">
              <a:solidFill>
                <a:schemeClr val="tx1"/>
              </a:solidFill>
            </a:endParaRPr>
          </a:p>
          <a:p>
            <a:pPr>
              <a:lnSpc>
                <a:spcPct val="110000"/>
              </a:lnSpc>
              <a:spcBef>
                <a:spcPts val="0"/>
              </a:spcBef>
              <a:buClrTx/>
            </a:pPr>
            <a:r>
              <a:rPr lang="en-US" dirty="0">
                <a:solidFill>
                  <a:schemeClr val="tx1"/>
                </a:solidFill>
              </a:rPr>
              <a:t>Example Response: </a:t>
            </a:r>
            <a:r>
              <a:rPr lang="en-US" b="0" dirty="0">
                <a:solidFill>
                  <a:schemeClr val="tx1"/>
                </a:solidFill>
              </a:rPr>
              <a:t>Thank you for your comment. The committee agrees with your proposal and intends to include this change in the next public review draft.</a:t>
            </a:r>
            <a:endParaRPr lang="en-US" dirty="0">
              <a:solidFill>
                <a:schemeClr val="tx1"/>
              </a:solidFill>
            </a:endParaRPr>
          </a:p>
        </p:txBody>
      </p:sp>
      <p:pic>
        <p:nvPicPr>
          <p:cNvPr id="6" name="Picture 5">
            <a:extLst>
              <a:ext uri="{FF2B5EF4-FFF2-40B4-BE49-F238E27FC236}">
                <a16:creationId xmlns:a16="http://schemas.microsoft.com/office/drawing/2014/main" id="{9C82F5B3-64AB-CF48-3559-20F04E8BE38A}"/>
              </a:ext>
            </a:extLst>
          </p:cNvPr>
          <p:cNvPicPr>
            <a:picLocks noChangeAspect="1"/>
          </p:cNvPicPr>
          <p:nvPr/>
        </p:nvPicPr>
        <p:blipFill>
          <a:blip r:embed="rId3"/>
          <a:stretch>
            <a:fillRect/>
          </a:stretch>
        </p:blipFill>
        <p:spPr>
          <a:xfrm>
            <a:off x="609599" y="2379489"/>
            <a:ext cx="10972800" cy="2706866"/>
          </a:xfrm>
          <a:prstGeom prst="rect">
            <a:avLst/>
          </a:prstGeom>
        </p:spPr>
      </p:pic>
    </p:spTree>
    <p:extLst>
      <p:ext uri="{BB962C8B-B14F-4D97-AF65-F5344CB8AC3E}">
        <p14:creationId xmlns:p14="http://schemas.microsoft.com/office/powerpoint/2010/main" val="209493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C2E4-A156-C186-486A-07AB63DB7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BF275-4996-8EB9-03AA-04C3460EABD7}"/>
              </a:ext>
            </a:extLst>
          </p:cNvPr>
          <p:cNvSpPr>
            <a:spLocks noGrp="1"/>
          </p:cNvSpPr>
          <p:nvPr>
            <p:ph type="title"/>
          </p:nvPr>
        </p:nvSpPr>
        <p:spPr>
          <a:xfrm>
            <a:off x="609600" y="76200"/>
            <a:ext cx="10972800" cy="1143000"/>
          </a:xfrm>
        </p:spPr>
        <p:txBody>
          <a:bodyPr anchor="ctr">
            <a:normAutofit/>
          </a:bodyPr>
          <a:lstStyle/>
          <a:p>
            <a:r>
              <a:rPr lang="en-US" dirty="0"/>
              <a:t>REPLIES FROM COMMENTERS</a:t>
            </a:r>
          </a:p>
        </p:txBody>
      </p:sp>
      <p:sp>
        <p:nvSpPr>
          <p:cNvPr id="8" name="Text Placeholder 2">
            <a:extLst>
              <a:ext uri="{FF2B5EF4-FFF2-40B4-BE49-F238E27FC236}">
                <a16:creationId xmlns:a16="http://schemas.microsoft.com/office/drawing/2014/main" id="{D32AADD6-28BD-CD85-8844-3EA6FF8CC73C}"/>
              </a:ext>
            </a:extLst>
          </p:cNvPr>
          <p:cNvSpPr>
            <a:spLocks noGrp="1"/>
          </p:cNvSpPr>
          <p:nvPr>
            <p:ph type="body" idx="1"/>
          </p:nvPr>
        </p:nvSpPr>
        <p:spPr>
          <a:xfrm>
            <a:off x="609599" y="1535111"/>
            <a:ext cx="8099503" cy="5032957"/>
          </a:xfrm>
        </p:spPr>
        <p:txBody>
          <a:bodyPr anchor="t">
            <a:normAutofit fontScale="92500" lnSpcReduction="10000"/>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After the PC has responded to the comments, commenters have an opportunity to reply to the PC to indicate if the response has resolved their objection, or if they remain unresolved.</a:t>
            </a:r>
          </a:p>
          <a:p>
            <a:pPr marL="228600" indent="-228600">
              <a:lnSpc>
                <a:spcPct val="110000"/>
              </a:lnSpc>
              <a:spcBef>
                <a:spcPts val="0"/>
              </a:spcBef>
              <a:buClrTx/>
              <a:buFont typeface="Arial" panose="020B0604020202020204" pitchFamily="34" charset="0"/>
              <a:buChar char="•"/>
            </a:pPr>
            <a:r>
              <a:rPr lang="en-US" b="0" dirty="0">
                <a:solidFill>
                  <a:schemeClr val="tx1"/>
                </a:solidFill>
              </a:rPr>
              <a:t>There are three options for commenter reply: “Ok-Resolved”, “Not Ok-Resolved”, and “Unresolved”. “Not Ok-Resolved” indicates that the commenter does not agree with the committee’s response, but does not wish to delay publication of the document.</a:t>
            </a:r>
          </a:p>
          <a:p>
            <a:pPr marL="228600" indent="-228600">
              <a:lnSpc>
                <a:spcPct val="110000"/>
              </a:lnSpc>
              <a:spcBef>
                <a:spcPts val="0"/>
              </a:spcBef>
              <a:buClrTx/>
              <a:buFont typeface="Arial" panose="020B0604020202020204" pitchFamily="34" charset="0"/>
              <a:buChar char="•"/>
            </a:pPr>
            <a:r>
              <a:rPr lang="en-US" b="0" dirty="0">
                <a:solidFill>
                  <a:schemeClr val="tx1"/>
                </a:solidFill>
              </a:rPr>
              <a:t>Any unresolved commenters remaining when the document is approved for publication will be granted a right to appeal; this is why it is critical to document all attempts to resolve commenters to be able to demonstrate that ASHRAE’s process has not been violated.</a:t>
            </a: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pic>
        <p:nvPicPr>
          <p:cNvPr id="4" name="Picture 3">
            <a:extLst>
              <a:ext uri="{FF2B5EF4-FFF2-40B4-BE49-F238E27FC236}">
                <a16:creationId xmlns:a16="http://schemas.microsoft.com/office/drawing/2014/main" id="{35EE21EB-1C8F-1AC5-978B-40BC03E0BB4C}"/>
              </a:ext>
            </a:extLst>
          </p:cNvPr>
          <p:cNvPicPr>
            <a:picLocks noChangeAspect="1"/>
          </p:cNvPicPr>
          <p:nvPr/>
        </p:nvPicPr>
        <p:blipFill>
          <a:blip r:embed="rId3"/>
          <a:stretch>
            <a:fillRect/>
          </a:stretch>
        </p:blipFill>
        <p:spPr>
          <a:xfrm>
            <a:off x="8809463" y="2586502"/>
            <a:ext cx="3130550" cy="2230825"/>
          </a:xfrm>
          <a:prstGeom prst="rect">
            <a:avLst/>
          </a:prstGeom>
        </p:spPr>
      </p:pic>
    </p:spTree>
    <p:extLst>
      <p:ext uri="{BB962C8B-B14F-4D97-AF65-F5344CB8AC3E}">
        <p14:creationId xmlns:p14="http://schemas.microsoft.com/office/powerpoint/2010/main" val="262918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91A51-4627-2204-3BA7-704D489DC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F76B5-2357-348A-79EF-C317380544AF}"/>
              </a:ext>
            </a:extLst>
          </p:cNvPr>
          <p:cNvSpPr>
            <a:spLocks noGrp="1"/>
          </p:cNvSpPr>
          <p:nvPr>
            <p:ph type="title"/>
          </p:nvPr>
        </p:nvSpPr>
        <p:spPr>
          <a:xfrm>
            <a:off x="609600" y="76200"/>
            <a:ext cx="10972800" cy="1143000"/>
          </a:xfrm>
        </p:spPr>
        <p:txBody>
          <a:bodyPr anchor="ctr">
            <a:normAutofit/>
          </a:bodyPr>
          <a:lstStyle/>
          <a:p>
            <a:r>
              <a:rPr lang="en-US" dirty="0"/>
              <a:t>QUESTIONS/ASSISTANCE</a:t>
            </a:r>
          </a:p>
        </p:txBody>
      </p:sp>
      <p:sp>
        <p:nvSpPr>
          <p:cNvPr id="8" name="Text Placeholder 2">
            <a:extLst>
              <a:ext uri="{FF2B5EF4-FFF2-40B4-BE49-F238E27FC236}">
                <a16:creationId xmlns:a16="http://schemas.microsoft.com/office/drawing/2014/main" id="{7F10CD04-36F5-15E3-3AF6-F31C75C99CA1}"/>
              </a:ext>
            </a:extLst>
          </p:cNvPr>
          <p:cNvSpPr>
            <a:spLocks noGrp="1"/>
          </p:cNvSpPr>
          <p:nvPr>
            <p:ph type="body" idx="1"/>
          </p:nvPr>
        </p:nvSpPr>
        <p:spPr>
          <a:xfrm>
            <a:off x="86810" y="1467960"/>
            <a:ext cx="12018380" cy="1492238"/>
          </a:xfrm>
        </p:spPr>
        <p:txBody>
          <a:bodyPr anchor="t">
            <a:normAutofit fontScale="92500" lnSpcReduction="10000"/>
          </a:bodyPr>
          <a:lstStyle/>
          <a:p>
            <a:pPr marL="342900" indent="-342900">
              <a:lnSpc>
                <a:spcPct val="110000"/>
              </a:lnSpc>
              <a:spcBef>
                <a:spcPts val="0"/>
              </a:spcBef>
              <a:buClrTx/>
              <a:buFont typeface="Arial" panose="020B0604020202020204" pitchFamily="34" charset="0"/>
              <a:buChar char="•"/>
            </a:pPr>
            <a:r>
              <a:rPr lang="en-US" b="0" dirty="0">
                <a:solidFill>
                  <a:schemeClr val="tx1"/>
                </a:solidFill>
              </a:rPr>
              <a:t>Every ASHRAE project committee is assigned both an SPLS liaison and an ASHRAE staff liaison, either of whom is an invaluable resource for guiding/assisting the PC’s work.</a:t>
            </a:r>
          </a:p>
          <a:p>
            <a:pPr marL="342900" indent="-342900">
              <a:lnSpc>
                <a:spcPct val="110000"/>
              </a:lnSpc>
              <a:spcBef>
                <a:spcPts val="0"/>
              </a:spcBef>
              <a:buClrTx/>
              <a:buFont typeface="Arial" panose="020B0604020202020204" pitchFamily="34" charset="0"/>
              <a:buChar char="•"/>
            </a:pPr>
            <a:r>
              <a:rPr lang="en-US" b="0" dirty="0">
                <a:solidFill>
                  <a:schemeClr val="tx1"/>
                </a:solidFill>
              </a:rPr>
              <a:t>The names of the committee’s assigned SPLS and staff liaisons can be found at the very end of the committee membership roster.</a:t>
            </a:r>
          </a:p>
        </p:txBody>
      </p:sp>
      <p:grpSp>
        <p:nvGrpSpPr>
          <p:cNvPr id="15" name="Group 14">
            <a:extLst>
              <a:ext uri="{FF2B5EF4-FFF2-40B4-BE49-F238E27FC236}">
                <a16:creationId xmlns:a16="http://schemas.microsoft.com/office/drawing/2014/main" id="{15CFCACE-81F7-311E-35F2-73686598AEDF}"/>
              </a:ext>
            </a:extLst>
          </p:cNvPr>
          <p:cNvGrpSpPr>
            <a:grpSpLocks noChangeAspect="1"/>
          </p:cNvGrpSpPr>
          <p:nvPr/>
        </p:nvGrpSpPr>
        <p:grpSpPr>
          <a:xfrm>
            <a:off x="3514488" y="2951547"/>
            <a:ext cx="4483618" cy="3389021"/>
            <a:chOff x="3578352" y="2257193"/>
            <a:chExt cx="5223845" cy="3948535"/>
          </a:xfrm>
        </p:grpSpPr>
        <p:sp>
          <p:nvSpPr>
            <p:cNvPr id="12" name="Rectangle 11">
              <a:extLst>
                <a:ext uri="{FF2B5EF4-FFF2-40B4-BE49-F238E27FC236}">
                  <a16:creationId xmlns:a16="http://schemas.microsoft.com/office/drawing/2014/main" id="{3AFDF6D4-7A6B-3B55-F596-F1505264995F}"/>
                </a:ext>
              </a:extLst>
            </p:cNvPr>
            <p:cNvSpPr/>
            <p:nvPr/>
          </p:nvSpPr>
          <p:spPr>
            <a:xfrm>
              <a:off x="3578352" y="3121152"/>
              <a:ext cx="2261616" cy="30845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198F95F0-676D-CE4E-8907-F232454CC2A0}"/>
                </a:ext>
              </a:extLst>
            </p:cNvPr>
            <p:cNvSpPr/>
            <p:nvPr/>
          </p:nvSpPr>
          <p:spPr>
            <a:xfrm>
              <a:off x="3578352" y="2257193"/>
              <a:ext cx="1365504" cy="211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AFC59BCE-DD4E-07A5-BB7C-EDDE3C5C239D}"/>
                </a:ext>
              </a:extLst>
            </p:cNvPr>
            <p:cNvSpPr/>
            <p:nvPr/>
          </p:nvSpPr>
          <p:spPr>
            <a:xfrm>
              <a:off x="7436693" y="2273044"/>
              <a:ext cx="1365504" cy="211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pic>
        <p:nvPicPr>
          <p:cNvPr id="17" name="Picture 16">
            <a:extLst>
              <a:ext uri="{FF2B5EF4-FFF2-40B4-BE49-F238E27FC236}">
                <a16:creationId xmlns:a16="http://schemas.microsoft.com/office/drawing/2014/main" id="{69431769-AECD-B8D5-24B0-8895A7E3C4A2}"/>
              </a:ext>
            </a:extLst>
          </p:cNvPr>
          <p:cNvPicPr>
            <a:picLocks noChangeAspect="1"/>
          </p:cNvPicPr>
          <p:nvPr/>
        </p:nvPicPr>
        <p:blipFill>
          <a:blip r:embed="rId3"/>
          <a:srcRect t="4444"/>
          <a:stretch/>
        </p:blipFill>
        <p:spPr>
          <a:xfrm>
            <a:off x="2049379" y="2984526"/>
            <a:ext cx="8093241" cy="3425315"/>
          </a:xfrm>
          <a:prstGeom prst="rect">
            <a:avLst/>
          </a:prstGeom>
        </p:spPr>
      </p:pic>
    </p:spTree>
    <p:extLst>
      <p:ext uri="{BB962C8B-B14F-4D97-AF65-F5344CB8AC3E}">
        <p14:creationId xmlns:p14="http://schemas.microsoft.com/office/powerpoint/2010/main" val="82624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1AB1-0507-45F3-7705-7D950BF1F5CF}"/>
              </a:ext>
            </a:extLst>
          </p:cNvPr>
          <p:cNvSpPr>
            <a:spLocks noGrp="1"/>
          </p:cNvSpPr>
          <p:nvPr>
            <p:ph type="title"/>
          </p:nvPr>
        </p:nvSpPr>
        <p:spPr/>
        <p:txBody>
          <a:bodyPr/>
          <a:lstStyle/>
          <a:p>
            <a:r>
              <a:rPr lang="en-US" dirty="0"/>
              <a:t>STANDARDS SECTION STAFF</a:t>
            </a:r>
          </a:p>
        </p:txBody>
      </p:sp>
      <p:sp>
        <p:nvSpPr>
          <p:cNvPr id="3" name="Text Placeholder 2">
            <a:extLst>
              <a:ext uri="{FF2B5EF4-FFF2-40B4-BE49-F238E27FC236}">
                <a16:creationId xmlns:a16="http://schemas.microsoft.com/office/drawing/2014/main" id="{55748F45-9801-4A2F-1F1F-1FBDE170DE5C}"/>
              </a:ext>
            </a:extLst>
          </p:cNvPr>
          <p:cNvSpPr>
            <a:spLocks noGrp="1"/>
          </p:cNvSpPr>
          <p:nvPr>
            <p:ph type="body" idx="1"/>
          </p:nvPr>
        </p:nvSpPr>
        <p:spPr>
          <a:xfrm>
            <a:off x="792956" y="1384690"/>
            <a:ext cx="10606088" cy="486752"/>
          </a:xfrm>
        </p:spPr>
        <p:txBody>
          <a:bodyPr>
            <a:normAutofit/>
          </a:bodyPr>
          <a:lstStyle/>
          <a:p>
            <a:pPr algn="ctr">
              <a:spcBef>
                <a:spcPts val="0"/>
              </a:spcBef>
            </a:pPr>
            <a:r>
              <a:rPr lang="en-US" sz="2000" dirty="0"/>
              <a:t>Direct Phone Line: (678) 539-XXXX (Ext.)</a:t>
            </a:r>
          </a:p>
        </p:txBody>
      </p:sp>
      <p:graphicFrame>
        <p:nvGraphicFramePr>
          <p:cNvPr id="5" name="Table 4">
            <a:extLst>
              <a:ext uri="{FF2B5EF4-FFF2-40B4-BE49-F238E27FC236}">
                <a16:creationId xmlns:a16="http://schemas.microsoft.com/office/drawing/2014/main" id="{B4B43FFE-A091-585E-29B3-078A18C1F440}"/>
              </a:ext>
            </a:extLst>
          </p:cNvPr>
          <p:cNvGraphicFramePr>
            <a:graphicFrameLocks noGrp="1"/>
          </p:cNvGraphicFramePr>
          <p:nvPr>
            <p:extLst>
              <p:ext uri="{D42A27DB-BD31-4B8C-83A1-F6EECF244321}">
                <p14:modId xmlns:p14="http://schemas.microsoft.com/office/powerpoint/2010/main" val="3105502337"/>
              </p:ext>
            </p:extLst>
          </p:nvPr>
        </p:nvGraphicFramePr>
        <p:xfrm>
          <a:off x="254000" y="1867192"/>
          <a:ext cx="11658600" cy="3900607"/>
        </p:xfrm>
        <a:graphic>
          <a:graphicData uri="http://schemas.openxmlformats.org/drawingml/2006/table">
            <a:tbl>
              <a:tblPr firstRow="1" bandRow="1">
                <a:tableStyleId>{5C22544A-7EE6-4342-B048-85BDC9FD1C3A}</a:tableStyleId>
              </a:tblPr>
              <a:tblGrid>
                <a:gridCol w="7086600">
                  <a:extLst>
                    <a:ext uri="{9D8B030D-6E8A-4147-A177-3AD203B41FA5}">
                      <a16:colId xmlns:a16="http://schemas.microsoft.com/office/drawing/2014/main" val="1765288238"/>
                    </a:ext>
                  </a:extLst>
                </a:gridCol>
                <a:gridCol w="3657600">
                  <a:extLst>
                    <a:ext uri="{9D8B030D-6E8A-4147-A177-3AD203B41FA5}">
                      <a16:colId xmlns:a16="http://schemas.microsoft.com/office/drawing/2014/main" val="1059653125"/>
                    </a:ext>
                  </a:extLst>
                </a:gridCol>
                <a:gridCol w="914400">
                  <a:extLst>
                    <a:ext uri="{9D8B030D-6E8A-4147-A177-3AD203B41FA5}">
                      <a16:colId xmlns:a16="http://schemas.microsoft.com/office/drawing/2014/main" val="2565659889"/>
                    </a:ext>
                  </a:extLst>
                </a:gridCol>
              </a:tblGrid>
              <a:tr h="457200">
                <a:tc>
                  <a:txBody>
                    <a:bodyPr/>
                    <a:lstStyle/>
                    <a:p>
                      <a:r>
                        <a:rPr lang="en-US" dirty="0">
                          <a:latin typeface="Arial" panose="020B0604020202020204" pitchFamily="34" charset="0"/>
                          <a:cs typeface="Arial" panose="020B0604020202020204" pitchFamily="34" charset="0"/>
                        </a:rPr>
                        <a:t>Staff Member</a:t>
                      </a:r>
                    </a:p>
                  </a:txBody>
                  <a:tcPr anchor="b"/>
                </a:tc>
                <a:tc>
                  <a:txBody>
                    <a:bodyPr/>
                    <a:lstStyle/>
                    <a:p>
                      <a:r>
                        <a:rPr lang="en-US" dirty="0">
                          <a:latin typeface="Arial" panose="020B0604020202020204" pitchFamily="34" charset="0"/>
                          <a:cs typeface="Arial" panose="020B0604020202020204" pitchFamily="34" charset="0"/>
                        </a:rPr>
                        <a:t>Email Address</a:t>
                      </a:r>
                    </a:p>
                  </a:txBody>
                  <a:tcPr anchor="b"/>
                </a:tc>
                <a:tc>
                  <a:txBody>
                    <a:bodyPr/>
                    <a:lstStyle/>
                    <a:p>
                      <a:r>
                        <a:rPr lang="en-US" dirty="0">
                          <a:latin typeface="Arial" panose="020B0604020202020204" pitchFamily="34" charset="0"/>
                          <a:cs typeface="Arial" panose="020B0604020202020204" pitchFamily="34" charset="0"/>
                        </a:rPr>
                        <a:t>Ext.</a:t>
                      </a:r>
                    </a:p>
                  </a:txBody>
                  <a:tcPr anchor="b"/>
                </a:tc>
                <a:extLst>
                  <a:ext uri="{0D108BD9-81ED-4DB2-BD59-A6C34878D82A}">
                    <a16:rowId xmlns:a16="http://schemas.microsoft.com/office/drawing/2014/main" val="3962452815"/>
                  </a:ext>
                </a:extLst>
              </a:tr>
              <a:tr h="670022">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Standards Committee</a:t>
                      </a:r>
                    </a:p>
                    <a:p>
                      <a:pPr>
                        <a:lnSpc>
                          <a:spcPct val="104000"/>
                        </a:lnSpc>
                        <a:spcBef>
                          <a:spcPts val="600"/>
                        </a:spcBef>
                      </a:pPr>
                      <a:r>
                        <a:rPr lang="en-US" b="0" dirty="0">
                          <a:latin typeface="Arial" panose="020B0604020202020204" pitchFamily="34" charset="0"/>
                          <a:cs typeface="Arial" panose="020B0604020202020204" pitchFamily="34" charset="0"/>
                        </a:rPr>
                        <a:t>Ryan Shanley</a:t>
                      </a:r>
                      <a:r>
                        <a:rPr lang="en-US" dirty="0">
                          <a:latin typeface="Arial" panose="020B0604020202020204" pitchFamily="34" charset="0"/>
                          <a:cs typeface="Arial" panose="020B0604020202020204" pitchFamily="34" charset="0"/>
                        </a:rPr>
                        <a:t>, Senior Manager of Standards</a:t>
                      </a: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2"/>
                        </a:rPr>
                        <a:t>rshanley@ashrae.org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1125</a:t>
                      </a:r>
                    </a:p>
                  </a:txBody>
                  <a:tcPr/>
                </a:tc>
                <a:extLst>
                  <a:ext uri="{0D108BD9-81ED-4DB2-BD59-A6C34878D82A}">
                    <a16:rowId xmlns:a16="http://schemas.microsoft.com/office/drawing/2014/main" val="2204731890"/>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Procedures, PPIS, Appeals</a:t>
                      </a:r>
                    </a:p>
                    <a:p>
                      <a:pPr>
                        <a:lnSpc>
                          <a:spcPct val="104000"/>
                        </a:lnSpc>
                        <a:spcBef>
                          <a:spcPts val="600"/>
                        </a:spcBef>
                      </a:pPr>
                      <a:r>
                        <a:rPr lang="en-US" b="0" u="none" dirty="0">
                          <a:latin typeface="Arial" panose="020B0604020202020204" pitchFamily="34" charset="0"/>
                          <a:cs typeface="Arial" panose="020B0604020202020204" pitchFamily="34" charset="0"/>
                        </a:rPr>
                        <a:t>Tanisha Meyers-Lisle, Asst. Manager of Standards - Administration</a:t>
                      </a: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3"/>
                        </a:rPr>
                        <a:t>tmlisle@ashrae.org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1111</a:t>
                      </a:r>
                    </a:p>
                  </a:txBody>
                  <a:tcPr/>
                </a:tc>
                <a:extLst>
                  <a:ext uri="{0D108BD9-81ED-4DB2-BD59-A6C34878D82A}">
                    <a16:rowId xmlns:a16="http://schemas.microsoft.com/office/drawing/2014/main" val="2630867857"/>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SPLS, SRS</a:t>
                      </a:r>
                      <a:br>
                        <a:rPr lang="en-US" b="0" u="none" dirty="0">
                          <a:latin typeface="Arial" panose="020B0604020202020204" pitchFamily="34" charset="0"/>
                          <a:cs typeface="Arial" panose="020B0604020202020204" pitchFamily="34" charset="0"/>
                        </a:rPr>
                      </a:br>
                      <a:r>
                        <a:rPr lang="en-US" b="0" u="none" dirty="0">
                          <a:latin typeface="Arial" panose="020B0604020202020204" pitchFamily="34" charset="0"/>
                          <a:cs typeface="Arial" panose="020B0604020202020204" pitchFamily="34" charset="0"/>
                        </a:rPr>
                        <a:t>Carl Jordan, Standards Administration Specialist</a:t>
                      </a:r>
                      <a:endParaRPr lang="en-US" b="1" u="sng"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4"/>
                        </a:rPr>
                        <a:t>cjordan@ashrae.org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1175</a:t>
                      </a:r>
                    </a:p>
                  </a:txBody>
                  <a:tcPr/>
                </a:tc>
                <a:extLst>
                  <a:ext uri="{0D108BD9-81ED-4DB2-BD59-A6C34878D82A}">
                    <a16:rowId xmlns:a16="http://schemas.microsoft.com/office/drawing/2014/main" val="1914701578"/>
                  </a:ext>
                </a:extLst>
              </a:tr>
              <a:tr h="643187">
                <a:tc>
                  <a:txBody>
                    <a:bodyPr/>
                    <a:lstStyle/>
                    <a:p>
                      <a:pPr>
                        <a:lnSpc>
                          <a:spcPct val="104000"/>
                        </a:lnSpc>
                        <a:spcBef>
                          <a:spcPts val="600"/>
                        </a:spcBef>
                      </a:pPr>
                      <a:endParaRPr lang="en-US" b="0" u="none"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308630"/>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General Inquiries/Assistance</a:t>
                      </a:r>
                    </a:p>
                    <a:p>
                      <a:pPr>
                        <a:lnSpc>
                          <a:spcPct val="104000"/>
                        </a:lnSpc>
                        <a:spcBef>
                          <a:spcPts val="600"/>
                        </a:spcBef>
                      </a:pPr>
                      <a:r>
                        <a:rPr lang="en-US" b="0" u="none" dirty="0">
                          <a:latin typeface="Arial" panose="020B0604020202020204" pitchFamily="34" charset="0"/>
                          <a:cs typeface="Arial" panose="020B0604020202020204" pitchFamily="34" charset="0"/>
                        </a:rPr>
                        <a:t>Standards Section</a:t>
                      </a: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5"/>
                        </a:rPr>
                        <a:t>standards.section@ashrae.org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6651375"/>
                  </a:ext>
                </a:extLst>
              </a:tr>
            </a:tbl>
          </a:graphicData>
        </a:graphic>
      </p:graphicFrame>
    </p:spTree>
    <p:extLst>
      <p:ext uri="{BB962C8B-B14F-4D97-AF65-F5344CB8AC3E}">
        <p14:creationId xmlns:p14="http://schemas.microsoft.com/office/powerpoint/2010/main" val="349710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7C525-6356-5215-E021-CB903E033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5608B-11E0-152F-566D-B4F6C65D77C3}"/>
              </a:ext>
            </a:extLst>
          </p:cNvPr>
          <p:cNvSpPr>
            <a:spLocks noGrp="1"/>
          </p:cNvSpPr>
          <p:nvPr>
            <p:ph type="title"/>
          </p:nvPr>
        </p:nvSpPr>
        <p:spPr>
          <a:xfrm>
            <a:off x="609600" y="76200"/>
            <a:ext cx="10972800" cy="1143000"/>
          </a:xfrm>
        </p:spPr>
        <p:txBody>
          <a:bodyPr anchor="ctr">
            <a:normAutofit/>
          </a:bodyPr>
          <a:lstStyle/>
          <a:p>
            <a:r>
              <a:rPr lang="en-US" dirty="0"/>
              <a:t>PROCEDURAL REFERENCES</a:t>
            </a:r>
          </a:p>
        </p:txBody>
      </p:sp>
      <p:sp>
        <p:nvSpPr>
          <p:cNvPr id="8" name="Text Placeholder 2">
            <a:extLst>
              <a:ext uri="{FF2B5EF4-FFF2-40B4-BE49-F238E27FC236}">
                <a16:creationId xmlns:a16="http://schemas.microsoft.com/office/drawing/2014/main" id="{82A465EE-F2BA-7AD4-535C-537E697247CF}"/>
              </a:ext>
            </a:extLst>
          </p:cNvPr>
          <p:cNvSpPr>
            <a:spLocks noGrp="1"/>
          </p:cNvSpPr>
          <p:nvPr>
            <p:ph type="body" idx="1"/>
          </p:nvPr>
        </p:nvSpPr>
        <p:spPr>
          <a:xfrm>
            <a:off x="609599" y="1535111"/>
            <a:ext cx="11136923" cy="3683660"/>
          </a:xfrm>
        </p:spPr>
        <p:txBody>
          <a:bodyPr anchor="t">
            <a:normAutofit/>
          </a:bodyPr>
          <a:lstStyle/>
          <a:p>
            <a:pPr marL="228600" indent="-228600">
              <a:spcBef>
                <a:spcPts val="0"/>
              </a:spcBef>
              <a:buClrTx/>
              <a:buFont typeface="Arial" panose="020B0604020202020204" pitchFamily="34" charset="0"/>
              <a:buChar char="•"/>
            </a:pPr>
            <a:r>
              <a:rPr lang="en-US" dirty="0">
                <a:solidFill>
                  <a:schemeClr val="tx1"/>
                </a:solidFill>
                <a:hlinkClick r:id="rId3"/>
              </a:rPr>
              <a:t>Procedures for ASHRAE Standards Actions (PASA)</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4"/>
              </a:rPr>
              <a:t>PCs Guide to PASA</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5"/>
              </a:rPr>
              <a:t>Public Review Draft Standards/Online Comment Database</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6"/>
              </a:rPr>
              <a:t>Instructions for the (ASHRAE) Online Database</a:t>
            </a:r>
            <a:endParaRPr lang="en-US" dirty="0">
              <a:solidFill>
                <a:schemeClr val="tx1"/>
              </a:solidFill>
            </a:endParaRPr>
          </a:p>
          <a:p>
            <a:pPr marL="342900" indent="-342900">
              <a:spcBef>
                <a:spcPts val="0"/>
              </a:spcBef>
              <a:buFont typeface="Arial" panose="020B0604020202020204" pitchFamily="34" charset="0"/>
              <a:buChar char="•"/>
            </a:pPr>
            <a:endParaRPr lang="en-US" dirty="0"/>
          </a:p>
          <a:p>
            <a:pPr>
              <a:spcBef>
                <a:spcPts val="0"/>
              </a:spcBef>
            </a:pPr>
            <a:r>
              <a:rPr lang="en-US" dirty="0"/>
              <a:t>Refer to the </a:t>
            </a:r>
            <a:r>
              <a:rPr lang="en-US" dirty="0">
                <a:hlinkClick r:id="rId7"/>
              </a:rPr>
              <a:t>PCs Toolkit</a:t>
            </a:r>
            <a:r>
              <a:rPr lang="en-US" dirty="0"/>
              <a:t> webpage for the most current versions.</a:t>
            </a:r>
          </a:p>
        </p:txBody>
      </p:sp>
    </p:spTree>
    <p:extLst>
      <p:ext uri="{BB962C8B-B14F-4D97-AF65-F5344CB8AC3E}">
        <p14:creationId xmlns:p14="http://schemas.microsoft.com/office/powerpoint/2010/main" val="3954473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0C27-6AAD-A8B7-817A-D29A903FB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55C6E-DFD8-1206-888F-26EAE092B8B0}"/>
              </a:ext>
            </a:extLst>
          </p:cNvPr>
          <p:cNvSpPr>
            <a:spLocks noGrp="1"/>
          </p:cNvSpPr>
          <p:nvPr>
            <p:ph type="title"/>
          </p:nvPr>
        </p:nvSpPr>
        <p:spPr>
          <a:xfrm>
            <a:off x="609600" y="76200"/>
            <a:ext cx="10972800" cy="1143000"/>
          </a:xfrm>
        </p:spPr>
        <p:txBody>
          <a:bodyPr anchor="ctr">
            <a:normAutofit/>
          </a:bodyPr>
          <a:lstStyle/>
          <a:p>
            <a:r>
              <a:rPr lang="en-US" dirty="0"/>
              <a:t>TERMS/ACRONYMS/DEFINITIONS</a:t>
            </a:r>
          </a:p>
        </p:txBody>
      </p:sp>
      <p:graphicFrame>
        <p:nvGraphicFramePr>
          <p:cNvPr id="3" name="Table 2">
            <a:extLst>
              <a:ext uri="{FF2B5EF4-FFF2-40B4-BE49-F238E27FC236}">
                <a16:creationId xmlns:a16="http://schemas.microsoft.com/office/drawing/2014/main" id="{955991EF-3487-230D-A4FE-639B418E2830}"/>
              </a:ext>
            </a:extLst>
          </p:cNvPr>
          <p:cNvGraphicFramePr>
            <a:graphicFrameLocks noGrp="1"/>
          </p:cNvGraphicFramePr>
          <p:nvPr>
            <p:extLst>
              <p:ext uri="{D42A27DB-BD31-4B8C-83A1-F6EECF244321}">
                <p14:modId xmlns:p14="http://schemas.microsoft.com/office/powerpoint/2010/main" val="1940260836"/>
              </p:ext>
            </p:extLst>
          </p:nvPr>
        </p:nvGraphicFramePr>
        <p:xfrm>
          <a:off x="609600" y="1490860"/>
          <a:ext cx="10972800" cy="3796959"/>
        </p:xfrm>
        <a:graphic>
          <a:graphicData uri="http://schemas.openxmlformats.org/drawingml/2006/table">
            <a:tbl>
              <a:tblPr firstRow="1" bandRow="1">
                <a:tableStyleId>{21E4AEA4-8DFA-4A89-87EB-49C32662AFE0}</a:tableStyleId>
              </a:tblPr>
              <a:tblGrid>
                <a:gridCol w="3339548">
                  <a:extLst>
                    <a:ext uri="{9D8B030D-6E8A-4147-A177-3AD203B41FA5}">
                      <a16:colId xmlns:a16="http://schemas.microsoft.com/office/drawing/2014/main" val="1119583745"/>
                    </a:ext>
                  </a:extLst>
                </a:gridCol>
                <a:gridCol w="7633252">
                  <a:extLst>
                    <a:ext uri="{9D8B030D-6E8A-4147-A177-3AD203B41FA5}">
                      <a16:colId xmlns:a16="http://schemas.microsoft.com/office/drawing/2014/main" val="1521834976"/>
                    </a:ext>
                  </a:extLst>
                </a:gridCol>
              </a:tblGrid>
              <a:tr h="413679">
                <a:tc>
                  <a:txBody>
                    <a:bodyPr/>
                    <a:lstStyle/>
                    <a:p>
                      <a:r>
                        <a:rPr lang="en-US" dirty="0">
                          <a:latin typeface="Arial" panose="020B0604020202020204" pitchFamily="34" charset="0"/>
                          <a:cs typeface="Arial" panose="020B0604020202020204" pitchFamily="34" charset="0"/>
                        </a:rPr>
                        <a:t>TERM</a:t>
                      </a:r>
                    </a:p>
                  </a:txBody>
                  <a:tcPr/>
                </a:tc>
                <a:tc>
                  <a:txBody>
                    <a:bodyPr/>
                    <a:lstStyle/>
                    <a:p>
                      <a:r>
                        <a:rPr lang="en-US" dirty="0">
                          <a:latin typeface="Arial" panose="020B0604020202020204" pitchFamily="34" charset="0"/>
                          <a:cs typeface="Arial" panose="020B0604020202020204" pitchFamily="34" charset="0"/>
                        </a:rPr>
                        <a:t>DEFINITION</a:t>
                      </a:r>
                    </a:p>
                  </a:txBody>
                  <a:tcPr/>
                </a:tc>
                <a:extLst>
                  <a:ext uri="{0D108BD9-81ED-4DB2-BD59-A6C34878D82A}">
                    <a16:rowId xmlns:a16="http://schemas.microsoft.com/office/drawing/2014/main" val="505388130"/>
                  </a:ext>
                </a:extLst>
              </a:tr>
              <a:tr h="0">
                <a:tc>
                  <a:txBody>
                    <a:bodyPr/>
                    <a:lstStyle/>
                    <a:p>
                      <a:r>
                        <a:rPr lang="en-US" sz="1600" b="1" i="1" dirty="0">
                          <a:latin typeface="Arial" panose="020B0604020202020204" pitchFamily="34" charset="0"/>
                          <a:cs typeface="Arial" panose="020B0604020202020204" pitchFamily="34" charset="0"/>
                        </a:rPr>
                        <a:t>Advisory Public Review (APR)</a:t>
                      </a:r>
                    </a:p>
                  </a:txBody>
                  <a:tcPr/>
                </a:tc>
                <a:tc>
                  <a:txBody>
                    <a:bodyPr/>
                    <a:lstStyle/>
                    <a:p>
                      <a:r>
                        <a:rPr lang="en-US" sz="1600" dirty="0">
                          <a:latin typeface="Arial" panose="020B0604020202020204" pitchFamily="34" charset="0"/>
                          <a:cs typeface="Arial" panose="020B0604020202020204" pitchFamily="34" charset="0"/>
                        </a:rPr>
                        <a:t>A draft submitted for public review that contains unusual, potentially controversial, or new elements that the project committee believes would benefit from increased public scrutiny prior to finalizing the draft for publication public review.</a:t>
                      </a:r>
                    </a:p>
                  </a:txBody>
                  <a:tcPr/>
                </a:tc>
                <a:extLst>
                  <a:ext uri="{0D108BD9-81ED-4DB2-BD59-A6C34878D82A}">
                    <a16:rowId xmlns:a16="http://schemas.microsoft.com/office/drawing/2014/main" val="4021757002"/>
                  </a:ext>
                </a:extLst>
              </a:tr>
              <a:tr h="0">
                <a:tc>
                  <a:txBody>
                    <a:bodyPr/>
                    <a:lstStyle/>
                    <a:p>
                      <a:r>
                        <a:rPr lang="en-US" sz="1600" b="1" i="1" dirty="0">
                          <a:latin typeface="Arial" panose="020B0604020202020204" pitchFamily="34" charset="0"/>
                          <a:cs typeface="Arial" panose="020B0604020202020204" pitchFamily="34" charset="0"/>
                        </a:rPr>
                        <a:t>Independent Substantive Change (ISC)</a:t>
                      </a:r>
                    </a:p>
                  </a:txBody>
                  <a:tcPr/>
                </a:tc>
                <a:tc>
                  <a:txBody>
                    <a:bodyPr/>
                    <a:lstStyle/>
                    <a:p>
                      <a:r>
                        <a:rPr lang="en-US" sz="1600" dirty="0">
                          <a:latin typeface="Arial" panose="020B0604020202020204" pitchFamily="34" charset="0"/>
                          <a:cs typeface="Arial" panose="020B0604020202020204" pitchFamily="34" charset="0"/>
                        </a:rPr>
                        <a:t>A substantive change that is independent of any other substantive change and that does not significantly affect any other requirement in the standard or guideline.</a:t>
                      </a:r>
                    </a:p>
                  </a:txBody>
                  <a:tcPr/>
                </a:tc>
                <a:extLst>
                  <a:ext uri="{0D108BD9-81ED-4DB2-BD59-A6C34878D82A}">
                    <a16:rowId xmlns:a16="http://schemas.microsoft.com/office/drawing/2014/main" val="477364783"/>
                  </a:ext>
                </a:extLst>
              </a:tr>
              <a:tr h="0">
                <a:tc>
                  <a:txBody>
                    <a:bodyPr/>
                    <a:lstStyle/>
                    <a:p>
                      <a:r>
                        <a:rPr lang="en-US" sz="1600" b="1" i="1" dirty="0">
                          <a:latin typeface="Arial" panose="020B0604020202020204" pitchFamily="34" charset="0"/>
                          <a:cs typeface="Arial" panose="020B0604020202020204" pitchFamily="34" charset="0"/>
                        </a:rPr>
                        <a:t>Project Committee (PC)</a:t>
                      </a:r>
                    </a:p>
                  </a:txBody>
                  <a:tcPr/>
                </a:tc>
                <a:tc>
                  <a:txBody>
                    <a:bodyPr/>
                    <a:lstStyle/>
                    <a:p>
                      <a:r>
                        <a:rPr lang="en-US" sz="1600" dirty="0">
                          <a:latin typeface="Arial" panose="020B0604020202020204" pitchFamily="34" charset="0"/>
                          <a:cs typeface="Arial" panose="020B0604020202020204" pitchFamily="34" charset="0"/>
                        </a:rPr>
                        <a:t>A project committee (of volunteers) that serves as the consensus body for a standard, guideline, or portion thereof (i.e., addendum)</a:t>
                      </a:r>
                    </a:p>
                  </a:txBody>
                  <a:tcPr/>
                </a:tc>
                <a:extLst>
                  <a:ext uri="{0D108BD9-81ED-4DB2-BD59-A6C34878D82A}">
                    <a16:rowId xmlns:a16="http://schemas.microsoft.com/office/drawing/2014/main" val="4153846370"/>
                  </a:ext>
                </a:extLst>
              </a:tr>
              <a:tr h="0">
                <a:tc>
                  <a:txBody>
                    <a:bodyPr/>
                    <a:lstStyle/>
                    <a:p>
                      <a:r>
                        <a:rPr lang="en-US" sz="1600" b="1" i="1" dirty="0">
                          <a:latin typeface="Arial" panose="020B0604020202020204" pitchFamily="34" charset="0"/>
                          <a:cs typeface="Arial" panose="020B0604020202020204" pitchFamily="34" charset="0"/>
                        </a:rPr>
                        <a:t>Publication Public Review (PPR)</a:t>
                      </a:r>
                    </a:p>
                  </a:txBody>
                  <a:tcPr/>
                </a:tc>
                <a:tc>
                  <a:txBody>
                    <a:bodyPr/>
                    <a:lstStyle/>
                    <a:p>
                      <a:r>
                        <a:rPr lang="en-US" sz="1600" dirty="0">
                          <a:latin typeface="Arial" panose="020B0604020202020204" pitchFamily="34" charset="0"/>
                          <a:cs typeface="Arial" panose="020B0604020202020204" pitchFamily="34" charset="0"/>
                        </a:rPr>
                        <a:t>A draft approved for public review that will proceed directly to publication if, as a consequence of the review, no substantive changes are made to the draft.</a:t>
                      </a:r>
                    </a:p>
                  </a:txBody>
                  <a:tcPr/>
                </a:tc>
                <a:extLst>
                  <a:ext uri="{0D108BD9-81ED-4DB2-BD59-A6C34878D82A}">
                    <a16:rowId xmlns:a16="http://schemas.microsoft.com/office/drawing/2014/main" val="2233414487"/>
                  </a:ext>
                </a:extLst>
              </a:tr>
              <a:tr h="0">
                <a:tc>
                  <a:txBody>
                    <a:bodyPr/>
                    <a:lstStyle/>
                    <a:p>
                      <a:r>
                        <a:rPr lang="en-US" sz="1600" b="1" i="1" dirty="0">
                          <a:latin typeface="Arial" panose="020B0604020202020204" pitchFamily="34" charset="0"/>
                          <a:cs typeface="Arial" panose="020B0604020202020204" pitchFamily="34" charset="0"/>
                        </a:rPr>
                        <a:t>Standards Action vote</a:t>
                      </a:r>
                    </a:p>
                  </a:txBody>
                  <a:tcPr/>
                </a:tc>
                <a:tc>
                  <a:txBody>
                    <a:bodyPr/>
                    <a:lstStyle/>
                    <a:p>
                      <a:r>
                        <a:rPr lang="en-US" sz="1600" dirty="0">
                          <a:latin typeface="Arial" panose="020B0604020202020204" pitchFamily="34" charset="0"/>
                          <a:cs typeface="Arial" panose="020B0604020202020204" pitchFamily="34" charset="0"/>
                        </a:rPr>
                        <a:t>An action recommending or approving publication or publication public review of a new, revised, or reaffirmed standard, guideline, or addendum or withdrawal of a published standard, guideline, or addendum.</a:t>
                      </a:r>
                    </a:p>
                  </a:txBody>
                  <a:tcPr/>
                </a:tc>
                <a:extLst>
                  <a:ext uri="{0D108BD9-81ED-4DB2-BD59-A6C34878D82A}">
                    <a16:rowId xmlns:a16="http://schemas.microsoft.com/office/drawing/2014/main" val="491784940"/>
                  </a:ext>
                </a:extLst>
              </a:tr>
            </a:tbl>
          </a:graphicData>
        </a:graphic>
      </p:graphicFrame>
    </p:spTree>
    <p:extLst>
      <p:ext uri="{BB962C8B-B14F-4D97-AF65-F5344CB8AC3E}">
        <p14:creationId xmlns:p14="http://schemas.microsoft.com/office/powerpoint/2010/main" val="1151135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C70A-9A23-BD42-7766-48D7726DB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EF62B-55F4-6D73-1690-F02545E4B36E}"/>
              </a:ext>
            </a:extLst>
          </p:cNvPr>
          <p:cNvSpPr>
            <a:spLocks noGrp="1"/>
          </p:cNvSpPr>
          <p:nvPr>
            <p:ph type="title"/>
          </p:nvPr>
        </p:nvSpPr>
        <p:spPr>
          <a:xfrm>
            <a:off x="609600" y="76200"/>
            <a:ext cx="10972800" cy="1143000"/>
          </a:xfrm>
        </p:spPr>
        <p:txBody>
          <a:bodyPr anchor="ctr">
            <a:normAutofit/>
          </a:bodyPr>
          <a:lstStyle/>
          <a:p>
            <a:r>
              <a:rPr lang="en-US" dirty="0"/>
              <a:t>TERMS/ACRONYMS/DEFINITIONS</a:t>
            </a:r>
          </a:p>
        </p:txBody>
      </p:sp>
      <p:graphicFrame>
        <p:nvGraphicFramePr>
          <p:cNvPr id="3" name="Table 2">
            <a:extLst>
              <a:ext uri="{FF2B5EF4-FFF2-40B4-BE49-F238E27FC236}">
                <a16:creationId xmlns:a16="http://schemas.microsoft.com/office/drawing/2014/main" id="{B88AE6C8-55E0-7FD8-81DF-AA592A529E29}"/>
              </a:ext>
            </a:extLst>
          </p:cNvPr>
          <p:cNvGraphicFramePr>
            <a:graphicFrameLocks noGrp="1"/>
          </p:cNvGraphicFramePr>
          <p:nvPr>
            <p:extLst>
              <p:ext uri="{D42A27DB-BD31-4B8C-83A1-F6EECF244321}">
                <p14:modId xmlns:p14="http://schemas.microsoft.com/office/powerpoint/2010/main" val="1252350012"/>
              </p:ext>
            </p:extLst>
          </p:nvPr>
        </p:nvGraphicFramePr>
        <p:xfrm>
          <a:off x="609600" y="1490860"/>
          <a:ext cx="10972800" cy="4406559"/>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119583745"/>
                    </a:ext>
                  </a:extLst>
                </a:gridCol>
                <a:gridCol w="8686800">
                  <a:extLst>
                    <a:ext uri="{9D8B030D-6E8A-4147-A177-3AD203B41FA5}">
                      <a16:colId xmlns:a16="http://schemas.microsoft.com/office/drawing/2014/main" val="1521834976"/>
                    </a:ext>
                  </a:extLst>
                </a:gridCol>
              </a:tblGrid>
              <a:tr h="413679">
                <a:tc>
                  <a:txBody>
                    <a:bodyPr/>
                    <a:lstStyle/>
                    <a:p>
                      <a:r>
                        <a:rPr lang="en-US" dirty="0">
                          <a:latin typeface="Arial" panose="020B0604020202020204" pitchFamily="34" charset="0"/>
                          <a:cs typeface="Arial" panose="020B0604020202020204" pitchFamily="34" charset="0"/>
                        </a:rPr>
                        <a:t>TERM</a:t>
                      </a:r>
                    </a:p>
                  </a:txBody>
                  <a:tcPr/>
                </a:tc>
                <a:tc>
                  <a:txBody>
                    <a:bodyPr/>
                    <a:lstStyle/>
                    <a:p>
                      <a:r>
                        <a:rPr lang="en-US" dirty="0">
                          <a:latin typeface="Arial" panose="020B0604020202020204" pitchFamily="34" charset="0"/>
                          <a:cs typeface="Arial" panose="020B0604020202020204" pitchFamily="34" charset="0"/>
                        </a:rPr>
                        <a:t>DEFINITION</a:t>
                      </a:r>
                    </a:p>
                  </a:txBody>
                  <a:tcPr/>
                </a:tc>
                <a:extLst>
                  <a:ext uri="{0D108BD9-81ED-4DB2-BD59-A6C34878D82A}">
                    <a16:rowId xmlns:a16="http://schemas.microsoft.com/office/drawing/2014/main" val="505388130"/>
                  </a:ext>
                </a:extLst>
              </a:tr>
              <a:tr h="0">
                <a:tc>
                  <a:txBody>
                    <a:bodyPr/>
                    <a:lstStyle/>
                    <a:p>
                      <a:r>
                        <a:rPr lang="en-US" sz="1600" b="1" i="1" dirty="0">
                          <a:latin typeface="Arial" panose="020B0604020202020204" pitchFamily="34" charset="0"/>
                          <a:cs typeface="Arial" panose="020B0604020202020204" pitchFamily="34" charset="0"/>
                        </a:rPr>
                        <a:t>Substantive Change</a:t>
                      </a:r>
                    </a:p>
                  </a:txBody>
                  <a:tcPr/>
                </a:tc>
                <a:tc>
                  <a:txBody>
                    <a:bodyPr/>
                    <a:lstStyle/>
                    <a:p>
                      <a:r>
                        <a:rPr lang="en-US" sz="1600" dirty="0">
                          <a:latin typeface="Arial" panose="020B0604020202020204" pitchFamily="34" charset="0"/>
                          <a:cs typeface="Arial" panose="020B0604020202020204" pitchFamily="34" charset="0"/>
                        </a:rPr>
                        <a:t>A change that involves an important (has value, weight or consequence), fundamental (is the foundation, without which it would collapse), or essential (belongs to the very nature of a thing) part or changes the meaning of the material or that directly and materially affects the use of the Standard. Changes that may be found substantive when examined in context.</a:t>
                      </a:r>
                    </a:p>
                    <a:p>
                      <a:pPr marL="342900" indent="-342900">
                        <a:spcBef>
                          <a:spcPts val="600"/>
                        </a:spcBef>
                        <a:buAutoNum type="alphaLcPeriod"/>
                      </a:pPr>
                      <a:r>
                        <a:rPr lang="en-US" sz="1600" dirty="0">
                          <a:latin typeface="Arial" panose="020B0604020202020204" pitchFamily="34" charset="0"/>
                          <a:cs typeface="Arial" panose="020B0604020202020204" pitchFamily="34" charset="0"/>
                        </a:rPr>
                        <a:t>“shall” to “should” or “should” to “shall”</a:t>
                      </a:r>
                    </a:p>
                    <a:p>
                      <a:pPr marL="342900" indent="-342900">
                        <a:buAutoNum type="alphaLcPeriod"/>
                      </a:pPr>
                      <a:r>
                        <a:rPr lang="en-US" sz="1600" dirty="0">
                          <a:latin typeface="Arial" panose="020B0604020202020204" pitchFamily="34" charset="0"/>
                          <a:cs typeface="Arial" panose="020B0604020202020204" pitchFamily="34" charset="0"/>
                        </a:rPr>
                        <a:t>Addition, deletion, or revision of mandatory requirements, regardless of the number of changes</a:t>
                      </a:r>
                    </a:p>
                    <a:p>
                      <a:pPr marL="342900" indent="-342900">
                        <a:buAutoNum type="alphaLcPeriod"/>
                      </a:pPr>
                      <a:r>
                        <a:rPr lang="en-US" sz="1600" dirty="0">
                          <a:latin typeface="Arial" panose="020B0604020202020204" pitchFamily="34" charset="0"/>
                          <a:cs typeface="Arial" panose="020B0604020202020204" pitchFamily="34" charset="0"/>
                        </a:rPr>
                        <a:t>Addition of mandatory compliance with referenced standards</a:t>
                      </a:r>
                    </a:p>
                    <a:p>
                      <a:pPr marL="0" indent="0">
                        <a:spcBef>
                          <a:spcPts val="600"/>
                        </a:spcBef>
                        <a:buNone/>
                      </a:pPr>
                      <a:r>
                        <a:rPr lang="en-US" sz="1600" dirty="0">
                          <a:latin typeface="Arial" panose="020B0604020202020204" pitchFamily="34" charset="0"/>
                          <a:cs typeface="Arial" panose="020B0604020202020204" pitchFamily="34" charset="0"/>
                        </a:rPr>
                        <a:t>Changes or deletions made to portions of a draft not intended as part of the approved standard or guideline (e.g., a foreword, informative appendix, informative note) are not considered substantive.</a:t>
                      </a:r>
                    </a:p>
                  </a:txBody>
                  <a:tcPr/>
                </a:tc>
                <a:extLst>
                  <a:ext uri="{0D108BD9-81ED-4DB2-BD59-A6C34878D82A}">
                    <a16:rowId xmlns:a16="http://schemas.microsoft.com/office/drawing/2014/main" val="4021757002"/>
                  </a:ext>
                </a:extLst>
              </a:tr>
              <a:tr h="0">
                <a:tc>
                  <a:txBody>
                    <a:bodyPr/>
                    <a:lstStyle/>
                    <a:p>
                      <a:r>
                        <a:rPr lang="en-US" sz="1600" b="1" i="1" dirty="0">
                          <a:latin typeface="Arial" panose="020B0604020202020204" pitchFamily="34" charset="0"/>
                          <a:cs typeface="Arial" panose="020B0604020202020204" pitchFamily="34" charset="0"/>
                        </a:rPr>
                        <a:t>Unresolved Public Review Commenter</a:t>
                      </a:r>
                    </a:p>
                  </a:txBody>
                  <a:tcPr/>
                </a:tc>
                <a:tc>
                  <a:txBody>
                    <a:bodyPr/>
                    <a:lstStyle/>
                    <a:p>
                      <a:r>
                        <a:rPr lang="en-US" sz="1600" dirty="0">
                          <a:latin typeface="Arial" panose="020B0604020202020204" pitchFamily="34" charset="0"/>
                          <a:cs typeface="Arial" panose="020B0604020202020204" pitchFamily="34" charset="0"/>
                        </a:rPr>
                        <a:t>An individual who, during the comment period, submitted public review comments to a proposed or revised draft standard, guideline. or portion thereof, was not satisfied with the committee response to those comments, and within the time period and procedure specified in the response, requested to remain “unresolved”.</a:t>
                      </a:r>
                    </a:p>
                  </a:txBody>
                  <a:tcPr/>
                </a:tc>
                <a:extLst>
                  <a:ext uri="{0D108BD9-81ED-4DB2-BD59-A6C34878D82A}">
                    <a16:rowId xmlns:a16="http://schemas.microsoft.com/office/drawing/2014/main" val="2412580444"/>
                  </a:ext>
                </a:extLst>
              </a:tr>
            </a:tbl>
          </a:graphicData>
        </a:graphic>
      </p:graphicFrame>
    </p:spTree>
    <p:extLst>
      <p:ext uri="{BB962C8B-B14F-4D97-AF65-F5344CB8AC3E}">
        <p14:creationId xmlns:p14="http://schemas.microsoft.com/office/powerpoint/2010/main" val="394110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2D84-840B-3413-3C5F-0F0B83992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3BD81-D431-DB5A-7DB3-2781168F3978}"/>
              </a:ext>
            </a:extLst>
          </p:cNvPr>
          <p:cNvSpPr>
            <a:spLocks noGrp="1"/>
          </p:cNvSpPr>
          <p:nvPr>
            <p:ph type="title"/>
          </p:nvPr>
        </p:nvSpPr>
        <p:spPr>
          <a:xfrm>
            <a:off x="609600" y="76200"/>
            <a:ext cx="10972800" cy="1143000"/>
          </a:xfrm>
        </p:spPr>
        <p:txBody>
          <a:bodyPr anchor="ctr">
            <a:normAutofit fontScale="90000"/>
          </a:bodyPr>
          <a:lstStyle/>
          <a:p>
            <a:r>
              <a:rPr lang="en-US" dirty="0"/>
              <a:t>PUBLIC REVIEW OF STANDARDS AND GUIDELINES</a:t>
            </a:r>
          </a:p>
        </p:txBody>
      </p:sp>
      <p:sp>
        <p:nvSpPr>
          <p:cNvPr id="8" name="Text Placeholder 2">
            <a:extLst>
              <a:ext uri="{FF2B5EF4-FFF2-40B4-BE49-F238E27FC236}">
                <a16:creationId xmlns:a16="http://schemas.microsoft.com/office/drawing/2014/main" id="{0EF98DA1-AFD3-6C14-C905-4746D1E2E33D}"/>
              </a:ext>
            </a:extLst>
          </p:cNvPr>
          <p:cNvSpPr>
            <a:spLocks noGrp="1"/>
          </p:cNvSpPr>
          <p:nvPr>
            <p:ph type="body" idx="1"/>
          </p:nvPr>
        </p:nvSpPr>
        <p:spPr>
          <a:xfrm>
            <a:off x="609599" y="1535111"/>
            <a:ext cx="11136923" cy="4607781"/>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The ASHRAE public review process is designed to allow anyone to comment on a standard, guideline, or addendum that is being proposed, revised, reaffirmed, or withdrawn.</a:t>
            </a:r>
          </a:p>
          <a:p>
            <a:pPr marL="228600" indent="-228600">
              <a:lnSpc>
                <a:spcPct val="110000"/>
              </a:lnSpc>
              <a:spcBef>
                <a:spcPts val="600"/>
              </a:spcBef>
              <a:buClrTx/>
              <a:buFont typeface="Arial" panose="020B0604020202020204" pitchFamily="34" charset="0"/>
              <a:buChar char="•"/>
            </a:pPr>
            <a:r>
              <a:rPr lang="en-US" b="0" dirty="0">
                <a:solidFill>
                  <a:schemeClr val="tx1"/>
                </a:solidFill>
              </a:rPr>
              <a:t>Public review periods are typically 30 days (for drafts no more than five pages in length) or 45 days (for drafts longer than five pages)</a:t>
            </a:r>
          </a:p>
          <a:p>
            <a:pPr marL="228600" indent="-228600">
              <a:lnSpc>
                <a:spcPct val="110000"/>
              </a:lnSpc>
              <a:spcBef>
                <a:spcPts val="600"/>
              </a:spcBef>
              <a:buClrTx/>
              <a:buFont typeface="Arial" panose="020B0604020202020204" pitchFamily="34" charset="0"/>
              <a:buChar char="•"/>
            </a:pPr>
            <a:r>
              <a:rPr lang="en-US" b="0" dirty="0">
                <a:solidFill>
                  <a:schemeClr val="tx1"/>
                </a:solidFill>
              </a:rPr>
              <a:t>Announcements of public review drafts open for comment can be found in ASHRAE’s </a:t>
            </a:r>
            <a:r>
              <a:rPr lang="en-US" b="0" dirty="0">
                <a:solidFill>
                  <a:schemeClr val="tx1"/>
                </a:solidFill>
                <a:hlinkClick r:id="rId3"/>
              </a:rPr>
              <a:t>Standards Actions</a:t>
            </a:r>
            <a:r>
              <a:rPr lang="en-US" b="0" dirty="0">
                <a:solidFill>
                  <a:schemeClr val="tx1"/>
                </a:solidFill>
              </a:rPr>
              <a:t> newsletter, which is published every Friday.</a:t>
            </a: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spTree>
    <p:extLst>
      <p:ext uri="{BB962C8B-B14F-4D97-AF65-F5344CB8AC3E}">
        <p14:creationId xmlns:p14="http://schemas.microsoft.com/office/powerpoint/2010/main" val="264426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F77F-9E3B-472C-5044-B18445550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5628B-9C13-1BD4-4C74-489A8283FF91}"/>
              </a:ext>
            </a:extLst>
          </p:cNvPr>
          <p:cNvSpPr>
            <a:spLocks noGrp="1"/>
          </p:cNvSpPr>
          <p:nvPr>
            <p:ph type="title"/>
          </p:nvPr>
        </p:nvSpPr>
        <p:spPr>
          <a:xfrm>
            <a:off x="609600" y="76200"/>
            <a:ext cx="10972800" cy="1143000"/>
          </a:xfrm>
        </p:spPr>
        <p:txBody>
          <a:bodyPr anchor="ctr">
            <a:normAutofit/>
          </a:bodyPr>
          <a:lstStyle/>
          <a:p>
            <a:r>
              <a:rPr lang="en-US" dirty="0"/>
              <a:t>TYPES OF PUBLIC REVIEW</a:t>
            </a:r>
          </a:p>
        </p:txBody>
      </p:sp>
      <p:graphicFrame>
        <p:nvGraphicFramePr>
          <p:cNvPr id="3" name="Table 2">
            <a:extLst>
              <a:ext uri="{FF2B5EF4-FFF2-40B4-BE49-F238E27FC236}">
                <a16:creationId xmlns:a16="http://schemas.microsoft.com/office/drawing/2014/main" id="{988BCC21-99EB-24C1-E940-0B6C3639F824}"/>
              </a:ext>
            </a:extLst>
          </p:cNvPr>
          <p:cNvGraphicFramePr>
            <a:graphicFrameLocks noGrp="1"/>
          </p:cNvGraphicFramePr>
          <p:nvPr>
            <p:extLst>
              <p:ext uri="{D42A27DB-BD31-4B8C-83A1-F6EECF244321}">
                <p14:modId xmlns:p14="http://schemas.microsoft.com/office/powerpoint/2010/main" val="1206831999"/>
              </p:ext>
            </p:extLst>
          </p:nvPr>
        </p:nvGraphicFramePr>
        <p:xfrm>
          <a:off x="609600" y="1546620"/>
          <a:ext cx="10972800" cy="4376079"/>
        </p:xfrm>
        <a:graphic>
          <a:graphicData uri="http://schemas.openxmlformats.org/drawingml/2006/table">
            <a:tbl>
              <a:tblPr firstRow="1" bandRow="1">
                <a:tableStyleId>{21E4AEA4-8DFA-4A89-87EB-49C32662AFE0}</a:tableStyleId>
              </a:tblPr>
              <a:tblGrid>
                <a:gridCol w="5486400">
                  <a:extLst>
                    <a:ext uri="{9D8B030D-6E8A-4147-A177-3AD203B41FA5}">
                      <a16:colId xmlns:a16="http://schemas.microsoft.com/office/drawing/2014/main" val="1119583745"/>
                    </a:ext>
                  </a:extLst>
                </a:gridCol>
                <a:gridCol w="5486400">
                  <a:extLst>
                    <a:ext uri="{9D8B030D-6E8A-4147-A177-3AD203B41FA5}">
                      <a16:colId xmlns:a16="http://schemas.microsoft.com/office/drawing/2014/main" val="1521834976"/>
                    </a:ext>
                  </a:extLst>
                </a:gridCol>
              </a:tblGrid>
              <a:tr h="413679">
                <a:tc>
                  <a:txBody>
                    <a:bodyPr/>
                    <a:lstStyle/>
                    <a:p>
                      <a:r>
                        <a:rPr lang="en-US" dirty="0">
                          <a:latin typeface="Arial" panose="020B0604020202020204" pitchFamily="34" charset="0"/>
                          <a:cs typeface="Arial" panose="020B0604020202020204" pitchFamily="34" charset="0"/>
                        </a:rPr>
                        <a:t>Advisory Public Review (APR)</a:t>
                      </a:r>
                    </a:p>
                  </a:txBody>
                  <a:tcPr/>
                </a:tc>
                <a:tc>
                  <a:txBody>
                    <a:bodyPr/>
                    <a:lstStyle/>
                    <a:p>
                      <a:r>
                        <a:rPr lang="en-US" dirty="0">
                          <a:latin typeface="Arial" panose="020B0604020202020204" pitchFamily="34" charset="0"/>
                          <a:cs typeface="Arial" panose="020B0604020202020204" pitchFamily="34" charset="0"/>
                        </a:rPr>
                        <a:t>Publication Public Review (PPR)</a:t>
                      </a:r>
                    </a:p>
                  </a:txBody>
                  <a:tcPr/>
                </a:tc>
                <a:extLst>
                  <a:ext uri="{0D108BD9-81ED-4DB2-BD59-A6C34878D82A}">
                    <a16:rowId xmlns:a16="http://schemas.microsoft.com/office/drawing/2014/main" val="505388130"/>
                  </a:ext>
                </a:extLst>
              </a:tr>
              <a:tr h="3162092">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project committee (PC) may approve a draft standard, guideline, or portion thereof for an APR in order to get increased public participation early in the development process to attempt to address potential controversy prior to seeking publication approval.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Any comments received on an APR draft are automatically considered to be “supportive”, and PCs are not required to attempt to resolve these commenters.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 APR must always be followed by a Publication Public Review (PPR).</a:t>
                      </a: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PC may approve a PPR draft of a standard, guideline, or addendum that they believe is ready to publish as drafted. If there are no negative votes within the PC, or unresolved commenters after the public review period, the draft may be approved for publication by ASHRAE staff.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PCs are required to attempt to resolve all “substantive” comments received during a PPR, unless the PC approves a revised draft for another full publication public review.</a:t>
                      </a:r>
                    </a:p>
                  </a:txBody>
                  <a:tcPr/>
                </a:tc>
                <a:extLst>
                  <a:ext uri="{0D108BD9-81ED-4DB2-BD59-A6C34878D82A}">
                    <a16:rowId xmlns:a16="http://schemas.microsoft.com/office/drawing/2014/main" val="4021757002"/>
                  </a:ext>
                </a:extLst>
              </a:tr>
              <a:tr h="539029">
                <a:tc gridSpan="2">
                  <a:txBody>
                    <a:bodyPr/>
                    <a:lstStyle/>
                    <a:p>
                      <a:pPr marL="0" indent="0">
                        <a:buFont typeface="Arial" panose="020B0604020202020204" pitchFamily="34" charset="0"/>
                        <a:buNone/>
                      </a:pPr>
                      <a:r>
                        <a:rPr lang="en-US" sz="1600" b="1" dirty="0">
                          <a:latin typeface="Arial" panose="020B0604020202020204" pitchFamily="34" charset="0"/>
                          <a:cs typeface="Arial" panose="020B0604020202020204" pitchFamily="34" charset="0"/>
                        </a:rPr>
                        <a:t>Note:</a:t>
                      </a:r>
                      <a:r>
                        <a:rPr lang="en-US" sz="1600" b="0" dirty="0">
                          <a:latin typeface="Arial" panose="020B0604020202020204" pitchFamily="34" charset="0"/>
                          <a:cs typeface="Arial" panose="020B0604020202020204" pitchFamily="34" charset="0"/>
                        </a:rPr>
                        <a:t> Votes to approve APRs are not considered Standards Actions motions, and do not require continuation ballots, recirculation ballots, or responses to negative votes.</a:t>
                      </a:r>
                      <a:endParaRPr lang="en-US" sz="1600" b="1" dirty="0">
                        <a:latin typeface="Arial" panose="020B0604020202020204" pitchFamily="34" charset="0"/>
                        <a:cs typeface="Arial" panose="020B0604020202020204" pitchFamily="34" charset="0"/>
                      </a:endParaRPr>
                    </a:p>
                  </a:txBody>
                  <a:tcPr/>
                </a:tc>
                <a:tc hMerge="1">
                  <a:txBody>
                    <a:bodyPr/>
                    <a:lstStyle/>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99772539"/>
                  </a:ext>
                </a:extLst>
              </a:tr>
            </a:tbl>
          </a:graphicData>
        </a:graphic>
      </p:graphicFrame>
    </p:spTree>
    <p:extLst>
      <p:ext uri="{BB962C8B-B14F-4D97-AF65-F5344CB8AC3E}">
        <p14:creationId xmlns:p14="http://schemas.microsoft.com/office/powerpoint/2010/main" val="244999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0D44-C623-E348-7B35-62CB03EC7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25B0A-FF71-D2D3-A32C-4C981EE67A85}"/>
              </a:ext>
            </a:extLst>
          </p:cNvPr>
          <p:cNvSpPr>
            <a:spLocks noGrp="1"/>
          </p:cNvSpPr>
          <p:nvPr>
            <p:ph type="title"/>
          </p:nvPr>
        </p:nvSpPr>
        <p:spPr>
          <a:xfrm>
            <a:off x="609600" y="76200"/>
            <a:ext cx="10972800" cy="1143000"/>
          </a:xfrm>
        </p:spPr>
        <p:txBody>
          <a:bodyPr anchor="ctr">
            <a:normAutofit/>
          </a:bodyPr>
          <a:lstStyle/>
          <a:p>
            <a:r>
              <a:rPr lang="en-US" dirty="0"/>
              <a:t>ACCESSING PUBLIC REVIEW COMMENTS</a:t>
            </a:r>
          </a:p>
        </p:txBody>
      </p:sp>
      <p:sp>
        <p:nvSpPr>
          <p:cNvPr id="8" name="Text Placeholder 2">
            <a:extLst>
              <a:ext uri="{FF2B5EF4-FFF2-40B4-BE49-F238E27FC236}">
                <a16:creationId xmlns:a16="http://schemas.microsoft.com/office/drawing/2014/main" id="{AC65E22B-C6D7-7C08-E42B-4DF43FEA0686}"/>
              </a:ext>
            </a:extLst>
          </p:cNvPr>
          <p:cNvSpPr>
            <a:spLocks noGrp="1"/>
          </p:cNvSpPr>
          <p:nvPr>
            <p:ph type="body" idx="1"/>
          </p:nvPr>
        </p:nvSpPr>
        <p:spPr>
          <a:xfrm>
            <a:off x="609599" y="1535111"/>
            <a:ext cx="11136923" cy="3036889"/>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Comments submitted on a public review draft can be viewed or downloaded from the </a:t>
            </a:r>
            <a:r>
              <a:rPr lang="en-US" b="0" dirty="0">
                <a:solidFill>
                  <a:schemeClr val="tx1"/>
                </a:solidFill>
                <a:hlinkClick r:id="rId3"/>
              </a:rPr>
              <a:t>Online Comment Database</a:t>
            </a:r>
            <a:r>
              <a:rPr lang="en-US" b="0" dirty="0">
                <a:solidFill>
                  <a:schemeClr val="tx1"/>
                </a:solidFill>
              </a:rPr>
              <a:t> by hovering over the “Online Comment Database” tab and selecting either “My Committee Comments” or “Committee Comment Reports”.</a:t>
            </a:r>
          </a:p>
          <a:p>
            <a:pPr marL="228600" indent="-228600">
              <a:lnSpc>
                <a:spcPct val="110000"/>
              </a:lnSpc>
              <a:spcBef>
                <a:spcPts val="0"/>
              </a:spcBef>
              <a:buClrTx/>
              <a:buFont typeface="Arial" panose="020B0604020202020204" pitchFamily="34" charset="0"/>
              <a:buChar char="•"/>
            </a:pPr>
            <a:endParaRPr lang="en-US" b="0" dirty="0">
              <a:solidFill>
                <a:schemeClr val="tx1"/>
              </a:solidFill>
            </a:endParaRP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pic>
        <p:nvPicPr>
          <p:cNvPr id="9" name="Picture 8">
            <a:extLst>
              <a:ext uri="{FF2B5EF4-FFF2-40B4-BE49-F238E27FC236}">
                <a16:creationId xmlns:a16="http://schemas.microsoft.com/office/drawing/2014/main" id="{6CD26D9F-FF96-D84A-F3E5-BBD0F0B68C9B}"/>
              </a:ext>
            </a:extLst>
          </p:cNvPr>
          <p:cNvPicPr>
            <a:picLocks noChangeAspect="1"/>
          </p:cNvPicPr>
          <p:nvPr/>
        </p:nvPicPr>
        <p:blipFill>
          <a:blip r:embed="rId4"/>
          <a:srcRect l="1421" t="25877" r="18166" b="15034"/>
          <a:stretch/>
        </p:blipFill>
        <p:spPr>
          <a:xfrm>
            <a:off x="1182029" y="3274846"/>
            <a:ext cx="9827942" cy="2830447"/>
          </a:xfrm>
          <a:prstGeom prst="rect">
            <a:avLst/>
          </a:prstGeom>
        </p:spPr>
      </p:pic>
    </p:spTree>
    <p:extLst>
      <p:ext uri="{BB962C8B-B14F-4D97-AF65-F5344CB8AC3E}">
        <p14:creationId xmlns:p14="http://schemas.microsoft.com/office/powerpoint/2010/main" val="261403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B2F18-5E80-95DE-B0B0-739AA7136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71C0D-832B-B805-C97C-840F722522C6}"/>
              </a:ext>
            </a:extLst>
          </p:cNvPr>
          <p:cNvSpPr>
            <a:spLocks noGrp="1"/>
          </p:cNvSpPr>
          <p:nvPr>
            <p:ph type="title"/>
          </p:nvPr>
        </p:nvSpPr>
        <p:spPr>
          <a:xfrm>
            <a:off x="609600" y="76200"/>
            <a:ext cx="10972800" cy="1143000"/>
          </a:xfrm>
        </p:spPr>
        <p:txBody>
          <a:bodyPr anchor="ctr">
            <a:normAutofit/>
          </a:bodyPr>
          <a:lstStyle/>
          <a:p>
            <a:r>
              <a:rPr lang="en-US" dirty="0"/>
              <a:t>ACCESSING PUBLIC REVIEW COMMENTS</a:t>
            </a:r>
          </a:p>
        </p:txBody>
      </p:sp>
      <p:sp>
        <p:nvSpPr>
          <p:cNvPr id="8" name="Text Placeholder 2">
            <a:extLst>
              <a:ext uri="{FF2B5EF4-FFF2-40B4-BE49-F238E27FC236}">
                <a16:creationId xmlns:a16="http://schemas.microsoft.com/office/drawing/2014/main" id="{6E113CE2-8A49-A67B-34FD-926BBF752C3D}"/>
              </a:ext>
            </a:extLst>
          </p:cNvPr>
          <p:cNvSpPr>
            <a:spLocks noGrp="1"/>
          </p:cNvSpPr>
          <p:nvPr>
            <p:ph type="body" idx="1"/>
          </p:nvPr>
        </p:nvSpPr>
        <p:spPr>
          <a:xfrm>
            <a:off x="609599" y="1535111"/>
            <a:ext cx="11136923" cy="3036889"/>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Comments can be filtered by project committee, base document, addendum, and specific public review (1</a:t>
            </a:r>
            <a:r>
              <a:rPr lang="en-US" b="0" baseline="30000" dirty="0">
                <a:solidFill>
                  <a:schemeClr val="tx1"/>
                </a:solidFill>
              </a:rPr>
              <a:t>st</a:t>
            </a:r>
            <a:r>
              <a:rPr lang="en-US" b="0" dirty="0">
                <a:solidFill>
                  <a:schemeClr val="tx1"/>
                </a:solidFill>
              </a:rPr>
              <a:t>, 2</a:t>
            </a:r>
            <a:r>
              <a:rPr lang="en-US" b="0" baseline="30000" dirty="0">
                <a:solidFill>
                  <a:schemeClr val="tx1"/>
                </a:solidFill>
              </a:rPr>
              <a:t>nd</a:t>
            </a:r>
            <a:r>
              <a:rPr lang="en-US" b="0" dirty="0">
                <a:solidFill>
                  <a:schemeClr val="tx1"/>
                </a:solidFill>
              </a:rPr>
              <a:t>, 3</a:t>
            </a:r>
            <a:r>
              <a:rPr lang="en-US" b="0" baseline="30000" dirty="0">
                <a:solidFill>
                  <a:schemeClr val="tx1"/>
                </a:solidFill>
              </a:rPr>
              <a:t>rd</a:t>
            </a:r>
            <a:r>
              <a:rPr lang="en-US" b="0" dirty="0">
                <a:solidFill>
                  <a:schemeClr val="tx1"/>
                </a:solidFill>
              </a:rPr>
              <a:t>, etc.). Please note that a downloaded comment report will not include any attachments that may have been submitted along with a comment.</a:t>
            </a:r>
          </a:p>
          <a:p>
            <a:pPr marL="228600" indent="-228600">
              <a:lnSpc>
                <a:spcPct val="110000"/>
              </a:lnSpc>
              <a:spcBef>
                <a:spcPts val="0"/>
              </a:spcBef>
              <a:buClrTx/>
              <a:buFont typeface="Arial" panose="020B0604020202020204" pitchFamily="34" charset="0"/>
              <a:buChar char="•"/>
            </a:pPr>
            <a:endParaRPr lang="en-US" b="0" dirty="0">
              <a:solidFill>
                <a:schemeClr val="tx1"/>
              </a:solidFill>
            </a:endParaRPr>
          </a:p>
          <a:p>
            <a:pPr marL="228600" indent="-228600">
              <a:lnSpc>
                <a:spcPct val="110000"/>
              </a:lnSpc>
              <a:spcBef>
                <a:spcPts val="600"/>
              </a:spcBef>
              <a:buClrTx/>
              <a:buFont typeface="Arial" panose="020B0604020202020204" pitchFamily="34" charset="0"/>
              <a:buChar char="•"/>
            </a:pPr>
            <a:endParaRPr lang="en-US" b="0" dirty="0">
              <a:solidFill>
                <a:schemeClr val="tx1"/>
              </a:solidFill>
            </a:endParaRPr>
          </a:p>
        </p:txBody>
      </p:sp>
      <p:pic>
        <p:nvPicPr>
          <p:cNvPr id="6" name="Picture 5">
            <a:extLst>
              <a:ext uri="{FF2B5EF4-FFF2-40B4-BE49-F238E27FC236}">
                <a16:creationId xmlns:a16="http://schemas.microsoft.com/office/drawing/2014/main" id="{E5E7F434-350D-56F7-5A15-BA0DBCC92DAB}"/>
              </a:ext>
            </a:extLst>
          </p:cNvPr>
          <p:cNvPicPr>
            <a:picLocks noChangeAspect="1"/>
          </p:cNvPicPr>
          <p:nvPr/>
        </p:nvPicPr>
        <p:blipFill>
          <a:blip r:embed="rId3">
            <a:extLst>
              <a:ext uri="{28A0092B-C50C-407E-A947-70E740481C1C}">
                <a14:useLocalDpi xmlns:a14="http://schemas.microsoft.com/office/drawing/2010/main" val="0"/>
              </a:ext>
            </a:extLst>
          </a:blip>
          <a:srcRect l="-270" r="7951"/>
          <a:stretch/>
        </p:blipFill>
        <p:spPr>
          <a:xfrm>
            <a:off x="609599" y="3429000"/>
            <a:ext cx="4770121" cy="2720898"/>
          </a:xfrm>
          <a:prstGeom prst="rect">
            <a:avLst/>
          </a:prstGeom>
        </p:spPr>
      </p:pic>
      <p:pic>
        <p:nvPicPr>
          <p:cNvPr id="10" name="Picture 9">
            <a:extLst>
              <a:ext uri="{FF2B5EF4-FFF2-40B4-BE49-F238E27FC236}">
                <a16:creationId xmlns:a16="http://schemas.microsoft.com/office/drawing/2014/main" id="{62324DE1-1138-A580-A7DD-867A773B7563}"/>
              </a:ext>
            </a:extLst>
          </p:cNvPr>
          <p:cNvPicPr>
            <a:picLocks noChangeAspect="1"/>
          </p:cNvPicPr>
          <p:nvPr/>
        </p:nvPicPr>
        <p:blipFill>
          <a:blip r:embed="rId4">
            <a:extLst>
              <a:ext uri="{28A0092B-C50C-407E-A947-70E740481C1C}">
                <a14:useLocalDpi xmlns:a14="http://schemas.microsoft.com/office/drawing/2010/main" val="0"/>
              </a:ext>
            </a:extLst>
          </a:blip>
          <a:srcRect l="170" r="9801"/>
          <a:stretch/>
        </p:blipFill>
        <p:spPr>
          <a:xfrm>
            <a:off x="5815774" y="3429000"/>
            <a:ext cx="5448974" cy="2720898"/>
          </a:xfrm>
          <a:prstGeom prst="rect">
            <a:avLst/>
          </a:prstGeom>
        </p:spPr>
      </p:pic>
    </p:spTree>
    <p:extLst>
      <p:ext uri="{BB962C8B-B14F-4D97-AF65-F5344CB8AC3E}">
        <p14:creationId xmlns:p14="http://schemas.microsoft.com/office/powerpoint/2010/main" val="1570498600"/>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3.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2387</TotalTime>
  <Words>1942</Words>
  <Application>Microsoft Office PowerPoint</Application>
  <PresentationFormat>Widescreen</PresentationFormat>
  <Paragraphs>173</Paragraphs>
  <Slides>24</Slides>
  <Notes>23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Akzidenz Grotesk BE Medium</vt:lpstr>
      <vt:lpstr>Akzidenz Grotesk BE Regular</vt:lpstr>
      <vt:lpstr>akzidenz-grotesk</vt:lpstr>
      <vt:lpstr>Arial</vt:lpstr>
      <vt:lpstr>Arial Narrow</vt:lpstr>
      <vt:lpstr>Calibri</vt:lpstr>
      <vt:lpstr>Corbel</vt:lpstr>
      <vt:lpstr>Symbol</vt:lpstr>
      <vt:lpstr>Times New Roman</vt:lpstr>
      <vt:lpstr>1_Office Theme</vt:lpstr>
      <vt:lpstr>2_Office Theme</vt:lpstr>
      <vt:lpstr>3_Office Theme</vt:lpstr>
      <vt:lpstr>PowerPoint Presentation</vt:lpstr>
      <vt:lpstr>INTENDED AUDIENCE</vt:lpstr>
      <vt:lpstr>PROCEDURAL REFERENCES</vt:lpstr>
      <vt:lpstr>TERMS/ACRONYMS/DEFINITIONS</vt:lpstr>
      <vt:lpstr>TERMS/ACRONYMS/DEFINITIONS</vt:lpstr>
      <vt:lpstr>PUBLIC REVIEW OF STANDARDS AND GUIDELINES</vt:lpstr>
      <vt:lpstr>TYPES OF PUBLIC REVIEW</vt:lpstr>
      <vt:lpstr>ACCESSING PUBLIC REVIEW COMMENTS</vt:lpstr>
      <vt:lpstr>ACCESSING PUBLIC REVIEW COMMENTS</vt:lpstr>
      <vt:lpstr>ACCESSING PUBLIC REVIEW COMMENTS</vt:lpstr>
      <vt:lpstr>COMMITTEE COMMENT REPORT (SUMMARY)</vt:lpstr>
      <vt:lpstr>COMMITTEE COMMENT REPORT (DETAIL)</vt:lpstr>
      <vt:lpstr>COMMITTEE COMMENT REPORT (LIST)</vt:lpstr>
      <vt:lpstr>EXAMPLE COMMENT</vt:lpstr>
      <vt:lpstr>CONSIDERATION OF PUBLIC REVIEW COMMENTS</vt:lpstr>
      <vt:lpstr>NOTES ON COMMENT RESPONSES</vt:lpstr>
      <vt:lpstr>COMMENT RESPONSE OPTIONS</vt:lpstr>
      <vt:lpstr>EXAMPLE COMMENT RESPONSE #1</vt:lpstr>
      <vt:lpstr>EXAMPLE COMMENT RESPONSE #2</vt:lpstr>
      <vt:lpstr>EXAMPLE COMMENT RESPONSE #3</vt:lpstr>
      <vt:lpstr>EXAMPLE COMMENT RESPONSE #4</vt:lpstr>
      <vt:lpstr>REPLIES FROM COMMENTERS</vt:lpstr>
      <vt:lpstr>QUESTIONS/ASSISTANCE</vt:lpstr>
      <vt:lpstr>STANDARDS SECTION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Crawford</dc:creator>
  <cp:lastModifiedBy>Shanley, Ryan</cp:lastModifiedBy>
  <cp:revision>99</cp:revision>
  <dcterms:created xsi:type="dcterms:W3CDTF">2020-02-22T19:27:19Z</dcterms:created>
  <dcterms:modified xsi:type="dcterms:W3CDTF">2025-05-01T16:54:48Z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8db05b-8d0f-4671-968e-683e694bb3b1_Enabled">
    <vt:lpwstr>True</vt:lpwstr>
  </property>
  <property fmtid="{D5CDD505-2E9C-101B-9397-08002B2CF9AE}" pid="3" name="MSIP_Label_d98db05b-8d0f-4671-968e-683e694bb3b1_SiteId">
    <vt:lpwstr>a4f1aa99-bd23-4521-a3c0-1d07bdce1616</vt:lpwstr>
  </property>
  <property fmtid="{D5CDD505-2E9C-101B-9397-08002B2CF9AE}" pid="4" name="MSIP_Label_d98db05b-8d0f-4671-968e-683e694bb3b1_Owner">
    <vt:lpwstr>devin.abellon@uponor.com</vt:lpwstr>
  </property>
  <property fmtid="{D5CDD505-2E9C-101B-9397-08002B2CF9AE}" pid="5" name="MSIP_Label_d98db05b-8d0f-4671-968e-683e694bb3b1_SetDate">
    <vt:lpwstr>2021-01-18T07:04:31.1456371Z</vt:lpwstr>
  </property>
  <property fmtid="{D5CDD505-2E9C-101B-9397-08002B2CF9AE}" pid="6" name="MSIP_Label_d98db05b-8d0f-4671-968e-683e694bb3b1_Name">
    <vt:lpwstr>Internal</vt:lpwstr>
  </property>
  <property fmtid="{D5CDD505-2E9C-101B-9397-08002B2CF9AE}" pid="7" name="MSIP_Label_d98db05b-8d0f-4671-968e-683e694bb3b1_Application">
    <vt:lpwstr>Microsoft Azure Information Protection</vt:lpwstr>
  </property>
  <property fmtid="{D5CDD505-2E9C-101B-9397-08002B2CF9AE}" pid="8" name="MSIP_Label_d98db05b-8d0f-4671-968e-683e694bb3b1_Extended_MSFT_Method">
    <vt:lpwstr>Automatic</vt:lpwstr>
  </property>
  <property fmtid="{D5CDD505-2E9C-101B-9397-08002B2CF9AE}" pid="9" name="MSIP_Label_95965d95-ecc0-4720-b759-1f33c42ed7da_Enabled">
    <vt:lpwstr>true</vt:lpwstr>
  </property>
  <property fmtid="{D5CDD505-2E9C-101B-9397-08002B2CF9AE}" pid="10" name="MSIP_Label_95965d95-ecc0-4720-b759-1f33c42ed7da_SetDate">
    <vt:lpwstr>2023-12-21T15:44:33Z</vt:lpwstr>
  </property>
  <property fmtid="{D5CDD505-2E9C-101B-9397-08002B2CF9AE}" pid="11" name="MSIP_Label_95965d95-ecc0-4720-b759-1f33c42ed7da_Method">
    <vt:lpwstr>Standard</vt:lpwstr>
  </property>
  <property fmtid="{D5CDD505-2E9C-101B-9397-08002B2CF9AE}" pid="12" name="MSIP_Label_95965d95-ecc0-4720-b759-1f33c42ed7da_Name">
    <vt:lpwstr>General</vt:lpwstr>
  </property>
  <property fmtid="{D5CDD505-2E9C-101B-9397-08002B2CF9AE}" pid="13" name="MSIP_Label_95965d95-ecc0-4720-b759-1f33c42ed7da_SiteId">
    <vt:lpwstr>a0f29d7e-28cd-4f54-8442-7885aee7c080</vt:lpwstr>
  </property>
  <property fmtid="{D5CDD505-2E9C-101B-9397-08002B2CF9AE}" pid="14" name="MSIP_Label_95965d95-ecc0-4720-b759-1f33c42ed7da_ActionId">
    <vt:lpwstr>e5fd5f20-4fe2-4941-82af-398a4bd64caf</vt:lpwstr>
  </property>
  <property fmtid="{D5CDD505-2E9C-101B-9397-08002B2CF9AE}" pid="15" name="MSIP_Label_95965d95-ecc0-4720-b759-1f33c42ed7da_ContentBits">
    <vt:lpwstr>0</vt:lpwstr>
  </property>
</Properties>
</file>