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5"/>
  </p:notesMasterIdLst>
  <p:sldIdLst>
    <p:sldId id="261" r:id="rId3"/>
    <p:sldId id="262"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171" autoAdjust="0"/>
  </p:normalViewPr>
  <p:slideViewPr>
    <p:cSldViewPr>
      <p:cViewPr>
        <p:scale>
          <a:sx n="60" d="100"/>
          <a:sy n="60" d="100"/>
        </p:scale>
        <p:origin x="-2244" y="-9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95C716-5C58-4A89-ABA3-17010FE4C11E}" type="datetimeFigureOut">
              <a:rPr lang="en-US" smtClean="0"/>
              <a:pPr/>
              <a:t>1/28/2014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FF92A2-000F-4090-80EE-B08ED7358990}" type="slidenum">
              <a:rPr lang="en-US" smtClean="0"/>
              <a:pPr/>
              <a:t>‹#›</a:t>
            </a:fld>
            <a:endParaRPr lang="en-US" dirty="0"/>
          </a:p>
        </p:txBody>
      </p:sp>
    </p:spTree>
    <p:extLst>
      <p:ext uri="{BB962C8B-B14F-4D97-AF65-F5344CB8AC3E}">
        <p14:creationId xmlns:p14="http://schemas.microsoft.com/office/powerpoint/2010/main" val="1553729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ASHRAE invests countless</a:t>
            </a:r>
            <a:r>
              <a:rPr lang="en-US" baseline="0" dirty="0" smtClean="0"/>
              <a:t> hours of volunteer and staff time in the development and maintenance of standards.  Standards are a vehicle for technical communication and in many cases establish minimum acceptance practice in design, construction, operations, commissioning and testing.  If ASHRAE standards are not adopted as written and approved then the value of the standards and their content is lost, the effort undertaken maybe wasted to some degree and what members may have to satisfy in the real world is less likely to be the ASHRAE standard but instead someone else’s version of what they think it says or they want it to say.  The ASHRAE Standards Committee has a subcommittee that is focused on helping ensure that ASHRAE standards are more apt to be adopted by reference, and as such the sole set of criteria on a particular topic, as opposed to not being adopted or having others take bits and pieces of ASHRAE standards and adapt them into other documents – those documents being the ones that members may have to satisfy in their professional lives.</a:t>
            </a:r>
            <a:endParaRPr lang="en-US" dirty="0"/>
          </a:p>
        </p:txBody>
      </p:sp>
      <p:sp>
        <p:nvSpPr>
          <p:cNvPr id="4" name="Slide Number Placeholder 3"/>
          <p:cNvSpPr>
            <a:spLocks noGrp="1"/>
          </p:cNvSpPr>
          <p:nvPr>
            <p:ph type="sldNum" sz="quarter" idx="10"/>
          </p:nvPr>
        </p:nvSpPr>
        <p:spPr/>
        <p:txBody>
          <a:bodyPr/>
          <a:lstStyle/>
          <a:p>
            <a:fld id="{C7FF92A2-000F-4090-80EE-B08ED7358990}" type="slidenum">
              <a:rPr lang="en-US" smtClean="0"/>
              <a:pPr/>
              <a:t>1</a:t>
            </a:fld>
            <a:endParaRPr lang="en-US" dirty="0"/>
          </a:p>
        </p:txBody>
      </p:sp>
    </p:spTree>
    <p:extLst>
      <p:ext uri="{BB962C8B-B14F-4D97-AF65-F5344CB8AC3E}">
        <p14:creationId xmlns:p14="http://schemas.microsoft.com/office/powerpoint/2010/main" val="3847802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One key consideration</a:t>
            </a:r>
            <a:r>
              <a:rPr lang="en-US" baseline="0" dirty="0" smtClean="0"/>
              <a:t> in ensuring ASHRAE standards can be adopted by reference is their usability as written.  If they are not in mandatory language they are less apt to be suitable for their intended purpose – the premise of a standard being if X individuals apply the standard as intended they will come to the same outcome.  This is important not only where standards are adopted as a part of laws or regulations but also where they might be referenced in specifications, contracts or construction documents.  ASHRAE is making training, support and written guides available to project committees so they can better address the issue of mandatory language in the standards they develop.  In addition where the standard is intended to be used as a component of a building construction regulation or code the standard must be written in code intended language.  Again, where it is not then the standard is less likely to be adopted by reference and instead the criteria in the standard extracted and adapted into the criteria of another document.  At the end of the day it is logical to want the criteria governing a particular topic of relevance </a:t>
            </a:r>
            <a:r>
              <a:rPr lang="en-US" baseline="0" smtClean="0"/>
              <a:t>to </a:t>
            </a:r>
            <a:r>
              <a:rPr lang="en-US" baseline="0" smtClean="0"/>
              <a:t>ASHRAE </a:t>
            </a:r>
            <a:r>
              <a:rPr lang="en-US" baseline="0" dirty="0" smtClean="0"/>
              <a:t>members to be adopted and applied through a direct reference to an ASHRAE standard.  </a:t>
            </a:r>
            <a:endParaRPr lang="en-US" dirty="0" smtClean="0"/>
          </a:p>
          <a:p>
            <a:endParaRPr lang="en-US" dirty="0" smtClean="0"/>
          </a:p>
          <a:p>
            <a:r>
              <a:rPr lang="en-US" dirty="0" smtClean="0"/>
              <a:t>ASHRAE Chapters and members can support this activity by</a:t>
            </a:r>
            <a:r>
              <a:rPr lang="en-US" baseline="0" dirty="0" smtClean="0"/>
              <a:t> making themselves known to state and local officials who it is hoped would contact Chapters and members when having questions about ASHRAE standards or dealing with an issue that is covered by an ASHRAE standard.  Beyond that the advocacy activities (grass roots advocacy committee) at the national level support Chapters and members being pro-active in reaching out to state and local officials to foster their knowledge about ASHRAE and in part their recognition of ASHRAE standards.   With the new ICC code development process allowing remote voting by ICC governmental members this connection between ASHRAE Chapters and members and state and local official will be even more important to realizing the adoption and use of ASHRAE standards.</a:t>
            </a:r>
            <a:endParaRPr lang="en-US" dirty="0"/>
          </a:p>
        </p:txBody>
      </p:sp>
      <p:sp>
        <p:nvSpPr>
          <p:cNvPr id="4" name="Slide Number Placeholder 3"/>
          <p:cNvSpPr>
            <a:spLocks noGrp="1"/>
          </p:cNvSpPr>
          <p:nvPr>
            <p:ph type="sldNum" sz="quarter" idx="10"/>
          </p:nvPr>
        </p:nvSpPr>
        <p:spPr/>
        <p:txBody>
          <a:bodyPr/>
          <a:lstStyle/>
          <a:p>
            <a:fld id="{C7FF92A2-000F-4090-80EE-B08ED7358990}" type="slidenum">
              <a:rPr lang="en-US" smtClean="0"/>
              <a:pPr/>
              <a:t>2</a:t>
            </a:fld>
            <a:endParaRPr lang="en-US" dirty="0"/>
          </a:p>
        </p:txBody>
      </p:sp>
    </p:spTree>
    <p:extLst>
      <p:ext uri="{BB962C8B-B14F-4D97-AF65-F5344CB8AC3E}">
        <p14:creationId xmlns:p14="http://schemas.microsoft.com/office/powerpoint/2010/main" val="37908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id point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defRPr sz="3600" baseline="0"/>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1"/>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00200"/>
            <a:ext cx="4040188"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066801"/>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600200"/>
            <a:ext cx="4041775"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486400"/>
            <a:ext cx="5486400" cy="381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441960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867400"/>
            <a:ext cx="5486400" cy="30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6192A-E799-4059-B33D-3BAA53E75FAC}" type="datetimeFigureOut">
              <a:rPr lang="en-US" smtClean="0"/>
              <a:pPr/>
              <a:t>1/28/2014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7244E-9240-4D87-9409-E83991FDDB7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lgn="l">
              <a:defRPr sz="4000" b="1"/>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baseline="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4" name="Date Placeholder 3"/>
          <p:cNvSpPr>
            <a:spLocks noGrp="1"/>
          </p:cNvSpPr>
          <p:nvPr>
            <p:ph type="dt" sz="half" idx="10"/>
          </p:nvPr>
        </p:nvSpPr>
        <p:spPr/>
        <p:txBody>
          <a:bodyPr/>
          <a:lstStyle>
            <a:lvl1pPr>
              <a:defRPr sz="1000"/>
            </a:lvl1pPr>
          </a:lstStyle>
          <a:p>
            <a:fld id="{32A6192A-E799-4059-B33D-3BAA53E75FAC}" type="datetimeFigureOut">
              <a:rPr lang="en-US" smtClean="0"/>
              <a:pPr/>
              <a:t>1/28/2014</a:t>
            </a:fld>
            <a:endParaRPr lang="en-US" dirty="0"/>
          </a:p>
        </p:txBody>
      </p:sp>
      <p:sp>
        <p:nvSpPr>
          <p:cNvPr id="5" name="Footer Placeholder 4"/>
          <p:cNvSpPr>
            <a:spLocks noGrp="1"/>
          </p:cNvSpPr>
          <p:nvPr>
            <p:ph type="ftr" sz="quarter" idx="11"/>
          </p:nvPr>
        </p:nvSpPr>
        <p:spPr/>
        <p:txBody>
          <a:bodyPr/>
          <a:lstStyle>
            <a:lvl1pPr>
              <a:defRPr sz="1000"/>
            </a:lvl1pPr>
          </a:lstStyle>
          <a:p>
            <a:endParaRPr lang="en-US" dirty="0"/>
          </a:p>
        </p:txBody>
      </p:sp>
      <p:sp>
        <p:nvSpPr>
          <p:cNvPr id="6" name="Slide Number Placeholder 5"/>
          <p:cNvSpPr>
            <a:spLocks noGrp="1"/>
          </p:cNvSpPr>
          <p:nvPr>
            <p:ph type="sldNum" sz="quarter" idx="12"/>
          </p:nvPr>
        </p:nvSpPr>
        <p:spPr/>
        <p:txBody>
          <a:bodyPr/>
          <a:lstStyle>
            <a:lvl1pPr>
              <a:defRPr sz="1000"/>
            </a:lvl1pPr>
          </a:lstStyle>
          <a:p>
            <a:fld id="{DE07244E-9240-4D87-9409-E83991FDDB70}" type="slidenum">
              <a:rPr lang="en-US" smtClean="0"/>
              <a:pPr/>
              <a:t>‹#›</a:t>
            </a:fld>
            <a:endParaRPr lang="en-US" dirty="0"/>
          </a:p>
        </p:txBody>
      </p:sp>
      <p:sp>
        <p:nvSpPr>
          <p:cNvPr id="7" name="Rectangle 6"/>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9" name="Picture 1" descr="image001"/>
          <p:cNvPicPr>
            <a:picLocks noChangeAspect="1" noChangeArrowheads="1"/>
          </p:cNvPicPr>
          <p:nvPr userDrawn="1"/>
        </p:nvPicPr>
        <p:blipFill>
          <a:blip r:embed="rId2" cstate="print"/>
          <a:srcRect/>
          <a:stretch>
            <a:fillRect/>
          </a:stretch>
        </p:blipFill>
        <p:spPr bwMode="auto">
          <a:xfrm>
            <a:off x="6468137" y="76200"/>
            <a:ext cx="2599663" cy="236220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98438"/>
            <a:ext cx="7772400" cy="563562"/>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181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000">
                <a:solidFill>
                  <a:schemeClr val="tx1">
                    <a:tint val="75000"/>
                  </a:schemeClr>
                </a:solidFill>
              </a:defRPr>
            </a:lvl1pPr>
          </a:lstStyle>
          <a:p>
            <a:fld id="{32A6192A-E799-4059-B33D-3BAA53E75FAC}" type="datetimeFigureOut">
              <a:rPr lang="en-US" smtClean="0"/>
              <a:pPr/>
              <a:t>1/28/2014</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000">
                <a:solidFill>
                  <a:schemeClr val="tx1">
                    <a:tint val="75000"/>
                  </a:schemeClr>
                </a:solidFill>
              </a:defRPr>
            </a:lvl1pPr>
          </a:lstStyle>
          <a:p>
            <a:fld id="{DE07244E-9240-4D87-9409-E83991FDDB70}" type="slidenum">
              <a:rPr lang="en-US" smtClean="0"/>
              <a:pPr/>
              <a:t>‹#›</a:t>
            </a:fld>
            <a:endParaRPr lang="en-US" dirty="0"/>
          </a:p>
        </p:txBody>
      </p:sp>
      <p:cxnSp>
        <p:nvCxnSpPr>
          <p:cNvPr id="8" name="Straight Connector 7"/>
          <p:cNvCxnSpPr/>
          <p:nvPr userDrawn="1"/>
        </p:nvCxnSpPr>
        <p:spPr>
          <a:xfrm>
            <a:off x="0" y="914400"/>
            <a:ext cx="91440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12" name="Picture 1" descr="image001"/>
          <p:cNvPicPr>
            <a:picLocks noChangeAspect="1" noChangeArrowheads="1"/>
          </p:cNvPicPr>
          <p:nvPr userDrawn="1"/>
        </p:nvPicPr>
        <p:blipFill>
          <a:blip r:embed="rId10" cstate="print"/>
          <a:srcRect/>
          <a:stretch>
            <a:fillRect/>
          </a:stretch>
        </p:blipFill>
        <p:spPr bwMode="auto">
          <a:xfrm>
            <a:off x="8229199" y="76200"/>
            <a:ext cx="838601" cy="762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Lst>
  <p:txStyles>
    <p:titleStyle>
      <a:lvl1pPr algn="l"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Clr>
          <a:schemeClr val="accent3"/>
        </a:buClr>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lumMod val="75000"/>
          </a:schemeClr>
        </a:buClr>
        <a:buSzPct val="70000"/>
        <a:buFont typeface="Courier New" pitchFamily="49" charset="0"/>
        <a:buChar char="o"/>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8438"/>
            <a:ext cx="8229600" cy="563562"/>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181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000">
                <a:solidFill>
                  <a:schemeClr val="tx1">
                    <a:tint val="75000"/>
                  </a:schemeClr>
                </a:solidFill>
              </a:defRPr>
            </a:lvl1pPr>
          </a:lstStyle>
          <a:p>
            <a:fld id="{298C490E-CF4D-4E88-A3E1-F4D08A9C3131}" type="datetimeFigureOut">
              <a:rPr lang="en-US" smtClean="0"/>
              <a:pPr/>
              <a:t>1/28/2014</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000">
                <a:solidFill>
                  <a:schemeClr val="tx1">
                    <a:tint val="75000"/>
                  </a:schemeClr>
                </a:solidFill>
              </a:defRPr>
            </a:lvl1pPr>
          </a:lstStyle>
          <a:p>
            <a:fld id="{92C41C8B-68BD-484E-9D89-6F1073BFEFF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Clr>
          <a:schemeClr val="accent1">
            <a:lumMod val="75000"/>
          </a:schemeClr>
        </a:buClr>
        <a:buFont typeface="Arial" pitchFamily="34" charset="0"/>
        <a:buChar char="•"/>
        <a:defRPr sz="2800" kern="1200">
          <a:solidFill>
            <a:srgbClr val="002060"/>
          </a:solidFill>
          <a:latin typeface="+mn-lt"/>
          <a:ea typeface="+mn-ea"/>
          <a:cs typeface="+mn-cs"/>
        </a:defRPr>
      </a:lvl1pPr>
      <a:lvl2pPr marL="742950" indent="-285750" algn="l" defTabSz="914400" rtl="0" eaLnBrk="1" latinLnBrk="0" hangingPunct="1">
        <a:spcBef>
          <a:spcPct val="20000"/>
        </a:spcBef>
        <a:buClr>
          <a:srgbClr val="92D050"/>
        </a:buClr>
        <a:buFont typeface="Arial" pitchFamily="34" charset="0"/>
        <a:buChar char="•"/>
        <a:defRPr sz="2400" kern="1200">
          <a:solidFill>
            <a:srgbClr val="002060"/>
          </a:solidFill>
          <a:latin typeface="+mn-lt"/>
          <a:ea typeface="+mn-ea"/>
          <a:cs typeface="+mn-cs"/>
        </a:defRPr>
      </a:lvl2pPr>
      <a:lvl3pPr marL="1143000" indent="-228600" algn="l" defTabSz="914400" rtl="0" eaLnBrk="1" latinLnBrk="0" hangingPunct="1">
        <a:spcBef>
          <a:spcPct val="20000"/>
        </a:spcBef>
        <a:buClr>
          <a:schemeClr val="accent1">
            <a:lumMod val="75000"/>
          </a:schemeClr>
        </a:buClr>
        <a:buSzPct val="70000"/>
        <a:buFont typeface="Courier New" pitchFamily="49" charset="0"/>
        <a:buChar char="o"/>
        <a:defRPr sz="20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ASHRAE and Code Interaction</a:t>
            </a:r>
            <a:endParaRPr lang="en-US" sz="4000" dirty="0"/>
          </a:p>
        </p:txBody>
      </p:sp>
      <p:sp>
        <p:nvSpPr>
          <p:cNvPr id="3" name="Content Placeholder 2"/>
          <p:cNvSpPr>
            <a:spLocks noGrp="1"/>
          </p:cNvSpPr>
          <p:nvPr>
            <p:ph idx="1"/>
          </p:nvPr>
        </p:nvSpPr>
        <p:spPr>
          <a:xfrm>
            <a:off x="457200" y="1143000"/>
            <a:ext cx="8229600" cy="5562600"/>
          </a:xfrm>
        </p:spPr>
        <p:txBody>
          <a:bodyPr>
            <a:normAutofit/>
          </a:bodyPr>
          <a:lstStyle/>
          <a:p>
            <a:r>
              <a:rPr lang="en-US" b="1" dirty="0" smtClean="0"/>
              <a:t>ASHRAE is actively engaged in the development and maintenance of over 150 standards</a:t>
            </a:r>
          </a:p>
          <a:p>
            <a:r>
              <a:rPr lang="en-US" b="1" dirty="0" smtClean="0"/>
              <a:t>The value in those standards is realized when they are adopted and used</a:t>
            </a:r>
          </a:p>
          <a:p>
            <a:r>
              <a:rPr lang="en-US" b="1" dirty="0" smtClean="0"/>
              <a:t>The ASHRAE Standards Committee focuses on adoption through its Code Interaction Subcommittee (CIS)</a:t>
            </a:r>
          </a:p>
          <a:p>
            <a:r>
              <a:rPr lang="en-US" b="1" dirty="0" smtClean="0"/>
              <a:t>CIS works with other model code and standards writing organizations (IAPMO, ICC, NFPA) to have ASHRAE standards adopted in their documents</a:t>
            </a:r>
          </a:p>
          <a:p>
            <a:r>
              <a:rPr lang="en-US" b="1" dirty="0" smtClean="0"/>
              <a:t>Many ASHRAE standards are adopted by reference </a:t>
            </a:r>
          </a:p>
          <a:p>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ASHRAE and Code Interaction</a:t>
            </a:r>
            <a:endParaRPr lang="en-US" sz="4000" dirty="0"/>
          </a:p>
        </p:txBody>
      </p:sp>
      <p:sp>
        <p:nvSpPr>
          <p:cNvPr id="3" name="Content Placeholder 2"/>
          <p:cNvSpPr>
            <a:spLocks noGrp="1"/>
          </p:cNvSpPr>
          <p:nvPr>
            <p:ph idx="1"/>
          </p:nvPr>
        </p:nvSpPr>
        <p:spPr>
          <a:xfrm>
            <a:off x="457200" y="1143000"/>
            <a:ext cx="8229600" cy="5562600"/>
          </a:xfrm>
        </p:spPr>
        <p:txBody>
          <a:bodyPr>
            <a:normAutofit/>
          </a:bodyPr>
          <a:lstStyle/>
          <a:p>
            <a:r>
              <a:rPr lang="en-US" sz="2400" b="1" dirty="0" smtClean="0"/>
              <a:t>When </a:t>
            </a:r>
            <a:r>
              <a:rPr lang="en-US" sz="2400" b="1" dirty="0"/>
              <a:t>an ASHRAE standard is not written in mandatory </a:t>
            </a:r>
            <a:r>
              <a:rPr lang="en-US" sz="2400" b="1" dirty="0" smtClean="0"/>
              <a:t>language or, where relevant, code intended language it </a:t>
            </a:r>
            <a:r>
              <a:rPr lang="en-US" sz="2400" b="1" dirty="0"/>
              <a:t>cannot be adopted by reference and </a:t>
            </a:r>
            <a:r>
              <a:rPr lang="en-US" sz="2400" b="1" dirty="0" smtClean="0"/>
              <a:t>the criteria in the standard must </a:t>
            </a:r>
            <a:r>
              <a:rPr lang="en-US" sz="2400" b="1" dirty="0"/>
              <a:t>be adapted </a:t>
            </a:r>
            <a:r>
              <a:rPr lang="en-US" sz="2400" b="1" dirty="0" smtClean="0"/>
              <a:t>for use in </a:t>
            </a:r>
            <a:r>
              <a:rPr lang="en-US" sz="2400" b="1" dirty="0"/>
              <a:t>the other </a:t>
            </a:r>
            <a:r>
              <a:rPr lang="en-US" sz="2400" b="1" dirty="0" smtClean="0"/>
              <a:t>document</a:t>
            </a:r>
          </a:p>
          <a:p>
            <a:r>
              <a:rPr lang="en-US" sz="2400" b="1" dirty="0" smtClean="0"/>
              <a:t>ASHRAE is working with standards project committees to ensure they will provide mandatory and code intended language in their standards</a:t>
            </a:r>
            <a:endParaRPr lang="en-US" sz="2400" dirty="0"/>
          </a:p>
          <a:p>
            <a:r>
              <a:rPr lang="en-US" sz="2400" b="1" dirty="0" smtClean="0"/>
              <a:t>ASHRAE Chapters and members can support this effort by </a:t>
            </a:r>
          </a:p>
          <a:p>
            <a:pPr lvl="1"/>
            <a:r>
              <a:rPr lang="en-US" sz="2000" b="1" dirty="0" smtClean="0"/>
              <a:t>being a resource to state and local officials who are involved with the development of other standards and model codes </a:t>
            </a:r>
          </a:p>
          <a:p>
            <a:pPr lvl="1"/>
            <a:r>
              <a:rPr lang="en-US" sz="2000" b="1" dirty="0" smtClean="0"/>
              <a:t>reinforcing the value of ASHRAE standards and the integrity of the process under which they are developed</a:t>
            </a:r>
          </a:p>
          <a:p>
            <a:pPr lvl="1"/>
            <a:r>
              <a:rPr lang="en-US" sz="2000" b="1" dirty="0" smtClean="0"/>
              <a:t>participate in the standards and code development process of IAPMO, ICC and NFPA to foster their reliance on ASHRAE standards</a:t>
            </a:r>
          </a:p>
          <a:p>
            <a:endParaRPr lang="en-US" sz="20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43723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613</TotalTime>
  <Words>745</Words>
  <Application>Microsoft Office PowerPoint</Application>
  <PresentationFormat>On-screen Show (4:3)</PresentationFormat>
  <Paragraphs>22</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Custom Design</vt:lpstr>
      <vt:lpstr>ASHRAE and Code Interaction</vt:lpstr>
      <vt:lpstr>ASHRAE and Code Interaction</vt:lpstr>
    </vt:vector>
  </TitlesOfParts>
  <Company>Nordyne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dc:creator>
  <cp:lastModifiedBy>test</cp:lastModifiedBy>
  <cp:revision>211</cp:revision>
  <dcterms:created xsi:type="dcterms:W3CDTF">2011-01-25T21:35:20Z</dcterms:created>
  <dcterms:modified xsi:type="dcterms:W3CDTF">2014-01-28T14:34:27Z</dcterms:modified>
</cp:coreProperties>
</file>