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6" r:id="rId2"/>
    <p:sldId id="267" r:id="rId3"/>
    <p:sldId id="290" r:id="rId4"/>
    <p:sldId id="278" r:id="rId5"/>
    <p:sldId id="281" r:id="rId6"/>
    <p:sldId id="282" r:id="rId7"/>
    <p:sldId id="279" r:id="rId8"/>
    <p:sldId id="283" r:id="rId9"/>
    <p:sldId id="284" r:id="rId10"/>
    <p:sldId id="285" r:id="rId11"/>
    <p:sldId id="276" r:id="rId12"/>
    <p:sldId id="280" r:id="rId13"/>
    <p:sldId id="297" r:id="rId14"/>
    <p:sldId id="286" r:id="rId15"/>
    <p:sldId id="288" r:id="rId16"/>
    <p:sldId id="289" r:id="rId17"/>
    <p:sldId id="291" r:id="rId18"/>
    <p:sldId id="292" r:id="rId19"/>
    <p:sldId id="295" r:id="rId20"/>
    <p:sldId id="293" r:id="rId21"/>
    <p:sldId id="294" r:id="rId22"/>
    <p:sldId id="29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89"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0296384-AC19-462E-A701-423D0E4BBBBE}" type="datetimeFigureOut">
              <a:rPr lang="en-US" smtClean="0"/>
              <a:pPr/>
              <a:t>1/16/2011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B56249D-B52A-4A81-AE84-37B97FA557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296384-AC19-462E-A701-423D0E4BBBBE}" type="datetimeFigureOut">
              <a:rPr lang="en-US" smtClean="0"/>
              <a:pPr/>
              <a:t>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249D-B52A-4A81-AE84-37B97FA557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0296384-AC19-462E-A701-423D0E4BBBBE}" type="datetimeFigureOut">
              <a:rPr lang="en-US" smtClean="0"/>
              <a:pPr/>
              <a:t>1/16/2011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B56249D-B52A-4A81-AE84-37B97FA557B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0296384-AC19-462E-A701-423D0E4BBBBE}" type="datetimeFigureOut">
              <a:rPr lang="en-US" smtClean="0"/>
              <a:pPr/>
              <a:t>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B56249D-B52A-4A81-AE84-37B97FA557B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0296384-AC19-462E-A701-423D0E4BBBBE}" type="datetimeFigureOut">
              <a:rPr lang="en-US" smtClean="0"/>
              <a:pPr/>
              <a:t>1/16/2011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B56249D-B52A-4A81-AE84-37B97FA557B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0296384-AC19-462E-A701-423D0E4BBBBE}" type="datetimeFigureOut">
              <a:rPr lang="en-US" smtClean="0"/>
              <a:pPr/>
              <a:t>1/16/2011</a:t>
            </a:fld>
            <a:endParaRPr lang="en-US"/>
          </a:p>
        </p:txBody>
      </p:sp>
      <p:sp>
        <p:nvSpPr>
          <p:cNvPr id="10" name="Slide Number Placeholder 9"/>
          <p:cNvSpPr>
            <a:spLocks noGrp="1"/>
          </p:cNvSpPr>
          <p:nvPr>
            <p:ph type="sldNum" sz="quarter" idx="16"/>
          </p:nvPr>
        </p:nvSpPr>
        <p:spPr/>
        <p:txBody>
          <a:bodyPr rtlCol="0"/>
          <a:lstStyle/>
          <a:p>
            <a:fld id="{1B56249D-B52A-4A81-AE84-37B97FA557B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0296384-AC19-462E-A701-423D0E4BBBBE}" type="datetimeFigureOut">
              <a:rPr lang="en-US" smtClean="0"/>
              <a:pPr/>
              <a:t>1/16/2011</a:t>
            </a:fld>
            <a:endParaRPr lang="en-US"/>
          </a:p>
        </p:txBody>
      </p:sp>
      <p:sp>
        <p:nvSpPr>
          <p:cNvPr id="12" name="Slide Number Placeholder 11"/>
          <p:cNvSpPr>
            <a:spLocks noGrp="1"/>
          </p:cNvSpPr>
          <p:nvPr>
            <p:ph type="sldNum" sz="quarter" idx="16"/>
          </p:nvPr>
        </p:nvSpPr>
        <p:spPr/>
        <p:txBody>
          <a:bodyPr rtlCol="0"/>
          <a:lstStyle/>
          <a:p>
            <a:fld id="{1B56249D-B52A-4A81-AE84-37B97FA557B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296384-AC19-462E-A701-423D0E4BBBBE}" type="datetimeFigureOut">
              <a:rPr lang="en-US" smtClean="0"/>
              <a:pPr/>
              <a:t>1/16/2011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B56249D-B52A-4A81-AE84-37B97FA557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96384-AC19-462E-A701-423D0E4BBBBE}" type="datetimeFigureOut">
              <a:rPr lang="en-US" smtClean="0"/>
              <a:pPr/>
              <a:t>1/16/2011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B56249D-B52A-4A81-AE84-37B97FA557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0296384-AC19-462E-A701-423D0E4BBBBE}" type="datetimeFigureOut">
              <a:rPr lang="en-US" smtClean="0"/>
              <a:pPr/>
              <a:t>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B56249D-B52A-4A81-AE84-37B97FA557B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0296384-AC19-462E-A701-423D0E4BBBBE}" type="datetimeFigureOut">
              <a:rPr lang="en-US" smtClean="0"/>
              <a:pPr/>
              <a:t>1/16/2011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B56249D-B52A-4A81-AE84-37B97FA557B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0296384-AC19-462E-A701-423D0E4BBBBE}" type="datetimeFigureOut">
              <a:rPr lang="en-US" smtClean="0"/>
              <a:pPr/>
              <a:t>1/16/2011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B56249D-B52A-4A81-AE84-37B97FA557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tretch>
            <a:fillRect/>
          </a:stretch>
        </p:blipFill>
        <p:spPr bwMode="auto">
          <a:xfrm>
            <a:off x="0" y="0"/>
            <a:ext cx="9169400" cy="6877050"/>
          </a:xfrm>
          <a:prstGeom prst="rect">
            <a:avLst/>
          </a:prstGeom>
          <a:ln>
            <a:noFill/>
          </a:ln>
          <a:effectLst>
            <a:outerShdw blurRad="190500" algn="tl" rotWithShape="0">
              <a:srgbClr val="000000">
                <a:alpha val="70000"/>
              </a:srgbClr>
            </a:outerShdw>
          </a:effectLst>
        </p:spPr>
      </p:pic>
      <p:sp>
        <p:nvSpPr>
          <p:cNvPr id="5" name="Title 4"/>
          <p:cNvSpPr>
            <a:spLocks noGrp="1"/>
          </p:cNvSpPr>
          <p:nvPr>
            <p:ph type="ctrTitle"/>
          </p:nvPr>
        </p:nvSpPr>
        <p:spPr>
          <a:xfrm>
            <a:off x="685800" y="1295400"/>
            <a:ext cx="7772400" cy="2133600"/>
          </a:xfrm>
        </p:spPr>
        <p:txBody>
          <a:bodyPr>
            <a:noAutofit/>
          </a:bodyPr>
          <a:lstStyle/>
          <a:p>
            <a:r>
              <a:rPr lang="en-US" sz="7200" b="1" spc="-50" dirty="0" smtClean="0">
                <a:solidFill>
                  <a:schemeClr val="accent1">
                    <a:lumMod val="20000"/>
                    <a:lumOff val="80000"/>
                  </a:schemeClr>
                </a:solidFill>
              </a:rPr>
              <a:t>I L S / I S A S</a:t>
            </a:r>
            <a:br>
              <a:rPr lang="en-US" sz="7200" b="1" spc="-50" dirty="0" smtClean="0">
                <a:solidFill>
                  <a:schemeClr val="accent1">
                    <a:lumMod val="20000"/>
                    <a:lumOff val="80000"/>
                  </a:schemeClr>
                </a:solidFill>
              </a:rPr>
            </a:br>
            <a:r>
              <a:rPr lang="en-US" sz="7200" b="1" dirty="0" smtClean="0">
                <a:solidFill>
                  <a:schemeClr val="accent1">
                    <a:lumMod val="20000"/>
                    <a:lumOff val="80000"/>
                  </a:schemeClr>
                </a:solidFill>
              </a:rPr>
              <a:t>Training</a:t>
            </a:r>
            <a:endParaRPr lang="en-US" sz="7200" b="1" dirty="0">
              <a:solidFill>
                <a:schemeClr val="accent1">
                  <a:lumMod val="20000"/>
                  <a:lumOff val="80000"/>
                </a:schemeClr>
              </a:solidFill>
            </a:endParaRPr>
          </a:p>
        </p:txBody>
      </p:sp>
      <p:sp>
        <p:nvSpPr>
          <p:cNvPr id="6" name="Subtitle 5"/>
          <p:cNvSpPr>
            <a:spLocks noGrp="1"/>
          </p:cNvSpPr>
          <p:nvPr>
            <p:ph type="subTitle" idx="1"/>
          </p:nvPr>
        </p:nvSpPr>
        <p:spPr>
          <a:xfrm>
            <a:off x="914400" y="3276600"/>
            <a:ext cx="6400800" cy="1752600"/>
          </a:xfrm>
        </p:spPr>
        <p:txBody>
          <a:bodyPr/>
          <a:lstStyle/>
          <a:p>
            <a:r>
              <a:rPr lang="en-US" b="1" i="1" dirty="0" smtClean="0">
                <a:solidFill>
                  <a:schemeClr val="tx1"/>
                </a:solidFill>
                <a:latin typeface="Calibri" pitchFamily="34" charset="0"/>
              </a:rPr>
              <a:t>ASHRAE Winter Conference </a:t>
            </a:r>
            <a:r>
              <a:rPr lang="en-US" b="1" i="1" dirty="0" smtClean="0">
                <a:solidFill>
                  <a:schemeClr val="tx1"/>
                </a:solidFill>
                <a:latin typeface="Calibri" pitchFamily="34" charset="0"/>
              </a:rPr>
              <a:t>2011</a:t>
            </a:r>
            <a:endParaRPr lang="en-US" b="1" i="1" dirty="0" smtClean="0">
              <a:solidFill>
                <a:schemeClr val="tx1"/>
              </a:solidFill>
              <a:latin typeface="Calibri" pitchFamily="34" charset="0"/>
            </a:endParaRPr>
          </a:p>
          <a:p>
            <a:r>
              <a:rPr lang="en-US" b="1" i="1" smtClean="0">
                <a:solidFill>
                  <a:schemeClr val="tx1"/>
                </a:solidFill>
                <a:latin typeface="Calibri" pitchFamily="34" charset="0"/>
              </a:rPr>
              <a:t>Las Vegas, Nevada</a:t>
            </a:r>
            <a:endParaRPr lang="en-US" b="1" i="1"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Intersociety Representatives</a:t>
            </a:r>
            <a:endParaRPr lang="en-US" b="1" dirty="0">
              <a:solidFill>
                <a:schemeClr val="accent1"/>
              </a:solidFill>
            </a:endParaRPr>
          </a:p>
        </p:txBody>
      </p:sp>
      <p:sp>
        <p:nvSpPr>
          <p:cNvPr id="3" name="Content Placeholder 2"/>
          <p:cNvSpPr>
            <a:spLocks noGrp="1"/>
          </p:cNvSpPr>
          <p:nvPr>
            <p:ph sz="quarter" idx="1"/>
          </p:nvPr>
        </p:nvSpPr>
        <p:spPr>
          <a:xfrm>
            <a:off x="612648" y="1600200"/>
            <a:ext cx="8153400" cy="4800600"/>
          </a:xfrm>
        </p:spPr>
        <p:txBody>
          <a:bodyPr>
            <a:noAutofit/>
          </a:bodyPr>
          <a:lstStyle/>
          <a:p>
            <a:pPr>
              <a:buNone/>
            </a:pPr>
            <a:r>
              <a:rPr lang="en-US" sz="2400" b="1" dirty="0" smtClean="0"/>
              <a:t>Duties and Responsibilities</a:t>
            </a:r>
            <a:endParaRPr lang="en-US" sz="2400" dirty="0" smtClean="0"/>
          </a:p>
          <a:p>
            <a:pPr marL="403225" lvl="1" indent="-287338">
              <a:tabLst>
                <a:tab pos="403225" algn="l"/>
              </a:tabLst>
            </a:pPr>
            <a:r>
              <a:rPr lang="en-US" sz="2400" dirty="0" smtClean="0"/>
              <a:t>ASHRAE Representatives shall represent the StdC.  They shall attempt to present the views of ASHRAE and not their personal views or those of any other organization.</a:t>
            </a:r>
          </a:p>
          <a:p>
            <a:pPr marL="403225" lvl="1" indent="-287338">
              <a:tabLst>
                <a:tab pos="403225" algn="l"/>
              </a:tabLst>
            </a:pPr>
            <a:r>
              <a:rPr lang="en-US" sz="2400" dirty="0" smtClean="0"/>
              <a:t>A Representative should attend meetings of the committee to which the Representative is assigned whenever possible.  </a:t>
            </a:r>
          </a:p>
          <a:p>
            <a:pPr marL="403225" lvl="1" indent="-287338">
              <a:tabLst>
                <a:tab pos="403225" algn="l"/>
              </a:tabLst>
            </a:pPr>
            <a:r>
              <a:rPr lang="en-US" sz="2400" dirty="0" smtClean="0"/>
              <a:t>ASHRAE Representatives shall be cognizant of any ASHRAE policies or position statements and standards or guidelines bearing upon the issues of any standard or guideline under consideration.</a:t>
            </a:r>
          </a:p>
          <a:p>
            <a:pPr marL="403225" lvl="1" indent="-287338">
              <a:tabLst>
                <a:tab pos="403225" algn="l"/>
              </a:tabLst>
            </a:pPr>
            <a:r>
              <a:rPr lang="en-US" sz="2400" dirty="0" smtClean="0"/>
              <a:t>Each Representative shall file an activity report no later than one month after each meeting.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6448" cy="990600"/>
          </a:xfrm>
        </p:spPr>
        <p:txBody>
          <a:bodyPr/>
          <a:lstStyle/>
          <a:p>
            <a:pPr algn="ctr"/>
            <a:r>
              <a:rPr lang="en-US" b="1" dirty="0" smtClean="0">
                <a:solidFill>
                  <a:schemeClr val="accent1"/>
                </a:solidFill>
              </a:rPr>
              <a:t>Support of ISO Working Groups</a:t>
            </a:r>
            <a:endParaRPr lang="en-US" b="1" dirty="0">
              <a:solidFill>
                <a:schemeClr val="accent1"/>
              </a:solidFill>
            </a:endParaRPr>
          </a:p>
        </p:txBody>
      </p:sp>
      <p:sp>
        <p:nvSpPr>
          <p:cNvPr id="3" name="Content Placeholder 2"/>
          <p:cNvSpPr>
            <a:spLocks noGrp="1"/>
          </p:cNvSpPr>
          <p:nvPr>
            <p:ph sz="quarter" idx="1"/>
          </p:nvPr>
        </p:nvSpPr>
        <p:spPr>
          <a:xfrm>
            <a:off x="612648" y="1600200"/>
            <a:ext cx="8153400" cy="4572000"/>
          </a:xfrm>
        </p:spPr>
        <p:txBody>
          <a:bodyPr>
            <a:normAutofit lnSpcReduction="10000"/>
          </a:bodyPr>
          <a:lstStyle/>
          <a:p>
            <a:pPr>
              <a:buNone/>
            </a:pPr>
            <a:r>
              <a:rPr lang="en-US" b="1" dirty="0" smtClean="0"/>
              <a:t>C4.2  ASHRAE Support of ISO Working Groups</a:t>
            </a:r>
            <a:endParaRPr lang="en-US" dirty="0" smtClean="0"/>
          </a:p>
          <a:p>
            <a:pPr marL="627063" lvl="1" indent="-307975">
              <a:tabLst>
                <a:tab pos="627063" algn="l"/>
              </a:tabLst>
            </a:pPr>
            <a:r>
              <a:rPr lang="en-US" dirty="0" smtClean="0"/>
              <a:t>ASHRAE shall provide general secretarial services for ISO Working Groups (WGs) where 1) ASHRAE holds the secretariat to the SC or the TC, 2) key ASHRAE standards are involved, and 3) the convener of the WG has requested such services.</a:t>
            </a:r>
          </a:p>
          <a:p>
            <a:pPr marL="627063" lvl="1" indent="-307975">
              <a:tabLst>
                <a:tab pos="627063" algn="l"/>
              </a:tabLst>
            </a:pPr>
            <a:r>
              <a:rPr lang="en-US" dirty="0" smtClean="0"/>
              <a:t>ASHRAE will assign staff to attend WG meetings if by so doing ASHRAE can more efficiently carry out our Secretariat responsibilities of preparing committee drafts, arranging for their circulation, and the treatment of the comments received (Section 1.9 of the ISO Directives, Part 1.)</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Support of ISO Working Groups</a:t>
            </a:r>
            <a:endParaRPr lang="en-US" b="1" dirty="0">
              <a:solidFill>
                <a:schemeClr val="accent1"/>
              </a:solidFill>
            </a:endParaRPr>
          </a:p>
        </p:txBody>
      </p:sp>
      <p:sp>
        <p:nvSpPr>
          <p:cNvPr id="3" name="Content Placeholder 2"/>
          <p:cNvSpPr>
            <a:spLocks noGrp="1"/>
          </p:cNvSpPr>
          <p:nvPr>
            <p:ph sz="quarter" idx="1"/>
          </p:nvPr>
        </p:nvSpPr>
        <p:spPr>
          <a:xfrm>
            <a:off x="612648" y="1600200"/>
            <a:ext cx="8153400" cy="4724400"/>
          </a:xfrm>
        </p:spPr>
        <p:txBody>
          <a:bodyPr>
            <a:normAutofit fontScale="92500" lnSpcReduction="10000"/>
          </a:bodyPr>
          <a:lstStyle/>
          <a:p>
            <a:pPr marL="0" indent="0">
              <a:buNone/>
            </a:pPr>
            <a:r>
              <a:rPr lang="en-US" dirty="0" smtClean="0"/>
              <a:t>ILS and ISAS shall determine for each WG where ASHRAE holds the secretariat the level of staff support.  Each WG shall be assigned one of the following three categories of staff support:</a:t>
            </a:r>
          </a:p>
          <a:p>
            <a:pPr lvl="1"/>
            <a:r>
              <a:rPr lang="en-US" sz="2900" dirty="0" smtClean="0"/>
              <a:t>Level 1:  Provide secretariat duties per ANSI/ISO (track, monitor, support)</a:t>
            </a:r>
          </a:p>
          <a:p>
            <a:pPr lvl="1"/>
            <a:r>
              <a:rPr lang="en-US" sz="2900" dirty="0" smtClean="0"/>
              <a:t>Level 2:  Attend meetings and provide additional support and guidance when requested by the working group convener</a:t>
            </a:r>
          </a:p>
          <a:p>
            <a:pPr lvl="1"/>
            <a:r>
              <a:rPr lang="en-US" sz="2900" dirty="0" smtClean="0"/>
              <a:t>Level 3:  Provide recording secretary duties and/or additional staff or financial support.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Support of ISO Working Groups</a:t>
            </a:r>
            <a:endParaRPr lang="en-US" dirty="0"/>
          </a:p>
        </p:txBody>
      </p:sp>
      <p:sp>
        <p:nvSpPr>
          <p:cNvPr id="3" name="Content Placeholder 2"/>
          <p:cNvSpPr>
            <a:spLocks noGrp="1"/>
          </p:cNvSpPr>
          <p:nvPr>
            <p:ph sz="quarter" idx="1"/>
          </p:nvPr>
        </p:nvSpPr>
        <p:spPr/>
        <p:txBody>
          <a:bodyPr>
            <a:normAutofit fontScale="92500"/>
          </a:bodyPr>
          <a:lstStyle/>
          <a:p>
            <a:pPr marL="0" indent="0">
              <a:buNone/>
            </a:pPr>
            <a:r>
              <a:rPr lang="en-US" dirty="0" smtClean="0"/>
              <a:t>Level 2 and Level 3 support shall be given if the following criteria have been met as determined by MOS, AMOS-I and ILS/ISAS and approved by the StdC:</a:t>
            </a:r>
          </a:p>
          <a:p>
            <a:pPr lvl="1"/>
            <a:r>
              <a:rPr lang="en-US" sz="2900" dirty="0" smtClean="0"/>
              <a:t>A key ASHRAE standard is involved (e.g., Standard 15 or 34 for TC 86)</a:t>
            </a:r>
          </a:p>
          <a:p>
            <a:pPr lvl="1"/>
            <a:r>
              <a:rPr lang="en-US" sz="2900" dirty="0" smtClean="0"/>
              <a:t>The standard is in the Working Draft (WD) phase, is in the Committee Draft (CD) phase, the Draft International Standard (DIS) phase or is in the Final Draft International Standard (FDIS) phase (as in ISO 817 where fast track changes are common).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Participation in Canvass Reviews</a:t>
            </a:r>
            <a:endParaRPr lang="en-US" b="1" dirty="0">
              <a:solidFill>
                <a:schemeClr val="accent1"/>
              </a:solidFill>
            </a:endParaRPr>
          </a:p>
        </p:txBody>
      </p:sp>
      <p:sp>
        <p:nvSpPr>
          <p:cNvPr id="3" name="Content Placeholder 2"/>
          <p:cNvSpPr>
            <a:spLocks noGrp="1"/>
          </p:cNvSpPr>
          <p:nvPr>
            <p:ph sz="quarter" idx="1"/>
          </p:nvPr>
        </p:nvSpPr>
        <p:spPr/>
        <p:txBody>
          <a:bodyPr>
            <a:normAutofit fontScale="92500" lnSpcReduction="20000"/>
          </a:bodyPr>
          <a:lstStyle/>
          <a:p>
            <a:pPr marL="341313" indent="-341313"/>
            <a:r>
              <a:rPr lang="en-US" sz="3200" dirty="0" smtClean="0"/>
              <a:t>ILS shall be responsible for ASHRAE participation in standards prepared by other organizations using the canvass method.  ILS will be assisted by TCLS and SPLS.</a:t>
            </a:r>
          </a:p>
          <a:p>
            <a:pPr marL="341313" indent="-341313"/>
            <a:r>
              <a:rPr lang="en-US" sz="3200" dirty="0" smtClean="0"/>
              <a:t>The MOS shall function as the contact for canvass solicitations and voting.</a:t>
            </a:r>
          </a:p>
          <a:p>
            <a:pPr marL="341313" indent="-341313"/>
            <a:r>
              <a:rPr lang="en-US" sz="3200" dirty="0" smtClean="0"/>
              <a:t>ASHRAE responses to canvass ballots on standards closely related to the scope of an existing PC shall be voted by it.  All other canvass ballots shall be voted by one or more cognizant TCs/TGs/TRGs. </a:t>
            </a:r>
          </a:p>
          <a:p>
            <a:pPr marL="0" indent="0">
              <a:buNone/>
            </a:pPr>
            <a:endParaRPr lang="en-US" sz="3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Participation in Canvass Reviews</a:t>
            </a:r>
            <a:endParaRPr lang="en-US" b="1" dirty="0">
              <a:solidFill>
                <a:schemeClr val="accent1"/>
              </a:solidFill>
            </a:endParaRPr>
          </a:p>
        </p:txBody>
      </p:sp>
      <p:sp>
        <p:nvSpPr>
          <p:cNvPr id="3" name="Content Placeholder 2"/>
          <p:cNvSpPr>
            <a:spLocks noGrp="1"/>
          </p:cNvSpPr>
          <p:nvPr>
            <p:ph sz="quarter" idx="1"/>
          </p:nvPr>
        </p:nvSpPr>
        <p:spPr/>
        <p:txBody>
          <a:bodyPr>
            <a:normAutofit fontScale="92500" lnSpcReduction="10000"/>
          </a:bodyPr>
          <a:lstStyle/>
          <a:p>
            <a:pPr>
              <a:buNone/>
            </a:pPr>
            <a:r>
              <a:rPr lang="en-US" sz="2600" b="1" dirty="0" smtClean="0"/>
              <a:t>Informative Schedule for ASHRAE Response to Canvass Ballots</a:t>
            </a:r>
          </a:p>
          <a:p>
            <a:pPr>
              <a:buNone/>
            </a:pPr>
            <a:endParaRPr lang="en-US" sz="900" b="1" dirty="0" smtClean="0"/>
          </a:p>
          <a:p>
            <a:pPr lvl="1">
              <a:spcBef>
                <a:spcPts val="0"/>
              </a:spcBef>
              <a:buFont typeface="Monotype Sorts" pitchFamily="2" charset="2"/>
              <a:buChar char="À"/>
            </a:pPr>
            <a:r>
              <a:rPr lang="en-US" b="1" dirty="0" smtClean="0"/>
              <a:t>Select cognizant committee and duplicate and mail</a:t>
            </a:r>
          </a:p>
          <a:p>
            <a:pPr lvl="1">
              <a:buFont typeface="Monotype Sorts" pitchFamily="2" charset="2"/>
              <a:buNone/>
              <a:tabLst>
                <a:tab pos="6858000" algn="l"/>
              </a:tabLst>
            </a:pPr>
            <a:r>
              <a:rPr lang="en-US" b="1" dirty="0" smtClean="0"/>
              <a:t>	draft standard and letter ballot committee	7 days</a:t>
            </a:r>
          </a:p>
          <a:p>
            <a:pPr lvl="1">
              <a:buFont typeface="Monotype Sorts" pitchFamily="2" charset="2"/>
              <a:buChar char="Á"/>
              <a:tabLst>
                <a:tab pos="6746875" algn="l"/>
              </a:tabLst>
            </a:pPr>
            <a:r>
              <a:rPr lang="en-US" b="1" dirty="0" smtClean="0"/>
              <a:t>Cognizant committee review and voting period	14 days</a:t>
            </a:r>
          </a:p>
          <a:p>
            <a:pPr lvl="1">
              <a:buFont typeface="Monotype Sorts" pitchFamily="2" charset="2"/>
              <a:buChar char="Â"/>
              <a:tabLst>
                <a:tab pos="6858000" algn="l"/>
              </a:tabLst>
            </a:pPr>
            <a:r>
              <a:rPr lang="en-US" b="1" dirty="0" smtClean="0"/>
              <a:t>Extend vote closing date while seeking votes not </a:t>
            </a:r>
          </a:p>
          <a:p>
            <a:pPr lvl="1">
              <a:buNone/>
              <a:tabLst>
                <a:tab pos="6858000" algn="l"/>
              </a:tabLst>
            </a:pPr>
            <a:r>
              <a:rPr lang="en-US" b="1" dirty="0" smtClean="0"/>
              <a:t>	returned if quorum lacking	7 days</a:t>
            </a:r>
          </a:p>
          <a:p>
            <a:pPr lvl="1">
              <a:buFont typeface="Monotype Sorts" pitchFamily="2" charset="2"/>
              <a:buChar char="Ã"/>
              <a:tabLst>
                <a:tab pos="6858000" algn="l"/>
              </a:tabLst>
            </a:pPr>
            <a:r>
              <a:rPr lang="en-US" b="1" dirty="0" smtClean="0"/>
              <a:t>Re-circulate neg. votes &amp; seek ILS concurrence	7 days</a:t>
            </a:r>
          </a:p>
          <a:p>
            <a:pPr lvl="1">
              <a:buFont typeface="Monotype Sorts" pitchFamily="2" charset="2"/>
              <a:buChar char="Ä"/>
              <a:tabLst>
                <a:tab pos="6858000" algn="l"/>
              </a:tabLst>
            </a:pPr>
            <a:r>
              <a:rPr lang="en-US" b="1" dirty="0" smtClean="0"/>
              <a:t> Std C letter ballot if ILS-member exception	7 days</a:t>
            </a:r>
          </a:p>
          <a:p>
            <a:pPr lvl="1">
              <a:buFont typeface="Monotype Sorts" pitchFamily="2" charset="2"/>
              <a:buChar char="Å"/>
              <a:tabLst>
                <a:tab pos="6858000" algn="l"/>
              </a:tabLst>
            </a:pPr>
            <a:r>
              <a:rPr lang="en-US" b="1" dirty="0" smtClean="0"/>
              <a:t>MOS execution of ballot vote	</a:t>
            </a:r>
            <a:r>
              <a:rPr lang="en-US" b="1" u="sng" dirty="0" smtClean="0"/>
              <a:t>3 days</a:t>
            </a:r>
            <a:endParaRPr lang="en-US" b="1" dirty="0" smtClean="0"/>
          </a:p>
          <a:p>
            <a:pPr lvl="1">
              <a:buFont typeface="Monotype Sorts" pitchFamily="2" charset="2"/>
              <a:buNone/>
              <a:tabLst>
                <a:tab pos="5486400" algn="l"/>
                <a:tab pos="6858000" algn="l"/>
              </a:tabLst>
            </a:pPr>
            <a:r>
              <a:rPr lang="en-US" b="1" dirty="0" smtClean="0"/>
              <a:t>		TOTAL      45 days  </a:t>
            </a:r>
          </a:p>
          <a:p>
            <a:pPr marL="0" indent="0">
              <a:buNone/>
            </a:pPr>
            <a:endParaRPr lang="en-US" sz="2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Adoption of ISO/IEC Standards</a:t>
            </a:r>
            <a:endParaRPr lang="en-US" b="1" dirty="0">
              <a:solidFill>
                <a:schemeClr val="accent1"/>
              </a:solidFill>
            </a:endParaRPr>
          </a:p>
        </p:txBody>
      </p:sp>
      <p:sp>
        <p:nvSpPr>
          <p:cNvPr id="3" name="Content Placeholder 2"/>
          <p:cNvSpPr>
            <a:spLocks noGrp="1"/>
          </p:cNvSpPr>
          <p:nvPr>
            <p:ph sz="quarter" idx="1"/>
          </p:nvPr>
        </p:nvSpPr>
        <p:spPr/>
        <p:txBody>
          <a:bodyPr>
            <a:normAutofit fontScale="92500" lnSpcReduction="20000"/>
          </a:bodyPr>
          <a:lstStyle/>
          <a:p>
            <a:pPr marL="341313" indent="-341313"/>
            <a:r>
              <a:rPr lang="en-US" sz="3200" dirty="0" smtClean="0"/>
              <a:t>ASHRAE may adopt ISO and IEC standards that are currently published or standards that are at a point in the ISO or IEC process where no additional changes to the documents are allowed.</a:t>
            </a:r>
          </a:p>
          <a:p>
            <a:pPr marL="341313" indent="-341313"/>
            <a:r>
              <a:rPr lang="en-US" sz="3200" dirty="0" smtClean="0"/>
              <a:t>ILS provides oversight for the adoption process in consultation with a cognizant technical committee or standard project committee.</a:t>
            </a:r>
          </a:p>
          <a:p>
            <a:pPr marL="341313" indent="-341313"/>
            <a:r>
              <a:rPr lang="en-US" sz="3200" dirty="0" smtClean="0"/>
              <a:t>Joint adoption of international standards are possible through special agreement (e.g., ANSI/ARI/ASHRAE ISO Standard 13256-1/-2).</a:t>
            </a:r>
          </a:p>
          <a:p>
            <a:pPr marL="0" indent="0">
              <a:buNone/>
            </a:pPr>
            <a:endParaRPr lang="en-US" sz="2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StdC MOP – Appendix J1</a:t>
            </a:r>
            <a:endParaRPr lang="en-US" dirty="0"/>
          </a:p>
        </p:txBody>
      </p:sp>
      <p:sp>
        <p:nvSpPr>
          <p:cNvPr id="3" name="Content Placeholder 2"/>
          <p:cNvSpPr>
            <a:spLocks noGrp="1"/>
          </p:cNvSpPr>
          <p:nvPr>
            <p:ph sz="quarter" idx="1"/>
          </p:nvPr>
        </p:nvSpPr>
        <p:spPr/>
        <p:txBody>
          <a:bodyPr/>
          <a:lstStyle/>
          <a:p>
            <a:r>
              <a:rPr lang="en-US" b="1" cap="all" dirty="0" smtClean="0"/>
              <a:t>J1 Advisory Subcommittee</a:t>
            </a:r>
          </a:p>
          <a:p>
            <a:pPr marL="319088" indent="-28575">
              <a:buNone/>
            </a:pPr>
            <a:r>
              <a:rPr lang="en-US" dirty="0" smtClean="0"/>
              <a:t>The StdC Chair shall appoint, subject to approval of the Chair of Technology Council, the chair and members of an International Standards Advisory Subcommittee (ISAS).  Each member of ISAS may vote on motions of ISAS and international-standards-related motions (only) of ILS, but may not vote on motions before the StdC unless the member is also an elected member of StdC</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ISAS - Duties</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b="1" cap="all" dirty="0" smtClean="0"/>
              <a:t>J2 Duties</a:t>
            </a:r>
          </a:p>
          <a:p>
            <a:pPr marL="0" indent="0">
              <a:buNone/>
            </a:pPr>
            <a:r>
              <a:rPr lang="en-US" sz="3400" dirty="0" smtClean="0"/>
              <a:t>The responsibilities of the ISAS shall be to advise the ILS on ASHRAE’s regional (e.g., North American) and international standards activities including, but not limited to:</a:t>
            </a:r>
          </a:p>
          <a:p>
            <a:pPr lvl="0"/>
            <a:r>
              <a:rPr lang="en-US" sz="3200" dirty="0" smtClean="0"/>
              <a:t>make recommendations concerning ASHRAE’s acceptance of responsibility for administration of U.S. TAGs for ISO Committees and for operation of international secretariats of ISO Technical Committees (ISO/TCs) or Subcommittees (SCs) on behalf of ANSI.  The recommendation shall include an estimate of costs to the Society.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ISAS – Duties (cont.)</a:t>
            </a:r>
            <a:endParaRPr lang="en-US" dirty="0"/>
          </a:p>
        </p:txBody>
      </p:sp>
      <p:sp>
        <p:nvSpPr>
          <p:cNvPr id="3" name="Content Placeholder 2"/>
          <p:cNvSpPr>
            <a:spLocks noGrp="1"/>
          </p:cNvSpPr>
          <p:nvPr>
            <p:ph sz="quarter" idx="1"/>
          </p:nvPr>
        </p:nvSpPr>
        <p:spPr/>
        <p:txBody>
          <a:bodyPr>
            <a:normAutofit lnSpcReduction="10000"/>
          </a:bodyPr>
          <a:lstStyle/>
          <a:p>
            <a:r>
              <a:rPr lang="en-US" sz="2800" dirty="0" smtClean="0"/>
              <a:t>reviewing and recommending changes to U.S. Technical Advisory Group (TAG) procedures for which ASHRAE serves as TAG Administrator. </a:t>
            </a:r>
          </a:p>
          <a:p>
            <a:r>
              <a:rPr lang="en-US" sz="2800" dirty="0" smtClean="0"/>
              <a:t>recommending appointment by StdC Chair of ASHRAE representatives to serve on ISO/IEC/TAGs or TAG Panels for which another organization is Administrator.</a:t>
            </a:r>
          </a:p>
          <a:p>
            <a:r>
              <a:rPr lang="en-US" sz="2800" dirty="0" smtClean="0"/>
              <a:t>monitoring and reporting semi-annually to StdC on the status of ASHRAE’s regional and international standards activities,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Standards Committee MOP</a:t>
            </a:r>
            <a:endParaRPr lang="en-US" b="1" dirty="0">
              <a:solidFill>
                <a:schemeClr val="accent1"/>
              </a:solidFill>
            </a:endParaRPr>
          </a:p>
        </p:txBody>
      </p:sp>
      <p:sp>
        <p:nvSpPr>
          <p:cNvPr id="3" name="Content Placeholder 2"/>
          <p:cNvSpPr>
            <a:spLocks noGrp="1"/>
          </p:cNvSpPr>
          <p:nvPr>
            <p:ph sz="quarter" idx="1"/>
          </p:nvPr>
        </p:nvSpPr>
        <p:spPr/>
        <p:txBody>
          <a:bodyPr>
            <a:normAutofit fontScale="70000" lnSpcReduction="20000"/>
          </a:bodyPr>
          <a:lstStyle/>
          <a:p>
            <a:pPr>
              <a:buNone/>
            </a:pPr>
            <a:r>
              <a:rPr lang="en-US" sz="3100" b="1" dirty="0" smtClean="0"/>
              <a:t>7.2.2 Intersociety Liaison Subcommittee (ILS)</a:t>
            </a:r>
            <a:endParaRPr lang="en-US" sz="3100" dirty="0" smtClean="0"/>
          </a:p>
          <a:p>
            <a:pPr marL="169863" indent="0">
              <a:buNone/>
            </a:pPr>
            <a:r>
              <a:rPr lang="en-US" sz="3100" dirty="0" smtClean="0"/>
              <a:t>ILS is comprised of no less than three members of the StdC, appointed by the StdC Chair.  The ILS Chair is appointed by the StdC Chair. ILS is responsible for:</a:t>
            </a:r>
          </a:p>
          <a:p>
            <a:pPr lvl="1"/>
            <a:r>
              <a:rPr lang="en-US" sz="3100" dirty="0" smtClean="0"/>
              <a:t>maintaining all Intersociety Appointments and monitoring their representation of ASHRAE on committees of other standards-developing organizations, including candidate recommendations and recommending appropriate changes to the procedures governing their activities,</a:t>
            </a:r>
          </a:p>
          <a:p>
            <a:pPr lvl="1"/>
            <a:r>
              <a:rPr lang="en-US" sz="3100" dirty="0" smtClean="0"/>
              <a:t>maintaining and monitoring ASHRAE participation in ISO working groups including determining and recommending to the StdC the level of support ASHRAE shall give to individual working groups, and</a:t>
            </a:r>
          </a:p>
          <a:p>
            <a:pPr lvl="1"/>
            <a:r>
              <a:rPr lang="en-US" sz="3100" dirty="0" smtClean="0"/>
              <a:t>maintaining ASHRAE participation in standards prepared by other organizations using the canvass method.</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ISAS – Size and Tenure</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b="1" cap="all" dirty="0" smtClean="0"/>
              <a:t>J3 Subcommittee Size</a:t>
            </a:r>
          </a:p>
          <a:p>
            <a:r>
              <a:rPr lang="en-US" dirty="0" smtClean="0"/>
              <a:t>Membership of the ISAS shall include ILS members and not less than three nor more than five additional persons, including the Chair.</a:t>
            </a:r>
          </a:p>
          <a:p>
            <a:endParaRPr lang="en-US" sz="1300" dirty="0" smtClean="0"/>
          </a:p>
          <a:p>
            <a:pPr>
              <a:buNone/>
            </a:pPr>
            <a:r>
              <a:rPr lang="en-US" b="1" cap="all" dirty="0" smtClean="0"/>
              <a:t>J4 Tenure</a:t>
            </a:r>
          </a:p>
          <a:p>
            <a:r>
              <a:rPr lang="en-US" dirty="0" smtClean="0"/>
              <a:t>Members shall be appointed to staggered, three-year terms, subject to the annual reappointment of the Standards Committee Chair.  The StdC Chair may, with approval of the Technology Council Chair, reappoint a member whose tenure has expired.</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ISAS – Qualifications</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b="1" cap="all" dirty="0" smtClean="0"/>
              <a:t>J5 Qualifications</a:t>
            </a:r>
          </a:p>
          <a:p>
            <a:pPr marL="57150" indent="0">
              <a:buNone/>
            </a:pPr>
            <a:r>
              <a:rPr lang="en-US" dirty="0" smtClean="0"/>
              <a:t>It is desirable that qualifications for appointment include the following.</a:t>
            </a:r>
          </a:p>
          <a:p>
            <a:pPr lvl="0"/>
            <a:r>
              <a:rPr lang="en-US" dirty="0" smtClean="0"/>
              <a:t>ASHRAE membership, current or past service on a TAG for any country, experience serving as a nationally appointed delegate or secretariat staff to an ISO Technical Committee or Subcommittee, and experience serving as a member of an ASHRAE SPC.</a:t>
            </a:r>
          </a:p>
          <a:p>
            <a:pPr>
              <a:buNone/>
            </a:pPr>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ISAS – Meetings / Reporting</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b="1" cap="all" dirty="0" smtClean="0"/>
              <a:t>J6 Meetings</a:t>
            </a:r>
          </a:p>
          <a:p>
            <a:r>
              <a:rPr lang="en-US" dirty="0" smtClean="0"/>
              <a:t>The ISAS shall normally meet the same day as each regular meeting of ILS and shall also attend part of the ILS meeting at a prearranged time.  Members will be reimbursed for “transportation (airfare) only,” if requested, for any regularly scheduled meetings and special meetings of the ISAS approved by the Chair of Technology Council.  </a:t>
            </a:r>
          </a:p>
          <a:p>
            <a:pPr>
              <a:buNone/>
            </a:pPr>
            <a:r>
              <a:rPr lang="en-US" b="1" cap="all" dirty="0" smtClean="0"/>
              <a:t> J7 Reporting</a:t>
            </a:r>
          </a:p>
          <a:p>
            <a:r>
              <a:rPr lang="en-US" dirty="0" smtClean="0"/>
              <a:t>The ISAS Chair shall report on ISAS activities and present ISAS recommendations at each regular meeting of the ILS.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Standards Committee MOP</a:t>
            </a:r>
            <a:endParaRPr lang="en-US" dirty="0"/>
          </a:p>
        </p:txBody>
      </p:sp>
      <p:sp>
        <p:nvSpPr>
          <p:cNvPr id="3" name="Content Placeholder 2"/>
          <p:cNvSpPr>
            <a:spLocks noGrp="1"/>
          </p:cNvSpPr>
          <p:nvPr>
            <p:ph sz="quarter" idx="1"/>
          </p:nvPr>
        </p:nvSpPr>
        <p:spPr/>
        <p:txBody>
          <a:bodyPr/>
          <a:lstStyle/>
          <a:p>
            <a:r>
              <a:rPr lang="en-US" sz="2800" b="1" dirty="0" smtClean="0"/>
              <a:t>7.2.1 International Standards Advisory Subcommittee (ISAS)</a:t>
            </a:r>
            <a:endParaRPr lang="en-US" sz="2800" dirty="0" smtClean="0"/>
          </a:p>
          <a:p>
            <a:pPr marL="465138" indent="0">
              <a:buNone/>
            </a:pPr>
            <a:r>
              <a:rPr lang="en-US" sz="2800" dirty="0" smtClean="0"/>
              <a:t>Monitoring, reporting and submitting recommendation to ILS concerning ASHRAE’s regional and international standards activities shall be the responsibility of the International Standards Advisory Subcommittee, following the procedures in StdC MOP Appendix J.</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StdC MOP – Appendix C1</a:t>
            </a:r>
            <a:endParaRPr lang="en-US" b="1" dirty="0">
              <a:solidFill>
                <a:schemeClr val="accent1"/>
              </a:solidFill>
            </a:endParaRPr>
          </a:p>
        </p:txBody>
      </p:sp>
      <p:sp>
        <p:nvSpPr>
          <p:cNvPr id="3" name="Content Placeholder 2"/>
          <p:cNvSpPr>
            <a:spLocks noGrp="1"/>
          </p:cNvSpPr>
          <p:nvPr>
            <p:ph sz="quarter" idx="1"/>
          </p:nvPr>
        </p:nvSpPr>
        <p:spPr/>
        <p:txBody>
          <a:bodyPr/>
          <a:lstStyle/>
          <a:p>
            <a:pPr>
              <a:buNone/>
            </a:pPr>
            <a:r>
              <a:rPr lang="en-US" b="1" cap="all" dirty="0" smtClean="0"/>
              <a:t>C1 General</a:t>
            </a:r>
          </a:p>
          <a:p>
            <a:pPr marL="341313" indent="0">
              <a:buNone/>
            </a:pPr>
            <a:endParaRPr lang="en-US" sz="800" dirty="0" smtClean="0"/>
          </a:p>
          <a:p>
            <a:pPr marL="341313" indent="0">
              <a:buNone/>
            </a:pPr>
            <a:r>
              <a:rPr lang="en-US" sz="3200" dirty="0" smtClean="0"/>
              <a:t>The Intersociety Liaison Subcommittee (ILS) shall oversee the Society’s participation in the following areas: standards work of other standards writing organizations, the American National Standards Institute (ANSI), and ANSI’s Technical Advisory Groups on ISO and IEC standards.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Intersociety Representatives</a:t>
            </a:r>
            <a:endParaRPr lang="en-US" b="1" dirty="0">
              <a:solidFill>
                <a:schemeClr val="accent1"/>
              </a:solidFill>
            </a:endParaRPr>
          </a:p>
        </p:txBody>
      </p:sp>
      <p:sp>
        <p:nvSpPr>
          <p:cNvPr id="3" name="Content Placeholder 2"/>
          <p:cNvSpPr>
            <a:spLocks noGrp="1"/>
          </p:cNvSpPr>
          <p:nvPr>
            <p:ph sz="quarter" idx="1"/>
          </p:nvPr>
        </p:nvSpPr>
        <p:spPr/>
        <p:txBody>
          <a:bodyPr/>
          <a:lstStyle/>
          <a:p>
            <a:pPr>
              <a:spcBef>
                <a:spcPts val="1200"/>
              </a:spcBef>
              <a:spcAft>
                <a:spcPts val="1800"/>
              </a:spcAft>
              <a:buNone/>
            </a:pPr>
            <a:r>
              <a:rPr lang="en-US" b="1" dirty="0" smtClean="0"/>
              <a:t>C4.6 Organizations Identified</a:t>
            </a:r>
            <a:endParaRPr lang="en-US" dirty="0" smtClean="0"/>
          </a:p>
          <a:p>
            <a:pPr marL="341313" indent="0">
              <a:buNone/>
            </a:pPr>
            <a:r>
              <a:rPr lang="en-US" dirty="0" smtClean="0"/>
              <a:t>ILS shall determine those standards-writing committees of other organizations, ANSI Accredited Standards Committees, ANSI Boards and U.S. Technical Advisory Groups for which ASHRAE representation is in the interest of the Society and there is a cognizant ASHRAE committee. </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Intersociety Representatives</a:t>
            </a:r>
            <a:endParaRPr lang="en-US" b="1" dirty="0">
              <a:solidFill>
                <a:schemeClr val="accent1"/>
              </a:solidFill>
            </a:endParaRPr>
          </a:p>
        </p:txBody>
      </p:sp>
      <p:sp>
        <p:nvSpPr>
          <p:cNvPr id="3" name="Content Placeholder 2"/>
          <p:cNvSpPr>
            <a:spLocks noGrp="1"/>
          </p:cNvSpPr>
          <p:nvPr>
            <p:ph sz="quarter" idx="1"/>
          </p:nvPr>
        </p:nvSpPr>
        <p:spPr>
          <a:xfrm>
            <a:off x="612648" y="1600200"/>
            <a:ext cx="8153400" cy="4343400"/>
          </a:xfrm>
        </p:spPr>
        <p:txBody>
          <a:bodyPr>
            <a:normAutofit fontScale="92500"/>
          </a:bodyPr>
          <a:lstStyle/>
          <a:p>
            <a:pPr lvl="0"/>
            <a:r>
              <a:rPr lang="en-US" dirty="0" smtClean="0"/>
              <a:t>Acoustical Society of America (ASA)</a:t>
            </a:r>
          </a:p>
          <a:p>
            <a:pPr lvl="0"/>
            <a:r>
              <a:rPr lang="en-US" dirty="0" smtClean="0"/>
              <a:t>Air-Conditioning , Heating, and Refrigeration Institute (AHRI)</a:t>
            </a:r>
          </a:p>
          <a:p>
            <a:pPr lvl="0"/>
            <a:r>
              <a:rPr lang="en-US" dirty="0" smtClean="0"/>
              <a:t>Association of Home Appliance Manufacturers (AHAM)</a:t>
            </a:r>
          </a:p>
          <a:p>
            <a:pPr lvl="0"/>
            <a:r>
              <a:rPr lang="en-US" dirty="0" smtClean="0"/>
              <a:t>Air Movement and Control Association (AMCA)</a:t>
            </a:r>
          </a:p>
          <a:p>
            <a:pPr lvl="0"/>
            <a:r>
              <a:rPr lang="en-US" dirty="0" smtClean="0"/>
              <a:t>Green Building Initiative (GBI)</a:t>
            </a:r>
          </a:p>
          <a:p>
            <a:pPr lvl="0"/>
            <a:r>
              <a:rPr lang="en-US" dirty="0" smtClean="0"/>
              <a:t>National Fire Protection Association (NFPA)</a:t>
            </a:r>
          </a:p>
          <a:p>
            <a:pPr lvl="0"/>
            <a:r>
              <a:rPr lang="en-US" dirty="0" smtClean="0"/>
              <a:t>Sheet Metal and Air-Conditioning Contractors’ National Association (SMACNA)</a:t>
            </a:r>
          </a:p>
          <a:p>
            <a:pPr lvl="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Intersociety Representatives</a:t>
            </a:r>
            <a:endParaRPr lang="en-US" b="1" dirty="0">
              <a:solidFill>
                <a:schemeClr val="accent1"/>
              </a:solidFill>
            </a:endParaRPr>
          </a:p>
        </p:txBody>
      </p:sp>
      <p:sp>
        <p:nvSpPr>
          <p:cNvPr id="3" name="Content Placeholder 2"/>
          <p:cNvSpPr>
            <a:spLocks noGrp="1"/>
          </p:cNvSpPr>
          <p:nvPr>
            <p:ph sz="quarter" idx="1"/>
          </p:nvPr>
        </p:nvSpPr>
        <p:spPr/>
        <p:txBody>
          <a:bodyPr>
            <a:normAutofit lnSpcReduction="10000"/>
          </a:bodyPr>
          <a:lstStyle/>
          <a:p>
            <a:pPr marL="287338" indent="-287338"/>
            <a:r>
              <a:rPr lang="en-US" dirty="0" smtClean="0"/>
              <a:t>ILS shall consider recommendations from cognizant committees for appointment to such outside committees and recommend to the Standards Committee Chair appointments of representatives or alternates or information representatives.  </a:t>
            </a:r>
          </a:p>
          <a:p>
            <a:pPr marL="287338" indent="-287338"/>
            <a:r>
              <a:rPr lang="en-US" dirty="0" smtClean="0"/>
              <a:t>The StdC Chair, with the additional advice of the PC Chair (if any) and the MOS and with the approval of the Coordinating Officer, shall make the appointment to represent the Society in a specific standard-related area.</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Intersociety Representatives</a:t>
            </a:r>
            <a:endParaRPr lang="en-US" b="1" dirty="0">
              <a:solidFill>
                <a:schemeClr val="accent1"/>
              </a:solidFill>
            </a:endParaRPr>
          </a:p>
        </p:txBody>
      </p:sp>
      <p:sp>
        <p:nvSpPr>
          <p:cNvPr id="3" name="Content Placeholder 2"/>
          <p:cNvSpPr>
            <a:spLocks noGrp="1"/>
          </p:cNvSpPr>
          <p:nvPr>
            <p:ph sz="quarter" idx="1"/>
          </p:nvPr>
        </p:nvSpPr>
        <p:spPr/>
        <p:txBody>
          <a:bodyPr>
            <a:normAutofit/>
          </a:bodyPr>
          <a:lstStyle/>
          <a:p>
            <a:pPr marL="0" indent="0">
              <a:buNone/>
            </a:pPr>
            <a:r>
              <a:rPr lang="en-US" sz="3200" dirty="0" smtClean="0"/>
              <a:t>An ASHRAE intersociety representative shall:</a:t>
            </a:r>
          </a:p>
          <a:p>
            <a:pPr marL="457200" lvl="1" indent="-341313"/>
            <a:r>
              <a:rPr lang="en-US" sz="3200" dirty="0" smtClean="0"/>
              <a:t>be a member of ASHRAE,</a:t>
            </a:r>
          </a:p>
          <a:p>
            <a:pPr marL="457200" lvl="1" indent="-341313"/>
            <a:r>
              <a:rPr lang="en-US" sz="3200" dirty="0" smtClean="0"/>
              <a:t>have knowledge of standards procedures,</a:t>
            </a:r>
          </a:p>
          <a:p>
            <a:pPr marL="457200" lvl="1" indent="-341313"/>
            <a:r>
              <a:rPr lang="en-US" sz="3200" dirty="0" smtClean="0"/>
              <a:t>have adequate experience in the subject of the other organization’s committee work, and</a:t>
            </a:r>
          </a:p>
          <a:p>
            <a:pPr marL="457200" lvl="1" indent="-341313"/>
            <a:r>
              <a:rPr lang="en-US" sz="3200" dirty="0" smtClean="0"/>
              <a:t>be willing to pay their own travel costs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rPr>
              <a:t>Intersociety Representatives</a:t>
            </a:r>
            <a:endParaRPr lang="en-US" b="1" dirty="0">
              <a:solidFill>
                <a:schemeClr val="accent1"/>
              </a:solidFill>
            </a:endParaRPr>
          </a:p>
        </p:txBody>
      </p:sp>
      <p:sp>
        <p:nvSpPr>
          <p:cNvPr id="3" name="Content Placeholder 2"/>
          <p:cNvSpPr>
            <a:spLocks noGrp="1"/>
          </p:cNvSpPr>
          <p:nvPr>
            <p:ph sz="quarter" idx="1"/>
          </p:nvPr>
        </p:nvSpPr>
        <p:spPr/>
        <p:txBody>
          <a:bodyPr>
            <a:normAutofit/>
          </a:bodyPr>
          <a:lstStyle/>
          <a:p>
            <a:pPr marL="0" indent="0">
              <a:buNone/>
            </a:pPr>
            <a:r>
              <a:rPr lang="en-US" sz="3200" b="1" dirty="0" smtClean="0"/>
              <a:t>Term</a:t>
            </a:r>
          </a:p>
          <a:p>
            <a:pPr marL="457200" lvl="1" indent="-341313">
              <a:tabLst>
                <a:tab pos="457200" algn="l"/>
              </a:tabLst>
            </a:pPr>
            <a:r>
              <a:rPr lang="en-US" sz="2800" dirty="0" smtClean="0"/>
              <a:t>Appointments are made annually with a maximum term of 4 years unless special circumstances are determined, in which case the appointment may be extended.</a:t>
            </a:r>
          </a:p>
          <a:p>
            <a:pPr marL="457200" lvl="1" indent="-341313">
              <a:tabLst>
                <a:tab pos="457200" algn="l"/>
              </a:tabLst>
            </a:pPr>
            <a:r>
              <a:rPr lang="en-US" sz="2800" dirty="0" smtClean="0"/>
              <a:t>The term of appointment shall be limited to the Society year, July through June.</a:t>
            </a:r>
          </a:p>
          <a:p>
            <a:pPr marL="457200" lvl="1" indent="-341313">
              <a:tabLst>
                <a:tab pos="457200" algn="l"/>
              </a:tabLst>
            </a:pPr>
            <a:r>
              <a:rPr lang="en-US" sz="2800" dirty="0" smtClean="0"/>
              <a:t>Re-appointment should be recommended in the interest of continuity when feasible.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645</TotalTime>
  <Words>1513</Words>
  <Application>Microsoft Office PowerPoint</Application>
  <PresentationFormat>On-screen Show (4:3)</PresentationFormat>
  <Paragraphs>107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Median</vt:lpstr>
      <vt:lpstr>I L S / I S A S Training</vt:lpstr>
      <vt:lpstr>Standards Committee MOP</vt:lpstr>
      <vt:lpstr>Standards Committee MOP</vt:lpstr>
      <vt:lpstr>StdC MOP – Appendix C1</vt:lpstr>
      <vt:lpstr>Intersociety Representatives</vt:lpstr>
      <vt:lpstr>Intersociety Representatives</vt:lpstr>
      <vt:lpstr>Intersociety Representatives</vt:lpstr>
      <vt:lpstr>Intersociety Representatives</vt:lpstr>
      <vt:lpstr>Intersociety Representatives</vt:lpstr>
      <vt:lpstr>Intersociety Representatives</vt:lpstr>
      <vt:lpstr>Support of ISO Working Groups</vt:lpstr>
      <vt:lpstr>Support of ISO Working Groups</vt:lpstr>
      <vt:lpstr>Support of ISO Working Groups</vt:lpstr>
      <vt:lpstr>Participation in Canvass Reviews</vt:lpstr>
      <vt:lpstr>Participation in Canvass Reviews</vt:lpstr>
      <vt:lpstr>Adoption of ISO/IEC Standards</vt:lpstr>
      <vt:lpstr>StdC MOP – Appendix J1</vt:lpstr>
      <vt:lpstr>ISAS - Duties</vt:lpstr>
      <vt:lpstr>ISAS – Duties (cont.)</vt:lpstr>
      <vt:lpstr>ISAS – Size and Tenure</vt:lpstr>
      <vt:lpstr>ISAS – Qualifications</vt:lpstr>
      <vt:lpstr>ISAS – Meetings / Reporting</vt:lpstr>
    </vt:vector>
  </TitlesOfParts>
  <Company>ASHRAE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ILS Training</dc:title>
  <dc:creator>dtucker</dc:creator>
  <cp:lastModifiedBy>dtucker</cp:lastModifiedBy>
  <cp:revision>62</cp:revision>
  <dcterms:created xsi:type="dcterms:W3CDTF">2008-08-29T11:58:39Z</dcterms:created>
  <dcterms:modified xsi:type="dcterms:W3CDTF">2011-01-16T22:02:19Z</dcterms:modified>
</cp:coreProperties>
</file>