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74" r:id="rId2"/>
  </p:sldMasterIdLst>
  <p:notesMasterIdLst>
    <p:notesMasterId r:id="rId52"/>
  </p:notesMasterIdLst>
  <p:handoutMasterIdLst>
    <p:handoutMasterId r:id="rId53"/>
  </p:handoutMasterIdLst>
  <p:sldIdLst>
    <p:sldId id="259" r:id="rId3"/>
    <p:sldId id="406" r:id="rId4"/>
    <p:sldId id="292" r:id="rId5"/>
    <p:sldId id="416" r:id="rId6"/>
    <p:sldId id="355" r:id="rId7"/>
    <p:sldId id="378" r:id="rId8"/>
    <p:sldId id="314" r:id="rId9"/>
    <p:sldId id="374" r:id="rId10"/>
    <p:sldId id="375" r:id="rId11"/>
    <p:sldId id="376" r:id="rId12"/>
    <p:sldId id="377" r:id="rId13"/>
    <p:sldId id="373" r:id="rId14"/>
    <p:sldId id="356" r:id="rId15"/>
    <p:sldId id="357" r:id="rId16"/>
    <p:sldId id="358" r:id="rId17"/>
    <p:sldId id="359" r:id="rId18"/>
    <p:sldId id="371" r:id="rId19"/>
    <p:sldId id="363" r:id="rId20"/>
    <p:sldId id="364" r:id="rId21"/>
    <p:sldId id="365" r:id="rId22"/>
    <p:sldId id="362" r:id="rId23"/>
    <p:sldId id="366" r:id="rId24"/>
    <p:sldId id="307" r:id="rId25"/>
    <p:sldId id="379" r:id="rId26"/>
    <p:sldId id="367" r:id="rId27"/>
    <p:sldId id="387" r:id="rId28"/>
    <p:sldId id="381" r:id="rId29"/>
    <p:sldId id="386" r:id="rId30"/>
    <p:sldId id="382" r:id="rId31"/>
    <p:sldId id="383" r:id="rId32"/>
    <p:sldId id="385" r:id="rId33"/>
    <p:sldId id="380" r:id="rId34"/>
    <p:sldId id="315" r:id="rId35"/>
    <p:sldId id="388" r:id="rId36"/>
    <p:sldId id="389" r:id="rId37"/>
    <p:sldId id="321" r:id="rId38"/>
    <p:sldId id="422" r:id="rId39"/>
    <p:sldId id="423" r:id="rId40"/>
    <p:sldId id="390" r:id="rId41"/>
    <p:sldId id="421" r:id="rId42"/>
    <p:sldId id="420" r:id="rId43"/>
    <p:sldId id="391" r:id="rId44"/>
    <p:sldId id="397" r:id="rId45"/>
    <p:sldId id="400" r:id="rId46"/>
    <p:sldId id="349" r:id="rId47"/>
    <p:sldId id="401" r:id="rId48"/>
    <p:sldId id="402" r:id="rId49"/>
    <p:sldId id="403" r:id="rId50"/>
    <p:sldId id="404" r:id="rId51"/>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leblanc" initials="S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33CC"/>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0586" autoAdjust="0"/>
  </p:normalViewPr>
  <p:slideViewPr>
    <p:cSldViewPr>
      <p:cViewPr>
        <p:scale>
          <a:sx n="90" d="100"/>
          <a:sy n="90" d="100"/>
        </p:scale>
        <p:origin x="-341"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886"/>
    </p:cViewPr>
  </p:sorterViewPr>
  <p:notesViewPr>
    <p:cSldViewPr>
      <p:cViewPr varScale="1">
        <p:scale>
          <a:sx n="89" d="100"/>
          <a:sy n="89" d="100"/>
        </p:scale>
        <p:origin x="-3078" y="-102"/>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pPr>
              <a:defRPr/>
            </a:pPr>
            <a:fld id="{A3C3843D-4EDF-4EB9-A3DC-C69C7FC6717D}" type="datetimeFigureOut">
              <a:rPr lang="en-US"/>
              <a:pPr>
                <a:defRPr/>
              </a:pPr>
              <a:t>9/16/2016</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pPr>
              <a:defRPr/>
            </a:pPr>
            <a:fld id="{44D9B980-5296-4719-A630-26F811B49796}" type="slidenum">
              <a:rPr lang="en-US"/>
              <a:pPr>
                <a:defRPr/>
              </a:pPr>
              <a:t>‹#›</a:t>
            </a:fld>
            <a:endParaRPr lang="en-US"/>
          </a:p>
        </p:txBody>
      </p:sp>
    </p:spTree>
    <p:extLst>
      <p:ext uri="{BB962C8B-B14F-4D97-AF65-F5344CB8AC3E}">
        <p14:creationId xmlns:p14="http://schemas.microsoft.com/office/powerpoint/2010/main" xmlns="" val="1857694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fontAlgn="auto">
              <a:spcBef>
                <a:spcPts val="0"/>
              </a:spcBef>
              <a:spcAft>
                <a:spcPts val="0"/>
              </a:spcAft>
              <a:defRPr sz="1200">
                <a:latin typeface="+mn-lt"/>
              </a:defRPr>
            </a:lvl1pPr>
          </a:lstStyle>
          <a:p>
            <a:pPr>
              <a:defRPr/>
            </a:pPr>
            <a:fld id="{8ADDBAF4-1A20-4C89-BEC4-EBE4ACAEABB5}" type="datetimeFigureOut">
              <a:rPr lang="en-US"/>
              <a:pPr>
                <a:defRPr/>
              </a:pPr>
              <a:t>9/16/2016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fontAlgn="auto">
              <a:spcBef>
                <a:spcPts val="0"/>
              </a:spcBef>
              <a:spcAft>
                <a:spcPts val="0"/>
              </a:spcAft>
              <a:defRPr sz="1200">
                <a:latin typeface="+mn-lt"/>
              </a:defRPr>
            </a:lvl1pPr>
          </a:lstStyle>
          <a:p>
            <a:pPr>
              <a:defRPr/>
            </a:pPr>
            <a:fld id="{A6DA12AD-A426-49E1-86BF-F105DDF661ED}" type="slidenum">
              <a:rPr lang="en-US"/>
              <a:pPr>
                <a:defRPr/>
              </a:pPr>
              <a:t>‹#›</a:t>
            </a:fld>
            <a:endParaRPr lang="en-US"/>
          </a:p>
        </p:txBody>
      </p:sp>
    </p:spTree>
    <p:extLst>
      <p:ext uri="{BB962C8B-B14F-4D97-AF65-F5344CB8AC3E}">
        <p14:creationId xmlns:p14="http://schemas.microsoft.com/office/powerpoint/2010/main" xmlns="" val="8575889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1</a:t>
            </a:fld>
            <a:endParaRPr lang="en-US"/>
          </a:p>
        </p:txBody>
      </p:sp>
    </p:spTree>
    <p:extLst>
      <p:ext uri="{BB962C8B-B14F-4D97-AF65-F5344CB8AC3E}">
        <p14:creationId xmlns:p14="http://schemas.microsoft.com/office/powerpoint/2010/main" xmlns="" val="40622506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Due Process is another ANSI essential concept and is also a requirement in all ASHRAE standards development efforts.</a:t>
            </a:r>
          </a:p>
          <a:p>
            <a:r>
              <a:rPr lang="en-US" altLang="en-US" smtClean="0"/>
              <a:t>(Read  the Slide)</a:t>
            </a:r>
          </a:p>
          <a:p>
            <a:endParaRPr lang="en-US" altLang="en-US" smtClean="0"/>
          </a:p>
        </p:txBody>
      </p:sp>
      <p:sp>
        <p:nvSpPr>
          <p:cNvPr id="4" name="Footer Placeholder 3"/>
          <p:cNvSpPr>
            <a:spLocks noGrp="1"/>
          </p:cNvSpPr>
          <p:nvPr>
            <p:ph type="ftr" sz="quarter" idx="4"/>
          </p:nvPr>
        </p:nvSpPr>
        <p:spPr/>
        <p:txBody>
          <a:bodyPr/>
          <a:lstStyle/>
          <a:p>
            <a:pPr>
              <a:defRPr/>
            </a:pPr>
            <a:r>
              <a:rPr lang="en-US"/>
              <a:t>Running an Effective Meeting</a:t>
            </a:r>
          </a:p>
        </p:txBody>
      </p:sp>
      <p:sp>
        <p:nvSpPr>
          <p:cNvPr id="5" name="Slide Number Placeholder 4"/>
          <p:cNvSpPr>
            <a:spLocks noGrp="1"/>
          </p:cNvSpPr>
          <p:nvPr>
            <p:ph type="sldNum" sz="quarter" idx="5"/>
          </p:nvPr>
        </p:nvSpPr>
        <p:spPr/>
        <p:txBody>
          <a:bodyPr/>
          <a:lstStyle/>
          <a:p>
            <a:pPr>
              <a:defRPr/>
            </a:pPr>
            <a:fld id="{5C23FD48-11F0-4779-B5F4-7B0C5D696DF6}"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Hall Consultants, LLC</a:t>
            </a:r>
            <a:endParaRPr lang="en-US"/>
          </a:p>
        </p:txBody>
      </p:sp>
      <p:sp>
        <p:nvSpPr>
          <p:cNvPr id="5" name="Slide Number Placeholder 4"/>
          <p:cNvSpPr>
            <a:spLocks noGrp="1"/>
          </p:cNvSpPr>
          <p:nvPr>
            <p:ph type="sldNum" sz="quarter" idx="5"/>
          </p:nvPr>
        </p:nvSpPr>
        <p:spPr/>
        <p:txBody>
          <a:bodyPr/>
          <a:lstStyle/>
          <a:p>
            <a:pPr>
              <a:defRPr/>
            </a:pPr>
            <a:fld id="{9832D853-D0EC-433E-AD19-BBD406B4F4D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12</a:t>
            </a:fld>
            <a:endParaRPr lang="en-US"/>
          </a:p>
        </p:txBody>
      </p:sp>
    </p:spTree>
    <p:extLst>
      <p:ext uri="{BB962C8B-B14F-4D97-AF65-F5344CB8AC3E}">
        <p14:creationId xmlns:p14="http://schemas.microsoft.com/office/powerpoint/2010/main" xmlns="" val="4209082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1ED6B011-4696-404B-B99E-24B78D5F89EA}"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Standards Committee also cooperates with and supervises the Society’s participation in other organizations in the development, preparation, and adoption of codes, standards, and guidelines to ensure that ASHRAE technical leadership in the areas of HVAC&amp;R in building codes and regulations is established and maintained.</a:t>
            </a:r>
          </a:p>
          <a:p>
            <a:endParaRPr lang="en-US" altLang="en-US" smtClean="0"/>
          </a:p>
        </p:txBody>
      </p:sp>
      <p:sp>
        <p:nvSpPr>
          <p:cNvPr id="4" name="Slide Number Placeholder 3"/>
          <p:cNvSpPr>
            <a:spLocks noGrp="1"/>
          </p:cNvSpPr>
          <p:nvPr>
            <p:ph type="sldNum" sz="quarter" idx="5"/>
          </p:nvPr>
        </p:nvSpPr>
        <p:spPr/>
        <p:txBody>
          <a:bodyPr/>
          <a:lstStyle/>
          <a:p>
            <a:pPr>
              <a:defRPr/>
            </a:pPr>
            <a:fld id="{8E4F532E-C1BC-44C1-A5A3-E75288ADA7F9}"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15</a:t>
            </a:fld>
            <a:endParaRPr lang="en-US"/>
          </a:p>
        </p:txBody>
      </p:sp>
    </p:spTree>
    <p:extLst>
      <p:ext uri="{BB962C8B-B14F-4D97-AF65-F5344CB8AC3E}">
        <p14:creationId xmlns:p14="http://schemas.microsoft.com/office/powerpoint/2010/main" xmlns="" val="681255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16</a:t>
            </a:fld>
            <a:endParaRPr lang="en-US"/>
          </a:p>
        </p:txBody>
      </p:sp>
    </p:spTree>
    <p:extLst>
      <p:ext uri="{BB962C8B-B14F-4D97-AF65-F5344CB8AC3E}">
        <p14:creationId xmlns:p14="http://schemas.microsoft.com/office/powerpoint/2010/main" xmlns="" val="236492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17</a:t>
            </a:fld>
            <a:endParaRPr lang="en-US"/>
          </a:p>
        </p:txBody>
      </p:sp>
    </p:spTree>
    <p:extLst>
      <p:ext uri="{BB962C8B-B14F-4D97-AF65-F5344CB8AC3E}">
        <p14:creationId xmlns:p14="http://schemas.microsoft.com/office/powerpoint/2010/main" xmlns="" val="2313934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18</a:t>
            </a:fld>
            <a:endParaRPr lang="en-US"/>
          </a:p>
        </p:txBody>
      </p:sp>
    </p:spTree>
    <p:extLst>
      <p:ext uri="{BB962C8B-B14F-4D97-AF65-F5344CB8AC3E}">
        <p14:creationId xmlns:p14="http://schemas.microsoft.com/office/powerpoint/2010/main" xmlns="" val="1842397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NFPA = National Fire Protection Association</a:t>
            </a:r>
          </a:p>
          <a:p>
            <a:endParaRPr lang="en-US" altLang="en-US" smtClean="0">
              <a:cs typeface="Times New Roman" pitchFamily="18" charset="0"/>
            </a:endParaRPr>
          </a:p>
          <a:p>
            <a:r>
              <a:rPr lang="en-US" altLang="en-US" b="1" smtClean="0"/>
              <a:t>International Standards Advisory Subcommittee</a:t>
            </a:r>
            <a:r>
              <a:rPr lang="en-US" altLang="en-US" b="1" smtClean="0">
                <a:cs typeface="Times New Roman" pitchFamily="18" charset="0"/>
              </a:rPr>
              <a:t> </a:t>
            </a:r>
            <a:r>
              <a:rPr lang="en-US" altLang="en-US" smtClean="0">
                <a:cs typeface="Times New Roman" pitchFamily="18" charset="0"/>
              </a:rPr>
              <a:t>makes recommendations regarding ASHRAE’s involvement in the </a:t>
            </a:r>
            <a:r>
              <a:rPr lang="en-US" altLang="en-US" b="1" smtClean="0"/>
              <a:t>International Organization for Standardization</a:t>
            </a:r>
            <a:r>
              <a:rPr lang="en-US" altLang="en-US" b="1" smtClean="0">
                <a:cs typeface="Times New Roman" pitchFamily="18" charset="0"/>
              </a:rPr>
              <a:t> </a:t>
            </a:r>
            <a:r>
              <a:rPr lang="en-US" altLang="en-US" smtClean="0">
                <a:cs typeface="Times New Roman" pitchFamily="18" charset="0"/>
              </a:rPr>
              <a:t>standards</a:t>
            </a:r>
          </a:p>
          <a:p>
            <a:endParaRPr lang="en-US" altLang="en-US" smtClean="0"/>
          </a:p>
          <a:p>
            <a:endParaRPr lang="en-US" altLang="en-US" smtClean="0"/>
          </a:p>
        </p:txBody>
      </p:sp>
      <p:sp>
        <p:nvSpPr>
          <p:cNvPr id="4" name="Slide Number Placeholder 3"/>
          <p:cNvSpPr>
            <a:spLocks noGrp="1"/>
          </p:cNvSpPr>
          <p:nvPr>
            <p:ph type="sldNum" sz="quarter" idx="5"/>
          </p:nvPr>
        </p:nvSpPr>
        <p:spPr/>
        <p:txBody>
          <a:bodyPr/>
          <a:lstStyle/>
          <a:p>
            <a:pPr>
              <a:defRPr/>
            </a:pPr>
            <a:fld id="{44EBECE1-4520-4849-9792-BD4039B91B6A}"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Hall Consultants, LLC</a:t>
            </a:r>
            <a:endParaRPr lang="en-US"/>
          </a:p>
        </p:txBody>
      </p:sp>
      <p:sp>
        <p:nvSpPr>
          <p:cNvPr id="5" name="Slide Number Placeholder 4"/>
          <p:cNvSpPr>
            <a:spLocks noGrp="1"/>
          </p:cNvSpPr>
          <p:nvPr>
            <p:ph type="sldNum" sz="quarter" idx="5"/>
          </p:nvPr>
        </p:nvSpPr>
        <p:spPr/>
        <p:txBody>
          <a:bodyPr/>
          <a:lstStyle/>
          <a:p>
            <a:pPr>
              <a:defRPr/>
            </a:pPr>
            <a:fld id="{B0D4DC74-7C90-4821-AF6A-ECF36B48F217}"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cs typeface="Times New Roman" pitchFamily="18" charset="0"/>
              </a:rPr>
              <a:t>PASA = </a:t>
            </a:r>
            <a:r>
              <a:rPr lang="en-US" altLang="en-US" smtClean="0"/>
              <a:t>Procedures for ASHRAE Standards Actions</a:t>
            </a:r>
            <a:endParaRPr lang="en-US" altLang="en-US" smtClean="0">
              <a:cs typeface="Times New Roman" pitchFamily="18" charset="0"/>
            </a:endParaRPr>
          </a:p>
          <a:p>
            <a:r>
              <a:rPr lang="en-US" altLang="en-US" smtClean="0">
                <a:cs typeface="Times New Roman" pitchFamily="18" charset="0"/>
              </a:rPr>
              <a:t>PAGA = </a:t>
            </a:r>
            <a:r>
              <a:rPr lang="en-US" altLang="en-US" smtClean="0"/>
              <a:t>Procedures for ASHRAE Guidelines Actions</a:t>
            </a:r>
            <a:endParaRPr lang="en-US" altLang="en-US" smtClean="0">
              <a:cs typeface="Times New Roman" pitchFamily="18" charset="0"/>
            </a:endParaRPr>
          </a:p>
          <a:p>
            <a:r>
              <a:rPr lang="en-US" altLang="en-US" smtClean="0">
                <a:cs typeface="Times New Roman" pitchFamily="18" charset="0"/>
              </a:rPr>
              <a:t>ROB = </a:t>
            </a:r>
            <a:r>
              <a:rPr lang="en-US" altLang="en-US" smtClean="0"/>
              <a:t>Rules of the Board of Directors</a:t>
            </a:r>
            <a:endParaRPr lang="en-US" altLang="en-US" smtClean="0">
              <a:cs typeface="Times New Roman" pitchFamily="18" charset="0"/>
            </a:endParaRPr>
          </a:p>
          <a:p>
            <a:r>
              <a:rPr lang="en-US" altLang="en-US" smtClean="0">
                <a:cs typeface="Times New Roman" pitchFamily="18" charset="0"/>
              </a:rPr>
              <a:t>MOP = </a:t>
            </a:r>
            <a:r>
              <a:rPr lang="en-US" altLang="en-US" smtClean="0"/>
              <a:t>Manual of Procedures</a:t>
            </a:r>
          </a:p>
        </p:txBody>
      </p:sp>
      <p:sp>
        <p:nvSpPr>
          <p:cNvPr id="4" name="Slide Number Placeholder 3"/>
          <p:cNvSpPr>
            <a:spLocks noGrp="1"/>
          </p:cNvSpPr>
          <p:nvPr>
            <p:ph type="sldNum" sz="quarter" idx="5"/>
          </p:nvPr>
        </p:nvSpPr>
        <p:spPr/>
        <p:txBody>
          <a:bodyPr/>
          <a:lstStyle/>
          <a:p>
            <a:pPr>
              <a:defRPr/>
            </a:pPr>
            <a:fld id="{18ABDBAC-943D-4156-8701-735D28EE922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21</a:t>
            </a:fld>
            <a:endParaRPr lang="en-US"/>
          </a:p>
        </p:txBody>
      </p:sp>
    </p:spTree>
    <p:extLst>
      <p:ext uri="{BB962C8B-B14F-4D97-AF65-F5344CB8AC3E}">
        <p14:creationId xmlns:p14="http://schemas.microsoft.com/office/powerpoint/2010/main" xmlns="" val="28285358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22</a:t>
            </a:fld>
            <a:endParaRPr lang="en-US"/>
          </a:p>
        </p:txBody>
      </p:sp>
    </p:spTree>
    <p:extLst>
      <p:ext uri="{BB962C8B-B14F-4D97-AF65-F5344CB8AC3E}">
        <p14:creationId xmlns:p14="http://schemas.microsoft.com/office/powerpoint/2010/main" xmlns="" val="2010985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8674A163-52EC-4769-8FC7-1B53BE1C86B4}" type="slidenum">
              <a:rPr lang="en-US" smtClean="0"/>
              <a:pPr>
                <a:defRPr/>
              </a:pPr>
              <a:t>23</a:t>
            </a:fld>
            <a:endParaRPr lang="en-US" dirty="0"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24</a:t>
            </a:fld>
            <a:endParaRPr lang="en-US"/>
          </a:p>
        </p:txBody>
      </p:sp>
    </p:spTree>
    <p:extLst>
      <p:ext uri="{BB962C8B-B14F-4D97-AF65-F5344CB8AC3E}">
        <p14:creationId xmlns:p14="http://schemas.microsoft.com/office/powerpoint/2010/main" xmlns="" val="17767487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Everyone should become familiar with all of these documents… we will discuss each one briefly…</a:t>
            </a:r>
          </a:p>
          <a:p>
            <a:endParaRPr lang="en-US" altLang="en-US" smtClean="0"/>
          </a:p>
        </p:txBody>
      </p:sp>
      <p:sp>
        <p:nvSpPr>
          <p:cNvPr id="4" name="Slide Number Placeholder 3"/>
          <p:cNvSpPr>
            <a:spLocks noGrp="1"/>
          </p:cNvSpPr>
          <p:nvPr>
            <p:ph type="sldNum" sz="quarter" idx="5"/>
          </p:nvPr>
        </p:nvSpPr>
        <p:spPr/>
        <p:txBody>
          <a:bodyPr/>
          <a:lstStyle/>
          <a:p>
            <a:pPr>
              <a:defRPr/>
            </a:pPr>
            <a:fld id="{11FA5181-F473-4530-8A75-E682C2BBDAE8}"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26</a:t>
            </a:fld>
            <a:endParaRPr lang="en-US"/>
          </a:p>
        </p:txBody>
      </p:sp>
    </p:spTree>
    <p:extLst>
      <p:ext uri="{BB962C8B-B14F-4D97-AF65-F5344CB8AC3E}">
        <p14:creationId xmlns:p14="http://schemas.microsoft.com/office/powerpoint/2010/main" xmlns="" val="34225576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27</a:t>
            </a:fld>
            <a:endParaRPr lang="en-US"/>
          </a:p>
        </p:txBody>
      </p:sp>
    </p:spTree>
    <p:extLst>
      <p:ext uri="{BB962C8B-B14F-4D97-AF65-F5344CB8AC3E}">
        <p14:creationId xmlns:p14="http://schemas.microsoft.com/office/powerpoint/2010/main" xmlns="" val="16730688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28</a:t>
            </a:fld>
            <a:endParaRPr lang="en-US"/>
          </a:p>
        </p:txBody>
      </p:sp>
    </p:spTree>
    <p:extLst>
      <p:ext uri="{BB962C8B-B14F-4D97-AF65-F5344CB8AC3E}">
        <p14:creationId xmlns:p14="http://schemas.microsoft.com/office/powerpoint/2010/main" xmlns="" val="19847279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29</a:t>
            </a:fld>
            <a:endParaRPr lang="en-US"/>
          </a:p>
        </p:txBody>
      </p:sp>
    </p:spTree>
    <p:extLst>
      <p:ext uri="{BB962C8B-B14F-4D97-AF65-F5344CB8AC3E}">
        <p14:creationId xmlns:p14="http://schemas.microsoft.com/office/powerpoint/2010/main" xmlns="" val="1980340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2F45379C-8035-4546-92D5-48EEAF9F8602}"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30</a:t>
            </a:fld>
            <a:endParaRPr lang="en-US"/>
          </a:p>
        </p:txBody>
      </p:sp>
    </p:spTree>
    <p:extLst>
      <p:ext uri="{BB962C8B-B14F-4D97-AF65-F5344CB8AC3E}">
        <p14:creationId xmlns:p14="http://schemas.microsoft.com/office/powerpoint/2010/main" xmlns="" val="4538957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31</a:t>
            </a:fld>
            <a:endParaRPr lang="en-US"/>
          </a:p>
        </p:txBody>
      </p:sp>
    </p:spTree>
    <p:extLst>
      <p:ext uri="{BB962C8B-B14F-4D97-AF65-F5344CB8AC3E}">
        <p14:creationId xmlns:p14="http://schemas.microsoft.com/office/powerpoint/2010/main" xmlns="" val="4427339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32</a:t>
            </a:fld>
            <a:endParaRPr lang="en-US"/>
          </a:p>
        </p:txBody>
      </p:sp>
    </p:spTree>
    <p:extLst>
      <p:ext uri="{BB962C8B-B14F-4D97-AF65-F5344CB8AC3E}">
        <p14:creationId xmlns:p14="http://schemas.microsoft.com/office/powerpoint/2010/main" xmlns="" val="42340634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968F519D-C5C6-4996-9EB1-17983B7CA7B2}"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34</a:t>
            </a:fld>
            <a:endParaRPr lang="en-US"/>
          </a:p>
        </p:txBody>
      </p:sp>
    </p:spTree>
    <p:extLst>
      <p:ext uri="{BB962C8B-B14F-4D97-AF65-F5344CB8AC3E}">
        <p14:creationId xmlns:p14="http://schemas.microsoft.com/office/powerpoint/2010/main" xmlns="" val="27878780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D539FA2E-A102-45F4-8FD9-9722E48BFDC9}"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36</a:t>
            </a:fld>
            <a:endParaRPr lang="en-US"/>
          </a:p>
        </p:txBody>
      </p:sp>
    </p:spTree>
    <p:extLst>
      <p:ext uri="{BB962C8B-B14F-4D97-AF65-F5344CB8AC3E}">
        <p14:creationId xmlns:p14="http://schemas.microsoft.com/office/powerpoint/2010/main" xmlns="" val="23720783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37</a:t>
            </a:fld>
            <a:endParaRPr lang="en-US"/>
          </a:p>
        </p:txBody>
      </p:sp>
    </p:spTree>
    <p:extLst>
      <p:ext uri="{BB962C8B-B14F-4D97-AF65-F5344CB8AC3E}">
        <p14:creationId xmlns:p14="http://schemas.microsoft.com/office/powerpoint/2010/main" xmlns="" val="28120714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38</a:t>
            </a:fld>
            <a:endParaRPr lang="en-US"/>
          </a:p>
        </p:txBody>
      </p:sp>
    </p:spTree>
    <p:extLst>
      <p:ext uri="{BB962C8B-B14F-4D97-AF65-F5344CB8AC3E}">
        <p14:creationId xmlns:p14="http://schemas.microsoft.com/office/powerpoint/2010/main" xmlns="" val="39968875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39</a:t>
            </a:fld>
            <a:endParaRPr lang="en-US"/>
          </a:p>
        </p:txBody>
      </p:sp>
    </p:spTree>
    <p:extLst>
      <p:ext uri="{BB962C8B-B14F-4D97-AF65-F5344CB8AC3E}">
        <p14:creationId xmlns:p14="http://schemas.microsoft.com/office/powerpoint/2010/main" xmlns="" val="884339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4</a:t>
            </a:fld>
            <a:endParaRPr lang="en-US"/>
          </a:p>
        </p:txBody>
      </p:sp>
    </p:spTree>
    <p:extLst>
      <p:ext uri="{BB962C8B-B14F-4D97-AF65-F5344CB8AC3E}">
        <p14:creationId xmlns:p14="http://schemas.microsoft.com/office/powerpoint/2010/main" xmlns="" val="364151663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40</a:t>
            </a:fld>
            <a:endParaRPr lang="en-US"/>
          </a:p>
        </p:txBody>
      </p:sp>
    </p:spTree>
    <p:extLst>
      <p:ext uri="{BB962C8B-B14F-4D97-AF65-F5344CB8AC3E}">
        <p14:creationId xmlns:p14="http://schemas.microsoft.com/office/powerpoint/2010/main" xmlns="" val="39856231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41</a:t>
            </a:fld>
            <a:endParaRPr lang="en-US"/>
          </a:p>
        </p:txBody>
      </p:sp>
    </p:spTree>
    <p:extLst>
      <p:ext uri="{BB962C8B-B14F-4D97-AF65-F5344CB8AC3E}">
        <p14:creationId xmlns:p14="http://schemas.microsoft.com/office/powerpoint/2010/main" xmlns="" val="27265245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42</a:t>
            </a:fld>
            <a:endParaRPr lang="en-US"/>
          </a:p>
        </p:txBody>
      </p:sp>
    </p:spTree>
    <p:extLst>
      <p:ext uri="{BB962C8B-B14F-4D97-AF65-F5344CB8AC3E}">
        <p14:creationId xmlns:p14="http://schemas.microsoft.com/office/powerpoint/2010/main" xmlns="" val="9529200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Hall Consultants, LLC</a:t>
            </a:r>
            <a:endParaRPr lang="en-US"/>
          </a:p>
        </p:txBody>
      </p:sp>
      <p:sp>
        <p:nvSpPr>
          <p:cNvPr id="5" name="Slide Number Placeholder 4"/>
          <p:cNvSpPr>
            <a:spLocks noGrp="1"/>
          </p:cNvSpPr>
          <p:nvPr>
            <p:ph type="sldNum" sz="quarter" idx="5"/>
          </p:nvPr>
        </p:nvSpPr>
        <p:spPr/>
        <p:txBody>
          <a:bodyPr/>
          <a:lstStyle/>
          <a:p>
            <a:pPr>
              <a:defRPr/>
            </a:pPr>
            <a:fld id="{22F58CAE-0641-49BE-918F-45374F1D79CA}"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44</a:t>
            </a:fld>
            <a:endParaRPr lang="en-US"/>
          </a:p>
        </p:txBody>
      </p:sp>
    </p:spTree>
    <p:extLst>
      <p:ext uri="{BB962C8B-B14F-4D97-AF65-F5344CB8AC3E}">
        <p14:creationId xmlns:p14="http://schemas.microsoft.com/office/powerpoint/2010/main" xmlns="" val="15703245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4812669E-23D3-429D-A059-8D87F06ABAEB}"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Hall Consultants, LLC</a:t>
            </a:r>
            <a:endParaRPr lang="en-US"/>
          </a:p>
        </p:txBody>
      </p:sp>
      <p:sp>
        <p:nvSpPr>
          <p:cNvPr id="5" name="Slide Number Placeholder 4"/>
          <p:cNvSpPr>
            <a:spLocks noGrp="1"/>
          </p:cNvSpPr>
          <p:nvPr>
            <p:ph type="sldNum" sz="quarter" idx="5"/>
          </p:nvPr>
        </p:nvSpPr>
        <p:spPr/>
        <p:txBody>
          <a:bodyPr/>
          <a:lstStyle/>
          <a:p>
            <a:pPr>
              <a:defRPr/>
            </a:pPr>
            <a:fld id="{2B806DDC-847C-4EA7-B190-612635DE53B6}"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a:p>
            <a:endParaRPr lang="en-US" altLang="en-US" smtClean="0"/>
          </a:p>
        </p:txBody>
      </p:sp>
      <p:sp>
        <p:nvSpPr>
          <p:cNvPr id="4" name="Footer Placeholder 3"/>
          <p:cNvSpPr>
            <a:spLocks noGrp="1"/>
          </p:cNvSpPr>
          <p:nvPr>
            <p:ph type="ftr" sz="quarter" idx="4"/>
          </p:nvPr>
        </p:nvSpPr>
        <p:spPr/>
        <p:txBody>
          <a:bodyPr/>
          <a:lstStyle/>
          <a:p>
            <a:pPr>
              <a:defRPr/>
            </a:pPr>
            <a:r>
              <a:rPr lang="en-US" smtClean="0"/>
              <a:t>Hall Consultants, LLC</a:t>
            </a:r>
            <a:endParaRPr lang="en-US"/>
          </a:p>
        </p:txBody>
      </p:sp>
      <p:sp>
        <p:nvSpPr>
          <p:cNvPr id="5" name="Slide Number Placeholder 4"/>
          <p:cNvSpPr>
            <a:spLocks noGrp="1"/>
          </p:cNvSpPr>
          <p:nvPr>
            <p:ph type="sldNum" sz="quarter" idx="5"/>
          </p:nvPr>
        </p:nvSpPr>
        <p:spPr/>
        <p:txBody>
          <a:bodyPr/>
          <a:lstStyle/>
          <a:p>
            <a:pPr>
              <a:defRPr/>
            </a:pPr>
            <a:fld id="{BE8FD595-4288-49A9-A19F-1D3549D01B03}"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48</a:t>
            </a:fld>
            <a:endParaRPr lang="en-US"/>
          </a:p>
        </p:txBody>
      </p:sp>
    </p:spTree>
    <p:extLst>
      <p:ext uri="{BB962C8B-B14F-4D97-AF65-F5344CB8AC3E}">
        <p14:creationId xmlns:p14="http://schemas.microsoft.com/office/powerpoint/2010/main" xmlns="" val="29754156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49</a:t>
            </a:fld>
            <a:endParaRPr lang="en-US"/>
          </a:p>
        </p:txBody>
      </p:sp>
    </p:spTree>
    <p:extLst>
      <p:ext uri="{BB962C8B-B14F-4D97-AF65-F5344CB8AC3E}">
        <p14:creationId xmlns:p14="http://schemas.microsoft.com/office/powerpoint/2010/main" xmlns="" val="3137514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defTabSz="919644"/>
            <a:endParaRPr lang="en-US" altLang="en-US" smtClean="0"/>
          </a:p>
          <a:p>
            <a:pPr defTabSz="919644"/>
            <a:endParaRPr lang="en-US" altLang="en-US" smtClean="0"/>
          </a:p>
        </p:txBody>
      </p:sp>
      <p:sp>
        <p:nvSpPr>
          <p:cNvPr id="4" name="Slide Number Placeholder 3"/>
          <p:cNvSpPr>
            <a:spLocks noGrp="1"/>
          </p:cNvSpPr>
          <p:nvPr>
            <p:ph type="sldNum" sz="quarter" idx="5"/>
          </p:nvPr>
        </p:nvSpPr>
        <p:spPr/>
        <p:txBody>
          <a:bodyPr/>
          <a:lstStyle/>
          <a:p>
            <a:pPr>
              <a:defRPr/>
            </a:pPr>
            <a:fld id="{3B9C7DF7-64B9-4929-962F-35EF309ACF33}"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6</a:t>
            </a:fld>
            <a:endParaRPr lang="en-US"/>
          </a:p>
        </p:txBody>
      </p:sp>
    </p:spTree>
    <p:extLst>
      <p:ext uri="{BB962C8B-B14F-4D97-AF65-F5344CB8AC3E}">
        <p14:creationId xmlns:p14="http://schemas.microsoft.com/office/powerpoint/2010/main" xmlns="" val="3918124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defTabSz="919644"/>
            <a:r>
              <a:rPr lang="en-US" altLang="en-US" dirty="0" smtClean="0"/>
              <a:t>Since 1976, ASHRAE has been accredited by ANSI as a developer of American National Standards under the Accredited Organization Method.  </a:t>
            </a:r>
          </a:p>
          <a:p>
            <a:pPr defTabSz="919644"/>
            <a:endParaRPr lang="en-US" altLang="en-US" dirty="0" smtClean="0"/>
          </a:p>
          <a:p>
            <a:pPr defTabSz="919644"/>
            <a:r>
              <a:rPr lang="en-US" altLang="en-US" dirty="0" smtClean="0"/>
              <a:t>Continuation of ANSI accreditation is based on ASHRAE procedures and practices for standards development meeting the criteria for accreditation outlined in ANSI Essential Requirements. </a:t>
            </a:r>
          </a:p>
          <a:p>
            <a:pPr defTabSz="919644"/>
            <a:endParaRPr lang="en-US" altLang="en-US" dirty="0" smtClean="0"/>
          </a:p>
          <a:p>
            <a:pPr defTabSz="919644"/>
            <a:r>
              <a:rPr lang="en-US" altLang="en-US" dirty="0" smtClean="0"/>
              <a:t>Each of you must become familiar with ANSI requirements. For those of you who have served on a project committee another review of its requirements is worthwhile given that the standards committee is responsible for ensuring policies and procedures have been followed prior to recommending a Standard Committee Document be approved by the Board.</a:t>
            </a:r>
          </a:p>
          <a:p>
            <a:pPr defTabSz="919644"/>
            <a:endParaRPr lang="en-US" altLang="en-US" dirty="0" smtClean="0"/>
          </a:p>
          <a:p>
            <a:pPr defTabSz="919644"/>
            <a:r>
              <a:rPr lang="en-US" altLang="en-US" dirty="0" smtClean="0"/>
              <a:t>I urge each of you to review the document carefully as part of your fiduciary responsibility as an ASHRAE Standards Committee member.</a:t>
            </a:r>
          </a:p>
        </p:txBody>
      </p:sp>
      <p:sp>
        <p:nvSpPr>
          <p:cNvPr id="4" name="Slide Number Placeholder 3"/>
          <p:cNvSpPr>
            <a:spLocks noGrp="1"/>
          </p:cNvSpPr>
          <p:nvPr>
            <p:ph type="sldNum" sz="quarter" idx="5"/>
          </p:nvPr>
        </p:nvSpPr>
        <p:spPr/>
        <p:txBody>
          <a:bodyPr/>
          <a:lstStyle/>
          <a:p>
            <a:pPr>
              <a:defRPr/>
            </a:pPr>
            <a:fld id="{BA538E12-C05C-4C07-9610-CBB4F1F8227A}"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6DA12AD-A426-49E1-86BF-F105DDF661ED}" type="slidenum">
              <a:rPr lang="en-US" smtClean="0"/>
              <a:pPr>
                <a:defRPr/>
              </a:pPr>
              <a:t>8</a:t>
            </a:fld>
            <a:endParaRPr lang="en-US"/>
          </a:p>
        </p:txBody>
      </p:sp>
    </p:spTree>
    <p:extLst>
      <p:ext uri="{BB962C8B-B14F-4D97-AF65-F5344CB8AC3E}">
        <p14:creationId xmlns:p14="http://schemas.microsoft.com/office/powerpoint/2010/main" xmlns="" val="2367813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Openness is one of the ANSI essential concepts are required in all ASHRAE standards development efforts.</a:t>
            </a:r>
          </a:p>
          <a:p>
            <a:r>
              <a:rPr lang="en-US" altLang="en-US" smtClean="0"/>
              <a:t>(Read  the Slide)</a:t>
            </a:r>
          </a:p>
        </p:txBody>
      </p:sp>
      <p:sp>
        <p:nvSpPr>
          <p:cNvPr id="4" name="Footer Placeholder 3"/>
          <p:cNvSpPr>
            <a:spLocks noGrp="1"/>
          </p:cNvSpPr>
          <p:nvPr>
            <p:ph type="ftr" sz="quarter" idx="4"/>
          </p:nvPr>
        </p:nvSpPr>
        <p:spPr/>
        <p:txBody>
          <a:bodyPr/>
          <a:lstStyle/>
          <a:p>
            <a:pPr>
              <a:defRPr/>
            </a:pPr>
            <a:r>
              <a:rPr lang="en-US"/>
              <a:t>Running an Effective Meeting</a:t>
            </a:r>
          </a:p>
        </p:txBody>
      </p:sp>
      <p:sp>
        <p:nvSpPr>
          <p:cNvPr id="5" name="Slide Number Placeholder 4"/>
          <p:cNvSpPr>
            <a:spLocks noGrp="1"/>
          </p:cNvSpPr>
          <p:nvPr>
            <p:ph type="sldNum" sz="quarter" idx="5"/>
          </p:nvPr>
        </p:nvSpPr>
        <p:spPr/>
        <p:txBody>
          <a:bodyPr/>
          <a:lstStyle/>
          <a:p>
            <a:pPr>
              <a:defRPr/>
            </a:pPr>
            <a:fld id="{2C11A0FB-B023-4D50-9836-607062B2B7CE}"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 name="Straight Connector 4"/>
          <p:cNvCxnSpPr/>
          <p:nvPr userDrawn="1"/>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6" name="Picture 8" descr="C:\Users\sreiniche\AppData\Local\Microsoft\Windows\Temporary Internet Files\Content.Outlook\N2DAJC5E\ASHRAE_logo_cmyk-transparent.gif"/>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6172200" y="152400"/>
            <a:ext cx="2384425" cy="1646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685800" y="2130425"/>
            <a:ext cx="6400800" cy="1470025"/>
          </a:xfrm>
        </p:spPr>
        <p:txBody>
          <a:bodyPr>
            <a:normAutofit/>
          </a:bodyPr>
          <a:lstStyle>
            <a:lvl1pPr algn="l">
              <a:defRPr sz="4000" b="1">
                <a:solidFill>
                  <a:srgbClr val="0033CC"/>
                </a:solidFill>
                <a:latin typeface="Arial" pitchFamily="34" charset="0"/>
                <a:cs typeface="Arial" pitchFamily="34" charset="0"/>
              </a:defRPr>
            </a:lvl1pPr>
          </a:lstStyle>
          <a:p>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baseline="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8" name="Footer Placeholder 4"/>
          <p:cNvSpPr>
            <a:spLocks noGrp="1"/>
          </p:cNvSpPr>
          <p:nvPr>
            <p:ph type="ftr" sz="quarter" idx="11"/>
          </p:nvPr>
        </p:nvSpPr>
        <p:spPr/>
        <p:txBody>
          <a:bodyPr/>
          <a:lstStyle>
            <a:lvl1pPr>
              <a:defRPr sz="1000"/>
            </a:lvl1pPr>
          </a:lstStyle>
          <a:p>
            <a:pPr>
              <a:defRPr/>
            </a:pPr>
            <a:endParaRPr lang="en-US" dirty="0"/>
          </a:p>
        </p:txBody>
      </p:sp>
      <p:sp>
        <p:nvSpPr>
          <p:cNvPr id="9" name="Slide Number Placeholder 5"/>
          <p:cNvSpPr>
            <a:spLocks noGrp="1"/>
          </p:cNvSpPr>
          <p:nvPr>
            <p:ph type="sldNum" sz="quarter" idx="12"/>
          </p:nvPr>
        </p:nvSpPr>
        <p:spPr/>
        <p:txBody>
          <a:bodyPr/>
          <a:lstStyle>
            <a:lvl1pPr>
              <a:defRPr sz="1000" b="1"/>
            </a:lvl1pPr>
          </a:lstStyle>
          <a:p>
            <a:pPr>
              <a:defRPr/>
            </a:pPr>
            <a:fld id="{C2FFBAD4-FFF0-4D48-BA22-EA3E45A6B635}" type="slidenum">
              <a:rPr lang="en-US"/>
              <a:pPr>
                <a:defRPr/>
              </a:pPr>
              <a:t>‹#›</a:t>
            </a:fld>
            <a:endParaRPr lang="en-US" dirty="0"/>
          </a:p>
        </p:txBody>
      </p:sp>
    </p:spTree>
    <p:extLst>
      <p:ext uri="{BB962C8B-B14F-4D97-AF65-F5344CB8AC3E}">
        <p14:creationId xmlns:p14="http://schemas.microsoft.com/office/powerpoint/2010/main" xmlns="" val="3799957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smtClean="0"/>
          </a:p>
        </p:txBody>
      </p:sp>
      <p:sp>
        <p:nvSpPr>
          <p:cNvPr id="7" name="Slide Number Placeholder 5"/>
          <p:cNvSpPr>
            <a:spLocks noGrp="1"/>
          </p:cNvSpPr>
          <p:nvPr>
            <p:ph type="sldNum" sz="quarter" idx="12"/>
          </p:nvPr>
        </p:nvSpPr>
        <p:spPr/>
        <p:txBody>
          <a:bodyPr/>
          <a:lstStyle>
            <a:lvl1pPr>
              <a:defRPr/>
            </a:lvl1pPr>
          </a:lstStyle>
          <a:p>
            <a:pPr>
              <a:defRPr/>
            </a:pPr>
            <a:fld id="{0A95B245-9536-47DF-A1A0-7F5E785EBEFA}" type="slidenum">
              <a:rPr lang="en-US"/>
              <a:pPr>
                <a:defRPr/>
              </a:pPr>
              <a:t>‹#›</a:t>
            </a:fld>
            <a:endParaRPr lang="en-US"/>
          </a:p>
        </p:txBody>
      </p:sp>
    </p:spTree>
    <p:extLst>
      <p:ext uri="{BB962C8B-B14F-4D97-AF65-F5344CB8AC3E}">
        <p14:creationId xmlns:p14="http://schemas.microsoft.com/office/powerpoint/2010/main" xmlns="" val="1018169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Mid point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6400800" cy="1470025"/>
          </a:xfrm>
        </p:spPr>
        <p:txBody>
          <a:bodyPr>
            <a:normAutofit/>
          </a:bodyPr>
          <a:lstStyle>
            <a:lvl1pPr>
              <a:defRPr sz="3600"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smtClean="0"/>
          </a:p>
        </p:txBody>
      </p:sp>
      <p:sp>
        <p:nvSpPr>
          <p:cNvPr id="6" name="Slide Number Placeholder 5"/>
          <p:cNvSpPr>
            <a:spLocks noGrp="1"/>
          </p:cNvSpPr>
          <p:nvPr>
            <p:ph type="sldNum" sz="quarter" idx="12"/>
          </p:nvPr>
        </p:nvSpPr>
        <p:spPr/>
        <p:txBody>
          <a:bodyPr/>
          <a:lstStyle>
            <a:lvl1pPr>
              <a:defRPr/>
            </a:lvl1pPr>
          </a:lstStyle>
          <a:p>
            <a:pPr>
              <a:defRPr/>
            </a:pPr>
            <a:fld id="{FEA48A5B-9BEC-4E74-AD20-688CEEB17764}" type="slidenum">
              <a:rPr lang="en-US"/>
              <a:pPr>
                <a:defRPr/>
              </a:pPr>
              <a:t>‹#›</a:t>
            </a:fld>
            <a:endParaRPr lang="en-US" dirty="0"/>
          </a:p>
        </p:txBody>
      </p:sp>
    </p:spTree>
    <p:extLst>
      <p:ext uri="{BB962C8B-B14F-4D97-AF65-F5344CB8AC3E}">
        <p14:creationId xmlns:p14="http://schemas.microsoft.com/office/powerpoint/2010/main" xmlns="" val="3253160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609043"/>
            <a:ext cx="2895600" cy="244475"/>
          </a:xfrm>
        </p:spPr>
        <p:txBody>
          <a:bodyPr/>
          <a:lstStyle>
            <a:lvl1pPr>
              <a:defRPr/>
            </a:lvl1pPr>
          </a:lstStyle>
          <a:p>
            <a:pPr>
              <a:defRPr/>
            </a:pPr>
            <a:endParaRPr lang="en-US" dirty="0" smtClean="0"/>
          </a:p>
        </p:txBody>
      </p:sp>
      <p:sp>
        <p:nvSpPr>
          <p:cNvPr id="6" name="Slide Number Placeholder 5"/>
          <p:cNvSpPr>
            <a:spLocks noGrp="1"/>
          </p:cNvSpPr>
          <p:nvPr>
            <p:ph type="sldNum" sz="quarter" idx="12"/>
          </p:nvPr>
        </p:nvSpPr>
        <p:spPr>
          <a:xfrm>
            <a:off x="7010400" y="6613525"/>
            <a:ext cx="2133600" cy="244475"/>
          </a:xfrm>
        </p:spPr>
        <p:txBody>
          <a:bodyPr/>
          <a:lstStyle>
            <a:lvl1pPr>
              <a:defRPr/>
            </a:lvl1pPr>
          </a:lstStyle>
          <a:p>
            <a:pPr>
              <a:defRPr/>
            </a:pPr>
            <a:fld id="{1AC43AE8-8C32-401B-9F82-0935B0AC20D2}" type="slidenum">
              <a:rPr lang="en-US"/>
              <a:pPr>
                <a:defRPr/>
              </a:pPr>
              <a:t>‹#›</a:t>
            </a:fld>
            <a:endParaRPr lang="en-US" dirty="0"/>
          </a:p>
        </p:txBody>
      </p:sp>
    </p:spTree>
    <p:extLst>
      <p:ext uri="{BB962C8B-B14F-4D97-AF65-F5344CB8AC3E}">
        <p14:creationId xmlns:p14="http://schemas.microsoft.com/office/powerpoint/2010/main" xmlns="" val="2645542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smtClean="0"/>
          </a:p>
        </p:txBody>
      </p:sp>
      <p:sp>
        <p:nvSpPr>
          <p:cNvPr id="7" name="Slide Number Placeholder 5"/>
          <p:cNvSpPr>
            <a:spLocks noGrp="1"/>
          </p:cNvSpPr>
          <p:nvPr>
            <p:ph type="sldNum" sz="quarter" idx="12"/>
          </p:nvPr>
        </p:nvSpPr>
        <p:spPr/>
        <p:txBody>
          <a:bodyPr/>
          <a:lstStyle>
            <a:lvl1pPr>
              <a:defRPr/>
            </a:lvl1pPr>
          </a:lstStyle>
          <a:p>
            <a:pPr>
              <a:defRPr/>
            </a:pPr>
            <a:fld id="{B029643A-3018-4C5D-B043-A0A45186ADC4}" type="slidenum">
              <a:rPr lang="en-US"/>
              <a:pPr>
                <a:defRPr/>
              </a:pPr>
              <a:t>‹#›</a:t>
            </a:fld>
            <a:endParaRPr lang="en-US" dirty="0"/>
          </a:p>
        </p:txBody>
      </p:sp>
    </p:spTree>
    <p:extLst>
      <p:ext uri="{BB962C8B-B14F-4D97-AF65-F5344CB8AC3E}">
        <p14:creationId xmlns:p14="http://schemas.microsoft.com/office/powerpoint/2010/main" xmlns="" val="1379765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66801"/>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00200"/>
            <a:ext cx="4040188"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66801"/>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00200"/>
            <a:ext cx="4041775"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smtClean="0"/>
          </a:p>
        </p:txBody>
      </p:sp>
      <p:sp>
        <p:nvSpPr>
          <p:cNvPr id="9" name="Slide Number Placeholder 5"/>
          <p:cNvSpPr>
            <a:spLocks noGrp="1"/>
          </p:cNvSpPr>
          <p:nvPr>
            <p:ph type="sldNum" sz="quarter" idx="12"/>
          </p:nvPr>
        </p:nvSpPr>
        <p:spPr/>
        <p:txBody>
          <a:bodyPr/>
          <a:lstStyle>
            <a:lvl1pPr>
              <a:defRPr/>
            </a:lvl1pPr>
          </a:lstStyle>
          <a:p>
            <a:pPr>
              <a:defRPr/>
            </a:pPr>
            <a:fld id="{A973B698-9787-4417-964E-4187B5A0CAEA}" type="slidenum">
              <a:rPr lang="en-US"/>
              <a:pPr>
                <a:defRPr/>
              </a:pPr>
              <a:t>‹#›</a:t>
            </a:fld>
            <a:endParaRPr lang="en-US" dirty="0"/>
          </a:p>
        </p:txBody>
      </p:sp>
    </p:spTree>
    <p:extLst>
      <p:ext uri="{BB962C8B-B14F-4D97-AF65-F5344CB8AC3E}">
        <p14:creationId xmlns:p14="http://schemas.microsoft.com/office/powerpoint/2010/main" xmlns="" val="3406817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smtClean="0"/>
          </a:p>
        </p:txBody>
      </p:sp>
      <p:sp>
        <p:nvSpPr>
          <p:cNvPr id="5" name="Slide Number Placeholder 5"/>
          <p:cNvSpPr>
            <a:spLocks noGrp="1"/>
          </p:cNvSpPr>
          <p:nvPr>
            <p:ph type="sldNum" sz="quarter" idx="12"/>
          </p:nvPr>
        </p:nvSpPr>
        <p:spPr/>
        <p:txBody>
          <a:bodyPr/>
          <a:lstStyle>
            <a:lvl1pPr>
              <a:defRPr/>
            </a:lvl1pPr>
          </a:lstStyle>
          <a:p>
            <a:pPr>
              <a:defRPr/>
            </a:pPr>
            <a:fld id="{0E203E6D-B9BE-4EBB-8F90-0DB67AA8D436}" type="slidenum">
              <a:rPr lang="en-US"/>
              <a:pPr>
                <a:defRPr/>
              </a:pPr>
              <a:t>‹#›</a:t>
            </a:fld>
            <a:endParaRPr lang="en-US" dirty="0"/>
          </a:p>
        </p:txBody>
      </p:sp>
    </p:spTree>
    <p:extLst>
      <p:ext uri="{BB962C8B-B14F-4D97-AF65-F5344CB8AC3E}">
        <p14:creationId xmlns:p14="http://schemas.microsoft.com/office/powerpoint/2010/main" xmlns="" val="416036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p:txBody>
          <a:bodyPr/>
          <a:lstStyle>
            <a:lvl1pPr>
              <a:defRPr/>
            </a:lvl1pPr>
          </a:lstStyle>
          <a:p>
            <a:pPr>
              <a:defRPr/>
            </a:pPr>
            <a:endParaRPr lang="en-US" dirty="0" smtClean="0"/>
          </a:p>
        </p:txBody>
      </p:sp>
      <p:sp>
        <p:nvSpPr>
          <p:cNvPr id="4" name="Slide Number Placeholder 5"/>
          <p:cNvSpPr>
            <a:spLocks noGrp="1"/>
          </p:cNvSpPr>
          <p:nvPr>
            <p:ph type="sldNum" sz="quarter" idx="12"/>
          </p:nvPr>
        </p:nvSpPr>
        <p:spPr/>
        <p:txBody>
          <a:bodyPr/>
          <a:lstStyle>
            <a:lvl1pPr>
              <a:defRPr/>
            </a:lvl1pPr>
          </a:lstStyle>
          <a:p>
            <a:pPr>
              <a:defRPr/>
            </a:pPr>
            <a:fld id="{D106C190-FAF3-4DC5-9BDE-01AC8C2352CA}" type="slidenum">
              <a:rPr lang="en-US"/>
              <a:pPr>
                <a:defRPr/>
              </a:pPr>
              <a:t>‹#›</a:t>
            </a:fld>
            <a:endParaRPr lang="en-US" dirty="0"/>
          </a:p>
        </p:txBody>
      </p:sp>
    </p:spTree>
    <p:extLst>
      <p:ext uri="{BB962C8B-B14F-4D97-AF65-F5344CB8AC3E}">
        <p14:creationId xmlns:p14="http://schemas.microsoft.com/office/powerpoint/2010/main" xmlns="" val="171018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endParaRPr lang="en-US" dirty="0" smtClean="0"/>
          </a:p>
        </p:txBody>
      </p:sp>
      <p:sp>
        <p:nvSpPr>
          <p:cNvPr id="6" name="Slide Number Placeholder 5"/>
          <p:cNvSpPr>
            <a:spLocks noGrp="1"/>
          </p:cNvSpPr>
          <p:nvPr>
            <p:ph type="sldNum" sz="quarter" idx="12"/>
          </p:nvPr>
        </p:nvSpPr>
        <p:spPr/>
        <p:txBody>
          <a:bodyPr/>
          <a:lstStyle>
            <a:lvl1pPr>
              <a:defRPr/>
            </a:lvl1pPr>
          </a:lstStyle>
          <a:p>
            <a:pPr>
              <a:defRPr/>
            </a:pPr>
            <a:fld id="{AF7C2C59-4F09-482B-8EF8-7900401A56AB}" type="slidenum">
              <a:rPr lang="en-US"/>
              <a:pPr>
                <a:defRPr/>
              </a:pPr>
              <a:t>‹#›</a:t>
            </a:fld>
            <a:endParaRPr lang="en-US" dirty="0"/>
          </a:p>
        </p:txBody>
      </p:sp>
    </p:spTree>
    <p:extLst>
      <p:ext uri="{BB962C8B-B14F-4D97-AF65-F5344CB8AC3E}">
        <p14:creationId xmlns:p14="http://schemas.microsoft.com/office/powerpoint/2010/main" xmlns="" val="35775032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198438"/>
            <a:ext cx="8229600" cy="563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5" name="Footer Placeholder 4"/>
          <p:cNvSpPr>
            <a:spLocks noGrp="1"/>
          </p:cNvSpPr>
          <p:nvPr>
            <p:ph type="ftr" sz="quarter" idx="3"/>
          </p:nvPr>
        </p:nvSpPr>
        <p:spPr>
          <a:xfrm>
            <a:off x="3124200" y="6613525"/>
            <a:ext cx="2895600" cy="244475"/>
          </a:xfrm>
          <a:prstGeom prst="rect">
            <a:avLst/>
          </a:prstGeom>
        </p:spPr>
        <p:txBody>
          <a:bodyPr vert="horz" lIns="91440" tIns="45720" rIns="91440" bIns="45720" rtlCol="0" anchor="ctr"/>
          <a:lstStyle>
            <a:lvl1pPr algn="ctr" fontAlgn="auto">
              <a:spcBef>
                <a:spcPts val="0"/>
              </a:spcBef>
              <a:spcAft>
                <a:spcPts val="0"/>
              </a:spcAft>
              <a:defRPr sz="1000">
                <a:solidFill>
                  <a:schemeClr val="tx1">
                    <a:tint val="75000"/>
                  </a:schemeClr>
                </a:solidFill>
                <a:latin typeface="+mn-lt"/>
              </a:defRPr>
            </a:lvl1pPr>
          </a:lstStyle>
          <a:p>
            <a:pPr>
              <a:defRPr/>
            </a:pPr>
            <a:endParaRPr lang="en-US" dirty="0" smtClean="0"/>
          </a:p>
        </p:txBody>
      </p:sp>
      <p:sp>
        <p:nvSpPr>
          <p:cNvPr id="6" name="Slide Number Placeholder 5"/>
          <p:cNvSpPr>
            <a:spLocks noGrp="1"/>
          </p:cNvSpPr>
          <p:nvPr>
            <p:ph type="sldNum" sz="quarter" idx="4"/>
          </p:nvPr>
        </p:nvSpPr>
        <p:spPr>
          <a:xfrm>
            <a:off x="7010400" y="6613525"/>
            <a:ext cx="2133600" cy="244475"/>
          </a:xfrm>
          <a:prstGeom prst="rect">
            <a:avLst/>
          </a:prstGeom>
        </p:spPr>
        <p:txBody>
          <a:bodyPr vert="horz" lIns="91440" tIns="45720" rIns="91440" bIns="45720" rtlCol="0" anchor="ctr"/>
          <a:lstStyle>
            <a:lvl1pPr algn="r" fontAlgn="auto">
              <a:spcBef>
                <a:spcPts val="0"/>
              </a:spcBef>
              <a:spcAft>
                <a:spcPts val="0"/>
              </a:spcAft>
              <a:defRPr sz="1000">
                <a:solidFill>
                  <a:schemeClr val="tx1">
                    <a:tint val="75000"/>
                  </a:schemeClr>
                </a:solidFill>
                <a:latin typeface="+mn-lt"/>
              </a:defRPr>
            </a:lvl1pPr>
          </a:lstStyle>
          <a:p>
            <a:pPr>
              <a:defRPr/>
            </a:pPr>
            <a:fld id="{C60A2EE6-17C8-4A6E-9567-2279A263D7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3" r:id="rId1"/>
    <p:sldLayoutId id="2147483894" r:id="rId2"/>
  </p:sldLayoutIdLst>
  <p:hf hdr="0" dt="0"/>
  <p:txStyles>
    <p:titleStyle>
      <a:lvl1pPr algn="l" rtl="0" eaLnBrk="0" fontAlgn="base" hangingPunct="0">
        <a:spcBef>
          <a:spcPct val="0"/>
        </a:spcBef>
        <a:spcAft>
          <a:spcPct val="0"/>
        </a:spcAft>
        <a:defRPr sz="3600" b="1" kern="1200">
          <a:solidFill>
            <a:srgbClr val="376092"/>
          </a:solidFill>
          <a:latin typeface="+mj-lt"/>
          <a:ea typeface="+mj-ea"/>
          <a:cs typeface="+mj-cs"/>
        </a:defRPr>
      </a:lvl1pPr>
      <a:lvl2pPr algn="l" rtl="0" eaLnBrk="0" fontAlgn="base" hangingPunct="0">
        <a:spcBef>
          <a:spcPct val="0"/>
        </a:spcBef>
        <a:spcAft>
          <a:spcPct val="0"/>
        </a:spcAft>
        <a:defRPr sz="3600" b="1">
          <a:solidFill>
            <a:srgbClr val="376092"/>
          </a:solidFill>
          <a:latin typeface="Calibri" pitchFamily="34" charset="0"/>
        </a:defRPr>
      </a:lvl2pPr>
      <a:lvl3pPr algn="l" rtl="0" eaLnBrk="0" fontAlgn="base" hangingPunct="0">
        <a:spcBef>
          <a:spcPct val="0"/>
        </a:spcBef>
        <a:spcAft>
          <a:spcPct val="0"/>
        </a:spcAft>
        <a:defRPr sz="3600" b="1">
          <a:solidFill>
            <a:srgbClr val="376092"/>
          </a:solidFill>
          <a:latin typeface="Calibri" pitchFamily="34" charset="0"/>
        </a:defRPr>
      </a:lvl3pPr>
      <a:lvl4pPr algn="l" rtl="0" eaLnBrk="0" fontAlgn="base" hangingPunct="0">
        <a:spcBef>
          <a:spcPct val="0"/>
        </a:spcBef>
        <a:spcAft>
          <a:spcPct val="0"/>
        </a:spcAft>
        <a:defRPr sz="3600" b="1">
          <a:solidFill>
            <a:srgbClr val="376092"/>
          </a:solidFill>
          <a:latin typeface="Calibri" pitchFamily="34" charset="0"/>
        </a:defRPr>
      </a:lvl4pPr>
      <a:lvl5pPr algn="l" rtl="0" eaLnBrk="0" fontAlgn="base" hangingPunct="0">
        <a:spcBef>
          <a:spcPct val="0"/>
        </a:spcBef>
        <a:spcAft>
          <a:spcPct val="0"/>
        </a:spcAft>
        <a:defRPr sz="3600" b="1">
          <a:solidFill>
            <a:srgbClr val="376092"/>
          </a:solidFill>
          <a:latin typeface="Calibri" pitchFamily="34" charset="0"/>
        </a:defRPr>
      </a:lvl5pPr>
      <a:lvl6pPr marL="457200" algn="l" rtl="0" fontAlgn="base">
        <a:spcBef>
          <a:spcPct val="0"/>
        </a:spcBef>
        <a:spcAft>
          <a:spcPct val="0"/>
        </a:spcAft>
        <a:defRPr sz="3600" b="1">
          <a:solidFill>
            <a:srgbClr val="376092"/>
          </a:solidFill>
          <a:latin typeface="Calibri" pitchFamily="34" charset="0"/>
        </a:defRPr>
      </a:lvl6pPr>
      <a:lvl7pPr marL="914400" algn="l" rtl="0" fontAlgn="base">
        <a:spcBef>
          <a:spcPct val="0"/>
        </a:spcBef>
        <a:spcAft>
          <a:spcPct val="0"/>
        </a:spcAft>
        <a:defRPr sz="3600" b="1">
          <a:solidFill>
            <a:srgbClr val="376092"/>
          </a:solidFill>
          <a:latin typeface="Calibri" pitchFamily="34" charset="0"/>
        </a:defRPr>
      </a:lvl7pPr>
      <a:lvl8pPr marL="1371600" algn="l" rtl="0" fontAlgn="base">
        <a:spcBef>
          <a:spcPct val="0"/>
        </a:spcBef>
        <a:spcAft>
          <a:spcPct val="0"/>
        </a:spcAft>
        <a:defRPr sz="3600" b="1">
          <a:solidFill>
            <a:srgbClr val="376092"/>
          </a:solidFill>
          <a:latin typeface="Calibri" pitchFamily="34" charset="0"/>
        </a:defRPr>
      </a:lvl8pPr>
      <a:lvl9pPr marL="1828800" algn="l" rtl="0" fontAlgn="base">
        <a:spcBef>
          <a:spcPct val="0"/>
        </a:spcBef>
        <a:spcAft>
          <a:spcPct val="0"/>
        </a:spcAft>
        <a:defRPr sz="3600" b="1">
          <a:solidFill>
            <a:srgbClr val="376092"/>
          </a:solidFill>
          <a:latin typeface="Calibri" pitchFamily="34" charset="0"/>
        </a:defRPr>
      </a:lvl9pPr>
    </p:titleStyle>
    <p:bodyStyle>
      <a:lvl1pPr marL="342900" indent="-342900" algn="l" rtl="0" eaLnBrk="0" fontAlgn="base" hangingPunct="0">
        <a:spcBef>
          <a:spcPct val="20000"/>
        </a:spcBef>
        <a:spcAft>
          <a:spcPct val="0"/>
        </a:spcAft>
        <a:buClr>
          <a:srgbClr val="376092"/>
        </a:buClr>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92D050"/>
        </a:buClr>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376092"/>
        </a:buClr>
        <a:buSzPct val="70000"/>
        <a:buFont typeface="Courier New" pitchFamily="49" charset="0"/>
        <a:buChar char="o"/>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075" name="Title Placeholder 1"/>
          <p:cNvSpPr>
            <a:spLocks noGrp="1"/>
          </p:cNvSpPr>
          <p:nvPr>
            <p:ph type="title"/>
          </p:nvPr>
        </p:nvSpPr>
        <p:spPr bwMode="auto">
          <a:xfrm>
            <a:off x="457200" y="198438"/>
            <a:ext cx="7772400" cy="563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6" name="Text Placeholder 2"/>
          <p:cNvSpPr>
            <a:spLocks noGrp="1"/>
          </p:cNvSpPr>
          <p:nvPr>
            <p:ph type="body" idx="1"/>
          </p:nvPr>
        </p:nvSpPr>
        <p:spPr bwMode="auto">
          <a:xfrm>
            <a:off x="4572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5" name="Footer Placeholder 4"/>
          <p:cNvSpPr>
            <a:spLocks noGrp="1"/>
          </p:cNvSpPr>
          <p:nvPr>
            <p:ph type="ftr" sz="quarter" idx="3"/>
          </p:nvPr>
        </p:nvSpPr>
        <p:spPr>
          <a:xfrm>
            <a:off x="3124200" y="6613525"/>
            <a:ext cx="2895600" cy="244475"/>
          </a:xfrm>
          <a:prstGeom prst="rect">
            <a:avLst/>
          </a:prstGeom>
        </p:spPr>
        <p:txBody>
          <a:bodyPr vert="horz" lIns="91440" tIns="45720" rIns="91440" bIns="45720" rtlCol="0" anchor="ctr"/>
          <a:lstStyle>
            <a:lvl1pPr algn="ctr" fontAlgn="auto">
              <a:spcBef>
                <a:spcPts val="0"/>
              </a:spcBef>
              <a:spcAft>
                <a:spcPts val="0"/>
              </a:spcAft>
              <a:defRPr sz="1000">
                <a:solidFill>
                  <a:prstClr val="black">
                    <a:tint val="75000"/>
                  </a:prstClr>
                </a:solidFill>
                <a:latin typeface="+mn-lt"/>
              </a:defRPr>
            </a:lvl1pPr>
          </a:lstStyle>
          <a:p>
            <a:pPr>
              <a:defRPr/>
            </a:pPr>
            <a:endParaRPr lang="en-US" dirty="0" smtClean="0"/>
          </a:p>
        </p:txBody>
      </p:sp>
      <p:sp>
        <p:nvSpPr>
          <p:cNvPr id="6" name="Slide Number Placeholder 5"/>
          <p:cNvSpPr>
            <a:spLocks noGrp="1"/>
          </p:cNvSpPr>
          <p:nvPr>
            <p:ph type="sldNum" sz="quarter" idx="4"/>
          </p:nvPr>
        </p:nvSpPr>
        <p:spPr>
          <a:xfrm>
            <a:off x="7010400" y="6613525"/>
            <a:ext cx="2133600" cy="244475"/>
          </a:xfrm>
          <a:prstGeom prst="rect">
            <a:avLst/>
          </a:prstGeom>
        </p:spPr>
        <p:txBody>
          <a:bodyPr vert="horz" lIns="91440" tIns="45720" rIns="91440" bIns="45720" rtlCol="0" anchor="ctr"/>
          <a:lstStyle>
            <a:lvl1pPr algn="r" fontAlgn="auto">
              <a:spcBef>
                <a:spcPts val="0"/>
              </a:spcBef>
              <a:spcAft>
                <a:spcPts val="0"/>
              </a:spcAft>
              <a:defRPr sz="1000" b="1">
                <a:solidFill>
                  <a:prstClr val="black">
                    <a:tint val="75000"/>
                  </a:prstClr>
                </a:solidFill>
                <a:latin typeface="+mn-lt"/>
              </a:defRPr>
            </a:lvl1pPr>
          </a:lstStyle>
          <a:p>
            <a:pPr>
              <a:defRPr/>
            </a:pPr>
            <a:fld id="{F511CAB7-C116-4305-9D79-1419922D7939}" type="slidenum">
              <a:rPr lang="en-US"/>
              <a:pPr>
                <a:defRPr/>
              </a:pPr>
              <a:t>‹#›</a:t>
            </a:fld>
            <a:endParaRPr lang="en-US" dirty="0"/>
          </a:p>
        </p:txBody>
      </p:sp>
      <p:cxnSp>
        <p:nvCxnSpPr>
          <p:cNvPr id="8" name="Straight Connector 7"/>
          <p:cNvCxnSpPr/>
          <p:nvPr/>
        </p:nvCxnSpPr>
        <p:spPr>
          <a:xfrm>
            <a:off x="0" y="914400"/>
            <a:ext cx="914400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3082" name="Picture 11" descr="C:\Users\sreiniche\AppData\Local\Microsoft\Windows\Temporary Internet Files\Content.Outlook\N2DAJC5E\ASHRAE_logo_cmyk-transparent.gif"/>
          <p:cNvPicPr>
            <a:picLocks noChangeAspect="1" noChangeArrowheads="1"/>
          </p:cNvPicPr>
          <p:nvPr userDrawn="1"/>
        </p:nvPicPr>
        <p:blipFill>
          <a:blip r:embed="rId9">
            <a:extLst>
              <a:ext uri="{28A0092B-C50C-407E-A947-70E740481C1C}">
                <a14:useLocalDpi xmlns:a14="http://schemas.microsoft.com/office/drawing/2010/main" xmlns="" val="0"/>
              </a:ext>
            </a:extLst>
          </a:blip>
          <a:srcRect/>
          <a:stretch>
            <a:fillRect/>
          </a:stretch>
        </p:blipFill>
        <p:spPr bwMode="auto">
          <a:xfrm>
            <a:off x="7696200" y="0"/>
            <a:ext cx="1317625"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2" r:id="rId7"/>
  </p:sldLayoutIdLst>
  <p:hf hdr="0" dt="0"/>
  <p:txStyles>
    <p:titleStyle>
      <a:lvl1pPr algn="l" rtl="0" eaLnBrk="0" fontAlgn="base" hangingPunct="0">
        <a:spcBef>
          <a:spcPct val="0"/>
        </a:spcBef>
        <a:spcAft>
          <a:spcPct val="0"/>
        </a:spcAft>
        <a:defRPr sz="3600" b="1" kern="1200">
          <a:solidFill>
            <a:srgbClr val="0033CC"/>
          </a:solidFill>
          <a:latin typeface="Arial" pitchFamily="34" charset="0"/>
          <a:ea typeface="+mj-ea"/>
          <a:cs typeface="Arial" pitchFamily="34" charset="0"/>
        </a:defRPr>
      </a:lvl1pPr>
      <a:lvl2pPr algn="l" rtl="0" eaLnBrk="0" fontAlgn="base" hangingPunct="0">
        <a:spcBef>
          <a:spcPct val="0"/>
        </a:spcBef>
        <a:spcAft>
          <a:spcPct val="0"/>
        </a:spcAft>
        <a:defRPr sz="3600" b="1">
          <a:solidFill>
            <a:srgbClr val="0033CC"/>
          </a:solidFill>
          <a:latin typeface="Arial" charset="0"/>
          <a:cs typeface="Arial" charset="0"/>
        </a:defRPr>
      </a:lvl2pPr>
      <a:lvl3pPr algn="l" rtl="0" eaLnBrk="0" fontAlgn="base" hangingPunct="0">
        <a:spcBef>
          <a:spcPct val="0"/>
        </a:spcBef>
        <a:spcAft>
          <a:spcPct val="0"/>
        </a:spcAft>
        <a:defRPr sz="3600" b="1">
          <a:solidFill>
            <a:srgbClr val="0033CC"/>
          </a:solidFill>
          <a:latin typeface="Arial" charset="0"/>
          <a:cs typeface="Arial" charset="0"/>
        </a:defRPr>
      </a:lvl3pPr>
      <a:lvl4pPr algn="l" rtl="0" eaLnBrk="0" fontAlgn="base" hangingPunct="0">
        <a:spcBef>
          <a:spcPct val="0"/>
        </a:spcBef>
        <a:spcAft>
          <a:spcPct val="0"/>
        </a:spcAft>
        <a:defRPr sz="3600" b="1">
          <a:solidFill>
            <a:srgbClr val="0033CC"/>
          </a:solidFill>
          <a:latin typeface="Arial" charset="0"/>
          <a:cs typeface="Arial" charset="0"/>
        </a:defRPr>
      </a:lvl4pPr>
      <a:lvl5pPr algn="l" rtl="0" eaLnBrk="0" fontAlgn="base" hangingPunct="0">
        <a:spcBef>
          <a:spcPct val="0"/>
        </a:spcBef>
        <a:spcAft>
          <a:spcPct val="0"/>
        </a:spcAft>
        <a:defRPr sz="3600" b="1">
          <a:solidFill>
            <a:srgbClr val="0033CC"/>
          </a:solidFill>
          <a:latin typeface="Arial" charset="0"/>
          <a:cs typeface="Arial" charset="0"/>
        </a:defRPr>
      </a:lvl5pPr>
      <a:lvl6pPr marL="457200" algn="l" rtl="0" fontAlgn="base">
        <a:spcBef>
          <a:spcPct val="0"/>
        </a:spcBef>
        <a:spcAft>
          <a:spcPct val="0"/>
        </a:spcAft>
        <a:defRPr sz="3600" b="1">
          <a:solidFill>
            <a:srgbClr val="376092"/>
          </a:solidFill>
          <a:latin typeface="Calibri" pitchFamily="34" charset="0"/>
        </a:defRPr>
      </a:lvl6pPr>
      <a:lvl7pPr marL="914400" algn="l" rtl="0" fontAlgn="base">
        <a:spcBef>
          <a:spcPct val="0"/>
        </a:spcBef>
        <a:spcAft>
          <a:spcPct val="0"/>
        </a:spcAft>
        <a:defRPr sz="3600" b="1">
          <a:solidFill>
            <a:srgbClr val="376092"/>
          </a:solidFill>
          <a:latin typeface="Calibri" pitchFamily="34" charset="0"/>
        </a:defRPr>
      </a:lvl7pPr>
      <a:lvl8pPr marL="1371600" algn="l" rtl="0" fontAlgn="base">
        <a:spcBef>
          <a:spcPct val="0"/>
        </a:spcBef>
        <a:spcAft>
          <a:spcPct val="0"/>
        </a:spcAft>
        <a:defRPr sz="3600" b="1">
          <a:solidFill>
            <a:srgbClr val="376092"/>
          </a:solidFill>
          <a:latin typeface="Calibri" pitchFamily="34" charset="0"/>
        </a:defRPr>
      </a:lvl8pPr>
      <a:lvl9pPr marL="1828800" algn="l" rtl="0" fontAlgn="base">
        <a:spcBef>
          <a:spcPct val="0"/>
        </a:spcBef>
        <a:spcAft>
          <a:spcPct val="0"/>
        </a:spcAft>
        <a:defRPr sz="3600" b="1">
          <a:solidFill>
            <a:srgbClr val="376092"/>
          </a:solidFill>
          <a:latin typeface="Calibri" pitchFamily="34" charset="0"/>
        </a:defRPr>
      </a:lvl9pPr>
    </p:titleStyle>
    <p:bodyStyle>
      <a:lvl1pPr marL="342900" indent="-342900" algn="l" rtl="0" eaLnBrk="0" fontAlgn="base" hangingPunct="0">
        <a:spcBef>
          <a:spcPct val="20000"/>
        </a:spcBef>
        <a:spcAft>
          <a:spcPct val="0"/>
        </a:spcAft>
        <a:buClr>
          <a:srgbClr val="0033CC"/>
        </a:buClr>
        <a:buFont typeface="Arial"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0033CC"/>
        </a:buClr>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0033CC"/>
        </a:buClr>
        <a:buSzPct val="70000"/>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ashra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oleObject" Target="../embeddings/Microsoft_Office_Word_97_-_2003_Document1.doc"/><Relationship Id="rId4" Type="http://schemas.openxmlformats.org/officeDocument/2006/relationships/image" Target="../media/image8.wmf"/></Relationships>
</file>

<file path=ppt/slides/_rels/slide46.xml.rels><?xml version="1.0" encoding="UTF-8" standalone="yes"?>
<Relationships xmlns="http://schemas.openxmlformats.org/package/2006/relationships"><Relationship Id="rId3" Type="http://schemas.openxmlformats.org/officeDocument/2006/relationships/hyperlink" Target="mailto:sreiniche@ashrae.org" TargetMode="External"/><Relationship Id="rId2" Type="http://schemas.openxmlformats.org/officeDocument/2006/relationships/notesSlide" Target="../notesSlides/notesSlide46.xml"/><Relationship Id="rId1" Type="http://schemas.openxmlformats.org/officeDocument/2006/relationships/slideLayout" Target="../slideLayouts/slideLayout4.xml"/><Relationship Id="rId6" Type="http://schemas.openxmlformats.org/officeDocument/2006/relationships/hyperlink" Target="mailto:mweber@ashrae.org" TargetMode="External"/><Relationship Id="rId5" Type="http://schemas.openxmlformats.org/officeDocument/2006/relationships/hyperlink" Target="mailto:tmlisle@ashrae.org" TargetMode="External"/><Relationship Id="rId4" Type="http://schemas.openxmlformats.org/officeDocument/2006/relationships/hyperlink" Target="mailto:sleblanc@ashrae.or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mailto:sferguson@ashrae.org" TargetMode="External"/><Relationship Id="rId7" Type="http://schemas.openxmlformats.org/officeDocument/2006/relationships/hyperlink" Target="mailto:cmanning@ashrae.org" TargetMode="External"/><Relationship Id="rId2" Type="http://schemas.openxmlformats.org/officeDocument/2006/relationships/notesSlide" Target="../notesSlides/notesSlide47.xml"/><Relationship Id="rId1" Type="http://schemas.openxmlformats.org/officeDocument/2006/relationships/slideLayout" Target="../slideLayouts/slideLayout4.xml"/><Relationship Id="rId6" Type="http://schemas.openxmlformats.org/officeDocument/2006/relationships/hyperlink" Target="mailto:dtucker@ashrae.org" TargetMode="External"/><Relationship Id="rId5" Type="http://schemas.openxmlformats.org/officeDocument/2006/relationships/hyperlink" Target="mailto:bcox@ashrae.org" TargetMode="External"/><Relationship Id="rId4" Type="http://schemas.openxmlformats.org/officeDocument/2006/relationships/hyperlink" Target="mailto:hetheridge@ashrae.org"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mailto:bfulks@ashrae.org" TargetMode="External"/><Relationship Id="rId2" Type="http://schemas.openxmlformats.org/officeDocument/2006/relationships/notesSlide" Target="../notesSlides/notesSlide48.xml"/><Relationship Id="rId1" Type="http://schemas.openxmlformats.org/officeDocument/2006/relationships/slideLayout" Target="../slideLayouts/slideLayout4.xml"/><Relationship Id="rId6" Type="http://schemas.openxmlformats.org/officeDocument/2006/relationships/hyperlink" Target="mailto:mdavidson@ashrae.org" TargetMode="External"/><Relationship Id="rId5" Type="http://schemas.openxmlformats.org/officeDocument/2006/relationships/hyperlink" Target="mailto:kshingles@ashrae.org" TargetMode="External"/><Relationship Id="rId4" Type="http://schemas.openxmlformats.org/officeDocument/2006/relationships/hyperlink" Target="mailto:amcfarlin@ashrae.org"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ctrTitle"/>
          </p:nvPr>
        </p:nvSpPr>
        <p:spPr>
          <a:xfrm>
            <a:off x="685800" y="1828800"/>
            <a:ext cx="6705600" cy="1470025"/>
          </a:xfrm>
        </p:spPr>
        <p:txBody>
          <a:bodyPr/>
          <a:lstStyle/>
          <a:p>
            <a:pPr eaLnBrk="1" hangingPunct="1"/>
            <a:r>
              <a:rPr lang="en-US" altLang="en-US" sz="3000" dirty="0" smtClean="0">
                <a:latin typeface="Arial" charset="0"/>
                <a:cs typeface="Arial" charset="0"/>
              </a:rPr>
              <a:t>Standards Committee (StdC) Training 2016-2017</a:t>
            </a:r>
          </a:p>
        </p:txBody>
      </p:sp>
      <p:sp>
        <p:nvSpPr>
          <p:cNvPr id="6" name="Subtitle 5"/>
          <p:cNvSpPr>
            <a:spLocks noGrp="1"/>
          </p:cNvSpPr>
          <p:nvPr>
            <p:ph type="subTitle" idx="1"/>
          </p:nvPr>
        </p:nvSpPr>
        <p:spPr>
          <a:xfrm>
            <a:off x="685800" y="3276600"/>
            <a:ext cx="7924800" cy="2971800"/>
          </a:xfrm>
        </p:spPr>
        <p:txBody>
          <a:bodyPr rtlCol="0">
            <a:normAutofit fontScale="92500" lnSpcReduction="10000"/>
          </a:bodyPr>
          <a:lstStyle/>
          <a:p>
            <a:pPr eaLnBrk="1" fontAlgn="auto" hangingPunct="1">
              <a:spcAft>
                <a:spcPts val="0"/>
              </a:spcAft>
              <a:buClr>
                <a:schemeClr val="accent1">
                  <a:lumMod val="75000"/>
                </a:schemeClr>
              </a:buClr>
              <a:buFont typeface="Arial" pitchFamily="34" charset="0"/>
              <a:buNone/>
              <a:defRPr/>
            </a:pPr>
            <a:r>
              <a:rPr lang="en-US" sz="2000" dirty="0" smtClean="0">
                <a:solidFill>
                  <a:schemeClr val="tx1"/>
                </a:solidFill>
              </a:rPr>
              <a:t>This is an overview of the organization and functions of StdC, along with descriptions of the guiding principles and governing documents, intended for new member orientation.</a:t>
            </a:r>
          </a:p>
          <a:p>
            <a:pPr eaLnBrk="1" fontAlgn="auto" hangingPunct="1">
              <a:spcAft>
                <a:spcPts val="0"/>
              </a:spcAft>
              <a:buClr>
                <a:schemeClr val="accent1">
                  <a:lumMod val="75000"/>
                </a:schemeClr>
              </a:buClr>
              <a:buFont typeface="Arial" pitchFamily="34" charset="0"/>
              <a:buNone/>
              <a:defRPr/>
            </a:pPr>
            <a:endParaRPr lang="en-US" sz="1600" dirty="0" smtClean="0">
              <a:solidFill>
                <a:schemeClr val="tx1"/>
              </a:solidFill>
            </a:endParaRPr>
          </a:p>
          <a:p>
            <a:pPr eaLnBrk="1" fontAlgn="auto" hangingPunct="1">
              <a:spcAft>
                <a:spcPts val="0"/>
              </a:spcAft>
              <a:buClr>
                <a:schemeClr val="accent1">
                  <a:lumMod val="75000"/>
                </a:schemeClr>
              </a:buClr>
              <a:buFont typeface="Arial" pitchFamily="34" charset="0"/>
              <a:buNone/>
              <a:defRPr/>
            </a:pPr>
            <a:r>
              <a:rPr lang="en-US" sz="2000" dirty="0" smtClean="0">
                <a:solidFill>
                  <a:schemeClr val="tx1"/>
                </a:solidFill>
              </a:rPr>
              <a:t>Equipped with this overview, members are required to refer to the relevant documents to gain a clear understanding of the rules and their specific duties.  </a:t>
            </a:r>
          </a:p>
          <a:p>
            <a:pPr eaLnBrk="1" fontAlgn="auto" hangingPunct="1">
              <a:spcAft>
                <a:spcPts val="0"/>
              </a:spcAft>
              <a:buClr>
                <a:schemeClr val="accent1">
                  <a:lumMod val="75000"/>
                </a:schemeClr>
              </a:buClr>
              <a:buFont typeface="Arial" pitchFamily="34" charset="0"/>
              <a:buNone/>
              <a:defRPr/>
            </a:pPr>
            <a:endParaRPr lang="en-US" sz="2000" dirty="0" smtClean="0">
              <a:solidFill>
                <a:schemeClr val="tx1"/>
              </a:solidFill>
            </a:endParaRPr>
          </a:p>
          <a:p>
            <a:pPr eaLnBrk="1" fontAlgn="auto" hangingPunct="1">
              <a:spcAft>
                <a:spcPts val="0"/>
              </a:spcAft>
              <a:buClr>
                <a:schemeClr val="accent1">
                  <a:lumMod val="75000"/>
                </a:schemeClr>
              </a:buClr>
              <a:buFont typeface="Arial" pitchFamily="34" charset="0"/>
              <a:buNone/>
              <a:defRPr/>
            </a:pPr>
            <a:r>
              <a:rPr lang="en-US" sz="2000" dirty="0" smtClean="0">
                <a:solidFill>
                  <a:schemeClr val="tx1"/>
                </a:solidFill>
              </a:rPr>
              <a:t>New members are encouraged to consult their appointed mentors for suggestions and guidance along the way. </a:t>
            </a:r>
          </a:p>
          <a:p>
            <a:pPr eaLnBrk="1" fontAlgn="auto" hangingPunct="1">
              <a:spcAft>
                <a:spcPts val="0"/>
              </a:spcAft>
              <a:buClr>
                <a:schemeClr val="accent1">
                  <a:lumMod val="75000"/>
                </a:schemeClr>
              </a:buClr>
              <a:buFont typeface="Arial" pitchFamily="34" charset="0"/>
              <a:buNone/>
              <a:defRPr/>
            </a:pPr>
            <a:endParaRPr lang="en-US" dirty="0" smtClean="0">
              <a:solidFill>
                <a:schemeClr val="tx1"/>
              </a:solidFill>
            </a:endParaRPr>
          </a:p>
          <a:p>
            <a:pPr eaLnBrk="1" fontAlgn="auto" hangingPunct="1">
              <a:spcAft>
                <a:spcPts val="0"/>
              </a:spcAft>
              <a:buClr>
                <a:schemeClr val="accent1">
                  <a:lumMod val="75000"/>
                </a:schemeClr>
              </a:buClr>
              <a:buFont typeface="Arial" pitchFamily="34" charset="0"/>
              <a:buNone/>
              <a:defRPr/>
            </a:pPr>
            <a:endParaRPr lang="en-US" dirty="0" smtClean="0">
              <a:solidFill>
                <a:schemeClr val="tx1"/>
              </a:solidFill>
            </a:endParaRPr>
          </a:p>
          <a:p>
            <a:pPr eaLnBrk="1" fontAlgn="auto" hangingPunct="1">
              <a:spcAft>
                <a:spcPts val="0"/>
              </a:spcAft>
              <a:buClr>
                <a:schemeClr val="accent1">
                  <a:lumMod val="75000"/>
                </a:schemeClr>
              </a:buClr>
              <a:buFont typeface="Arial" pitchFamily="34" charset="0"/>
              <a:buNone/>
              <a:defRPr/>
            </a:pPr>
            <a:endParaRPr lang="en-US" dirty="0" smtClean="0">
              <a:solidFill>
                <a:schemeClr val="tx1"/>
              </a:solidFill>
            </a:endParaRPr>
          </a:p>
          <a:p>
            <a:pPr eaLnBrk="1" fontAlgn="auto" hangingPunct="1">
              <a:spcAft>
                <a:spcPts val="0"/>
              </a:spcAft>
              <a:buClr>
                <a:schemeClr val="accent1">
                  <a:lumMod val="75000"/>
                </a:schemeClr>
              </a:buClr>
              <a:buFont typeface="Arial" pitchFamily="34" charset="0"/>
              <a:buNone/>
              <a:defRPr/>
            </a:pPr>
            <a:endParaRPr lang="en-US" dirty="0">
              <a:solidFill>
                <a:schemeClr val="tx1"/>
              </a:solidFill>
            </a:endParaRPr>
          </a:p>
        </p:txBody>
      </p:sp>
    </p:spTree>
  </p:cSld>
  <p:clrMapOvr>
    <a:masterClrMapping/>
  </p:clrMapOvr>
  <p:transition advTm="15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latin typeface="Arial" charset="0"/>
                <a:cs typeface="Arial" charset="0"/>
              </a:rPr>
              <a:t>Due Process</a:t>
            </a:r>
          </a:p>
        </p:txBody>
      </p:sp>
      <p:sp>
        <p:nvSpPr>
          <p:cNvPr id="14339" name="Content Placeholder 2"/>
          <p:cNvSpPr>
            <a:spLocks noGrp="1"/>
          </p:cNvSpPr>
          <p:nvPr>
            <p:ph idx="1"/>
          </p:nvPr>
        </p:nvSpPr>
        <p:spPr>
          <a:xfrm>
            <a:off x="457200" y="1600200"/>
            <a:ext cx="8534400" cy="4724400"/>
          </a:xfrm>
        </p:spPr>
        <p:txBody>
          <a:bodyPr/>
          <a:lstStyle/>
          <a:p>
            <a:pPr>
              <a:spcAft>
                <a:spcPts val="600"/>
              </a:spcAft>
            </a:pPr>
            <a:r>
              <a:rPr lang="en-US" altLang="en-US" dirty="0" smtClean="0">
                <a:latin typeface="Arial" charset="0"/>
                <a:cs typeface="Arial" charset="0"/>
              </a:rPr>
              <a:t>Any person (organization, company, government agency, individual, etc.) with a direct and material interest has a right to:  </a:t>
            </a:r>
          </a:p>
          <a:p>
            <a:pPr lvl="1">
              <a:spcAft>
                <a:spcPts val="600"/>
              </a:spcAft>
              <a:buFontTx/>
              <a:buNone/>
            </a:pPr>
            <a:r>
              <a:rPr lang="en-US" altLang="en-US" dirty="0" smtClean="0">
                <a:latin typeface="Arial" charset="0"/>
                <a:cs typeface="Arial" charset="0"/>
              </a:rPr>
              <a:t>	a) </a:t>
            </a:r>
            <a:r>
              <a:rPr lang="en-US" altLang="en-US" b="1" i="1" dirty="0" smtClean="0">
                <a:latin typeface="Arial" charset="0"/>
                <a:cs typeface="Arial" charset="0"/>
              </a:rPr>
              <a:t>express</a:t>
            </a:r>
            <a:r>
              <a:rPr lang="en-US" altLang="en-US" i="1" dirty="0" smtClean="0">
                <a:latin typeface="Arial" charset="0"/>
                <a:cs typeface="Arial" charset="0"/>
              </a:rPr>
              <a:t> </a:t>
            </a:r>
            <a:r>
              <a:rPr lang="en-US" altLang="en-US" dirty="0" smtClean="0">
                <a:latin typeface="Arial" charset="0"/>
                <a:cs typeface="Arial" charset="0"/>
              </a:rPr>
              <a:t>a position and its basis, </a:t>
            </a:r>
          </a:p>
          <a:p>
            <a:pPr lvl="1">
              <a:spcAft>
                <a:spcPts val="600"/>
              </a:spcAft>
              <a:buFontTx/>
              <a:buNone/>
            </a:pPr>
            <a:r>
              <a:rPr lang="en-US" altLang="en-US" dirty="0" smtClean="0">
                <a:latin typeface="Arial" charset="0"/>
                <a:cs typeface="Arial" charset="0"/>
              </a:rPr>
              <a:t>	b) have that position </a:t>
            </a:r>
            <a:r>
              <a:rPr lang="en-US" altLang="en-US" b="1" i="1" dirty="0" smtClean="0">
                <a:latin typeface="Arial" charset="0"/>
                <a:cs typeface="Arial" charset="0"/>
              </a:rPr>
              <a:t>considered</a:t>
            </a:r>
            <a:r>
              <a:rPr lang="en-US" altLang="en-US" dirty="0" smtClean="0">
                <a:latin typeface="Arial" charset="0"/>
                <a:cs typeface="Arial" charset="0"/>
              </a:rPr>
              <a:t>, and </a:t>
            </a:r>
          </a:p>
          <a:p>
            <a:pPr lvl="1">
              <a:spcAft>
                <a:spcPts val="600"/>
              </a:spcAft>
              <a:buFontTx/>
              <a:buNone/>
            </a:pPr>
            <a:r>
              <a:rPr lang="en-US" altLang="en-US" dirty="0" smtClean="0">
                <a:latin typeface="Arial" charset="0"/>
                <a:cs typeface="Arial" charset="0"/>
              </a:rPr>
              <a:t>	c) </a:t>
            </a:r>
            <a:r>
              <a:rPr lang="en-US" altLang="en-US" b="1" i="1" dirty="0" smtClean="0">
                <a:latin typeface="Arial" charset="0"/>
                <a:cs typeface="Arial" charset="0"/>
              </a:rPr>
              <a:t>appeal</a:t>
            </a:r>
            <a:r>
              <a:rPr lang="en-US" altLang="en-US" i="1" dirty="0" smtClean="0">
                <a:latin typeface="Arial" charset="0"/>
                <a:cs typeface="Arial" charset="0"/>
              </a:rPr>
              <a:t> </a:t>
            </a:r>
            <a:r>
              <a:rPr lang="en-US" altLang="en-US" dirty="0" smtClean="0">
                <a:latin typeface="Arial" charset="0"/>
                <a:cs typeface="Arial" charset="0"/>
              </a:rPr>
              <a:t>if adversely affected </a:t>
            </a:r>
          </a:p>
          <a:p>
            <a:pPr>
              <a:spcAft>
                <a:spcPts val="600"/>
              </a:spcAft>
            </a:pPr>
            <a:r>
              <a:rPr kumimoji="1" lang="en-US" altLang="en-US" dirty="0" smtClean="0">
                <a:latin typeface="Arial" charset="0"/>
                <a:cs typeface="Arial" charset="0"/>
              </a:rPr>
              <a:t>Due process allows for equity and fair play</a:t>
            </a:r>
          </a:p>
          <a:p>
            <a:pPr>
              <a:spcAft>
                <a:spcPts val="600"/>
              </a:spcAft>
              <a:buFont typeface="Arial" charset="0"/>
              <a:buNone/>
            </a:pPr>
            <a:endParaRPr kumimoji="1" lang="en-US" altLang="en-US" dirty="0" smtClean="0">
              <a:latin typeface="Arial" charset="0"/>
              <a:cs typeface="Arial" charset="0"/>
            </a:endParaRPr>
          </a:p>
          <a:p>
            <a:pPr>
              <a:buFont typeface="Arial" charset="0"/>
              <a:buNone/>
            </a:pPr>
            <a:endParaRPr lang="en-US" altLang="en-US" dirty="0" smtClean="0">
              <a:latin typeface="Arial" charset="0"/>
              <a:cs typeface="Arial" charset="0"/>
            </a:endParaRPr>
          </a:p>
        </p:txBody>
      </p:sp>
      <p:sp>
        <p:nvSpPr>
          <p:cNvPr id="17412" name="Slide Number Placeholder 3"/>
          <p:cNvSpPr>
            <a:spLocks noGrp="1"/>
          </p:cNvSpPr>
          <p:nvPr>
            <p:ph type="sldNum" sz="quarter" idx="12"/>
          </p:nvPr>
        </p:nvSpPr>
        <p:spPr>
          <a:xfrm>
            <a:off x="7010400" y="6613525"/>
            <a:ext cx="2133600" cy="244475"/>
          </a:xfrm>
        </p:spPr>
        <p:txBody>
          <a:bodyPr/>
          <a:lstStyle/>
          <a:p>
            <a:pPr>
              <a:defRPr/>
            </a:pPr>
            <a:fld id="{00AED592-E7E0-47FC-9C23-C7E5CD94945B}" type="slidenum">
              <a:rPr lang="en-US" smtClean="0"/>
              <a:pPr>
                <a:defRPr/>
              </a:pPr>
              <a:t>10</a:t>
            </a:fld>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Balance</a:t>
            </a:r>
            <a:endParaRPr lang="en-US" dirty="0" smtClean="0">
              <a:solidFill>
                <a:schemeClr val="accent4">
                  <a:lumMod val="75000"/>
                  <a:lumOff val="25000"/>
                </a:schemeClr>
              </a:solidFill>
            </a:endParaRPr>
          </a:p>
        </p:txBody>
      </p:sp>
      <p:sp>
        <p:nvSpPr>
          <p:cNvPr id="15363" name="Content Placeholder 2"/>
          <p:cNvSpPr>
            <a:spLocks noGrp="1"/>
          </p:cNvSpPr>
          <p:nvPr>
            <p:ph idx="1"/>
          </p:nvPr>
        </p:nvSpPr>
        <p:spPr>
          <a:xfrm>
            <a:off x="76200" y="1143000"/>
            <a:ext cx="8915400" cy="5105400"/>
          </a:xfrm>
        </p:spPr>
        <p:txBody>
          <a:bodyPr/>
          <a:lstStyle/>
          <a:p>
            <a:r>
              <a:rPr lang="en-US" altLang="en-US" dirty="0" smtClean="0">
                <a:latin typeface="Arial" charset="0"/>
                <a:cs typeface="Arial" charset="0"/>
              </a:rPr>
              <a:t>Balance means when standards action vote is taken, no single interest category equals more than:</a:t>
            </a:r>
          </a:p>
          <a:p>
            <a:pPr lvl="1"/>
            <a:r>
              <a:rPr lang="en-US" altLang="en-US" dirty="0" smtClean="0">
                <a:latin typeface="Arial" charset="0"/>
                <a:cs typeface="Arial" charset="0"/>
              </a:rPr>
              <a:t>one </a:t>
            </a:r>
            <a:r>
              <a:rPr lang="en-US" altLang="en-US" b="1" i="1" dirty="0" smtClean="0">
                <a:solidFill>
                  <a:srgbClr val="FF0000"/>
                </a:solidFill>
                <a:latin typeface="Arial" charset="0"/>
                <a:cs typeface="Arial" charset="0"/>
              </a:rPr>
              <a:t>third</a:t>
            </a:r>
            <a:r>
              <a:rPr lang="en-US" altLang="en-US" dirty="0" smtClean="0">
                <a:solidFill>
                  <a:srgbClr val="FF0000"/>
                </a:solidFill>
                <a:latin typeface="Arial" charset="0"/>
                <a:cs typeface="Arial" charset="0"/>
              </a:rPr>
              <a:t> </a:t>
            </a:r>
            <a:r>
              <a:rPr lang="en-US" altLang="en-US" dirty="0" smtClean="0">
                <a:latin typeface="Arial" charset="0"/>
                <a:cs typeface="Arial" charset="0"/>
              </a:rPr>
              <a:t>of PC voting membership for </a:t>
            </a:r>
            <a:r>
              <a:rPr lang="en-US" altLang="en-US" b="1" i="1" dirty="0" smtClean="0">
                <a:solidFill>
                  <a:srgbClr val="FF0000"/>
                </a:solidFill>
                <a:latin typeface="Arial" charset="0"/>
                <a:cs typeface="Arial" charset="0"/>
              </a:rPr>
              <a:t>safety</a:t>
            </a:r>
            <a:r>
              <a:rPr lang="en-US" altLang="en-US" dirty="0" smtClean="0">
                <a:solidFill>
                  <a:srgbClr val="FF0000"/>
                </a:solidFill>
                <a:latin typeface="Arial" charset="0"/>
                <a:cs typeface="Arial" charset="0"/>
              </a:rPr>
              <a:t> </a:t>
            </a:r>
            <a:r>
              <a:rPr lang="en-US" altLang="en-US" dirty="0" smtClean="0">
                <a:latin typeface="Arial" charset="0"/>
                <a:cs typeface="Arial" charset="0"/>
              </a:rPr>
              <a:t>standards</a:t>
            </a:r>
          </a:p>
          <a:p>
            <a:pPr lvl="1"/>
            <a:r>
              <a:rPr lang="en-US" altLang="en-US" dirty="0" smtClean="0">
                <a:latin typeface="Arial" charset="0"/>
                <a:cs typeface="Arial" charset="0"/>
              </a:rPr>
              <a:t>one </a:t>
            </a:r>
            <a:r>
              <a:rPr lang="en-US" altLang="en-US" b="1" i="1" dirty="0" smtClean="0">
                <a:latin typeface="Arial" charset="0"/>
                <a:cs typeface="Arial" charset="0"/>
              </a:rPr>
              <a:t>half</a:t>
            </a:r>
            <a:r>
              <a:rPr lang="en-US" altLang="en-US" dirty="0" smtClean="0">
                <a:latin typeface="Arial" charset="0"/>
                <a:cs typeface="Arial" charset="0"/>
              </a:rPr>
              <a:t> of PC voting membership for </a:t>
            </a:r>
            <a:r>
              <a:rPr lang="en-US" altLang="en-US" b="1" i="1" dirty="0" smtClean="0">
                <a:latin typeface="Arial" charset="0"/>
                <a:cs typeface="Arial" charset="0"/>
              </a:rPr>
              <a:t>all other </a:t>
            </a:r>
            <a:r>
              <a:rPr lang="en-US" altLang="en-US" dirty="0" smtClean="0">
                <a:latin typeface="Arial" charset="0"/>
                <a:cs typeface="Arial" charset="0"/>
              </a:rPr>
              <a:t>standards</a:t>
            </a:r>
          </a:p>
          <a:p>
            <a:r>
              <a:rPr lang="en-US" altLang="en-US" dirty="0" smtClean="0">
                <a:latin typeface="Arial" charset="0"/>
                <a:cs typeface="Arial" charset="0"/>
              </a:rPr>
              <a:t>Standards Project Committees (SPCs/SSPCs) must be balanced to vote on standards actions (e.g., public review drafts).</a:t>
            </a:r>
          </a:p>
          <a:p>
            <a:r>
              <a:rPr lang="en-US" altLang="en-US" dirty="0" smtClean="0">
                <a:latin typeface="Arial" charset="0"/>
                <a:cs typeface="Arial" charset="0"/>
              </a:rPr>
              <a:t>Balance is desired, not required, for subcommittees and Guideline Project Committees (GPCs/SGPCs). </a:t>
            </a:r>
          </a:p>
          <a:p>
            <a:pPr>
              <a:buFont typeface="Arial" charset="0"/>
              <a:buNone/>
            </a:pPr>
            <a:endParaRPr lang="en-US" altLang="en-US" dirty="0" smtClean="0">
              <a:latin typeface="Arial" charset="0"/>
              <a:cs typeface="Arial" charset="0"/>
            </a:endParaRPr>
          </a:p>
        </p:txBody>
      </p:sp>
      <p:sp>
        <p:nvSpPr>
          <p:cNvPr id="18436" name="Slide Number Placeholder 3"/>
          <p:cNvSpPr>
            <a:spLocks noGrp="1"/>
          </p:cNvSpPr>
          <p:nvPr>
            <p:ph type="sldNum" sz="quarter" idx="12"/>
          </p:nvPr>
        </p:nvSpPr>
        <p:spPr>
          <a:xfrm>
            <a:off x="7010400" y="6613525"/>
            <a:ext cx="2133600" cy="244475"/>
          </a:xfrm>
        </p:spPr>
        <p:txBody>
          <a:bodyPr/>
          <a:lstStyle/>
          <a:p>
            <a:pPr>
              <a:defRPr/>
            </a:pPr>
            <a:fld id="{7C8A5968-ED06-40FD-B262-38072B78B165}" type="slidenum">
              <a:rPr lang="en-US" smtClean="0"/>
              <a:pPr>
                <a:defRPr/>
              </a:pPr>
              <a:t>11</a:t>
            </a:fld>
            <a:endParaRPr lang="en-US" smtClean="0"/>
          </a:p>
        </p:txBody>
      </p:sp>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5"/>
          <p:cNvSpPr>
            <a:spLocks noGrp="1"/>
          </p:cNvSpPr>
          <p:nvPr>
            <p:ph type="ctrTitle"/>
          </p:nvPr>
        </p:nvSpPr>
        <p:spPr>
          <a:xfrm>
            <a:off x="0" y="2130425"/>
            <a:ext cx="9144000" cy="1470025"/>
          </a:xfrm>
        </p:spPr>
        <p:txBody>
          <a:bodyPr/>
          <a:lstStyle/>
          <a:p>
            <a:pPr algn="ctr"/>
            <a:r>
              <a:rPr lang="en-US" altLang="en-US" dirty="0" smtClean="0">
                <a:latin typeface="Arial" charset="0"/>
                <a:cs typeface="Arial" charset="0"/>
              </a:rPr>
              <a:t>Standards Committee Responsibilities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latin typeface="Arial" charset="0"/>
                <a:cs typeface="Arial" charset="0"/>
              </a:rPr>
              <a:t>StdC Responsibilities (1/2)</a:t>
            </a:r>
          </a:p>
        </p:txBody>
      </p:sp>
      <p:sp>
        <p:nvSpPr>
          <p:cNvPr id="17411" name="Content Placeholder 2"/>
          <p:cNvSpPr>
            <a:spLocks noGrp="1"/>
          </p:cNvSpPr>
          <p:nvPr>
            <p:ph idx="1"/>
          </p:nvPr>
        </p:nvSpPr>
        <p:spPr>
          <a:xfrm>
            <a:off x="152400" y="1295400"/>
            <a:ext cx="8991600" cy="4953000"/>
          </a:xfrm>
        </p:spPr>
        <p:txBody>
          <a:bodyPr/>
          <a:lstStyle/>
          <a:p>
            <a:r>
              <a:rPr lang="en-US" altLang="en-US" sz="2400" dirty="0" smtClean="0">
                <a:latin typeface="Arial" charset="0"/>
                <a:cs typeface="Arial" charset="0"/>
              </a:rPr>
              <a:t>Authorizes the formation of Project Committees (PCs), and oversees the</a:t>
            </a:r>
          </a:p>
          <a:p>
            <a:pPr lvl="1"/>
            <a:r>
              <a:rPr lang="en-US" altLang="en-US" sz="2000" i="1" dirty="0" smtClean="0">
                <a:latin typeface="Arial" charset="0"/>
                <a:cs typeface="Arial" charset="0"/>
              </a:rPr>
              <a:t>development </a:t>
            </a:r>
          </a:p>
          <a:p>
            <a:pPr lvl="1"/>
            <a:r>
              <a:rPr lang="en-US" altLang="en-US" sz="2000" i="1" dirty="0" smtClean="0">
                <a:latin typeface="Arial" charset="0"/>
                <a:cs typeface="Arial" charset="0"/>
              </a:rPr>
              <a:t>preparation</a:t>
            </a:r>
          </a:p>
          <a:p>
            <a:pPr lvl="1"/>
            <a:r>
              <a:rPr lang="en-US" altLang="en-US" sz="2000" i="1" dirty="0" smtClean="0">
                <a:latin typeface="Arial" charset="0"/>
                <a:cs typeface="Arial" charset="0"/>
              </a:rPr>
              <a:t>interpretation</a:t>
            </a:r>
          </a:p>
          <a:p>
            <a:pPr lvl="1"/>
            <a:r>
              <a:rPr lang="en-US" altLang="en-US" sz="2000" i="1" dirty="0" smtClean="0">
                <a:latin typeface="Arial" charset="0"/>
                <a:cs typeface="Arial" charset="0"/>
              </a:rPr>
              <a:t>revision</a:t>
            </a:r>
          </a:p>
          <a:p>
            <a:pPr lvl="1"/>
            <a:r>
              <a:rPr lang="en-US" altLang="en-US" sz="2000" i="1" dirty="0" smtClean="0">
                <a:latin typeface="Arial" charset="0"/>
                <a:cs typeface="Arial" charset="0"/>
              </a:rPr>
              <a:t>reaffirmation</a:t>
            </a:r>
          </a:p>
          <a:p>
            <a:pPr lvl="1"/>
            <a:r>
              <a:rPr lang="en-US" altLang="en-US" sz="2000" i="1" dirty="0" smtClean="0">
                <a:latin typeface="Arial" charset="0"/>
                <a:cs typeface="Arial" charset="0"/>
              </a:rPr>
              <a:t>withdrawal, </a:t>
            </a:r>
            <a:r>
              <a:rPr lang="en-US" altLang="en-US" sz="2000" dirty="0" smtClean="0">
                <a:latin typeface="Arial" charset="0"/>
                <a:cs typeface="Arial" charset="0"/>
              </a:rPr>
              <a:t>and </a:t>
            </a:r>
          </a:p>
          <a:p>
            <a:pPr lvl="1"/>
            <a:r>
              <a:rPr lang="en-US" altLang="en-US" sz="2000" i="1" dirty="0" smtClean="0">
                <a:latin typeface="Arial" charset="0"/>
                <a:cs typeface="Arial" charset="0"/>
              </a:rPr>
              <a:t>submittal </a:t>
            </a:r>
          </a:p>
          <a:p>
            <a:pPr>
              <a:buFont typeface="Arial" charset="0"/>
              <a:buNone/>
            </a:pPr>
            <a:r>
              <a:rPr lang="en-US" altLang="en-US" sz="2400" i="1" dirty="0" smtClean="0">
                <a:latin typeface="Arial" charset="0"/>
                <a:cs typeface="Arial" charset="0"/>
              </a:rPr>
              <a:t>	</a:t>
            </a:r>
            <a:r>
              <a:rPr lang="en-US" altLang="en-US" sz="2400" dirty="0" smtClean="0">
                <a:latin typeface="Arial" charset="0"/>
                <a:cs typeface="Arial" charset="0"/>
              </a:rPr>
              <a:t>of ASHRAE Standards and Guidelines subject to BOD approval.</a:t>
            </a:r>
          </a:p>
          <a:p>
            <a:endParaRPr lang="en-US" altLang="en-US" sz="2400" dirty="0" smtClean="0">
              <a:latin typeface="Arial" charset="0"/>
              <a:cs typeface="Arial" charset="0"/>
            </a:endParaRPr>
          </a:p>
          <a:p>
            <a:endParaRPr lang="en-US" alt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D24064D0-2DA9-4A3E-996A-236A6793549F}"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latin typeface="Arial" charset="0"/>
                <a:cs typeface="Arial" charset="0"/>
              </a:rPr>
              <a:t>StdC Responsibilities (2/2)</a:t>
            </a:r>
          </a:p>
        </p:txBody>
      </p:sp>
      <p:sp>
        <p:nvSpPr>
          <p:cNvPr id="18435" name="Content Placeholder 2"/>
          <p:cNvSpPr>
            <a:spLocks noGrp="1"/>
          </p:cNvSpPr>
          <p:nvPr>
            <p:ph idx="1"/>
          </p:nvPr>
        </p:nvSpPr>
        <p:spPr>
          <a:xfrm>
            <a:off x="228600" y="914400"/>
            <a:ext cx="8915400" cy="5486400"/>
          </a:xfrm>
        </p:spPr>
        <p:txBody>
          <a:bodyPr/>
          <a:lstStyle/>
          <a:p>
            <a:r>
              <a:rPr lang="en-US" altLang="en-US" dirty="0" smtClean="0">
                <a:latin typeface="Arial" charset="0"/>
                <a:cs typeface="Arial" charset="0"/>
              </a:rPr>
              <a:t>Cooperates with and supervises the Society’s participation in other organizations including:</a:t>
            </a:r>
          </a:p>
          <a:p>
            <a:pPr marL="806450" lvl="2">
              <a:spcAft>
                <a:spcPts val="400"/>
              </a:spcAft>
            </a:pPr>
            <a:r>
              <a:rPr lang="en-US" altLang="en-US" sz="1800" dirty="0" smtClean="0">
                <a:latin typeface="Arial" charset="0"/>
                <a:cs typeface="Arial" charset="0"/>
              </a:rPr>
              <a:t>Air Conditioning Contractors of America (ACCA)</a:t>
            </a:r>
          </a:p>
          <a:p>
            <a:pPr marL="806450" lvl="2">
              <a:spcAft>
                <a:spcPts val="400"/>
              </a:spcAft>
            </a:pPr>
            <a:r>
              <a:rPr lang="en-US" altLang="en-US" sz="1800" dirty="0" smtClean="0">
                <a:latin typeface="Arial" charset="0"/>
                <a:cs typeface="Arial" charset="0"/>
              </a:rPr>
              <a:t>Air-Conditioning, Heating and Refrigeration Institute (AHRI)</a:t>
            </a:r>
          </a:p>
          <a:p>
            <a:pPr marL="806450" lvl="2">
              <a:spcAft>
                <a:spcPts val="400"/>
              </a:spcAft>
            </a:pPr>
            <a:r>
              <a:rPr lang="en-US" altLang="en-US" sz="1800" dirty="0" smtClean="0">
                <a:latin typeface="Arial" charset="0"/>
                <a:cs typeface="Arial" charset="0"/>
              </a:rPr>
              <a:t>American Industrial Hygiene Association (AIHA)</a:t>
            </a:r>
          </a:p>
          <a:p>
            <a:pPr marL="806450" lvl="2">
              <a:spcAft>
                <a:spcPts val="400"/>
              </a:spcAft>
            </a:pPr>
            <a:r>
              <a:rPr lang="en-US" altLang="en-US" sz="1800" dirty="0" smtClean="0">
                <a:latin typeface="Arial" charset="0"/>
                <a:cs typeface="Arial" charset="0"/>
              </a:rPr>
              <a:t>American National Standards Institute (ANSI)</a:t>
            </a:r>
          </a:p>
          <a:p>
            <a:pPr marL="806450" lvl="2">
              <a:spcAft>
                <a:spcPts val="400"/>
              </a:spcAft>
            </a:pPr>
            <a:r>
              <a:rPr lang="en-US" altLang="en-US" sz="1800" dirty="0" smtClean="0">
                <a:latin typeface="Arial" charset="0"/>
                <a:cs typeface="Arial" charset="0"/>
              </a:rPr>
              <a:t>American Society of Mechanical Engineers (ASME)</a:t>
            </a:r>
          </a:p>
          <a:p>
            <a:pPr marL="806450" lvl="2">
              <a:spcAft>
                <a:spcPts val="400"/>
              </a:spcAft>
            </a:pPr>
            <a:r>
              <a:rPr lang="en-US" altLang="en-US" sz="1800" dirty="0" smtClean="0">
                <a:latin typeface="Arial" charset="0"/>
                <a:cs typeface="Arial" charset="0"/>
              </a:rPr>
              <a:t>International </a:t>
            </a:r>
            <a:r>
              <a:rPr lang="en-US" altLang="en-US" sz="1800" dirty="0" err="1" smtClean="0">
                <a:latin typeface="Arial" charset="0"/>
                <a:cs typeface="Arial" charset="0"/>
              </a:rPr>
              <a:t>Electrotechnical</a:t>
            </a:r>
            <a:r>
              <a:rPr lang="en-US" altLang="en-US" sz="1800" dirty="0" smtClean="0">
                <a:latin typeface="Arial" charset="0"/>
                <a:cs typeface="Arial" charset="0"/>
              </a:rPr>
              <a:t> Commission (IEC)</a:t>
            </a:r>
          </a:p>
          <a:p>
            <a:pPr marL="806450" lvl="2">
              <a:spcAft>
                <a:spcPts val="400"/>
              </a:spcAft>
            </a:pPr>
            <a:r>
              <a:rPr lang="en-US" altLang="en-US" sz="1800" dirty="0" smtClean="0">
                <a:latin typeface="Arial" charset="0"/>
                <a:cs typeface="Arial" charset="0"/>
              </a:rPr>
              <a:t>International Organization for Standardization (ISO)</a:t>
            </a:r>
          </a:p>
          <a:p>
            <a:pPr marL="806450" lvl="2">
              <a:spcAft>
                <a:spcPts val="400"/>
              </a:spcAft>
            </a:pPr>
            <a:r>
              <a:rPr lang="en-US" altLang="en-US" sz="1800" dirty="0" smtClean="0">
                <a:latin typeface="Arial" charset="0"/>
                <a:cs typeface="Arial" charset="0"/>
              </a:rPr>
              <a:t>National Electrical Manufacturers Association (NEMA)</a:t>
            </a:r>
          </a:p>
          <a:p>
            <a:pPr marL="806450" lvl="2">
              <a:spcAft>
                <a:spcPts val="400"/>
              </a:spcAft>
            </a:pPr>
            <a:r>
              <a:rPr lang="en-US" altLang="en-US" sz="1800" dirty="0" smtClean="0">
                <a:latin typeface="Arial" charset="0"/>
                <a:cs typeface="Arial" charset="0"/>
              </a:rPr>
              <a:t>National Fire Protection Association (NFPA)</a:t>
            </a:r>
          </a:p>
          <a:p>
            <a:pPr marL="806450" lvl="2">
              <a:spcAft>
                <a:spcPts val="400"/>
              </a:spcAft>
            </a:pPr>
            <a:r>
              <a:rPr lang="en-US" altLang="en-US" sz="1800" dirty="0" smtClean="0">
                <a:latin typeface="Arial" charset="0"/>
                <a:cs typeface="Arial" charset="0"/>
              </a:rPr>
              <a:t>Sheet Metal and Air Conditioning Contractors National Association (SMACNA)</a:t>
            </a:r>
          </a:p>
          <a:p>
            <a:pPr marL="806450" lvl="2"/>
            <a:r>
              <a:rPr lang="en-US" altLang="en-US" sz="1800" dirty="0" smtClean="0">
                <a:latin typeface="Arial" charset="0"/>
                <a:cs typeface="Arial" charset="0"/>
              </a:rPr>
              <a:t>U.S. Green Building Council (USGBC)</a:t>
            </a:r>
          </a:p>
          <a:p>
            <a:endParaRPr lang="en-US" alt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4DFC9F85-F6C0-4562-ADD0-26ED055A8034}"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200" smtClean="0">
                <a:latin typeface="Arial" charset="0"/>
                <a:cs typeface="Arial" charset="0"/>
              </a:rPr>
              <a:t>StdC Executive Committee (ExCom)</a:t>
            </a:r>
          </a:p>
        </p:txBody>
      </p:sp>
      <p:sp>
        <p:nvSpPr>
          <p:cNvPr id="19459" name="Content Placeholder 2"/>
          <p:cNvSpPr>
            <a:spLocks noGrp="1"/>
          </p:cNvSpPr>
          <p:nvPr>
            <p:ph idx="1"/>
          </p:nvPr>
        </p:nvSpPr>
        <p:spPr/>
        <p:txBody>
          <a:bodyPr/>
          <a:lstStyle/>
          <a:p>
            <a:r>
              <a:rPr lang="en-US" altLang="en-US" dirty="0" smtClean="0">
                <a:latin typeface="Arial" charset="0"/>
                <a:cs typeface="Arial" charset="0"/>
              </a:rPr>
              <a:t>The Chair and Vice Chair of the StdC</a:t>
            </a:r>
          </a:p>
          <a:p>
            <a:pPr lvl="1"/>
            <a:r>
              <a:rPr lang="en-US" altLang="en-US" dirty="0" smtClean="0">
                <a:latin typeface="Arial" charset="0"/>
                <a:cs typeface="Arial" charset="0"/>
              </a:rPr>
              <a:t>Chair – Rita Harrold</a:t>
            </a:r>
          </a:p>
          <a:p>
            <a:pPr lvl="1"/>
            <a:r>
              <a:rPr lang="en-US" altLang="en-US" dirty="0" smtClean="0">
                <a:latin typeface="Arial" charset="0"/>
                <a:cs typeface="Arial" charset="0"/>
              </a:rPr>
              <a:t>Vice Chair – Steve Emmerich </a:t>
            </a:r>
          </a:p>
          <a:p>
            <a:r>
              <a:rPr lang="en-US" altLang="en-US" dirty="0" smtClean="0">
                <a:latin typeface="Arial" charset="0"/>
                <a:cs typeface="Arial" charset="0"/>
              </a:rPr>
              <a:t>Subcommittee Chairs</a:t>
            </a:r>
          </a:p>
          <a:p>
            <a:pPr lvl="1"/>
            <a:r>
              <a:rPr lang="en-US" altLang="en-US" dirty="0" smtClean="0">
                <a:latin typeface="Arial" charset="0"/>
                <a:cs typeface="Arial" charset="0"/>
              </a:rPr>
              <a:t>CIS Chair – Dennis Stanke</a:t>
            </a:r>
          </a:p>
          <a:p>
            <a:pPr lvl="1"/>
            <a:r>
              <a:rPr lang="en-US" altLang="en-US" dirty="0" smtClean="0">
                <a:latin typeface="Arial" charset="0"/>
                <a:cs typeface="Arial" charset="0"/>
              </a:rPr>
              <a:t>ILS/ISAS Chair – Cyrus </a:t>
            </a:r>
            <a:r>
              <a:rPr lang="en-US" altLang="en-US" dirty="0" err="1" smtClean="0">
                <a:latin typeface="Arial" charset="0"/>
                <a:cs typeface="Arial" charset="0"/>
              </a:rPr>
              <a:t>Nasseri</a:t>
            </a:r>
            <a:endParaRPr lang="en-US" altLang="en-US" dirty="0" smtClean="0">
              <a:latin typeface="Arial" charset="0"/>
              <a:cs typeface="Arial" charset="0"/>
            </a:endParaRPr>
          </a:p>
          <a:p>
            <a:pPr lvl="1"/>
            <a:r>
              <a:rPr lang="en-US" altLang="en-US" dirty="0" smtClean="0">
                <a:latin typeface="Arial" charset="0"/>
                <a:cs typeface="Arial" charset="0"/>
              </a:rPr>
              <a:t>PPIS Chair – Don Brundage</a:t>
            </a:r>
          </a:p>
          <a:p>
            <a:pPr lvl="1"/>
            <a:r>
              <a:rPr lang="en-US" altLang="en-US" dirty="0" smtClean="0">
                <a:latin typeface="Arial" charset="0"/>
                <a:cs typeface="Arial" charset="0"/>
              </a:rPr>
              <a:t>SPLS Chair – Roger Hedrick</a:t>
            </a:r>
          </a:p>
          <a:p>
            <a:pPr lvl="1"/>
            <a:r>
              <a:rPr lang="en-US" altLang="en-US" dirty="0" smtClean="0">
                <a:latin typeface="Arial" charset="0"/>
                <a:cs typeface="Arial" charset="0"/>
              </a:rPr>
              <a:t>SRS Chair – Steve Emmerich </a:t>
            </a:r>
          </a:p>
          <a:p>
            <a:pPr lvl="1"/>
            <a:r>
              <a:rPr lang="en-US" altLang="en-US" dirty="0" smtClean="0">
                <a:latin typeface="Arial" charset="0"/>
                <a:cs typeface="Arial" charset="0"/>
              </a:rPr>
              <a:t>Ad Hoc Training Chair – </a:t>
            </a:r>
            <a:r>
              <a:rPr lang="en-US" altLang="en-US" dirty="0">
                <a:latin typeface="Arial" charset="0"/>
                <a:cs typeface="Arial" charset="0"/>
              </a:rPr>
              <a:t>Wayne </a:t>
            </a:r>
            <a:r>
              <a:rPr lang="en-US" altLang="en-US" dirty="0" err="1">
                <a:latin typeface="Arial" charset="0"/>
                <a:cs typeface="Arial" charset="0"/>
              </a:rPr>
              <a:t>Stopplemoor</a:t>
            </a:r>
            <a:endParaRPr lang="en-US" altLang="en-US" dirty="0" smtClean="0">
              <a:latin typeface="Arial" charset="0"/>
              <a:cs typeface="Arial" charset="0"/>
            </a:endParaRPr>
          </a:p>
          <a:p>
            <a:pPr>
              <a:buFont typeface="Arial" charset="0"/>
              <a:buNone/>
            </a:pPr>
            <a:endParaRPr lang="en-US" alt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DF8E1C4E-30A8-4454-AD52-F4BF21D58251}"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latin typeface="Arial" charset="0"/>
                <a:cs typeface="Arial" charset="0"/>
              </a:rPr>
              <a:t>StdC </a:t>
            </a:r>
            <a:r>
              <a:rPr lang="en-US" altLang="en-US" dirty="0" err="1" smtClean="0">
                <a:latin typeface="Arial" charset="0"/>
                <a:cs typeface="Arial" charset="0"/>
              </a:rPr>
              <a:t>ExCom</a:t>
            </a:r>
            <a:r>
              <a:rPr lang="en-US" altLang="en-US" dirty="0" smtClean="0">
                <a:latin typeface="Arial" charset="0"/>
                <a:cs typeface="Arial" charset="0"/>
              </a:rPr>
              <a:t> Responsibilities</a:t>
            </a:r>
          </a:p>
        </p:txBody>
      </p:sp>
      <p:sp>
        <p:nvSpPr>
          <p:cNvPr id="20483" name="Content Placeholder 2"/>
          <p:cNvSpPr>
            <a:spLocks noGrp="1"/>
          </p:cNvSpPr>
          <p:nvPr>
            <p:ph idx="1"/>
          </p:nvPr>
        </p:nvSpPr>
        <p:spPr/>
        <p:txBody>
          <a:bodyPr/>
          <a:lstStyle/>
          <a:p>
            <a:r>
              <a:rPr lang="en-US" altLang="en-US" dirty="0" smtClean="0">
                <a:latin typeface="Arial" charset="0"/>
                <a:cs typeface="Arial" charset="0"/>
              </a:rPr>
              <a:t>Addresses strategic planning issues,</a:t>
            </a:r>
          </a:p>
          <a:p>
            <a:r>
              <a:rPr lang="en-US" altLang="en-US" dirty="0" smtClean="0">
                <a:latin typeface="Arial" charset="0"/>
                <a:cs typeface="Arial" charset="0"/>
              </a:rPr>
              <a:t>Reviews and makes recommendations on operations of the StdC,</a:t>
            </a:r>
          </a:p>
          <a:p>
            <a:r>
              <a:rPr lang="en-US" altLang="en-US" dirty="0" smtClean="0">
                <a:latin typeface="Arial" charset="0"/>
                <a:cs typeface="Arial" charset="0"/>
              </a:rPr>
              <a:t>Assigns responsibilities to subcommittees of the StdC,</a:t>
            </a:r>
          </a:p>
          <a:p>
            <a:r>
              <a:rPr lang="en-US" altLang="en-US" dirty="0" smtClean="0">
                <a:latin typeface="Arial" charset="0"/>
                <a:cs typeface="Arial" charset="0"/>
              </a:rPr>
              <a:t>Reviews StdC subcommittee agendas,</a:t>
            </a:r>
          </a:p>
          <a:p>
            <a:r>
              <a:rPr lang="en-US" altLang="en-US" dirty="0" smtClean="0">
                <a:latin typeface="Arial" charset="0"/>
                <a:cs typeface="Arial" charset="0"/>
              </a:rPr>
              <a:t>Addresses complaints of actions or inactions of the subcommittees of the StdC, and</a:t>
            </a:r>
          </a:p>
          <a:p>
            <a:r>
              <a:rPr lang="en-US" altLang="en-US" dirty="0" smtClean="0">
                <a:latin typeface="Arial" charset="0"/>
                <a:cs typeface="Arial" charset="0"/>
              </a:rPr>
              <a:t>Informs Tech Council of extraordinary issues which may come before the BOD.</a:t>
            </a:r>
          </a:p>
          <a:p>
            <a:pPr>
              <a:buFont typeface="Arial" charset="0"/>
              <a:buNone/>
            </a:pPr>
            <a:endParaRPr lang="en-US" alt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F4798EA8-7FD6-4E33-8163-4C27D1890620}"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5"/>
          <p:cNvSpPr>
            <a:spLocks noGrp="1"/>
          </p:cNvSpPr>
          <p:nvPr>
            <p:ph type="ctrTitle"/>
          </p:nvPr>
        </p:nvSpPr>
        <p:spPr>
          <a:xfrm>
            <a:off x="685800" y="2130425"/>
            <a:ext cx="7772400" cy="1470025"/>
          </a:xfrm>
        </p:spPr>
        <p:txBody>
          <a:bodyPr/>
          <a:lstStyle/>
          <a:p>
            <a:pPr algn="ctr"/>
            <a:r>
              <a:rPr lang="en-US" altLang="en-US" dirty="0" smtClean="0">
                <a:latin typeface="Arial" charset="0"/>
                <a:cs typeface="Arial" charset="0"/>
              </a:rPr>
              <a:t>Standards Committee Subcommittees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2800" dirty="0" smtClean="0">
                <a:latin typeface="Arial" charset="0"/>
                <a:cs typeface="Arial" charset="0"/>
              </a:rPr>
              <a:t>Code Interaction Subcommittee (CIS)</a:t>
            </a:r>
          </a:p>
        </p:txBody>
      </p:sp>
      <p:sp>
        <p:nvSpPr>
          <p:cNvPr id="22531" name="Content Placeholder 2"/>
          <p:cNvSpPr>
            <a:spLocks noGrp="1"/>
          </p:cNvSpPr>
          <p:nvPr>
            <p:ph idx="1"/>
          </p:nvPr>
        </p:nvSpPr>
        <p:spPr>
          <a:xfrm>
            <a:off x="457200" y="1066800"/>
            <a:ext cx="7543800" cy="5181600"/>
          </a:xfrm>
        </p:spPr>
        <p:txBody>
          <a:bodyPr/>
          <a:lstStyle/>
          <a:p>
            <a:r>
              <a:rPr lang="en-US" altLang="en-US" sz="2200" dirty="0" smtClean="0">
                <a:latin typeface="Arial" charset="0"/>
                <a:cs typeface="Arial" charset="0"/>
              </a:rPr>
              <a:t>Participates in development of model codes and standards of other Standards Development Organizations (SDOs) </a:t>
            </a:r>
          </a:p>
          <a:p>
            <a:r>
              <a:rPr lang="en-US" altLang="en-US" sz="2200" dirty="0" smtClean="0">
                <a:latin typeface="Arial" charset="0"/>
                <a:cs typeface="Arial" charset="0"/>
              </a:rPr>
              <a:t>Attends meetings and hearings - speaks to ASHRAE proposed changes and comments</a:t>
            </a:r>
          </a:p>
          <a:p>
            <a:r>
              <a:rPr lang="en-US" altLang="en-US" sz="2200" dirty="0" smtClean="0">
                <a:latin typeface="Arial" charset="0"/>
                <a:cs typeface="Arial" charset="0"/>
              </a:rPr>
              <a:t>Oversees participation of Society in development of new and updating of existing documents</a:t>
            </a:r>
          </a:p>
          <a:p>
            <a:r>
              <a:rPr lang="en-US" altLang="en-US" sz="2200" dirty="0" smtClean="0">
                <a:latin typeface="Arial" charset="0"/>
                <a:cs typeface="Arial" charset="0"/>
              </a:rPr>
              <a:t>Assists PC's in identifying opportunities for recognition of ASHRAE standards in those documents</a:t>
            </a:r>
          </a:p>
          <a:p>
            <a:r>
              <a:rPr lang="en-US" altLang="en-US" sz="2200" dirty="0" smtClean="0">
                <a:latin typeface="Arial" charset="0"/>
                <a:cs typeface="Arial" charset="0"/>
              </a:rPr>
              <a:t>Assists PC's in preparing proposed changes and commenting on changes proposed by others</a:t>
            </a:r>
          </a:p>
          <a:p>
            <a:r>
              <a:rPr lang="en-US" altLang="en-US" sz="2200" dirty="0" smtClean="0">
                <a:latin typeface="Arial" charset="0"/>
                <a:cs typeface="Arial" charset="0"/>
              </a:rPr>
              <a:t>Approves proposed changes and official interpretations</a:t>
            </a:r>
          </a:p>
        </p:txBody>
      </p:sp>
      <p:pic>
        <p:nvPicPr>
          <p:cNvPr id="22532" name="Picture 6" descr="BS01580_"/>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315200" y="1066800"/>
            <a:ext cx="1612900" cy="1490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a:defRPr/>
            </a:pPr>
            <a:fld id="{370CF868-009E-441E-943E-66E5A2B92128}"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kumimoji="1" lang="en-US" altLang="en-US" sz="2400" smtClean="0">
                <a:latin typeface="Arial" charset="0"/>
                <a:cs typeface="Times New Roman" pitchFamily="18" charset="0"/>
              </a:rPr>
              <a:t>Intersociety Liaison Subcommittee &amp;</a:t>
            </a:r>
            <a:br>
              <a:rPr kumimoji="1" lang="en-US" altLang="en-US" sz="2400" smtClean="0">
                <a:latin typeface="Arial" charset="0"/>
                <a:cs typeface="Times New Roman" pitchFamily="18" charset="0"/>
              </a:rPr>
            </a:br>
            <a:r>
              <a:rPr kumimoji="1" lang="en-US" altLang="en-US" sz="2400" smtClean="0">
                <a:latin typeface="Arial" charset="0"/>
                <a:cs typeface="Times New Roman" pitchFamily="18" charset="0"/>
              </a:rPr>
              <a:t>International Standards Advisory SubC (ILS/ISAS)</a:t>
            </a:r>
            <a:endParaRPr lang="en-US" altLang="en-US" sz="2400" smtClean="0">
              <a:latin typeface="Arial" charset="0"/>
              <a:cs typeface="Arial" charset="0"/>
            </a:endParaRPr>
          </a:p>
        </p:txBody>
      </p:sp>
      <p:sp>
        <p:nvSpPr>
          <p:cNvPr id="3" name="Content Placeholder 2"/>
          <p:cNvSpPr>
            <a:spLocks noGrp="1"/>
          </p:cNvSpPr>
          <p:nvPr>
            <p:ph idx="1"/>
          </p:nvPr>
        </p:nvSpPr>
        <p:spPr>
          <a:xfrm>
            <a:off x="457200" y="1066800"/>
            <a:ext cx="7467600" cy="5181600"/>
          </a:xfrm>
        </p:spPr>
        <p:txBody>
          <a:bodyPr/>
          <a:lstStyle/>
          <a:p>
            <a:pPr marL="233363" indent="-233363">
              <a:spcBef>
                <a:spcPts val="2400"/>
              </a:spcBef>
              <a:buFontTx/>
              <a:buChar char="•"/>
              <a:defRPr/>
            </a:pPr>
            <a:r>
              <a:rPr kumimoji="1" lang="en-US" sz="2400" dirty="0" smtClean="0">
                <a:cs typeface="Times New Roman" pitchFamily="18" charset="0"/>
              </a:rPr>
              <a:t>Responds to requests for liaisons and </a:t>
            </a:r>
            <a:br>
              <a:rPr kumimoji="1" lang="en-US" sz="2400" dirty="0" smtClean="0">
                <a:cs typeface="Times New Roman" pitchFamily="18" charset="0"/>
              </a:rPr>
            </a:br>
            <a:r>
              <a:rPr kumimoji="1" lang="en-US" sz="2400" dirty="0" smtClean="0">
                <a:cs typeface="Times New Roman" pitchFamily="18" charset="0"/>
              </a:rPr>
              <a:t>reviews other organizations’ drafts (e.g., NFPA).</a:t>
            </a:r>
            <a:endParaRPr lang="en-US" sz="2400" dirty="0" smtClean="0"/>
          </a:p>
          <a:p>
            <a:pPr marL="223838" indent="-223838">
              <a:buFont typeface="Arial" pitchFamily="34" charset="0"/>
              <a:buChar char="•"/>
              <a:defRPr/>
            </a:pPr>
            <a:r>
              <a:rPr lang="en-US" sz="2400" dirty="0" smtClean="0">
                <a:cs typeface="Times New Roman" pitchFamily="18" charset="0"/>
              </a:rPr>
              <a:t>Makes recommendations regarding ASHRAE’s involvement in the </a:t>
            </a:r>
            <a:r>
              <a:rPr lang="en-US" sz="2400" dirty="0" smtClean="0"/>
              <a:t>International Organization for Standardization (ISO)</a:t>
            </a:r>
            <a:r>
              <a:rPr lang="en-US" sz="2400" dirty="0" smtClean="0">
                <a:cs typeface="Times New Roman" pitchFamily="18" charset="0"/>
              </a:rPr>
              <a:t> standards</a:t>
            </a:r>
          </a:p>
          <a:p>
            <a:pPr marL="223838" indent="-223838">
              <a:buFont typeface="Arial" pitchFamily="34" charset="0"/>
              <a:buChar char="•"/>
              <a:defRPr/>
            </a:pPr>
            <a:r>
              <a:rPr lang="en-US" sz="2400" dirty="0" smtClean="0"/>
              <a:t>Maintains ASHRAE's participation in standards prepared by other organizations using the canvass method.</a:t>
            </a:r>
            <a:endParaRPr kumimoji="1" lang="en-US" sz="2400" dirty="0" smtClean="0">
              <a:cs typeface="Times New Roman" pitchFamily="18" charset="0"/>
            </a:endParaRPr>
          </a:p>
          <a:p>
            <a:pPr marL="223838" indent="-223838">
              <a:buFont typeface="Arial" pitchFamily="34" charset="0"/>
              <a:buChar char="•"/>
              <a:defRPr/>
            </a:pPr>
            <a:r>
              <a:rPr lang="en-US" sz="2400" dirty="0" smtClean="0"/>
              <a:t>Monitors, reports and submits recommendations to ILS concerning ASHRAE’s regional and international standards activities. </a:t>
            </a:r>
          </a:p>
          <a:p>
            <a:pPr>
              <a:defRPr/>
            </a:pPr>
            <a:endParaRPr lang="en-US" dirty="0"/>
          </a:p>
        </p:txBody>
      </p:sp>
      <p:pic>
        <p:nvPicPr>
          <p:cNvPr id="23556" name="Picture 8" descr="MP00640_"/>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391400" y="1295400"/>
            <a:ext cx="1371600" cy="1366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a:defRPr/>
            </a:pPr>
            <a:fld id="{52DB9E41-3B3D-4C60-BD42-8A487EC21957}"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Title 5"/>
          <p:cNvSpPr>
            <a:spLocks noGrp="1"/>
          </p:cNvSpPr>
          <p:nvPr>
            <p:ph type="title"/>
          </p:nvPr>
        </p:nvSpPr>
        <p:spPr/>
        <p:txBody>
          <a:bodyPr/>
          <a:lstStyle/>
          <a:p>
            <a:r>
              <a:rPr lang="en-US" altLang="en-US" smtClean="0">
                <a:latin typeface="Arial" charset="0"/>
                <a:cs typeface="Arial" charset="0"/>
              </a:rPr>
              <a:t>Acronyms Used In This Presentation</a:t>
            </a:r>
          </a:p>
        </p:txBody>
      </p:sp>
      <p:sp>
        <p:nvSpPr>
          <p:cNvPr id="6147" name="Content Placeholder 6"/>
          <p:cNvSpPr>
            <a:spLocks noGrp="1"/>
          </p:cNvSpPr>
          <p:nvPr>
            <p:ph sz="half" idx="1"/>
          </p:nvPr>
        </p:nvSpPr>
        <p:spPr>
          <a:xfrm>
            <a:off x="457200" y="914400"/>
            <a:ext cx="4038600" cy="5211763"/>
          </a:xfrm>
        </p:spPr>
        <p:txBody>
          <a:bodyPr/>
          <a:lstStyle/>
          <a:p>
            <a:r>
              <a:rPr lang="en-US" altLang="en-US" sz="1600" b="1" smtClean="0">
                <a:latin typeface="Arial" charset="0"/>
                <a:cs typeface="Arial" charset="0"/>
              </a:rPr>
              <a:t>ANSI</a:t>
            </a:r>
            <a:r>
              <a:rPr lang="en-US" altLang="en-US" sz="1600" smtClean="0">
                <a:latin typeface="Arial" charset="0"/>
                <a:cs typeface="Arial" charset="0"/>
              </a:rPr>
              <a:t>– American National Standards Institute</a:t>
            </a:r>
            <a:endParaRPr lang="en-US" altLang="en-US" sz="1600" b="1" smtClean="0">
              <a:latin typeface="Arial" charset="0"/>
              <a:cs typeface="Arial" charset="0"/>
            </a:endParaRPr>
          </a:p>
          <a:p>
            <a:r>
              <a:rPr lang="en-US" altLang="en-US" sz="1600" b="1" smtClean="0">
                <a:latin typeface="Arial" charset="0"/>
                <a:cs typeface="Arial" charset="0"/>
              </a:rPr>
              <a:t>BOD </a:t>
            </a:r>
            <a:r>
              <a:rPr lang="en-US" altLang="en-US" sz="1600" smtClean="0">
                <a:latin typeface="Arial" charset="0"/>
                <a:cs typeface="Arial" charset="0"/>
              </a:rPr>
              <a:t>– ASHRAE Board of Directors</a:t>
            </a:r>
            <a:endParaRPr lang="en-US" altLang="en-US" sz="1600" b="1" smtClean="0">
              <a:latin typeface="Arial" charset="0"/>
              <a:cs typeface="Arial" charset="0"/>
            </a:endParaRPr>
          </a:p>
          <a:p>
            <a:r>
              <a:rPr lang="en-US" altLang="en-US" sz="1600" b="1" smtClean="0">
                <a:latin typeface="Arial" charset="0"/>
                <a:cs typeface="Arial" charset="0"/>
              </a:rPr>
              <a:t>CIS </a:t>
            </a:r>
            <a:r>
              <a:rPr lang="en-US" altLang="en-US" sz="1600" smtClean="0">
                <a:latin typeface="Arial" charset="0"/>
                <a:cs typeface="Arial" charset="0"/>
              </a:rPr>
              <a:t>– Code Interaction Subcommittee</a:t>
            </a:r>
          </a:p>
          <a:p>
            <a:r>
              <a:rPr lang="en-US" altLang="en-US" sz="1600" b="1" smtClean="0">
                <a:latin typeface="Arial" charset="0"/>
                <a:cs typeface="Arial" charset="0"/>
              </a:rPr>
              <a:t>EHC </a:t>
            </a:r>
            <a:r>
              <a:rPr lang="en-US" altLang="en-US" sz="1600" smtClean="0">
                <a:latin typeface="Arial" charset="0"/>
                <a:cs typeface="Arial" charset="0"/>
              </a:rPr>
              <a:t>– Environmental Health Committee</a:t>
            </a:r>
            <a:endParaRPr lang="en-US" altLang="en-US" sz="1600" b="1" smtClean="0">
              <a:latin typeface="Arial" charset="0"/>
              <a:cs typeface="Arial" charset="0"/>
            </a:endParaRPr>
          </a:p>
          <a:p>
            <a:r>
              <a:rPr lang="en-US" altLang="en-US" sz="1600" b="1" smtClean="0">
                <a:latin typeface="Arial" charset="0"/>
                <a:cs typeface="Arial" charset="0"/>
              </a:rPr>
              <a:t>GPC</a:t>
            </a:r>
            <a:r>
              <a:rPr lang="en-US" altLang="en-US" sz="1600" smtClean="0">
                <a:latin typeface="Arial" charset="0"/>
                <a:cs typeface="Arial" charset="0"/>
              </a:rPr>
              <a:t> – Guideline Project Committee</a:t>
            </a:r>
          </a:p>
          <a:p>
            <a:r>
              <a:rPr lang="en-US" altLang="en-US" sz="1600" b="1" smtClean="0">
                <a:latin typeface="Arial" charset="0"/>
                <a:cs typeface="Arial" charset="0"/>
              </a:rPr>
              <a:t>ILS/ISAS</a:t>
            </a:r>
            <a:r>
              <a:rPr lang="en-US" altLang="en-US" sz="1600" smtClean="0">
                <a:latin typeface="Arial" charset="0"/>
                <a:cs typeface="Arial" charset="0"/>
              </a:rPr>
              <a:t> – Intersociety Liaison Subcommittee/ International Standards Advisory Subcommittee</a:t>
            </a:r>
          </a:p>
          <a:p>
            <a:r>
              <a:rPr lang="en-US" altLang="en-US" sz="1600" b="1" smtClean="0">
                <a:latin typeface="Arial" charset="0"/>
                <a:cs typeface="Arial" charset="0"/>
              </a:rPr>
              <a:t>MOP </a:t>
            </a:r>
            <a:r>
              <a:rPr lang="en-US" altLang="en-US" sz="1600" smtClean="0">
                <a:latin typeface="Arial" charset="0"/>
                <a:cs typeface="Arial" charset="0"/>
              </a:rPr>
              <a:t>– Manual of Procedures</a:t>
            </a:r>
          </a:p>
          <a:p>
            <a:r>
              <a:rPr lang="en-US" altLang="en-US" sz="1600" b="1" smtClean="0">
                <a:latin typeface="Arial" charset="0"/>
                <a:cs typeface="Arial" charset="0"/>
              </a:rPr>
              <a:t>MOS </a:t>
            </a:r>
            <a:r>
              <a:rPr lang="en-US" altLang="en-US" sz="1600" smtClean="0">
                <a:latin typeface="Arial" charset="0"/>
                <a:cs typeface="Arial" charset="0"/>
              </a:rPr>
              <a:t>– Manager of Standards</a:t>
            </a:r>
            <a:endParaRPr lang="en-US" altLang="en-US" sz="1600" b="1" smtClean="0">
              <a:latin typeface="Arial" charset="0"/>
              <a:cs typeface="Arial" charset="0"/>
            </a:endParaRPr>
          </a:p>
          <a:p>
            <a:r>
              <a:rPr lang="en-US" altLang="en-US" sz="1600" b="1" smtClean="0">
                <a:latin typeface="Arial" charset="0"/>
                <a:cs typeface="Arial" charset="0"/>
              </a:rPr>
              <a:t>PASA</a:t>
            </a:r>
            <a:r>
              <a:rPr lang="en-US" altLang="en-US" sz="1600" smtClean="0">
                <a:latin typeface="Arial" charset="0"/>
                <a:cs typeface="Arial" charset="0"/>
              </a:rPr>
              <a:t> – Procedures for ASHRAE Standards Actions</a:t>
            </a:r>
          </a:p>
          <a:p>
            <a:r>
              <a:rPr lang="en-US" altLang="en-US" sz="1600" b="1" smtClean="0">
                <a:latin typeface="Arial" charset="0"/>
                <a:cs typeface="Arial" charset="0"/>
              </a:rPr>
              <a:t>PC</a:t>
            </a:r>
            <a:r>
              <a:rPr lang="en-US" altLang="en-US" sz="1600" smtClean="0">
                <a:latin typeface="Arial" charset="0"/>
                <a:cs typeface="Arial" charset="0"/>
              </a:rPr>
              <a:t> – Project Committee</a:t>
            </a:r>
          </a:p>
          <a:p>
            <a:r>
              <a:rPr lang="en-US" altLang="en-US" sz="1600" b="1" smtClean="0">
                <a:latin typeface="Arial" charset="0"/>
                <a:cs typeface="Arial" charset="0"/>
              </a:rPr>
              <a:t>PC MOP</a:t>
            </a:r>
            <a:r>
              <a:rPr lang="en-US" altLang="en-US" sz="1600" smtClean="0">
                <a:latin typeface="Arial" charset="0"/>
                <a:cs typeface="Arial" charset="0"/>
              </a:rPr>
              <a:t> – Project Committee Manual of Procedures </a:t>
            </a:r>
          </a:p>
          <a:p>
            <a:r>
              <a:rPr lang="en-US" altLang="en-US" sz="1600" b="1" smtClean="0">
                <a:latin typeface="Arial" charset="0"/>
                <a:cs typeface="Arial" charset="0"/>
              </a:rPr>
              <a:t>PPIS</a:t>
            </a:r>
            <a:r>
              <a:rPr lang="en-US" altLang="en-US" sz="1600" smtClean="0">
                <a:latin typeface="Arial" charset="0"/>
                <a:cs typeface="Arial" charset="0"/>
              </a:rPr>
              <a:t> – Planning, Policy, and Interpretation Subcommittee </a:t>
            </a:r>
          </a:p>
          <a:p>
            <a:endParaRPr lang="en-US" altLang="en-US" sz="1600" smtClean="0">
              <a:latin typeface="Arial" charset="0"/>
              <a:cs typeface="Arial" charset="0"/>
            </a:endParaRPr>
          </a:p>
          <a:p>
            <a:endParaRPr lang="en-US" altLang="en-US" sz="1600" smtClean="0">
              <a:latin typeface="Arial" charset="0"/>
              <a:cs typeface="Arial" charset="0"/>
            </a:endParaRPr>
          </a:p>
        </p:txBody>
      </p:sp>
      <p:sp>
        <p:nvSpPr>
          <p:cNvPr id="6148" name="Content Placeholder 7"/>
          <p:cNvSpPr>
            <a:spLocks noGrp="1"/>
          </p:cNvSpPr>
          <p:nvPr>
            <p:ph sz="half" idx="2"/>
          </p:nvPr>
        </p:nvSpPr>
        <p:spPr>
          <a:xfrm>
            <a:off x="4648200" y="914400"/>
            <a:ext cx="4038600" cy="5211763"/>
          </a:xfrm>
        </p:spPr>
        <p:txBody>
          <a:bodyPr/>
          <a:lstStyle/>
          <a:p>
            <a:r>
              <a:rPr lang="en-US" altLang="en-US" sz="1600" b="1" smtClean="0">
                <a:latin typeface="Arial" charset="0"/>
                <a:cs typeface="Arial" charset="0"/>
              </a:rPr>
              <a:t>PPR</a:t>
            </a:r>
            <a:r>
              <a:rPr lang="en-US" altLang="en-US" sz="1600" smtClean="0">
                <a:latin typeface="Arial" charset="0"/>
                <a:cs typeface="Arial" charset="0"/>
              </a:rPr>
              <a:t> – Publication Public Review</a:t>
            </a:r>
          </a:p>
          <a:p>
            <a:r>
              <a:rPr lang="en-US" altLang="en-US" sz="1600" b="1" smtClean="0">
                <a:latin typeface="Arial" charset="0"/>
                <a:cs typeface="Arial" charset="0"/>
              </a:rPr>
              <a:t>ROB</a:t>
            </a:r>
            <a:r>
              <a:rPr lang="en-US" altLang="en-US" sz="1600" smtClean="0">
                <a:latin typeface="Arial" charset="0"/>
                <a:cs typeface="Arial" charset="0"/>
              </a:rPr>
              <a:t> – Rules of the Board of Directors</a:t>
            </a:r>
          </a:p>
          <a:p>
            <a:r>
              <a:rPr lang="en-US" altLang="en-US" sz="1600" b="1" smtClean="0">
                <a:latin typeface="Arial" charset="0"/>
                <a:cs typeface="Arial" charset="0"/>
              </a:rPr>
              <a:t>SGPC</a:t>
            </a:r>
            <a:r>
              <a:rPr lang="en-US" altLang="en-US" sz="1600" smtClean="0">
                <a:latin typeface="Arial" charset="0"/>
                <a:cs typeface="Arial" charset="0"/>
              </a:rPr>
              <a:t> – Standing Guideline Project Committee</a:t>
            </a:r>
          </a:p>
          <a:p>
            <a:r>
              <a:rPr lang="en-US" altLang="en-US" sz="1600" b="1" smtClean="0">
                <a:latin typeface="Arial" charset="0"/>
                <a:cs typeface="Arial" charset="0"/>
              </a:rPr>
              <a:t>SPC</a:t>
            </a:r>
            <a:r>
              <a:rPr lang="en-US" altLang="en-US" sz="1600" smtClean="0">
                <a:latin typeface="Arial" charset="0"/>
                <a:cs typeface="Arial" charset="0"/>
              </a:rPr>
              <a:t> – Standard Project Committee</a:t>
            </a:r>
          </a:p>
          <a:p>
            <a:r>
              <a:rPr lang="en-US" altLang="en-US" sz="1600" b="1" smtClean="0">
                <a:latin typeface="Arial" charset="0"/>
                <a:cs typeface="Arial" charset="0"/>
              </a:rPr>
              <a:t>SPLS</a:t>
            </a:r>
            <a:r>
              <a:rPr lang="en-US" altLang="en-US" sz="1600" smtClean="0">
                <a:latin typeface="Arial" charset="0"/>
                <a:cs typeface="Arial" charset="0"/>
              </a:rPr>
              <a:t> – Standards Project Liaison Subcommittee</a:t>
            </a:r>
          </a:p>
          <a:p>
            <a:r>
              <a:rPr lang="en-US" altLang="en-US" sz="1600" b="1" smtClean="0">
                <a:latin typeface="Arial" charset="0"/>
                <a:cs typeface="Arial" charset="0"/>
              </a:rPr>
              <a:t>SRS</a:t>
            </a:r>
            <a:r>
              <a:rPr lang="en-US" altLang="en-US" sz="1600" smtClean="0">
                <a:latin typeface="Arial" charset="0"/>
                <a:cs typeface="Arial" charset="0"/>
              </a:rPr>
              <a:t> – Standards Reaffirmation Subcommittee</a:t>
            </a:r>
          </a:p>
          <a:p>
            <a:r>
              <a:rPr lang="en-US" altLang="en-US" sz="1600" b="1" smtClean="0">
                <a:latin typeface="Arial" charset="0"/>
                <a:cs typeface="Arial" charset="0"/>
              </a:rPr>
              <a:t>SSPC</a:t>
            </a:r>
            <a:r>
              <a:rPr lang="en-US" altLang="en-US" sz="1600" smtClean="0">
                <a:latin typeface="Arial" charset="0"/>
                <a:cs typeface="Arial" charset="0"/>
              </a:rPr>
              <a:t> – Standing Standard Project Committee</a:t>
            </a:r>
          </a:p>
          <a:p>
            <a:r>
              <a:rPr lang="en-US" altLang="en-US" sz="1600" b="1" smtClean="0">
                <a:latin typeface="Arial" charset="0"/>
                <a:cs typeface="Arial" charset="0"/>
              </a:rPr>
              <a:t>StdC </a:t>
            </a:r>
            <a:r>
              <a:rPr lang="en-US" altLang="en-US" sz="1600" smtClean="0">
                <a:latin typeface="Arial" charset="0"/>
                <a:cs typeface="Arial" charset="0"/>
              </a:rPr>
              <a:t>– ASHRAE Standards Committee</a:t>
            </a:r>
            <a:r>
              <a:rPr lang="en-US" altLang="en-US" sz="1600" b="1" smtClean="0">
                <a:latin typeface="Arial" charset="0"/>
                <a:cs typeface="Arial" charset="0"/>
              </a:rPr>
              <a:t> </a:t>
            </a:r>
          </a:p>
          <a:p>
            <a:r>
              <a:rPr lang="en-US" altLang="en-US" sz="1600" b="1" smtClean="0">
                <a:latin typeface="Arial" charset="0"/>
                <a:cs typeface="Arial" charset="0"/>
              </a:rPr>
              <a:t>StdC RM </a:t>
            </a:r>
            <a:r>
              <a:rPr lang="en-US" altLang="en-US" sz="1600" smtClean="0">
                <a:latin typeface="Arial" charset="0"/>
                <a:cs typeface="Arial" charset="0"/>
              </a:rPr>
              <a:t>– Standards Committee Reference Manual</a:t>
            </a:r>
            <a:endParaRPr lang="en-US" altLang="en-US" sz="1600" b="1" smtClean="0">
              <a:latin typeface="Arial" charset="0"/>
              <a:cs typeface="Arial" charset="0"/>
            </a:endParaRPr>
          </a:p>
          <a:p>
            <a:r>
              <a:rPr lang="en-US" altLang="en-US" sz="1600" b="1" smtClean="0">
                <a:latin typeface="Arial" charset="0"/>
                <a:cs typeface="Arial" charset="0"/>
              </a:rPr>
              <a:t>TC </a:t>
            </a:r>
            <a:r>
              <a:rPr lang="en-US" altLang="en-US" sz="1600" smtClean="0">
                <a:latin typeface="Arial" charset="0"/>
                <a:cs typeface="Arial" charset="0"/>
              </a:rPr>
              <a:t>– Technical Committee</a:t>
            </a:r>
            <a:endParaRPr lang="en-US" altLang="en-US" sz="1600" b="1" smtClean="0">
              <a:latin typeface="Arial" charset="0"/>
              <a:cs typeface="Arial" charset="0"/>
            </a:endParaRPr>
          </a:p>
          <a:p>
            <a:r>
              <a:rPr lang="en-US" altLang="en-US" sz="1600" b="1" smtClean="0">
                <a:latin typeface="Arial" charset="0"/>
                <a:cs typeface="Arial" charset="0"/>
              </a:rPr>
              <a:t>TechC </a:t>
            </a:r>
            <a:r>
              <a:rPr lang="en-US" altLang="en-US" sz="1600" smtClean="0">
                <a:latin typeface="Arial" charset="0"/>
                <a:cs typeface="Arial" charset="0"/>
              </a:rPr>
              <a:t>– Technology Council</a:t>
            </a:r>
            <a:endParaRPr lang="en-US" altLang="en-US" sz="1600" b="1" smtClean="0">
              <a:latin typeface="Arial" charset="0"/>
              <a:cs typeface="Arial" charset="0"/>
            </a:endParaRPr>
          </a:p>
          <a:p>
            <a:r>
              <a:rPr lang="en-US" altLang="en-US" sz="1600" b="1" smtClean="0">
                <a:latin typeface="Arial" charset="0"/>
                <a:cs typeface="Arial" charset="0"/>
              </a:rPr>
              <a:t>TPS</a:t>
            </a:r>
            <a:r>
              <a:rPr lang="en-US" altLang="en-US" sz="1600" smtClean="0">
                <a:latin typeface="Arial" charset="0"/>
                <a:cs typeface="Arial" charset="0"/>
              </a:rPr>
              <a:t> – Title, Purpose and Scope</a:t>
            </a:r>
          </a:p>
          <a:p>
            <a:pPr>
              <a:buFont typeface="Arial" charset="0"/>
              <a:buNone/>
            </a:pPr>
            <a:endParaRPr lang="en-US" altLang="en-US" smtClean="0">
              <a:latin typeface="Arial" charset="0"/>
              <a:cs typeface="Arial" charset="0"/>
            </a:endParaRPr>
          </a:p>
        </p:txBody>
      </p:sp>
      <p:sp>
        <p:nvSpPr>
          <p:cNvPr id="7" name="Slide Number Placeholder 6"/>
          <p:cNvSpPr>
            <a:spLocks noGrp="1"/>
          </p:cNvSpPr>
          <p:nvPr>
            <p:ph type="sldNum" sz="quarter" idx="12"/>
          </p:nvPr>
        </p:nvSpPr>
        <p:spPr/>
        <p:txBody>
          <a:bodyPr/>
          <a:lstStyle/>
          <a:p>
            <a:pPr>
              <a:defRPr/>
            </a:pPr>
            <a:fld id="{72094283-BE57-4153-97AE-6E95B9879ACE}" type="slidenum">
              <a:rPr lang="en-US" smtClean="0"/>
              <a:pPr>
                <a:defRPr/>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2800" smtClean="0">
                <a:latin typeface="Arial" charset="0"/>
                <a:cs typeface="Arial" charset="0"/>
              </a:rPr>
              <a:t>Policy, Planning, &amp; Interpretation </a:t>
            </a:r>
            <a:br>
              <a:rPr lang="en-US" altLang="en-US" sz="2800" smtClean="0">
                <a:latin typeface="Arial" charset="0"/>
                <a:cs typeface="Arial" charset="0"/>
              </a:rPr>
            </a:br>
            <a:r>
              <a:rPr lang="en-US" altLang="en-US" sz="2800" smtClean="0">
                <a:latin typeface="Arial" charset="0"/>
                <a:cs typeface="Arial" charset="0"/>
              </a:rPr>
              <a:t>Subcommittee (PPIS)</a:t>
            </a:r>
          </a:p>
        </p:txBody>
      </p:sp>
      <p:sp>
        <p:nvSpPr>
          <p:cNvPr id="3" name="Content Placeholder 2"/>
          <p:cNvSpPr>
            <a:spLocks noGrp="1"/>
          </p:cNvSpPr>
          <p:nvPr>
            <p:ph idx="1"/>
          </p:nvPr>
        </p:nvSpPr>
        <p:spPr>
          <a:xfrm>
            <a:off x="457200" y="1066800"/>
            <a:ext cx="8458200" cy="5181600"/>
          </a:xfrm>
        </p:spPr>
        <p:txBody>
          <a:bodyPr/>
          <a:lstStyle/>
          <a:p>
            <a:pPr marL="233363" indent="-233363">
              <a:buFontTx/>
              <a:buChar char="•"/>
              <a:defRPr/>
            </a:pPr>
            <a:r>
              <a:rPr kumimoji="1" lang="en-US" sz="2400" dirty="0" smtClean="0">
                <a:cs typeface="Times New Roman" pitchFamily="18" charset="0"/>
              </a:rPr>
              <a:t>Reviews and updates StdC procedures including StdC MOP, PASA, PC Chair’s Handbook (formerly the PC MOP</a:t>
            </a:r>
            <a:r>
              <a:rPr kumimoji="1" lang="en-US" sz="2400" dirty="0">
                <a:cs typeface="Times New Roman" pitchFamily="18" charset="0"/>
              </a:rPr>
              <a:t>)</a:t>
            </a:r>
            <a:endParaRPr kumimoji="1" lang="en-US" sz="2400" dirty="0" smtClean="0">
              <a:cs typeface="Times New Roman" pitchFamily="18" charset="0"/>
            </a:endParaRPr>
          </a:p>
          <a:p>
            <a:pPr marL="233363" indent="-233363">
              <a:buFontTx/>
              <a:buChar char="•"/>
              <a:defRPr/>
            </a:pPr>
            <a:r>
              <a:rPr kumimoji="1" lang="en-US" sz="2400" dirty="0" smtClean="0">
                <a:cs typeface="Times New Roman" pitchFamily="18" charset="0"/>
              </a:rPr>
              <a:t>Recommends formation and category of new PCs with specific TPS and Cognizant TC.</a:t>
            </a:r>
          </a:p>
          <a:p>
            <a:pPr marL="233363" indent="-233363">
              <a:buFontTx/>
              <a:buChar char="•"/>
              <a:defRPr/>
            </a:pPr>
            <a:r>
              <a:rPr kumimoji="1" lang="en-US" sz="2400" dirty="0" smtClean="0">
                <a:cs typeface="Times New Roman" pitchFamily="18" charset="0"/>
              </a:rPr>
              <a:t>Forms interpretation committees for ASHRAE Standards and Guidelines when PCs do not exist.</a:t>
            </a:r>
          </a:p>
          <a:p>
            <a:pPr marL="233363" indent="-233363">
              <a:buFontTx/>
              <a:buChar char="•"/>
              <a:defRPr/>
            </a:pPr>
            <a:r>
              <a:rPr kumimoji="1" lang="en-US" sz="2400" dirty="0" smtClean="0">
                <a:cs typeface="Times New Roman" pitchFamily="18" charset="0"/>
              </a:rPr>
              <a:t>Evaluates requests for development of Joint Sponsorship Agreements for StdC endorsement and TechC and BOD approval.</a:t>
            </a:r>
          </a:p>
          <a:p>
            <a:pPr>
              <a:defRPr/>
            </a:pPr>
            <a:endParaRPr lang="en-US" dirty="0"/>
          </a:p>
        </p:txBody>
      </p:sp>
      <p:sp>
        <p:nvSpPr>
          <p:cNvPr id="4" name="Slide Number Placeholder 3"/>
          <p:cNvSpPr>
            <a:spLocks noGrp="1"/>
          </p:cNvSpPr>
          <p:nvPr>
            <p:ph type="sldNum" sz="quarter" idx="12"/>
          </p:nvPr>
        </p:nvSpPr>
        <p:spPr/>
        <p:txBody>
          <a:bodyPr/>
          <a:lstStyle/>
          <a:p>
            <a:pPr>
              <a:defRPr/>
            </a:pPr>
            <a:fld id="{2D2F4725-D055-4EC2-A560-C53C4BD03141}"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2800" dirty="0" smtClean="0">
                <a:latin typeface="Arial" charset="0"/>
                <a:cs typeface="Arial" charset="0"/>
              </a:rPr>
              <a:t>Standards Project Liaison </a:t>
            </a:r>
            <a:br>
              <a:rPr lang="en-US" altLang="en-US" sz="2800" dirty="0" smtClean="0">
                <a:latin typeface="Arial" charset="0"/>
                <a:cs typeface="Arial" charset="0"/>
              </a:rPr>
            </a:br>
            <a:r>
              <a:rPr lang="en-US" altLang="en-US" sz="2800" dirty="0" smtClean="0">
                <a:latin typeface="Arial" charset="0"/>
                <a:cs typeface="Arial" charset="0"/>
              </a:rPr>
              <a:t>Subcommittee (SPLS)</a:t>
            </a:r>
          </a:p>
        </p:txBody>
      </p:sp>
      <p:sp>
        <p:nvSpPr>
          <p:cNvPr id="25603" name="Content Placeholder 2"/>
          <p:cNvSpPr>
            <a:spLocks noGrp="1"/>
          </p:cNvSpPr>
          <p:nvPr>
            <p:ph idx="1"/>
          </p:nvPr>
        </p:nvSpPr>
        <p:spPr/>
        <p:txBody>
          <a:bodyPr/>
          <a:lstStyle/>
          <a:p>
            <a:r>
              <a:rPr lang="en-US" altLang="en-US" sz="2400" dirty="0" smtClean="0">
                <a:latin typeface="Arial" charset="0"/>
                <a:cs typeface="Arial" charset="0"/>
              </a:rPr>
              <a:t>Oversees PCs in the development of new and revised standards, guidelines, addenda, and user manuals.</a:t>
            </a:r>
          </a:p>
          <a:p>
            <a:r>
              <a:rPr lang="en-US" altLang="en-US" sz="2400" dirty="0" smtClean="0">
                <a:latin typeface="Arial" charset="0"/>
                <a:cs typeface="Arial" charset="0"/>
              </a:rPr>
              <a:t>Members are liaisons to the PCs.</a:t>
            </a:r>
          </a:p>
          <a:p>
            <a:r>
              <a:rPr lang="en-US" altLang="en-US" sz="2400" dirty="0">
                <a:latin typeface="Arial" charset="0"/>
                <a:cs typeface="Arial" charset="0"/>
              </a:rPr>
              <a:t>Approves PC membership and recommends StdC approval of policy level PC Chairs.</a:t>
            </a:r>
          </a:p>
          <a:p>
            <a:r>
              <a:rPr lang="en-US" altLang="en-US" sz="2400" dirty="0" smtClean="0">
                <a:latin typeface="Arial" charset="0"/>
                <a:cs typeface="Arial" charset="0"/>
              </a:rPr>
              <a:t>Approves PC work plans, and recommends approval of units waiver requests and standing PC work plans.</a:t>
            </a:r>
          </a:p>
          <a:p>
            <a:r>
              <a:rPr lang="en-US" altLang="en-US" sz="2400" dirty="0" smtClean="0">
                <a:latin typeface="Arial" charset="0"/>
                <a:cs typeface="Arial" charset="0"/>
              </a:rPr>
              <a:t>Recommends for StdC approval, all Title, Purpose and Scope (TPS) changes. </a:t>
            </a:r>
          </a:p>
          <a:p>
            <a:r>
              <a:rPr lang="en-US" altLang="en-US" sz="2400" dirty="0" smtClean="0">
                <a:latin typeface="Arial" charset="0"/>
                <a:cs typeface="Arial" charset="0"/>
              </a:rPr>
              <a:t>Approves Publication Public Review for standards and guidelines (including addenda).</a:t>
            </a:r>
          </a:p>
        </p:txBody>
      </p:sp>
      <p:sp>
        <p:nvSpPr>
          <p:cNvPr id="4" name="Slide Number Placeholder 3"/>
          <p:cNvSpPr>
            <a:spLocks noGrp="1"/>
          </p:cNvSpPr>
          <p:nvPr>
            <p:ph type="sldNum" sz="quarter" idx="12"/>
          </p:nvPr>
        </p:nvSpPr>
        <p:spPr/>
        <p:txBody>
          <a:bodyPr/>
          <a:lstStyle/>
          <a:p>
            <a:pPr>
              <a:defRPr/>
            </a:pPr>
            <a:fld id="{242743DC-FFE8-4BBE-A5E7-9B6C206A640A}"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2800" smtClean="0">
                <a:latin typeface="Arial" charset="0"/>
                <a:cs typeface="Arial" charset="0"/>
              </a:rPr>
              <a:t>Standards Reaffirmation Subcommittee (SRS)</a:t>
            </a:r>
          </a:p>
        </p:txBody>
      </p:sp>
      <p:sp>
        <p:nvSpPr>
          <p:cNvPr id="3" name="Content Placeholder 2"/>
          <p:cNvSpPr>
            <a:spLocks noGrp="1"/>
          </p:cNvSpPr>
          <p:nvPr>
            <p:ph idx="1"/>
          </p:nvPr>
        </p:nvSpPr>
        <p:spPr>
          <a:xfrm>
            <a:off x="228600" y="914400"/>
            <a:ext cx="8763000" cy="5486400"/>
          </a:xfrm>
        </p:spPr>
        <p:txBody>
          <a:bodyPr/>
          <a:lstStyle/>
          <a:p>
            <a:pPr marL="346075" indent="-346075">
              <a:defRPr/>
            </a:pPr>
            <a:r>
              <a:rPr kumimoji="1" lang="en-US" sz="2400" dirty="0" smtClean="0">
                <a:cs typeface="Times New Roman" pitchFamily="18" charset="0"/>
              </a:rPr>
              <a:t>Recommends reaffirmation, revision or withdrawal of existing standards and guidelines.</a:t>
            </a:r>
          </a:p>
          <a:p>
            <a:pPr marL="346075" indent="-346075">
              <a:defRPr/>
            </a:pPr>
            <a:r>
              <a:rPr kumimoji="1" lang="en-US" sz="2400" dirty="0" smtClean="0">
                <a:cs typeface="Times New Roman" pitchFamily="18" charset="0"/>
              </a:rPr>
              <a:t>Acts in lieu of a PC for reaffirming existing standards and guidelines.</a:t>
            </a:r>
          </a:p>
          <a:p>
            <a:pPr marL="346075" indent="-346075">
              <a:defRPr/>
            </a:pPr>
            <a:r>
              <a:rPr kumimoji="1" lang="en-US" sz="2400" dirty="0" smtClean="0">
                <a:cs typeface="Times New Roman" pitchFamily="18" charset="0"/>
              </a:rPr>
              <a:t>Acts as a revision project committee when updates to references are needed that do not result in a substantive change to the standard or guideline.</a:t>
            </a:r>
          </a:p>
          <a:p>
            <a:pPr>
              <a:defRPr/>
            </a:pPr>
            <a:r>
              <a:rPr lang="en-US" sz="2400" dirty="0" smtClean="0"/>
              <a:t>Serves as liaisons to cognizant technical committees (TCs) and the Environmental Health Committee (EHC).</a:t>
            </a:r>
          </a:p>
          <a:p>
            <a:pPr>
              <a:defRPr/>
            </a:pPr>
            <a:r>
              <a:rPr lang="en-US" sz="2400" dirty="0" smtClean="0"/>
              <a:t>Cognizant TC</a:t>
            </a:r>
          </a:p>
          <a:p>
            <a:pPr lvl="1">
              <a:defRPr/>
            </a:pPr>
            <a:r>
              <a:rPr lang="en-US" sz="1800" dirty="0" smtClean="0"/>
              <a:t>Provides primary technical expertise</a:t>
            </a:r>
          </a:p>
          <a:p>
            <a:pPr lvl="1">
              <a:defRPr/>
            </a:pPr>
            <a:r>
              <a:rPr lang="en-US" sz="1800" dirty="0" smtClean="0"/>
              <a:t>Recommends whether to revise, reaffirm, or withdraw existing standards and guidelines, recommend the development of new standards and guidelines.  </a:t>
            </a:r>
          </a:p>
          <a:p>
            <a:pPr marL="346075" indent="-346075">
              <a:buFont typeface="Arial" charset="0"/>
              <a:buNone/>
              <a:defRPr/>
            </a:pPr>
            <a:endParaRPr lang="en-US" dirty="0" smtClean="0"/>
          </a:p>
          <a:p>
            <a:pPr>
              <a:defRPr/>
            </a:pPr>
            <a:endParaRPr lang="en-US" dirty="0"/>
          </a:p>
        </p:txBody>
      </p:sp>
      <p:sp>
        <p:nvSpPr>
          <p:cNvPr id="4" name="Slide Number Placeholder 3"/>
          <p:cNvSpPr>
            <a:spLocks noGrp="1"/>
          </p:cNvSpPr>
          <p:nvPr>
            <p:ph type="sldNum" sz="quarter" idx="12"/>
          </p:nvPr>
        </p:nvSpPr>
        <p:spPr/>
        <p:txBody>
          <a:bodyPr/>
          <a:lstStyle/>
          <a:p>
            <a:pPr>
              <a:defRPr/>
            </a:pPr>
            <a:fld id="{9D6737A8-BD11-40F0-A693-9EC4CA77D5A6}"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z="3200" smtClean="0">
                <a:latin typeface="Arial" charset="0"/>
                <a:cs typeface="Arial" charset="0"/>
              </a:rPr>
              <a:t>Ad-Hoc Training Subcommittee</a:t>
            </a:r>
          </a:p>
        </p:txBody>
      </p:sp>
      <p:sp>
        <p:nvSpPr>
          <p:cNvPr id="27651" name="Content Placeholder 6"/>
          <p:cNvSpPr>
            <a:spLocks noGrp="1"/>
          </p:cNvSpPr>
          <p:nvPr>
            <p:ph idx="1"/>
          </p:nvPr>
        </p:nvSpPr>
        <p:spPr>
          <a:xfrm>
            <a:off x="304800" y="1066800"/>
            <a:ext cx="8839200" cy="5181600"/>
          </a:xfrm>
        </p:spPr>
        <p:txBody>
          <a:bodyPr/>
          <a:lstStyle/>
          <a:p>
            <a:r>
              <a:rPr lang="en-US" altLang="en-US" dirty="0" smtClean="0">
                <a:latin typeface="Arial" charset="0"/>
                <a:cs typeface="Arial" charset="0"/>
              </a:rPr>
              <a:t>Produces training material for:</a:t>
            </a:r>
          </a:p>
          <a:p>
            <a:pPr lvl="1"/>
            <a:r>
              <a:rPr lang="en-US" altLang="en-US" dirty="0" smtClean="0">
                <a:latin typeface="Arial" charset="0"/>
                <a:cs typeface="Arial" charset="0"/>
              </a:rPr>
              <a:t>PC Chairs and PC members</a:t>
            </a:r>
          </a:p>
          <a:p>
            <a:pPr lvl="1"/>
            <a:r>
              <a:rPr lang="en-US" altLang="en-US" dirty="0" smtClean="0">
                <a:latin typeface="Arial" charset="0"/>
                <a:cs typeface="Arial" charset="0"/>
              </a:rPr>
              <a:t>Standards Subcommittee members</a:t>
            </a:r>
          </a:p>
          <a:p>
            <a:pPr lvl="1"/>
            <a:r>
              <a:rPr lang="en-US" altLang="en-US" dirty="0" smtClean="0">
                <a:latin typeface="Arial" charset="0"/>
                <a:cs typeface="Arial" charset="0"/>
              </a:rPr>
              <a:t>Standards Committee members</a:t>
            </a:r>
          </a:p>
          <a:p>
            <a:r>
              <a:rPr lang="en-US" altLang="en-US" dirty="0" smtClean="0">
                <a:latin typeface="Arial" charset="0"/>
                <a:cs typeface="Arial" charset="0"/>
              </a:rPr>
              <a:t>Product Forms:</a:t>
            </a:r>
          </a:p>
          <a:p>
            <a:pPr lvl="1"/>
            <a:r>
              <a:rPr lang="en-US" altLang="en-US" dirty="0" smtClean="0">
                <a:latin typeface="Arial" charset="0"/>
                <a:cs typeface="Arial" charset="0"/>
              </a:rPr>
              <a:t>Presentations </a:t>
            </a:r>
          </a:p>
          <a:p>
            <a:pPr lvl="1"/>
            <a:r>
              <a:rPr lang="en-US" altLang="en-US" dirty="0" smtClean="0">
                <a:latin typeface="Arial" charset="0"/>
                <a:cs typeface="Arial" charset="0"/>
              </a:rPr>
              <a:t>Webinars</a:t>
            </a:r>
          </a:p>
          <a:p>
            <a:pPr lvl="1"/>
            <a:r>
              <a:rPr lang="en-US" altLang="en-US" dirty="0" smtClean="0">
                <a:latin typeface="Arial" charset="0"/>
                <a:cs typeface="Arial" charset="0"/>
              </a:rPr>
              <a:t>Checklists</a:t>
            </a:r>
          </a:p>
          <a:p>
            <a:r>
              <a:rPr lang="en-US" altLang="en-US" dirty="0" smtClean="0">
                <a:latin typeface="Arial" charset="0"/>
                <a:cs typeface="Arial" charset="0"/>
              </a:rPr>
              <a:t>StdC members are not appointed to this subcommittee – membership is voluntary </a:t>
            </a:r>
          </a:p>
          <a:p>
            <a:pPr>
              <a:buFont typeface="Arial" charset="0"/>
              <a:buNone/>
            </a:pPr>
            <a:endParaRPr lang="en-US" altLang="en-US" dirty="0" smtClean="0">
              <a:latin typeface="Arial" charset="0"/>
              <a:cs typeface="Arial" charset="0"/>
            </a:endParaRPr>
          </a:p>
        </p:txBody>
      </p:sp>
      <p:sp>
        <p:nvSpPr>
          <p:cNvPr id="16386" name="Slide Number Placeholder 5"/>
          <p:cNvSpPr>
            <a:spLocks noGrp="1"/>
          </p:cNvSpPr>
          <p:nvPr>
            <p:ph type="sldNum" sz="quarter" idx="12"/>
          </p:nvPr>
        </p:nvSpPr>
        <p:spPr/>
        <p:txBody>
          <a:bodyPr/>
          <a:lstStyle/>
          <a:p>
            <a:pPr>
              <a:defRPr/>
            </a:pPr>
            <a:fld id="{14457C06-B0B6-4047-AD4F-2AF4EAB0C115}" type="slidenum">
              <a:rPr lang="en-US" smtClean="0"/>
              <a:pPr>
                <a:defRPr/>
              </a:pPr>
              <a:t>23</a:t>
            </a:fld>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5"/>
          <p:cNvSpPr>
            <a:spLocks noGrp="1"/>
          </p:cNvSpPr>
          <p:nvPr>
            <p:ph type="ctrTitle"/>
          </p:nvPr>
        </p:nvSpPr>
        <p:spPr>
          <a:xfrm>
            <a:off x="685800" y="2130425"/>
            <a:ext cx="7848600" cy="1470025"/>
          </a:xfrm>
        </p:spPr>
        <p:txBody>
          <a:bodyPr/>
          <a:lstStyle/>
          <a:p>
            <a:pPr algn="ctr"/>
            <a:r>
              <a:rPr lang="en-US" altLang="en-US" dirty="0" smtClean="0">
                <a:latin typeface="Arial" charset="0"/>
                <a:cs typeface="Arial" charset="0"/>
              </a:rPr>
              <a:t>Policy and Procedures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latin typeface="Arial" charset="0"/>
                <a:cs typeface="Arial" charset="0"/>
              </a:rPr>
              <a:t>Important Documents</a:t>
            </a:r>
          </a:p>
        </p:txBody>
      </p:sp>
      <p:sp>
        <p:nvSpPr>
          <p:cNvPr id="29699" name="Content Placeholder 2"/>
          <p:cNvSpPr>
            <a:spLocks noGrp="1"/>
          </p:cNvSpPr>
          <p:nvPr>
            <p:ph idx="1"/>
          </p:nvPr>
        </p:nvSpPr>
        <p:spPr>
          <a:xfrm>
            <a:off x="457200" y="1066800"/>
            <a:ext cx="8534400" cy="5181600"/>
          </a:xfrm>
        </p:spPr>
        <p:txBody>
          <a:bodyPr/>
          <a:lstStyle/>
          <a:p>
            <a:r>
              <a:rPr lang="en-US" altLang="en-US" sz="2400" dirty="0" smtClean="0">
                <a:latin typeface="Arial" charset="0"/>
                <a:cs typeface="Arial" charset="0"/>
              </a:rPr>
              <a:t>Rules of the Board (ROB)</a:t>
            </a:r>
          </a:p>
          <a:p>
            <a:r>
              <a:rPr lang="en-US" altLang="en-US" sz="2400" dirty="0" smtClean="0">
                <a:latin typeface="Arial" charset="0"/>
                <a:cs typeface="Arial" charset="0"/>
              </a:rPr>
              <a:t>ANSI Essential Requirements</a:t>
            </a:r>
          </a:p>
          <a:p>
            <a:r>
              <a:rPr lang="en-US" altLang="en-US" sz="2400" dirty="0" smtClean="0">
                <a:latin typeface="Arial" charset="0"/>
                <a:cs typeface="Arial" charset="0"/>
              </a:rPr>
              <a:t>Standards Committee Strategic Plan </a:t>
            </a:r>
          </a:p>
          <a:p>
            <a:r>
              <a:rPr lang="en-US" altLang="en-US" sz="2400" dirty="0" smtClean="0">
                <a:latin typeface="Arial" charset="0"/>
                <a:cs typeface="Arial" charset="0"/>
              </a:rPr>
              <a:t>Procedures for ASHRAE Standards Actions (PASA)</a:t>
            </a:r>
          </a:p>
          <a:p>
            <a:r>
              <a:rPr lang="en-US" altLang="en-US" sz="2400" dirty="0" smtClean="0">
                <a:latin typeface="Arial" charset="0"/>
                <a:cs typeface="Arial" charset="0"/>
              </a:rPr>
              <a:t>Standards Committee Manual of Procedures (StdC MOP) </a:t>
            </a:r>
          </a:p>
          <a:p>
            <a:r>
              <a:rPr lang="en-US" altLang="en-US" sz="2400" dirty="0" smtClean="0">
                <a:latin typeface="Arial" charset="0"/>
                <a:cs typeface="Arial" charset="0"/>
              </a:rPr>
              <a:t>Project Committee Chair Handbook Procedures (formerly the PC MOP)</a:t>
            </a:r>
          </a:p>
          <a:p>
            <a:endParaRPr lang="en-US" alt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4FCD5962-5434-4CFC-9226-A72887336AD6}"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latin typeface="Arial" charset="0"/>
                <a:cs typeface="Arial" charset="0"/>
              </a:rPr>
              <a:t>Rules of the Board (ROB)</a:t>
            </a:r>
          </a:p>
        </p:txBody>
      </p:sp>
      <p:sp>
        <p:nvSpPr>
          <p:cNvPr id="30723" name="Content Placeholder 2"/>
          <p:cNvSpPr>
            <a:spLocks noGrp="1"/>
          </p:cNvSpPr>
          <p:nvPr>
            <p:ph idx="1"/>
          </p:nvPr>
        </p:nvSpPr>
        <p:spPr/>
        <p:txBody>
          <a:bodyPr/>
          <a:lstStyle/>
          <a:p>
            <a:pPr marL="342900" lvl="1" indent="-342900"/>
            <a:r>
              <a:rPr lang="en-US" altLang="en-US" sz="2800" dirty="0" smtClean="0">
                <a:latin typeface="Arial" charset="0"/>
                <a:cs typeface="Arial" charset="0"/>
              </a:rPr>
              <a:t>Defines ASHRAE policy regarding standards that emphasizes the development of documents that establish ASHRAE as the leader in HVAC&amp;R technology, providing state-of-the-art best-practice guidance that advances the arts and sciences of the industry.</a:t>
            </a:r>
          </a:p>
          <a:p>
            <a:endParaRPr lang="en-US" altLang="en-US" dirty="0" smtClean="0">
              <a:latin typeface="Arial" charset="0"/>
              <a:cs typeface="Arial" charset="0"/>
            </a:endParaRPr>
          </a:p>
        </p:txBody>
      </p:sp>
      <p:sp>
        <p:nvSpPr>
          <p:cNvPr id="5" name="Slide Number Placeholder 4"/>
          <p:cNvSpPr>
            <a:spLocks noGrp="1"/>
          </p:cNvSpPr>
          <p:nvPr>
            <p:ph type="sldNum" sz="quarter" idx="12"/>
          </p:nvPr>
        </p:nvSpPr>
        <p:spPr/>
        <p:txBody>
          <a:bodyPr/>
          <a:lstStyle/>
          <a:p>
            <a:pPr>
              <a:defRPr/>
            </a:pPr>
            <a:fld id="{79E51E02-4A94-4E48-8B6A-3EA1FD66F226}"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latin typeface="Arial" charset="0"/>
                <a:cs typeface="Arial" charset="0"/>
              </a:rPr>
              <a:t>ANSI Essential Requirements</a:t>
            </a:r>
          </a:p>
        </p:txBody>
      </p:sp>
      <p:sp>
        <p:nvSpPr>
          <p:cNvPr id="31747" name="Content Placeholder 2"/>
          <p:cNvSpPr>
            <a:spLocks noGrp="1"/>
          </p:cNvSpPr>
          <p:nvPr>
            <p:ph idx="1"/>
          </p:nvPr>
        </p:nvSpPr>
        <p:spPr>
          <a:xfrm>
            <a:off x="457200" y="1371600"/>
            <a:ext cx="8229600" cy="4876800"/>
          </a:xfrm>
        </p:spPr>
        <p:txBody>
          <a:bodyPr/>
          <a:lstStyle/>
          <a:p>
            <a:r>
              <a:rPr lang="en-US" altLang="en-US" sz="3200" dirty="0" smtClean="0">
                <a:latin typeface="Arial" charset="0"/>
                <a:cs typeface="Arial" charset="0"/>
              </a:rPr>
              <a:t>ANSI Essential Requirements provide the framework for the StdC MOP and PASA in terms of openness, balance, and due process.</a:t>
            </a:r>
          </a:p>
        </p:txBody>
      </p:sp>
      <p:sp>
        <p:nvSpPr>
          <p:cNvPr id="5" name="Slide Number Placeholder 4"/>
          <p:cNvSpPr>
            <a:spLocks noGrp="1"/>
          </p:cNvSpPr>
          <p:nvPr>
            <p:ph type="sldNum" sz="quarter" idx="12"/>
          </p:nvPr>
        </p:nvSpPr>
        <p:spPr/>
        <p:txBody>
          <a:bodyPr/>
          <a:lstStyle/>
          <a:p>
            <a:pPr>
              <a:defRPr/>
            </a:pPr>
            <a:fld id="{3E3695B6-6875-4AA4-BDD2-1E38549C76EC}"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z="3200" smtClean="0">
                <a:latin typeface="Arial" charset="0"/>
                <a:cs typeface="Arial" charset="0"/>
              </a:rPr>
              <a:t>Standards Committee Strategic Plan</a:t>
            </a:r>
          </a:p>
        </p:txBody>
      </p:sp>
      <p:sp>
        <p:nvSpPr>
          <p:cNvPr id="32771" name="Content Placeholder 2"/>
          <p:cNvSpPr>
            <a:spLocks noGrp="1"/>
          </p:cNvSpPr>
          <p:nvPr>
            <p:ph idx="1"/>
          </p:nvPr>
        </p:nvSpPr>
        <p:spPr/>
        <p:txBody>
          <a:bodyPr/>
          <a:lstStyle/>
          <a:p>
            <a:r>
              <a:rPr lang="en-US" altLang="en-US" smtClean="0">
                <a:latin typeface="Arial" charset="0"/>
                <a:cs typeface="Arial" charset="0"/>
              </a:rPr>
              <a:t>Provides consistent and forward-looking guidance to the Standards Committee to ensure that the efforts of the Society have the largest possible impact at the lowest cost in terms of time and effort. </a:t>
            </a:r>
          </a:p>
          <a:p>
            <a:r>
              <a:rPr lang="en-US" altLang="en-US" smtClean="0">
                <a:latin typeface="Arial" charset="0"/>
                <a:cs typeface="Arial" charset="0"/>
              </a:rPr>
              <a:t>Updated annually.</a:t>
            </a:r>
          </a:p>
          <a:p>
            <a:pPr>
              <a:buFont typeface="Arial" charset="0"/>
              <a:buNone/>
            </a:pPr>
            <a:endParaRPr lang="en-US" altLang="en-US" smtClean="0">
              <a:latin typeface="Arial" charset="0"/>
              <a:cs typeface="Arial" charset="0"/>
            </a:endParaRPr>
          </a:p>
        </p:txBody>
      </p:sp>
      <p:sp>
        <p:nvSpPr>
          <p:cNvPr id="5" name="Slide Number Placeholder 4"/>
          <p:cNvSpPr>
            <a:spLocks noGrp="1"/>
          </p:cNvSpPr>
          <p:nvPr>
            <p:ph type="sldNum" sz="quarter" idx="12"/>
          </p:nvPr>
        </p:nvSpPr>
        <p:spPr/>
        <p:txBody>
          <a:bodyPr/>
          <a:lstStyle/>
          <a:p>
            <a:pPr>
              <a:defRPr/>
            </a:pPr>
            <a:fld id="{2C70187E-7CF8-466F-AEE2-A231B3ADF334}"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z="2800" smtClean="0">
                <a:latin typeface="Arial" charset="0"/>
                <a:cs typeface="Arial" charset="0"/>
              </a:rPr>
              <a:t>Procedures for ASHRAE </a:t>
            </a:r>
            <a:br>
              <a:rPr lang="en-US" altLang="en-US" sz="2800" smtClean="0">
                <a:latin typeface="Arial" charset="0"/>
                <a:cs typeface="Arial" charset="0"/>
              </a:rPr>
            </a:br>
            <a:r>
              <a:rPr lang="en-US" altLang="en-US" sz="2800" smtClean="0">
                <a:latin typeface="Arial" charset="0"/>
                <a:cs typeface="Arial" charset="0"/>
              </a:rPr>
              <a:t>Standards Actions (PASA)</a:t>
            </a:r>
            <a:endParaRPr lang="en-US" altLang="en-US" sz="4000" smtClean="0">
              <a:latin typeface="Arial" charset="0"/>
              <a:cs typeface="Arial" charset="0"/>
            </a:endParaRPr>
          </a:p>
        </p:txBody>
      </p:sp>
      <p:sp>
        <p:nvSpPr>
          <p:cNvPr id="33795" name="Content Placeholder 2"/>
          <p:cNvSpPr>
            <a:spLocks noGrp="1"/>
          </p:cNvSpPr>
          <p:nvPr>
            <p:ph idx="1"/>
          </p:nvPr>
        </p:nvSpPr>
        <p:spPr>
          <a:xfrm>
            <a:off x="457200" y="1219200"/>
            <a:ext cx="8458200" cy="5029200"/>
          </a:xfrm>
        </p:spPr>
        <p:txBody>
          <a:bodyPr/>
          <a:lstStyle/>
          <a:p>
            <a:r>
              <a:rPr lang="en-US" altLang="en-US" sz="2400" dirty="0" smtClean="0">
                <a:latin typeface="Arial" charset="0"/>
                <a:cs typeface="Arial" charset="0"/>
              </a:rPr>
              <a:t>ASHRAE’s ANSI-approved standards development procedures and processes</a:t>
            </a:r>
          </a:p>
          <a:p>
            <a:r>
              <a:rPr lang="en-US" altLang="en-US" sz="2400" dirty="0" smtClean="0">
                <a:latin typeface="Arial" charset="0"/>
                <a:cs typeface="Arial" charset="0"/>
              </a:rPr>
              <a:t>Expands the ROB into specific procedures regarding the development of consensus for:</a:t>
            </a:r>
          </a:p>
          <a:p>
            <a:pPr lvl="1"/>
            <a:r>
              <a:rPr lang="en-US" altLang="en-US" sz="2000" dirty="0" smtClean="0">
                <a:latin typeface="Arial" charset="0"/>
                <a:cs typeface="Arial" charset="0"/>
              </a:rPr>
              <a:t>Approval, Revision, Reaffirmation, Withdrawal, and Maintenance of ASHRAE Standards.</a:t>
            </a:r>
          </a:p>
          <a:p>
            <a:r>
              <a:rPr lang="en-US" altLang="en-US" sz="2400" dirty="0" smtClean="0">
                <a:latin typeface="Arial" charset="0"/>
                <a:cs typeface="Arial" charset="0"/>
              </a:rPr>
              <a:t>Defines procedures for the synchronization of ASHRAE and International Standards review and approval process</a:t>
            </a:r>
          </a:p>
          <a:p>
            <a:r>
              <a:rPr lang="en-US" altLang="en-US" sz="2400" dirty="0" smtClean="0">
                <a:latin typeface="Arial" charset="0"/>
                <a:cs typeface="Arial" charset="0"/>
              </a:rPr>
              <a:t>Defines procedures for appeal to BOD’s actions or inactions</a:t>
            </a:r>
          </a:p>
          <a:p>
            <a:r>
              <a:rPr lang="en-US" altLang="en-US" sz="2400" dirty="0" smtClean="0">
                <a:latin typeface="Arial" charset="0"/>
                <a:cs typeface="Arial" charset="0"/>
              </a:rPr>
              <a:t>Defines ASHRAE’s units policy</a:t>
            </a:r>
          </a:p>
        </p:txBody>
      </p:sp>
      <p:sp>
        <p:nvSpPr>
          <p:cNvPr id="5" name="Slide Number Placeholder 4"/>
          <p:cNvSpPr>
            <a:spLocks noGrp="1"/>
          </p:cNvSpPr>
          <p:nvPr>
            <p:ph type="sldNum" sz="quarter" idx="12"/>
          </p:nvPr>
        </p:nvSpPr>
        <p:spPr/>
        <p:txBody>
          <a:bodyPr/>
          <a:lstStyle/>
          <a:p>
            <a:pPr>
              <a:defRPr/>
            </a:pPr>
            <a:fld id="{A384012C-1A0D-41CD-BAE3-68E053311F6E}"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latin typeface="Arial" charset="0"/>
                <a:cs typeface="Arial" charset="0"/>
              </a:rPr>
              <a:t>Learning Objectives</a:t>
            </a:r>
          </a:p>
        </p:txBody>
      </p:sp>
      <p:sp>
        <p:nvSpPr>
          <p:cNvPr id="3" name="Content Placeholder 2"/>
          <p:cNvSpPr>
            <a:spLocks noGrp="1"/>
          </p:cNvSpPr>
          <p:nvPr>
            <p:ph idx="1"/>
          </p:nvPr>
        </p:nvSpPr>
        <p:spPr>
          <a:xfrm>
            <a:off x="457200" y="1295400"/>
            <a:ext cx="8229600" cy="4953000"/>
          </a:xfrm>
        </p:spPr>
        <p:txBody>
          <a:bodyPr/>
          <a:lstStyle/>
          <a:p>
            <a:pPr marL="514350" indent="-514350">
              <a:spcBef>
                <a:spcPts val="600"/>
              </a:spcBef>
              <a:defRPr/>
            </a:pPr>
            <a:r>
              <a:rPr lang="en-US" dirty="0" smtClean="0"/>
              <a:t>Guiding Principles</a:t>
            </a:r>
          </a:p>
          <a:p>
            <a:pPr marL="514350" indent="-514350">
              <a:spcBef>
                <a:spcPts val="600"/>
              </a:spcBef>
              <a:defRPr/>
            </a:pPr>
            <a:r>
              <a:rPr lang="en-US" dirty="0" smtClean="0">
                <a:latin typeface="Arial" charset="0"/>
                <a:cs typeface="Arial" charset="0"/>
              </a:rPr>
              <a:t>StdC Responsibilities</a:t>
            </a:r>
          </a:p>
          <a:p>
            <a:pPr marL="514350" indent="-514350">
              <a:spcBef>
                <a:spcPts val="600"/>
              </a:spcBef>
              <a:defRPr/>
            </a:pPr>
            <a:r>
              <a:rPr lang="en-US" dirty="0" smtClean="0">
                <a:latin typeface="Arial" charset="0"/>
                <a:cs typeface="Arial" charset="0"/>
              </a:rPr>
              <a:t>StdC Documents</a:t>
            </a:r>
            <a:endParaRPr lang="en-US" dirty="0" smtClean="0"/>
          </a:p>
          <a:p>
            <a:pPr marL="514350" indent="-514350">
              <a:spcBef>
                <a:spcPts val="600"/>
              </a:spcBef>
              <a:defRPr/>
            </a:pPr>
            <a:r>
              <a:rPr lang="en-US" dirty="0" smtClean="0"/>
              <a:t>StdC Subcommittees</a:t>
            </a:r>
          </a:p>
          <a:p>
            <a:pPr marL="514350" indent="-514350">
              <a:spcBef>
                <a:spcPts val="600"/>
              </a:spcBef>
              <a:defRPr/>
            </a:pPr>
            <a:r>
              <a:rPr lang="en-US" dirty="0" smtClean="0"/>
              <a:t>Policy and Procedures</a:t>
            </a:r>
          </a:p>
          <a:p>
            <a:pPr marL="514350" indent="-514350">
              <a:spcBef>
                <a:spcPts val="600"/>
              </a:spcBef>
              <a:defRPr/>
            </a:pPr>
            <a:r>
              <a:rPr lang="en-US" dirty="0" smtClean="0"/>
              <a:t>Basic Concepts and Process Descriptions</a:t>
            </a:r>
          </a:p>
          <a:p>
            <a:pPr marL="514350" indent="-514350">
              <a:spcBef>
                <a:spcPts val="600"/>
              </a:spcBef>
              <a:defRPr/>
            </a:pPr>
            <a:r>
              <a:rPr lang="en-US" dirty="0" smtClean="0"/>
              <a:t>StdC Meetings</a:t>
            </a:r>
          </a:p>
          <a:p>
            <a:pPr marL="514350" indent="-514350">
              <a:spcBef>
                <a:spcPts val="600"/>
              </a:spcBef>
              <a:defRPr/>
            </a:pPr>
            <a:r>
              <a:rPr lang="en-US" dirty="0" smtClean="0"/>
              <a:t>Resources</a:t>
            </a:r>
          </a:p>
          <a:p>
            <a:pPr>
              <a:spcBef>
                <a:spcPts val="600"/>
              </a:spcBef>
              <a:defRPr/>
            </a:pPr>
            <a:endParaRPr lang="en-US" b="1" dirty="0" smtClean="0"/>
          </a:p>
          <a:p>
            <a:pPr lvl="1">
              <a:spcBef>
                <a:spcPts val="600"/>
              </a:spcBef>
              <a:defRPr/>
            </a:pPr>
            <a:endParaRPr lang="en-US" b="1" dirty="0"/>
          </a:p>
        </p:txBody>
      </p:sp>
      <p:sp>
        <p:nvSpPr>
          <p:cNvPr id="4" name="Slide Number Placeholder 3"/>
          <p:cNvSpPr>
            <a:spLocks noGrp="1"/>
          </p:cNvSpPr>
          <p:nvPr>
            <p:ph type="sldNum" sz="quarter" idx="12"/>
          </p:nvPr>
        </p:nvSpPr>
        <p:spPr/>
        <p:txBody>
          <a:bodyPr/>
          <a:lstStyle/>
          <a:p>
            <a:pPr>
              <a:defRPr/>
            </a:pPr>
            <a:fld id="{FDE8735D-10D0-423B-B2E8-1F396A2909B2}"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latin typeface="Arial" charset="0"/>
                <a:cs typeface="Arial" charset="0"/>
              </a:rPr>
              <a:t>Standards Committee MOP</a:t>
            </a:r>
          </a:p>
        </p:txBody>
      </p:sp>
      <p:sp>
        <p:nvSpPr>
          <p:cNvPr id="34819" name="Content Placeholder 2"/>
          <p:cNvSpPr>
            <a:spLocks noGrp="1"/>
          </p:cNvSpPr>
          <p:nvPr>
            <p:ph idx="1"/>
          </p:nvPr>
        </p:nvSpPr>
        <p:spPr/>
        <p:txBody>
          <a:bodyPr/>
          <a:lstStyle/>
          <a:p>
            <a:r>
              <a:rPr lang="en-US" altLang="en-US" dirty="0" smtClean="0">
                <a:latin typeface="Arial" charset="0"/>
                <a:cs typeface="Arial" charset="0"/>
              </a:rPr>
              <a:t>Supplements the ROB by defining StdC:</a:t>
            </a:r>
          </a:p>
          <a:p>
            <a:pPr lvl="1"/>
            <a:r>
              <a:rPr lang="en-US" altLang="en-US" dirty="0" smtClean="0">
                <a:latin typeface="Arial" charset="0"/>
                <a:cs typeface="Arial" charset="0"/>
              </a:rPr>
              <a:t>Organization,</a:t>
            </a:r>
          </a:p>
          <a:p>
            <a:pPr lvl="1"/>
            <a:r>
              <a:rPr lang="en-US" altLang="en-US" dirty="0" smtClean="0">
                <a:latin typeface="Arial" charset="0"/>
                <a:cs typeface="Arial" charset="0"/>
              </a:rPr>
              <a:t>Membership,</a:t>
            </a:r>
          </a:p>
          <a:p>
            <a:pPr lvl="1"/>
            <a:r>
              <a:rPr lang="en-US" altLang="en-US" dirty="0" smtClean="0">
                <a:latin typeface="Arial" charset="0"/>
                <a:cs typeface="Arial" charset="0"/>
              </a:rPr>
              <a:t>Duties and Responsibilities, and </a:t>
            </a:r>
          </a:p>
          <a:p>
            <a:pPr lvl="1"/>
            <a:r>
              <a:rPr lang="en-US" altLang="en-US" dirty="0" smtClean="0">
                <a:latin typeface="Arial" charset="0"/>
                <a:cs typeface="Arial" charset="0"/>
              </a:rPr>
              <a:t>Procedures.</a:t>
            </a:r>
          </a:p>
          <a:p>
            <a:pPr lvl="1"/>
            <a:endParaRPr lang="en-US" altLang="en-US" dirty="0" smtClean="0">
              <a:latin typeface="Arial" charset="0"/>
              <a:cs typeface="Arial" charset="0"/>
            </a:endParaRPr>
          </a:p>
        </p:txBody>
      </p:sp>
      <p:sp>
        <p:nvSpPr>
          <p:cNvPr id="5" name="Slide Number Placeholder 4"/>
          <p:cNvSpPr>
            <a:spLocks noGrp="1"/>
          </p:cNvSpPr>
          <p:nvPr>
            <p:ph type="sldNum" sz="quarter" idx="12"/>
          </p:nvPr>
        </p:nvSpPr>
        <p:spPr/>
        <p:txBody>
          <a:bodyPr/>
          <a:lstStyle/>
          <a:p>
            <a:pPr>
              <a:defRPr/>
            </a:pPr>
            <a:fld id="{A602EFCC-7CFE-4AFB-A791-45FC4F82F80D}" type="slidenum">
              <a:rPr lang="en-US" smtClean="0"/>
              <a:pPr>
                <a:defRPr/>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latin typeface="Arial" charset="0"/>
                <a:cs typeface="Arial" charset="0"/>
              </a:rPr>
              <a:t>PC Chair Handbook</a:t>
            </a:r>
          </a:p>
        </p:txBody>
      </p:sp>
      <p:sp>
        <p:nvSpPr>
          <p:cNvPr id="36867" name="Content Placeholder 2"/>
          <p:cNvSpPr>
            <a:spLocks noGrp="1"/>
          </p:cNvSpPr>
          <p:nvPr>
            <p:ph idx="1"/>
          </p:nvPr>
        </p:nvSpPr>
        <p:spPr>
          <a:xfrm>
            <a:off x="228600" y="990600"/>
            <a:ext cx="8915400" cy="5181600"/>
          </a:xfrm>
        </p:spPr>
        <p:txBody>
          <a:bodyPr/>
          <a:lstStyle/>
          <a:p>
            <a:r>
              <a:rPr lang="en-US" altLang="en-US" sz="2400" dirty="0" smtClean="0">
                <a:latin typeface="Arial" charset="0"/>
                <a:cs typeface="Arial" charset="0"/>
              </a:rPr>
              <a:t>Provides additional information for PC chairs and PCs</a:t>
            </a:r>
          </a:p>
          <a:p>
            <a:r>
              <a:rPr lang="en-US" altLang="en-US" sz="2400" dirty="0" smtClean="0">
                <a:latin typeface="Arial" charset="0"/>
                <a:cs typeface="Arial" charset="0"/>
              </a:rPr>
              <a:t>Defines each step in writing and processing Standards Committee Documents (SCDs).  Steps include:</a:t>
            </a:r>
          </a:p>
          <a:p>
            <a:pPr lvl="1"/>
            <a:r>
              <a:rPr lang="en-US" altLang="en-US" sz="2000" dirty="0" smtClean="0">
                <a:latin typeface="Arial" charset="0"/>
                <a:cs typeface="Arial" charset="0"/>
              </a:rPr>
              <a:t>Title, Purpose, and Scope</a:t>
            </a:r>
          </a:p>
          <a:p>
            <a:pPr lvl="1"/>
            <a:r>
              <a:rPr lang="en-US" altLang="en-US" sz="2000" dirty="0" smtClean="0">
                <a:latin typeface="Arial" charset="0"/>
                <a:cs typeface="Arial" charset="0"/>
              </a:rPr>
              <a:t>PC Work Plan</a:t>
            </a:r>
          </a:p>
          <a:p>
            <a:pPr lvl="1"/>
            <a:r>
              <a:rPr lang="en-US" altLang="en-US" sz="2000" dirty="0" smtClean="0">
                <a:latin typeface="Arial" charset="0"/>
                <a:cs typeface="Arial" charset="0"/>
              </a:rPr>
              <a:t>Working Drafts and Publication Public Review Drafts</a:t>
            </a:r>
          </a:p>
          <a:p>
            <a:pPr lvl="1"/>
            <a:r>
              <a:rPr lang="en-US" altLang="en-US" sz="2000" dirty="0" smtClean="0">
                <a:latin typeface="Arial" charset="0"/>
                <a:cs typeface="Arial" charset="0"/>
              </a:rPr>
              <a:t>Responses to Commenters</a:t>
            </a:r>
          </a:p>
          <a:p>
            <a:pPr lvl="1"/>
            <a:r>
              <a:rPr lang="en-US" altLang="en-US" sz="2000" dirty="0" smtClean="0">
                <a:latin typeface="Arial" charset="0"/>
                <a:cs typeface="Arial" charset="0"/>
              </a:rPr>
              <a:t>Continuous Maintenance Proposals</a:t>
            </a:r>
          </a:p>
          <a:p>
            <a:pPr lvl="1"/>
            <a:r>
              <a:rPr lang="en-US" altLang="en-US" sz="2000" dirty="0" smtClean="0">
                <a:latin typeface="Arial" charset="0"/>
                <a:cs typeface="Arial" charset="0"/>
              </a:rPr>
              <a:t>Interpretations</a:t>
            </a:r>
          </a:p>
          <a:p>
            <a:r>
              <a:rPr lang="en-US" altLang="en-US" sz="2400" dirty="0" smtClean="0">
                <a:latin typeface="Arial" charset="0"/>
                <a:cs typeface="Arial" charset="0"/>
              </a:rPr>
              <a:t>A constantly evolving document that is normally updated twice per year to provide PC Chairs comprehensive guidance.</a:t>
            </a:r>
          </a:p>
        </p:txBody>
      </p:sp>
      <p:sp>
        <p:nvSpPr>
          <p:cNvPr id="5" name="Slide Number Placeholder 4"/>
          <p:cNvSpPr>
            <a:spLocks noGrp="1"/>
          </p:cNvSpPr>
          <p:nvPr>
            <p:ph type="sldNum" sz="quarter" idx="12"/>
          </p:nvPr>
        </p:nvSpPr>
        <p:spPr/>
        <p:txBody>
          <a:bodyPr/>
          <a:lstStyle/>
          <a:p>
            <a:pPr>
              <a:defRPr/>
            </a:pPr>
            <a:fld id="{FB45C530-C505-4D15-85CF-3DA0004DB6FF}" type="slidenum">
              <a:rPr lang="en-US" smtClean="0"/>
              <a:pPr>
                <a:defRPr/>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5"/>
          <p:cNvSpPr>
            <a:spLocks noGrp="1"/>
          </p:cNvSpPr>
          <p:nvPr>
            <p:ph type="ctrTitle"/>
          </p:nvPr>
        </p:nvSpPr>
        <p:spPr>
          <a:xfrm>
            <a:off x="685800" y="2130425"/>
            <a:ext cx="7848600" cy="1470025"/>
          </a:xfrm>
        </p:spPr>
        <p:txBody>
          <a:bodyPr/>
          <a:lstStyle/>
          <a:p>
            <a:pPr algn="ctr"/>
            <a:r>
              <a:rPr lang="en-US" altLang="en-US" dirty="0" smtClean="0">
                <a:latin typeface="Arial" charset="0"/>
                <a:cs typeface="Arial" charset="0"/>
              </a:rPr>
              <a:t>Basic Concepts and Process Descriptions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latin typeface="Arial" charset="0"/>
                <a:cs typeface="Arial" charset="0"/>
              </a:rPr>
              <a:t>Project Committees</a:t>
            </a:r>
          </a:p>
        </p:txBody>
      </p:sp>
      <p:sp>
        <p:nvSpPr>
          <p:cNvPr id="38915" name="Content Placeholder 2"/>
          <p:cNvSpPr>
            <a:spLocks noGrp="1"/>
          </p:cNvSpPr>
          <p:nvPr>
            <p:ph idx="1"/>
          </p:nvPr>
        </p:nvSpPr>
        <p:spPr>
          <a:xfrm>
            <a:off x="457200" y="1295400"/>
            <a:ext cx="8610600" cy="4953000"/>
          </a:xfrm>
        </p:spPr>
        <p:txBody>
          <a:bodyPr/>
          <a:lstStyle/>
          <a:p>
            <a:r>
              <a:rPr lang="en-US" altLang="en-US" dirty="0" smtClean="0">
                <a:latin typeface="Arial" charset="0"/>
                <a:cs typeface="Arial" charset="0"/>
              </a:rPr>
              <a:t>PCs are responsible for the </a:t>
            </a:r>
            <a:r>
              <a:rPr lang="en-US" altLang="en-US" u="sng" dirty="0" smtClean="0">
                <a:latin typeface="Arial" charset="0"/>
                <a:cs typeface="Arial" charset="0"/>
              </a:rPr>
              <a:t>technical content</a:t>
            </a:r>
            <a:r>
              <a:rPr lang="en-US" altLang="en-US" dirty="0" smtClean="0">
                <a:latin typeface="Arial" charset="0"/>
                <a:cs typeface="Arial" charset="0"/>
              </a:rPr>
              <a:t> of ASHRAE standards and guidelines and the consensus process.  </a:t>
            </a:r>
          </a:p>
          <a:p>
            <a:r>
              <a:rPr lang="en-US" altLang="en-US" dirty="0" smtClean="0">
                <a:latin typeface="Arial" charset="0"/>
                <a:cs typeface="Arial" charset="0"/>
              </a:rPr>
              <a:t>StdC supervises the work of project committees to ensure that approved procedures are followed.</a:t>
            </a:r>
          </a:p>
          <a:p>
            <a:r>
              <a:rPr lang="en-US" altLang="en-US" dirty="0" smtClean="0">
                <a:latin typeface="Arial" charset="0"/>
                <a:cs typeface="Arial" charset="0"/>
              </a:rPr>
              <a:t>Final responsibility and approval for ASHRAE Standards Committee Documents rests with the BOD.</a:t>
            </a:r>
          </a:p>
        </p:txBody>
      </p:sp>
      <p:sp>
        <p:nvSpPr>
          <p:cNvPr id="4" name="Slide Number Placeholder 3"/>
          <p:cNvSpPr>
            <a:spLocks noGrp="1"/>
          </p:cNvSpPr>
          <p:nvPr>
            <p:ph type="sldNum" sz="quarter" idx="12"/>
          </p:nvPr>
        </p:nvSpPr>
        <p:spPr/>
        <p:txBody>
          <a:bodyPr/>
          <a:lstStyle/>
          <a:p>
            <a:pPr>
              <a:defRPr/>
            </a:pPr>
            <a:fld id="{269EE824-96C5-4862-8CF7-D61A76A74524}" type="slidenum">
              <a:rPr lang="en-US" smtClean="0"/>
              <a:pPr>
                <a:defRPr/>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latin typeface="Arial" charset="0"/>
                <a:cs typeface="Arial" charset="0"/>
              </a:rPr>
              <a:t>Policy-Level PCs</a:t>
            </a:r>
          </a:p>
        </p:txBody>
      </p:sp>
      <p:sp>
        <p:nvSpPr>
          <p:cNvPr id="39939" name="Content Placeholder 2"/>
          <p:cNvSpPr>
            <a:spLocks noGrp="1"/>
          </p:cNvSpPr>
          <p:nvPr>
            <p:ph idx="1"/>
          </p:nvPr>
        </p:nvSpPr>
        <p:spPr>
          <a:xfrm>
            <a:off x="152400" y="1066800"/>
            <a:ext cx="8991600" cy="5181600"/>
          </a:xfrm>
        </p:spPr>
        <p:txBody>
          <a:bodyPr/>
          <a:lstStyle/>
          <a:p>
            <a:r>
              <a:rPr kumimoji="1" lang="en-US" altLang="en-US" dirty="0" smtClean="0">
                <a:latin typeface="Arial" charset="0"/>
                <a:cs typeface="Times New Roman" pitchFamily="18" charset="0"/>
              </a:rPr>
              <a:t>Policy-level PCs receive a higher level oversight for policy-level standards and guidelines. These include:</a:t>
            </a:r>
          </a:p>
          <a:p>
            <a:pPr lvl="1"/>
            <a:r>
              <a:rPr lang="en-US" altLang="en-US" sz="2200" dirty="0" smtClean="0">
                <a:latin typeface="Arial" charset="0"/>
                <a:cs typeface="Arial" charset="0"/>
              </a:rPr>
              <a:t>SSPC 34</a:t>
            </a:r>
          </a:p>
          <a:p>
            <a:pPr lvl="1"/>
            <a:r>
              <a:rPr lang="en-US" altLang="en-US" sz="2200" dirty="0" smtClean="0">
                <a:latin typeface="Arial" charset="0"/>
                <a:cs typeface="Arial" charset="0"/>
              </a:rPr>
              <a:t>SSPC 62.1 and SSPC 62.2</a:t>
            </a:r>
          </a:p>
          <a:p>
            <a:pPr lvl="1"/>
            <a:r>
              <a:rPr lang="en-US" altLang="en-US" sz="2200" dirty="0" smtClean="0">
                <a:latin typeface="Arial" charset="0"/>
                <a:cs typeface="Arial" charset="0"/>
              </a:rPr>
              <a:t>SSPC 90.1, SSPC 90.2, and SPC 90.4</a:t>
            </a:r>
          </a:p>
          <a:p>
            <a:pPr lvl="1"/>
            <a:r>
              <a:rPr lang="en-US" altLang="en-US" sz="2200" dirty="0" smtClean="0">
                <a:latin typeface="Arial" charset="0"/>
                <a:cs typeface="Arial" charset="0"/>
              </a:rPr>
              <a:t>SSPC 161</a:t>
            </a:r>
          </a:p>
          <a:p>
            <a:pPr lvl="1"/>
            <a:r>
              <a:rPr lang="en-US" altLang="en-US" sz="2200" dirty="0" smtClean="0">
                <a:latin typeface="Arial" charset="0"/>
                <a:cs typeface="Arial" charset="0"/>
              </a:rPr>
              <a:t>SSPC 188</a:t>
            </a:r>
          </a:p>
          <a:p>
            <a:pPr lvl="1"/>
            <a:r>
              <a:rPr lang="en-US" altLang="en-US" sz="2200" smtClean="0">
                <a:latin typeface="Arial" charset="0"/>
                <a:cs typeface="Arial" charset="0"/>
              </a:rPr>
              <a:t>SSPC </a:t>
            </a:r>
            <a:r>
              <a:rPr lang="en-US" altLang="en-US" sz="2200" dirty="0" smtClean="0">
                <a:latin typeface="Arial" charset="0"/>
                <a:cs typeface="Arial" charset="0"/>
              </a:rPr>
              <a:t>189.1</a:t>
            </a:r>
          </a:p>
          <a:p>
            <a:pPr lvl="1"/>
            <a:r>
              <a:rPr lang="en-US" altLang="en-US" sz="2200" dirty="0" smtClean="0">
                <a:latin typeface="Arial" charset="0"/>
                <a:cs typeface="Arial" charset="0"/>
              </a:rPr>
              <a:t>SPC 191</a:t>
            </a:r>
          </a:p>
          <a:p>
            <a:pPr lvl="1"/>
            <a:r>
              <a:rPr lang="en-US" altLang="en-US" sz="2200" dirty="0" smtClean="0">
                <a:latin typeface="Arial" charset="0"/>
                <a:cs typeface="Arial" charset="0"/>
              </a:rPr>
              <a:t>GPC 24 (companion to 62.2)</a:t>
            </a:r>
          </a:p>
          <a:p>
            <a:pPr lvl="1"/>
            <a:r>
              <a:rPr lang="en-US" altLang="en-US" sz="2200" dirty="0" smtClean="0">
                <a:latin typeface="Arial" charset="0"/>
                <a:cs typeface="Arial" charset="0"/>
              </a:rPr>
              <a:t>GPC 29</a:t>
            </a:r>
          </a:p>
          <a:p>
            <a:pPr lvl="1">
              <a:buFont typeface="Arial" charset="0"/>
              <a:buNone/>
            </a:pPr>
            <a:endParaRPr lang="en-US" altLang="en-US" sz="2000" dirty="0" smtClean="0">
              <a:latin typeface="Arial" charset="0"/>
              <a:cs typeface="Arial" charset="0"/>
            </a:endParaRPr>
          </a:p>
          <a:p>
            <a:pPr lvl="1"/>
            <a:endParaRPr lang="en-US" altLang="en-US" dirty="0" smtClean="0">
              <a:latin typeface="Arial" charset="0"/>
              <a:cs typeface="Arial" charset="0"/>
            </a:endParaRPr>
          </a:p>
        </p:txBody>
      </p:sp>
      <p:sp>
        <p:nvSpPr>
          <p:cNvPr id="5" name="Slide Number Placeholder 4"/>
          <p:cNvSpPr>
            <a:spLocks noGrp="1"/>
          </p:cNvSpPr>
          <p:nvPr>
            <p:ph type="sldNum" sz="quarter" idx="12"/>
          </p:nvPr>
        </p:nvSpPr>
        <p:spPr/>
        <p:txBody>
          <a:bodyPr/>
          <a:lstStyle/>
          <a:p>
            <a:pPr>
              <a:defRPr/>
            </a:pPr>
            <a:fld id="{0F7A37C2-984E-4254-AD69-8919ADB4A696}" type="slidenum">
              <a:rPr lang="en-US" smtClean="0"/>
              <a:pPr>
                <a:defRPr/>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latin typeface="Arial" charset="0"/>
                <a:cs typeface="Arial" charset="0"/>
              </a:rPr>
              <a:t>StdC Documents (SCD)</a:t>
            </a:r>
          </a:p>
        </p:txBody>
      </p:sp>
      <p:sp>
        <p:nvSpPr>
          <p:cNvPr id="37891" name="Content Placeholder 2"/>
          <p:cNvSpPr>
            <a:spLocks noGrp="1"/>
          </p:cNvSpPr>
          <p:nvPr>
            <p:ph idx="1"/>
          </p:nvPr>
        </p:nvSpPr>
        <p:spPr>
          <a:xfrm>
            <a:off x="457200" y="1066800"/>
            <a:ext cx="8229600" cy="5715000"/>
          </a:xfrm>
        </p:spPr>
        <p:txBody>
          <a:bodyPr/>
          <a:lstStyle/>
          <a:p>
            <a:pPr marL="457200" indent="-457200">
              <a:defRPr/>
            </a:pPr>
            <a:r>
              <a:rPr lang="en-US" sz="2400" dirty="0" smtClean="0">
                <a:latin typeface="Arial" charset="0"/>
                <a:cs typeface="Arial" charset="0"/>
              </a:rPr>
              <a:t>Standards</a:t>
            </a:r>
          </a:p>
          <a:p>
            <a:pPr marL="857250" lvl="1" indent="-457200">
              <a:defRPr/>
            </a:pPr>
            <a:r>
              <a:rPr lang="en-US" sz="1600" dirty="0" smtClean="0">
                <a:latin typeface="Arial" charset="0"/>
                <a:cs typeface="Arial" charset="0"/>
              </a:rPr>
              <a:t>Method of Test and Classification Standards</a:t>
            </a:r>
          </a:p>
          <a:p>
            <a:pPr marL="857250" lvl="1" indent="-457200">
              <a:defRPr/>
            </a:pPr>
            <a:r>
              <a:rPr lang="en-US" sz="1600" dirty="0" smtClean="0">
                <a:latin typeface="Arial" charset="0"/>
                <a:cs typeface="Arial" charset="0"/>
              </a:rPr>
              <a:t>Design Standards</a:t>
            </a:r>
          </a:p>
          <a:p>
            <a:pPr marL="857250" lvl="1" indent="-457200">
              <a:defRPr/>
            </a:pPr>
            <a:r>
              <a:rPr lang="en-US" sz="1600" dirty="0" smtClean="0">
                <a:latin typeface="Arial" charset="0"/>
                <a:cs typeface="Arial" charset="0"/>
              </a:rPr>
              <a:t>Protocol Standards</a:t>
            </a:r>
          </a:p>
          <a:p>
            <a:pPr marL="857250" lvl="1" indent="-457200">
              <a:defRPr/>
            </a:pPr>
            <a:r>
              <a:rPr lang="en-US" sz="1600" dirty="0" smtClean="0">
                <a:latin typeface="Arial" charset="0"/>
                <a:cs typeface="Arial" charset="0"/>
              </a:rPr>
              <a:t>Rating Standards</a:t>
            </a:r>
          </a:p>
          <a:p>
            <a:pPr marL="457200" indent="-457200">
              <a:defRPr/>
            </a:pPr>
            <a:r>
              <a:rPr lang="en-US" sz="2400" dirty="0" smtClean="0">
                <a:latin typeface="Arial" charset="0"/>
                <a:cs typeface="Arial" charset="0"/>
              </a:rPr>
              <a:t>Guidelines</a:t>
            </a:r>
          </a:p>
          <a:p>
            <a:pPr marL="457200" indent="-457200">
              <a:defRPr/>
            </a:pPr>
            <a:r>
              <a:rPr lang="en-US" sz="2400" dirty="0" smtClean="0">
                <a:latin typeface="Arial" charset="0"/>
                <a:cs typeface="Arial" charset="0"/>
              </a:rPr>
              <a:t>User Manuals</a:t>
            </a:r>
          </a:p>
          <a:p>
            <a:pPr marL="857250" lvl="1" indent="-457200">
              <a:defRPr/>
            </a:pPr>
            <a:r>
              <a:rPr lang="en-US" sz="1600" dirty="0">
                <a:latin typeface="Arial" charset="0"/>
                <a:cs typeface="Arial" charset="0"/>
              </a:rPr>
              <a:t>Are often used for educational purposes </a:t>
            </a:r>
            <a:r>
              <a:rPr lang="en-US" sz="1600" dirty="0" smtClean="0">
                <a:latin typeface="Arial" charset="0"/>
                <a:cs typeface="Arial" charset="0"/>
              </a:rPr>
              <a:t>by providing detailed design applications, with more practical examples and solutions.</a:t>
            </a:r>
          </a:p>
          <a:p>
            <a:pPr marL="857250" lvl="1" indent="-457200">
              <a:defRPr/>
            </a:pPr>
            <a:r>
              <a:rPr lang="en-US" sz="1600" dirty="0" smtClean="0">
                <a:latin typeface="Arial" charset="0"/>
                <a:cs typeface="Arial" charset="0"/>
              </a:rPr>
              <a:t>Go above and beyond the performance requirements </a:t>
            </a:r>
            <a:br>
              <a:rPr lang="en-US" sz="1600" dirty="0" smtClean="0">
                <a:latin typeface="Arial" charset="0"/>
                <a:cs typeface="Arial" charset="0"/>
              </a:rPr>
            </a:br>
            <a:r>
              <a:rPr lang="en-US" sz="1600" dirty="0" smtClean="0">
                <a:latin typeface="Arial" charset="0"/>
                <a:cs typeface="Arial" charset="0"/>
              </a:rPr>
              <a:t>of a design standard or guideline or minimum compliance level.</a:t>
            </a:r>
          </a:p>
          <a:p>
            <a:pPr marL="857250" lvl="1" indent="-457200">
              <a:defRPr/>
            </a:pPr>
            <a:r>
              <a:rPr lang="en-US" sz="1600" dirty="0" smtClean="0">
                <a:latin typeface="Arial" charset="0"/>
                <a:cs typeface="Arial" charset="0"/>
              </a:rPr>
              <a:t>Are not necessarily the standard of care and do not cover all potential alternatives.</a:t>
            </a:r>
          </a:p>
          <a:p>
            <a:pPr marL="457200" indent="-457200">
              <a:defRPr/>
            </a:pPr>
            <a:r>
              <a:rPr lang="en-US" sz="2400" dirty="0" smtClean="0">
                <a:latin typeface="Arial" charset="0"/>
                <a:cs typeface="Arial" charset="0"/>
              </a:rPr>
              <a:t>Code Change Proposals</a:t>
            </a:r>
          </a:p>
          <a:p>
            <a:pPr>
              <a:defRPr/>
            </a:pPr>
            <a:endParaRPr 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B32DF0F9-2F96-4C8C-AB3A-1E978D792553}" type="slidenum">
              <a:rPr lang="en-US" smtClean="0"/>
              <a:pPr>
                <a:defRPr/>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latin typeface="Arial" charset="0"/>
                <a:cs typeface="Arial" charset="0"/>
              </a:rPr>
              <a:t>Standards Action</a:t>
            </a:r>
          </a:p>
        </p:txBody>
      </p:sp>
      <p:sp>
        <p:nvSpPr>
          <p:cNvPr id="41987" name="Content Placeholder 2"/>
          <p:cNvSpPr>
            <a:spLocks noGrp="1"/>
          </p:cNvSpPr>
          <p:nvPr>
            <p:ph idx="1"/>
          </p:nvPr>
        </p:nvSpPr>
        <p:spPr/>
        <p:txBody>
          <a:bodyPr/>
          <a:lstStyle/>
          <a:p>
            <a:r>
              <a:rPr lang="en-US" altLang="en-US" smtClean="0">
                <a:latin typeface="Arial" charset="0"/>
                <a:cs typeface="Arial" charset="0"/>
              </a:rPr>
              <a:t>An action recommending or approving publication of a new, revised, or reaffirmed standard or guideline, or withdrawal of a standard or guideline.</a:t>
            </a:r>
          </a:p>
        </p:txBody>
      </p:sp>
      <p:sp>
        <p:nvSpPr>
          <p:cNvPr id="4" name="Slide Number Placeholder 3"/>
          <p:cNvSpPr>
            <a:spLocks noGrp="1"/>
          </p:cNvSpPr>
          <p:nvPr>
            <p:ph type="sldNum" sz="quarter" idx="12"/>
          </p:nvPr>
        </p:nvSpPr>
        <p:spPr/>
        <p:txBody>
          <a:bodyPr/>
          <a:lstStyle/>
          <a:p>
            <a:pPr>
              <a:defRPr/>
            </a:pPr>
            <a:fld id="{D851A2EF-3EA7-4368-940F-15D88B02EDBD}" type="slidenum">
              <a:rPr lang="en-US" smtClean="0"/>
              <a:pPr>
                <a:defRPr/>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p:txBody>
          <a:bodyPr/>
          <a:lstStyle/>
          <a:p>
            <a:r>
              <a:rPr lang="en-US" altLang="en-US" smtClean="0">
                <a:latin typeface="Arial" charset="0"/>
                <a:cs typeface="Arial" charset="0"/>
              </a:rPr>
              <a:t>StdC Meetings	</a:t>
            </a:r>
          </a:p>
        </p:txBody>
      </p:sp>
      <p:sp>
        <p:nvSpPr>
          <p:cNvPr id="3" name="Subtitle 2"/>
          <p:cNvSpPr>
            <a:spLocks noGrp="1"/>
          </p:cNvSpPr>
          <p:nvPr>
            <p:ph type="subTitle" idx="1"/>
          </p:nvPr>
        </p:nvSpPr>
        <p:spPr/>
        <p:txBody>
          <a:bodyPr/>
          <a:lstStyle/>
          <a:p>
            <a:pPr>
              <a:defRPr/>
            </a:pPr>
            <a:r>
              <a:rPr lang="en-US" dirty="0" smtClean="0"/>
              <a:t>What you need to know to prepare and participate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latin typeface="Arial" charset="0"/>
                <a:cs typeface="Arial" charset="0"/>
              </a:rPr>
              <a:t>StdC Meetings</a:t>
            </a:r>
          </a:p>
        </p:txBody>
      </p:sp>
      <p:sp>
        <p:nvSpPr>
          <p:cNvPr id="44035" name="Content Placeholder 2"/>
          <p:cNvSpPr>
            <a:spLocks noGrp="1"/>
          </p:cNvSpPr>
          <p:nvPr>
            <p:ph idx="1"/>
          </p:nvPr>
        </p:nvSpPr>
        <p:spPr/>
        <p:txBody>
          <a:bodyPr/>
          <a:lstStyle/>
          <a:p>
            <a:r>
              <a:rPr lang="en-US" altLang="en-US" dirty="0" smtClean="0">
                <a:latin typeface="Arial" charset="0"/>
                <a:cs typeface="Arial" charset="0"/>
              </a:rPr>
              <a:t>Standards Committee generally meets 3 to 5 times per year:</a:t>
            </a:r>
          </a:p>
          <a:p>
            <a:pPr lvl="1"/>
            <a:r>
              <a:rPr lang="en-US" altLang="en-US" dirty="0" smtClean="0">
                <a:latin typeface="Arial" charset="0"/>
                <a:cs typeface="Arial" charset="0"/>
              </a:rPr>
              <a:t>ASHRAE Annual Meeting</a:t>
            </a:r>
          </a:p>
          <a:p>
            <a:pPr lvl="1"/>
            <a:r>
              <a:rPr lang="en-US" altLang="en-US" dirty="0" smtClean="0">
                <a:latin typeface="Arial" charset="0"/>
                <a:cs typeface="Arial" charset="0"/>
              </a:rPr>
              <a:t>ASHRAE Winter Meeting</a:t>
            </a:r>
          </a:p>
          <a:p>
            <a:pPr lvl="1"/>
            <a:r>
              <a:rPr lang="en-US" altLang="en-US" dirty="0" smtClean="0">
                <a:latin typeface="Arial" charset="0"/>
                <a:cs typeface="Arial" charset="0"/>
              </a:rPr>
              <a:t>ASHRAE Tech Weekend</a:t>
            </a:r>
          </a:p>
          <a:p>
            <a:pPr lvl="1"/>
            <a:r>
              <a:rPr lang="en-US" altLang="en-US" dirty="0" smtClean="0">
                <a:latin typeface="Arial" charset="0"/>
                <a:cs typeface="Arial" charset="0"/>
              </a:rPr>
              <a:t>Other interim meetings as needed:</a:t>
            </a:r>
          </a:p>
          <a:p>
            <a:pPr lvl="2"/>
            <a:r>
              <a:rPr lang="en-US" altLang="en-US" dirty="0" smtClean="0">
                <a:latin typeface="Arial" charset="0"/>
                <a:cs typeface="Arial" charset="0"/>
              </a:rPr>
              <a:t>Spring and Summer </a:t>
            </a:r>
          </a:p>
          <a:p>
            <a:r>
              <a:rPr lang="en-US" altLang="en-US" dirty="0" smtClean="0">
                <a:latin typeface="Arial" charset="0"/>
                <a:cs typeface="Arial" charset="0"/>
              </a:rPr>
              <a:t>All Meeting Materials are posted on StdC FTP site.</a:t>
            </a:r>
          </a:p>
          <a:p>
            <a:r>
              <a:rPr lang="en-US" altLang="en-US" dirty="0" smtClean="0">
                <a:latin typeface="Arial" charset="0"/>
                <a:cs typeface="Arial" charset="0"/>
              </a:rPr>
              <a:t>A quorum must be present to conduct business.</a:t>
            </a:r>
          </a:p>
        </p:txBody>
      </p:sp>
      <p:sp>
        <p:nvSpPr>
          <p:cNvPr id="5" name="Slide Number Placeholder 4"/>
          <p:cNvSpPr>
            <a:spLocks noGrp="1"/>
          </p:cNvSpPr>
          <p:nvPr>
            <p:ph type="sldNum" sz="quarter" idx="12"/>
          </p:nvPr>
        </p:nvSpPr>
        <p:spPr/>
        <p:txBody>
          <a:bodyPr/>
          <a:lstStyle/>
          <a:p>
            <a:pPr>
              <a:defRPr/>
            </a:pPr>
            <a:fld id="{B24EF2EF-F8A7-451B-8EC5-1E51D9093B50}" type="slidenum">
              <a:rPr lang="en-US" smtClean="0"/>
              <a:pPr>
                <a:defRPr/>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latin typeface="Arial" charset="0"/>
                <a:cs typeface="Arial" charset="0"/>
              </a:rPr>
              <a:t>StdC Meeting Motions</a:t>
            </a:r>
          </a:p>
        </p:txBody>
      </p:sp>
      <p:sp>
        <p:nvSpPr>
          <p:cNvPr id="45059" name="Content Placeholder 2"/>
          <p:cNvSpPr>
            <a:spLocks noGrp="1"/>
          </p:cNvSpPr>
          <p:nvPr>
            <p:ph idx="1"/>
          </p:nvPr>
        </p:nvSpPr>
        <p:spPr>
          <a:xfrm>
            <a:off x="304800" y="1066800"/>
            <a:ext cx="8686800" cy="5181600"/>
          </a:xfrm>
        </p:spPr>
        <p:txBody>
          <a:bodyPr/>
          <a:lstStyle/>
          <a:p>
            <a:r>
              <a:rPr lang="en-US" altLang="en-US" dirty="0" smtClean="0">
                <a:latin typeface="Arial" charset="0"/>
                <a:cs typeface="Arial" charset="0"/>
              </a:rPr>
              <a:t>Motions brought by a subcommittee do not need a second</a:t>
            </a:r>
          </a:p>
          <a:p>
            <a:r>
              <a:rPr lang="en-US" altLang="en-US" dirty="0" smtClean="0">
                <a:latin typeface="Arial" charset="0"/>
                <a:cs typeface="Arial" charset="0"/>
              </a:rPr>
              <a:t>“Consent Agenda”</a:t>
            </a:r>
          </a:p>
          <a:p>
            <a:pPr lvl="1"/>
            <a:r>
              <a:rPr lang="en-US" altLang="en-US" dirty="0" smtClean="0">
                <a:latin typeface="Arial" charset="0"/>
                <a:cs typeface="Arial" charset="0"/>
              </a:rPr>
              <a:t>A group of agenda items believed to be non-controversial (e.g., publication approvals, membership items)</a:t>
            </a:r>
          </a:p>
          <a:p>
            <a:pPr lvl="1"/>
            <a:r>
              <a:rPr lang="en-US" altLang="en-US" dirty="0" smtClean="0">
                <a:latin typeface="Arial" charset="0"/>
                <a:cs typeface="Arial" charset="0"/>
              </a:rPr>
              <a:t>Any member can have one or more items pulled on request</a:t>
            </a:r>
          </a:p>
          <a:p>
            <a:pPr lvl="1"/>
            <a:r>
              <a:rPr lang="en-US" altLang="en-US" dirty="0" smtClean="0">
                <a:latin typeface="Arial" charset="0"/>
                <a:cs typeface="Arial" charset="0"/>
              </a:rPr>
              <a:t>No discussion allowed</a:t>
            </a:r>
          </a:p>
          <a:p>
            <a:pPr lvl="1"/>
            <a:r>
              <a:rPr lang="en-US" altLang="en-US" dirty="0" smtClean="0">
                <a:latin typeface="Arial" charset="0"/>
                <a:cs typeface="Arial" charset="0"/>
              </a:rPr>
              <a:t>Saves time</a:t>
            </a:r>
          </a:p>
          <a:p>
            <a:endParaRPr lang="en-US" altLang="en-US" dirty="0" smtClean="0">
              <a:latin typeface="Arial" charset="0"/>
              <a:cs typeface="Arial" charset="0"/>
            </a:endParaRPr>
          </a:p>
        </p:txBody>
      </p:sp>
      <p:sp>
        <p:nvSpPr>
          <p:cNvPr id="5" name="Slide Number Placeholder 4"/>
          <p:cNvSpPr>
            <a:spLocks noGrp="1"/>
          </p:cNvSpPr>
          <p:nvPr>
            <p:ph type="sldNum" sz="quarter" idx="12"/>
          </p:nvPr>
        </p:nvSpPr>
        <p:spPr/>
        <p:txBody>
          <a:bodyPr/>
          <a:lstStyle/>
          <a:p>
            <a:pPr>
              <a:defRPr/>
            </a:pPr>
            <a:fld id="{79FE07BF-F46F-4037-88A8-EC520C3CF5BF}" type="slidenum">
              <a:rPr lang="en-US" smtClean="0"/>
              <a:pPr>
                <a:defRPr/>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latin typeface="Arial" charset="0"/>
                <a:cs typeface="Arial" charset="0"/>
              </a:rPr>
              <a:t>ASHRAE Code of Ethics</a:t>
            </a:r>
          </a:p>
        </p:txBody>
      </p:sp>
      <p:sp>
        <p:nvSpPr>
          <p:cNvPr id="8195" name="Content Placeholder 2"/>
          <p:cNvSpPr>
            <a:spLocks noGrp="1"/>
          </p:cNvSpPr>
          <p:nvPr>
            <p:ph idx="1"/>
          </p:nvPr>
        </p:nvSpPr>
        <p:spPr>
          <a:xfrm>
            <a:off x="457200" y="1143000"/>
            <a:ext cx="8229600" cy="5105400"/>
          </a:xfrm>
        </p:spPr>
        <p:txBody>
          <a:bodyPr/>
          <a:lstStyle/>
          <a:p>
            <a:pPr>
              <a:spcBef>
                <a:spcPts val="1200"/>
              </a:spcBef>
            </a:pPr>
            <a:r>
              <a:rPr lang="en-US" altLang="en-US" sz="2400" dirty="0" smtClean="0">
                <a:latin typeface="Arial" charset="0"/>
                <a:cs typeface="Arial" charset="0"/>
              </a:rPr>
              <a:t>A prerequisite for participating in this meeting, and all of ASHRAE meetings, is that you agree to abide by the ASHRAE Code of Ethics. </a:t>
            </a:r>
          </a:p>
          <a:p>
            <a:pPr>
              <a:spcBef>
                <a:spcPts val="1200"/>
              </a:spcBef>
            </a:pPr>
            <a:r>
              <a:rPr lang="en-US" altLang="en-US" sz="2400" dirty="0" smtClean="0">
                <a:latin typeface="Arial" charset="0"/>
                <a:cs typeface="Arial" charset="0"/>
              </a:rPr>
              <a:t>If you’re not familiar with the ASHRAE Code of Ethics, you can find it in the “About ASHRAE” portion of the ASHRAE web site (</a:t>
            </a:r>
            <a:r>
              <a:rPr lang="en-US" altLang="en-US" sz="2400" u="sng" dirty="0" smtClean="0">
                <a:latin typeface="Arial" charset="0"/>
                <a:cs typeface="Arial" charset="0"/>
                <a:hlinkClick r:id="rId3"/>
              </a:rPr>
              <a:t>www.ashrae.org</a:t>
            </a:r>
            <a:r>
              <a:rPr lang="en-US" altLang="en-US" sz="2400" dirty="0" smtClean="0">
                <a:latin typeface="Arial" charset="0"/>
                <a:cs typeface="Arial" charset="0"/>
              </a:rPr>
              <a:t>). </a:t>
            </a:r>
          </a:p>
          <a:p>
            <a:pPr>
              <a:spcBef>
                <a:spcPts val="1200"/>
              </a:spcBef>
            </a:pPr>
            <a:r>
              <a:rPr lang="en-US" altLang="en-US" sz="2400" dirty="0" smtClean="0">
                <a:latin typeface="Arial" charset="0"/>
                <a:cs typeface="Arial" charset="0"/>
              </a:rPr>
              <a:t>In short, “we pledge to act with honesty, fairness, courtesy, competence, integrity and respect for others in our conduct.” </a:t>
            </a:r>
          </a:p>
          <a:p>
            <a:pPr>
              <a:spcBef>
                <a:spcPts val="1200"/>
              </a:spcBef>
            </a:pPr>
            <a:endParaRPr lang="en-US" altLang="en-US" sz="2400" dirty="0" smtClean="0">
              <a:latin typeface="Arial" charset="0"/>
              <a:cs typeface="Arial" charset="0"/>
            </a:endParaRPr>
          </a:p>
        </p:txBody>
      </p:sp>
      <p:sp>
        <p:nvSpPr>
          <p:cNvPr id="5" name="Slide Number Placeholder 4"/>
          <p:cNvSpPr>
            <a:spLocks noGrp="1"/>
          </p:cNvSpPr>
          <p:nvPr>
            <p:ph type="sldNum" sz="quarter" idx="12"/>
          </p:nvPr>
        </p:nvSpPr>
        <p:spPr/>
        <p:txBody>
          <a:bodyPr/>
          <a:lstStyle/>
          <a:p>
            <a:pPr>
              <a:defRPr/>
            </a:pPr>
            <a:fld id="{7EEF7547-4AC4-4018-81A0-37C8274663BF}"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latin typeface="Arial" charset="0"/>
                <a:cs typeface="Arial" charset="0"/>
              </a:rPr>
              <a:t>Voting Rules</a:t>
            </a:r>
          </a:p>
        </p:txBody>
      </p:sp>
      <p:sp>
        <p:nvSpPr>
          <p:cNvPr id="46083" name="Content Placeholder 2"/>
          <p:cNvSpPr>
            <a:spLocks noGrp="1"/>
          </p:cNvSpPr>
          <p:nvPr>
            <p:ph idx="1"/>
          </p:nvPr>
        </p:nvSpPr>
        <p:spPr/>
        <p:txBody>
          <a:bodyPr/>
          <a:lstStyle/>
          <a:p>
            <a:r>
              <a:rPr lang="en-US" altLang="en-US" dirty="0" smtClean="0">
                <a:latin typeface="Arial" charset="0"/>
                <a:cs typeface="Arial" charset="0"/>
              </a:rPr>
              <a:t>Actions of the StdC require approval by a majority</a:t>
            </a:r>
            <a:r>
              <a:rPr lang="en-US" altLang="en-US" dirty="0" smtClean="0">
                <a:solidFill>
                  <a:srgbClr val="FFFF00"/>
                </a:solidFill>
                <a:latin typeface="Arial" charset="0"/>
                <a:cs typeface="Arial" charset="0"/>
              </a:rPr>
              <a:t> </a:t>
            </a:r>
            <a:r>
              <a:rPr lang="en-US" altLang="en-US" dirty="0" smtClean="0">
                <a:latin typeface="Arial" charset="0"/>
                <a:cs typeface="Arial" charset="0"/>
              </a:rPr>
              <a:t>of those voting, excluding abstentions.</a:t>
            </a:r>
          </a:p>
          <a:p>
            <a:r>
              <a:rPr lang="en-US" altLang="en-US" dirty="0" smtClean="0">
                <a:latin typeface="Arial" charset="0"/>
                <a:cs typeface="Arial" charset="0"/>
              </a:rPr>
              <a:t>When speaking about an issue, first state if you are speaking for or against the motion.</a:t>
            </a:r>
          </a:p>
          <a:p>
            <a:r>
              <a:rPr lang="en-US" altLang="en-US" dirty="0" smtClean="0">
                <a:latin typeface="Arial" charset="0"/>
                <a:cs typeface="Arial" charset="0"/>
              </a:rPr>
              <a:t>You have a responsibility to: </a:t>
            </a:r>
          </a:p>
          <a:p>
            <a:pPr lvl="1"/>
            <a:r>
              <a:rPr lang="en-US" altLang="en-US" dirty="0" smtClean="0">
                <a:latin typeface="Arial" charset="0"/>
                <a:cs typeface="Arial" charset="0"/>
              </a:rPr>
              <a:t>read the meeting materials in advance </a:t>
            </a:r>
          </a:p>
          <a:p>
            <a:pPr lvl="1"/>
            <a:r>
              <a:rPr lang="en-US" altLang="en-US" dirty="0" smtClean="0">
                <a:latin typeface="Arial" charset="0"/>
                <a:cs typeface="Arial" charset="0"/>
              </a:rPr>
              <a:t>make sure your opinion is heard</a:t>
            </a:r>
          </a:p>
          <a:p>
            <a:pPr lvl="1"/>
            <a:r>
              <a:rPr lang="en-US" altLang="en-US" dirty="0" smtClean="0">
                <a:latin typeface="Arial" charset="0"/>
                <a:cs typeface="Arial" charset="0"/>
              </a:rPr>
              <a:t>vote </a:t>
            </a:r>
          </a:p>
        </p:txBody>
      </p:sp>
      <p:sp>
        <p:nvSpPr>
          <p:cNvPr id="4" name="Slide Number Placeholder 3"/>
          <p:cNvSpPr>
            <a:spLocks noGrp="1"/>
          </p:cNvSpPr>
          <p:nvPr>
            <p:ph type="sldNum" sz="quarter" idx="12"/>
          </p:nvPr>
        </p:nvSpPr>
        <p:spPr/>
        <p:txBody>
          <a:bodyPr/>
          <a:lstStyle/>
          <a:p>
            <a:pPr>
              <a:defRPr/>
            </a:pPr>
            <a:fld id="{C5D91C65-EF11-4FE0-9619-EBB6B62C1CE4}" type="slidenum">
              <a:rPr lang="en-US" smtClean="0"/>
              <a:pPr>
                <a:defRPr/>
              </a:pPr>
              <a:t>40</a:t>
            </a:fld>
            <a:endParaRPr lang="en-US" dirty="0"/>
          </a:p>
        </p:txBody>
      </p:sp>
      <p:sp>
        <p:nvSpPr>
          <p:cNvPr id="5" name="TextBox 4"/>
          <p:cNvSpPr txBox="1"/>
          <p:nvPr/>
        </p:nvSpPr>
        <p:spPr>
          <a:xfrm>
            <a:off x="609600" y="5410200"/>
            <a:ext cx="8097838" cy="646113"/>
          </a:xfrm>
          <a:prstGeom prst="rect">
            <a:avLst/>
          </a:prstGeom>
          <a:solidFill>
            <a:schemeClr val="accent4">
              <a:lumMod val="10000"/>
              <a:lumOff val="90000"/>
            </a:schemeClr>
          </a:solidFill>
          <a:ln>
            <a:solidFill>
              <a:schemeClr val="tx1"/>
            </a:solidFill>
          </a:ln>
        </p:spPr>
        <p:txBody>
          <a:bodyPr>
            <a:spAutoFit/>
          </a:bodyPr>
          <a:lstStyle/>
          <a:p>
            <a:pPr>
              <a:defRPr/>
            </a:pPr>
            <a:r>
              <a:rPr lang="en-US" b="1" i="1" dirty="0"/>
              <a:t>Reminder:  </a:t>
            </a:r>
            <a:r>
              <a:rPr lang="en-US" i="1" dirty="0"/>
              <a:t>Standards Committee is concerned about the process, not the content of a standard or guideline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latin typeface="Arial" charset="0"/>
                <a:cs typeface="Arial" charset="0"/>
              </a:rPr>
              <a:t>Abstentions</a:t>
            </a:r>
            <a:r>
              <a:rPr lang="en-US" altLang="en-US" smtClean="0">
                <a:solidFill>
                  <a:srgbClr val="FF0000"/>
                </a:solidFill>
                <a:latin typeface="Arial" charset="0"/>
                <a:cs typeface="Arial" charset="0"/>
              </a:rPr>
              <a:t> </a:t>
            </a:r>
          </a:p>
        </p:txBody>
      </p:sp>
      <p:sp>
        <p:nvSpPr>
          <p:cNvPr id="3" name="Content Placeholder 2"/>
          <p:cNvSpPr>
            <a:spLocks noGrp="1"/>
          </p:cNvSpPr>
          <p:nvPr>
            <p:ph idx="1"/>
          </p:nvPr>
        </p:nvSpPr>
        <p:spPr>
          <a:xfrm>
            <a:off x="228600" y="1066800"/>
            <a:ext cx="8763000" cy="5181600"/>
          </a:xfrm>
        </p:spPr>
        <p:txBody>
          <a:bodyPr>
            <a:normAutofit fontScale="92500" lnSpcReduction="10000"/>
          </a:bodyPr>
          <a:lstStyle/>
          <a:p>
            <a:pPr>
              <a:defRPr/>
            </a:pPr>
            <a:r>
              <a:rPr lang="en-US" dirty="0" smtClean="0"/>
              <a:t>Common reasons for abstentions:  </a:t>
            </a:r>
          </a:p>
          <a:p>
            <a:pPr lvl="1">
              <a:defRPr/>
            </a:pPr>
            <a:r>
              <a:rPr lang="en-US" dirty="0" smtClean="0"/>
              <a:t>Robert’s Rules recommends that members not vote on issues on which they have a direct personal interest not in common with the other members, such as: </a:t>
            </a:r>
          </a:p>
          <a:p>
            <a:pPr marL="1143000" lvl="1" indent="-228600">
              <a:defRPr/>
            </a:pPr>
            <a:r>
              <a:rPr lang="en-US" dirty="0" smtClean="0"/>
              <a:t>The motion involves a PC in which the member is a current or past member within the last 2 years.</a:t>
            </a:r>
          </a:p>
          <a:p>
            <a:pPr marL="1143000" lvl="1" indent="-228600">
              <a:defRPr/>
            </a:pPr>
            <a:r>
              <a:rPr lang="en-US" dirty="0" smtClean="0"/>
              <a:t>Potential conflict of interest, such as working for a company involved in the development of the SCD.</a:t>
            </a:r>
          </a:p>
          <a:p>
            <a:pPr lvl="1">
              <a:defRPr/>
            </a:pPr>
            <a:r>
              <a:rPr lang="en-US" dirty="0" smtClean="0"/>
              <a:t>Other reasons: </a:t>
            </a:r>
          </a:p>
          <a:p>
            <a:pPr lvl="2">
              <a:defRPr/>
            </a:pPr>
            <a:r>
              <a:rPr lang="en-US" sz="2400" dirty="0" smtClean="0"/>
              <a:t>Member was not in the room during the discussion of the motion.</a:t>
            </a:r>
          </a:p>
          <a:p>
            <a:pPr lvl="2">
              <a:defRPr/>
            </a:pPr>
            <a:r>
              <a:rPr lang="en-US" sz="2400" dirty="0" smtClean="0"/>
              <a:t>Member would prefer to abstain with or without a reason rather than cast a negative vote on the motion.</a:t>
            </a:r>
          </a:p>
        </p:txBody>
      </p:sp>
      <p:sp>
        <p:nvSpPr>
          <p:cNvPr id="4" name="Slide Number Placeholder 3"/>
          <p:cNvSpPr>
            <a:spLocks noGrp="1"/>
          </p:cNvSpPr>
          <p:nvPr>
            <p:ph type="sldNum" sz="quarter" idx="12"/>
          </p:nvPr>
        </p:nvSpPr>
        <p:spPr/>
        <p:txBody>
          <a:bodyPr/>
          <a:lstStyle/>
          <a:p>
            <a:pPr>
              <a:defRPr/>
            </a:pPr>
            <a:fld id="{2CD33948-1FDD-4DBE-B471-DD57CE8C84D2}" type="slidenum">
              <a:rPr lang="en-US" smtClean="0"/>
              <a:pPr>
                <a:defRPr/>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z="3200" smtClean="0">
                <a:latin typeface="Arial" charset="0"/>
                <a:cs typeface="Arial" charset="0"/>
              </a:rPr>
              <a:t>Approval of New or Revised </a:t>
            </a:r>
            <a:br>
              <a:rPr lang="en-US" altLang="en-US" sz="3200" smtClean="0">
                <a:latin typeface="Arial" charset="0"/>
                <a:cs typeface="Arial" charset="0"/>
              </a:rPr>
            </a:br>
            <a:r>
              <a:rPr lang="en-US" altLang="en-US" sz="3200" smtClean="0">
                <a:latin typeface="Arial" charset="0"/>
                <a:cs typeface="Arial" charset="0"/>
              </a:rPr>
              <a:t>Standards or Guidelines</a:t>
            </a:r>
          </a:p>
        </p:txBody>
      </p:sp>
      <p:sp>
        <p:nvSpPr>
          <p:cNvPr id="48131" name="Content Placeholder 2"/>
          <p:cNvSpPr>
            <a:spLocks noGrp="1"/>
          </p:cNvSpPr>
          <p:nvPr>
            <p:ph idx="1"/>
          </p:nvPr>
        </p:nvSpPr>
        <p:spPr/>
        <p:txBody>
          <a:bodyPr/>
          <a:lstStyle/>
          <a:p>
            <a:r>
              <a:rPr lang="en-US" altLang="en-US" dirty="0" smtClean="0">
                <a:latin typeface="Arial" charset="0"/>
                <a:cs typeface="Arial" charset="0"/>
              </a:rPr>
              <a:t>Things to look for when approving a new PC include, but are not limited to the following:</a:t>
            </a:r>
          </a:p>
          <a:p>
            <a:pPr lvl="1"/>
            <a:r>
              <a:rPr lang="en-US" altLang="en-US" i="1" dirty="0" smtClean="0">
                <a:latin typeface="Arial" charset="0"/>
                <a:cs typeface="Arial" charset="0"/>
              </a:rPr>
              <a:t>Is the project’s TPS well defined and clearly stated?</a:t>
            </a:r>
          </a:p>
          <a:p>
            <a:pPr lvl="1"/>
            <a:r>
              <a:rPr lang="en-US" altLang="en-US" i="1" dirty="0" smtClean="0">
                <a:latin typeface="Arial" charset="0"/>
                <a:cs typeface="Arial" charset="0"/>
              </a:rPr>
              <a:t>Is the TPS worded correctly?</a:t>
            </a:r>
          </a:p>
          <a:p>
            <a:pPr lvl="1"/>
            <a:r>
              <a:rPr lang="en-US" altLang="en-US" i="1" dirty="0" smtClean="0">
                <a:latin typeface="Arial" charset="0"/>
                <a:cs typeface="Arial" charset="0"/>
              </a:rPr>
              <a:t>Does the TPS for this project overlap or otherwise related to an existing TPS?</a:t>
            </a:r>
          </a:p>
          <a:p>
            <a:pPr lvl="1"/>
            <a:r>
              <a:rPr lang="en-US" altLang="en-US" i="1" dirty="0" smtClean="0">
                <a:latin typeface="Arial" charset="0"/>
                <a:cs typeface="Arial" charset="0"/>
              </a:rPr>
              <a:t>Are the stakeholders identified correctly?</a:t>
            </a:r>
          </a:p>
          <a:p>
            <a:pPr lvl="1"/>
            <a:r>
              <a:rPr lang="en-US" altLang="en-US" i="1" dirty="0" smtClean="0">
                <a:latin typeface="Arial" charset="0"/>
                <a:cs typeface="Arial" charset="0"/>
              </a:rPr>
              <a:t>Have the exceptions or other restrictions in the scope statement been justified?</a:t>
            </a:r>
          </a:p>
        </p:txBody>
      </p:sp>
      <p:sp>
        <p:nvSpPr>
          <p:cNvPr id="5" name="Slide Number Placeholder 4"/>
          <p:cNvSpPr>
            <a:spLocks noGrp="1"/>
          </p:cNvSpPr>
          <p:nvPr>
            <p:ph type="sldNum" sz="quarter" idx="12"/>
          </p:nvPr>
        </p:nvSpPr>
        <p:spPr/>
        <p:txBody>
          <a:bodyPr/>
          <a:lstStyle/>
          <a:p>
            <a:pPr>
              <a:defRPr/>
            </a:pPr>
            <a:fld id="{C26CC62F-5911-4718-BDA4-AF93E48BD035}" type="slidenum">
              <a:rPr lang="en-US" smtClean="0"/>
              <a:pPr>
                <a:defRPr/>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latin typeface="Arial" charset="0"/>
                <a:cs typeface="Arial" charset="0"/>
              </a:rPr>
              <a:t>Letter Ballot Voting</a:t>
            </a:r>
          </a:p>
        </p:txBody>
      </p:sp>
      <p:sp>
        <p:nvSpPr>
          <p:cNvPr id="49155" name="Content Placeholder 2"/>
          <p:cNvSpPr>
            <a:spLocks noGrp="1"/>
          </p:cNvSpPr>
          <p:nvPr>
            <p:ph idx="1"/>
          </p:nvPr>
        </p:nvSpPr>
        <p:spPr>
          <a:xfrm>
            <a:off x="457200" y="1066800"/>
            <a:ext cx="8506918" cy="5181600"/>
          </a:xfrm>
        </p:spPr>
        <p:txBody>
          <a:bodyPr/>
          <a:lstStyle/>
          <a:p>
            <a:r>
              <a:rPr lang="en-US" altLang="en-US" sz="2400" dirty="0" smtClean="0">
                <a:latin typeface="Arial" charset="0"/>
                <a:cs typeface="Arial" charset="0"/>
              </a:rPr>
              <a:t>StdC and Subcommittee Chairs may authorize letter ballot on any motion.</a:t>
            </a:r>
          </a:p>
          <a:p>
            <a:r>
              <a:rPr lang="en-US" altLang="en-US" sz="2400" dirty="0" smtClean="0">
                <a:latin typeface="Arial" charset="0"/>
                <a:cs typeface="Arial" charset="0"/>
              </a:rPr>
              <a:t>Remind recipients to reply only to Chair [not “Reply All”] when voting.</a:t>
            </a:r>
          </a:p>
          <a:p>
            <a:r>
              <a:rPr lang="en-US" altLang="en-US" sz="2400" dirty="0" smtClean="0">
                <a:latin typeface="Arial" charset="0"/>
                <a:cs typeface="Arial" charset="0"/>
              </a:rPr>
              <a:t>Negative voters are requested to comment on reasons for their vote.</a:t>
            </a:r>
          </a:p>
          <a:p>
            <a:r>
              <a:rPr lang="en-US" altLang="en-US" sz="2400" dirty="0" smtClean="0">
                <a:latin typeface="Arial" charset="0"/>
                <a:cs typeface="Arial" charset="0"/>
              </a:rPr>
              <a:t>If vote passes with negative votes with reasons, results shall be held in abeyance until comments are transmitted to all eligible voters and they are given opportunity to change their vote through a recirculation ballot.</a:t>
            </a:r>
          </a:p>
          <a:p>
            <a:r>
              <a:rPr lang="en-US" altLang="en-US" sz="2400" dirty="0" smtClean="0">
                <a:latin typeface="Arial" charset="0"/>
                <a:cs typeface="Arial" charset="0"/>
              </a:rPr>
              <a:t>Chair may offer rebuttal to comments from negative voters in recirculation ballot.</a:t>
            </a:r>
          </a:p>
        </p:txBody>
      </p:sp>
      <p:sp>
        <p:nvSpPr>
          <p:cNvPr id="30724" name="Slide Number Placeholder 3"/>
          <p:cNvSpPr>
            <a:spLocks noGrp="1"/>
          </p:cNvSpPr>
          <p:nvPr>
            <p:ph type="sldNum" sz="quarter" idx="12"/>
          </p:nvPr>
        </p:nvSpPr>
        <p:spPr>
          <a:xfrm>
            <a:off x="6977921" y="6613525"/>
            <a:ext cx="2133600" cy="244475"/>
          </a:xfrm>
        </p:spPr>
        <p:txBody>
          <a:bodyPr/>
          <a:lstStyle/>
          <a:p>
            <a:pPr>
              <a:defRPr/>
            </a:pPr>
            <a:fld id="{CB02BC8F-0C5A-4892-AFCF-22FE7B94E756}" type="slidenum">
              <a:rPr lang="en-US" smtClean="0"/>
              <a:pPr>
                <a:defRPr/>
              </a:pPr>
              <a:t>43</a:t>
            </a:fld>
            <a:endParaRPr lang="en-US"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latin typeface="Arial" charset="0"/>
                <a:cs typeface="Arial" charset="0"/>
              </a:rPr>
              <a:t>Appeal</a:t>
            </a:r>
          </a:p>
        </p:txBody>
      </p:sp>
      <p:sp>
        <p:nvSpPr>
          <p:cNvPr id="3" name="Content Placeholder 2"/>
          <p:cNvSpPr>
            <a:spLocks noGrp="1"/>
          </p:cNvSpPr>
          <p:nvPr>
            <p:ph idx="1"/>
          </p:nvPr>
        </p:nvSpPr>
        <p:spPr>
          <a:xfrm>
            <a:off x="228600" y="1066800"/>
            <a:ext cx="8763000" cy="5181600"/>
          </a:xfrm>
        </p:spPr>
        <p:txBody>
          <a:bodyPr/>
          <a:lstStyle/>
          <a:p>
            <a:pPr>
              <a:defRPr/>
            </a:pPr>
            <a:r>
              <a:rPr lang="en-US" sz="2000" dirty="0" smtClean="0">
                <a:latin typeface="Arial" charset="0"/>
                <a:cs typeface="Arial" charset="0"/>
              </a:rPr>
              <a:t>An action or inaction of the BOD to adopt a new ASHRAE standard or addendum or to revise, reaffirm, or withdraw an existing ASHRAE standard is subject to appeal.</a:t>
            </a:r>
          </a:p>
          <a:p>
            <a:pPr>
              <a:defRPr/>
            </a:pPr>
            <a:r>
              <a:rPr lang="en-US" sz="2000" dirty="0" smtClean="0">
                <a:latin typeface="Arial" charset="0"/>
                <a:cs typeface="Arial" charset="0"/>
              </a:rPr>
              <a:t>Any person directly and materially affected may appeal.  </a:t>
            </a:r>
          </a:p>
          <a:p>
            <a:pPr lvl="1">
              <a:defRPr/>
            </a:pPr>
            <a:r>
              <a:rPr lang="en-US" sz="1600" dirty="0" smtClean="0">
                <a:latin typeface="Arial" charset="0"/>
                <a:cs typeface="Arial" charset="0"/>
              </a:rPr>
              <a:t>The appellant must be an </a:t>
            </a:r>
            <a:r>
              <a:rPr lang="en-US" sz="1600" u="sng" dirty="0" smtClean="0">
                <a:latin typeface="Arial" charset="0"/>
                <a:cs typeface="Arial" charset="0"/>
              </a:rPr>
              <a:t>unresolved public review commenter</a:t>
            </a:r>
            <a:r>
              <a:rPr lang="en-US" sz="1600" dirty="0" smtClean="0">
                <a:latin typeface="Arial" charset="0"/>
                <a:cs typeface="Arial" charset="0"/>
              </a:rPr>
              <a:t>, or a </a:t>
            </a:r>
            <a:r>
              <a:rPr lang="en-US" sz="1600" u="sng" dirty="0" smtClean="0">
                <a:latin typeface="Arial" charset="0"/>
                <a:cs typeface="Arial" charset="0"/>
              </a:rPr>
              <a:t>PC member who cast a negative vote  with reason</a:t>
            </a:r>
            <a:r>
              <a:rPr lang="en-US" sz="1600" dirty="0" smtClean="0">
                <a:latin typeface="Arial" charset="0"/>
                <a:cs typeface="Arial" charset="0"/>
              </a:rPr>
              <a:t> (relative to their vote on the consensus body).</a:t>
            </a:r>
          </a:p>
          <a:p>
            <a:pPr>
              <a:defRPr/>
            </a:pPr>
            <a:r>
              <a:rPr lang="en-US" sz="2000" dirty="0" smtClean="0">
                <a:latin typeface="Arial" charset="0"/>
                <a:cs typeface="Arial" charset="0"/>
              </a:rPr>
              <a:t>An appeal of a BOD standards action must based upon procedural grounds only (no technical appeals)</a:t>
            </a:r>
          </a:p>
          <a:p>
            <a:pPr marL="749300" lvl="1" indent="-349250">
              <a:spcBef>
                <a:spcPts val="600"/>
              </a:spcBef>
              <a:spcAft>
                <a:spcPts val="0"/>
              </a:spcAft>
              <a:defRPr/>
            </a:pPr>
            <a:r>
              <a:rPr kumimoji="1" lang="en-US" sz="1600" dirty="0" smtClean="0">
                <a:cs typeface="Times New Roman" pitchFamily="18" charset="0"/>
              </a:rPr>
              <a:t>Unresolved commenters or negative PC voters informed of their right to appeal.</a:t>
            </a:r>
          </a:p>
          <a:p>
            <a:pPr marL="749300" lvl="1" indent="-349250">
              <a:spcBef>
                <a:spcPts val="600"/>
              </a:spcBef>
              <a:spcAft>
                <a:spcPts val="0"/>
              </a:spcAft>
              <a:defRPr/>
            </a:pPr>
            <a:r>
              <a:rPr kumimoji="1" lang="en-US" sz="1600" dirty="0" smtClean="0">
                <a:cs typeface="Times New Roman" pitchFamily="18" charset="0"/>
              </a:rPr>
              <a:t>If appeal, an appeals panel is formed to hear and decide on the appeals received.</a:t>
            </a:r>
          </a:p>
          <a:p>
            <a:pPr marL="749300" lvl="1" indent="-349250">
              <a:spcBef>
                <a:spcPts val="600"/>
              </a:spcBef>
              <a:spcAft>
                <a:spcPts val="0"/>
              </a:spcAft>
              <a:defRPr/>
            </a:pPr>
            <a:r>
              <a:rPr kumimoji="1" lang="en-US" sz="1800" dirty="0" smtClean="0">
                <a:cs typeface="Times New Roman" pitchFamily="18" charset="0"/>
              </a:rPr>
              <a:t>If the appeal is upheld, the standard is not published.</a:t>
            </a:r>
          </a:p>
          <a:p>
            <a:pPr marL="749300" lvl="1" indent="-349250">
              <a:spcBef>
                <a:spcPts val="600"/>
              </a:spcBef>
              <a:spcAft>
                <a:spcPts val="0"/>
              </a:spcAft>
              <a:defRPr/>
            </a:pPr>
            <a:r>
              <a:rPr kumimoji="1" lang="en-US" sz="1600" dirty="0" smtClean="0">
                <a:cs typeface="Times New Roman" pitchFamily="18" charset="0"/>
              </a:rPr>
              <a:t>Once appeals are closed, staff requests ANSI approval of the standard or addendum. </a:t>
            </a:r>
          </a:p>
        </p:txBody>
      </p:sp>
      <p:sp>
        <p:nvSpPr>
          <p:cNvPr id="5" name="Slide Number Placeholder 4"/>
          <p:cNvSpPr>
            <a:spLocks noGrp="1"/>
          </p:cNvSpPr>
          <p:nvPr>
            <p:ph type="sldNum" sz="quarter" idx="12"/>
          </p:nvPr>
        </p:nvSpPr>
        <p:spPr/>
        <p:txBody>
          <a:bodyPr/>
          <a:lstStyle/>
          <a:p>
            <a:pPr>
              <a:defRPr/>
            </a:pPr>
            <a:fld id="{D8320812-CC28-4745-BD01-4DD7481A18A2}" type="slidenum">
              <a:rPr lang="en-US" smtClean="0"/>
              <a:pPr>
                <a:defRPr/>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US" altLang="en-US" smtClean="0">
                <a:latin typeface="Arial" charset="0"/>
                <a:cs typeface="Arial" charset="0"/>
              </a:rPr>
              <a:t>Summary</a:t>
            </a:r>
          </a:p>
        </p:txBody>
      </p:sp>
      <p:sp>
        <p:nvSpPr>
          <p:cNvPr id="1028" name="Rectangle 3"/>
          <p:cNvSpPr>
            <a:spLocks noGrp="1" noChangeArrowheads="1"/>
          </p:cNvSpPr>
          <p:nvPr>
            <p:ph type="body" idx="1"/>
          </p:nvPr>
        </p:nvSpPr>
        <p:spPr/>
        <p:txBody>
          <a:bodyPr/>
          <a:lstStyle/>
          <a:p>
            <a:r>
              <a:rPr lang="en-US" altLang="en-US" smtClean="0">
                <a:latin typeface="Arial" charset="0"/>
                <a:cs typeface="Arial" charset="0"/>
              </a:rPr>
              <a:t>The StdC has many varied responsibilities addressed by several subcommittees. </a:t>
            </a:r>
          </a:p>
          <a:p>
            <a:r>
              <a:rPr lang="en-US" altLang="en-US" smtClean="0">
                <a:latin typeface="Arial" charset="0"/>
                <a:cs typeface="Arial" charset="0"/>
              </a:rPr>
              <a:t>Recommendations may require additional approval by the StdC, TechC and/or the BOD.</a:t>
            </a:r>
          </a:p>
          <a:p>
            <a:r>
              <a:rPr lang="en-US" altLang="en-US" smtClean="0">
                <a:latin typeface="Arial" charset="0"/>
                <a:cs typeface="Arial" charset="0"/>
              </a:rPr>
              <a:t>The ANSI process requires:</a:t>
            </a:r>
          </a:p>
          <a:p>
            <a:pPr lvl="1"/>
            <a:r>
              <a:rPr lang="en-US" altLang="en-US" smtClean="0">
                <a:latin typeface="Arial" charset="0"/>
                <a:cs typeface="Arial" charset="0"/>
              </a:rPr>
              <a:t>Balance</a:t>
            </a:r>
          </a:p>
          <a:p>
            <a:pPr lvl="1"/>
            <a:r>
              <a:rPr lang="en-US" altLang="en-US" smtClean="0">
                <a:latin typeface="Arial" charset="0"/>
                <a:cs typeface="Arial" charset="0"/>
              </a:rPr>
              <a:t>Openness</a:t>
            </a:r>
          </a:p>
          <a:p>
            <a:pPr lvl="1"/>
            <a:r>
              <a:rPr lang="en-US" altLang="en-US" smtClean="0">
                <a:latin typeface="Arial" charset="0"/>
                <a:cs typeface="Arial" charset="0"/>
              </a:rPr>
              <a:t>Due Process</a:t>
            </a:r>
          </a:p>
          <a:p>
            <a:endParaRPr lang="en-US" altLang="en-US" smtClean="0">
              <a:latin typeface="Arial" charset="0"/>
              <a:cs typeface="Arial" charset="0"/>
            </a:endParaRPr>
          </a:p>
        </p:txBody>
      </p:sp>
      <p:sp>
        <p:nvSpPr>
          <p:cNvPr id="48130" name="Slide Number Placeholder 5"/>
          <p:cNvSpPr>
            <a:spLocks noGrp="1"/>
          </p:cNvSpPr>
          <p:nvPr>
            <p:ph type="sldNum" sz="quarter" idx="12"/>
          </p:nvPr>
        </p:nvSpPr>
        <p:spPr/>
        <p:txBody>
          <a:bodyPr/>
          <a:lstStyle/>
          <a:p>
            <a:pPr>
              <a:defRPr/>
            </a:pPr>
            <a:fld id="{21AED0EE-1B06-48BE-8179-5641A83E219B}" type="slidenum">
              <a:rPr lang="en-US" smtClean="0"/>
              <a:pPr>
                <a:defRPr/>
              </a:pPr>
              <a:t>45</a:t>
            </a:fld>
            <a:endParaRPr lang="en-US" dirty="0" smtClean="0"/>
          </a:p>
        </p:txBody>
      </p:sp>
      <p:pic>
        <p:nvPicPr>
          <p:cNvPr id="1030" name="Picture 5" descr="BD06663_"/>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24600" y="3657600"/>
            <a:ext cx="1812925" cy="1573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026" name="Object 2"/>
          <p:cNvGraphicFramePr>
            <a:graphicFrameLocks noChangeAspect="1"/>
          </p:cNvGraphicFramePr>
          <p:nvPr/>
        </p:nvGraphicFramePr>
        <p:xfrm>
          <a:off x="4724400" y="3886200"/>
          <a:ext cx="1435100" cy="1628775"/>
        </p:xfrm>
        <a:graphic>
          <a:graphicData uri="http://schemas.openxmlformats.org/presentationml/2006/ole">
            <p:oleObj spid="_x0000_s1043" name="Document" r:id="rId5" imgW="4648200" imgH="5260848" progId="Word.Document.8">
              <p:embed/>
            </p:oleObj>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latin typeface="Arial" charset="0"/>
                <a:cs typeface="Arial" charset="0"/>
              </a:rPr>
              <a:t>Standards Staff</a:t>
            </a:r>
          </a:p>
        </p:txBody>
      </p:sp>
      <p:sp>
        <p:nvSpPr>
          <p:cNvPr id="3" name="Content Placeholder 2"/>
          <p:cNvSpPr>
            <a:spLocks noGrp="1"/>
          </p:cNvSpPr>
          <p:nvPr>
            <p:ph idx="1"/>
          </p:nvPr>
        </p:nvSpPr>
        <p:spPr/>
        <p:txBody>
          <a:bodyPr/>
          <a:lstStyle/>
          <a:p>
            <a:pPr marL="547688" indent="-547688" algn="ctr" eaLnBrk="1" hangingPunct="1">
              <a:spcBef>
                <a:spcPct val="50000"/>
              </a:spcBef>
              <a:buFont typeface="Wingdings" pitchFamily="2" charset="2"/>
              <a:buNone/>
              <a:defRPr/>
            </a:pPr>
            <a:r>
              <a:rPr lang="en-US" sz="2000" b="1" u="sng" dirty="0" smtClean="0"/>
              <a:t>Direct line 678.539.xxxx</a:t>
            </a:r>
          </a:p>
          <a:p>
            <a:pPr marL="547688" indent="-547688" eaLnBrk="1" hangingPunct="1">
              <a:spcBef>
                <a:spcPct val="50000"/>
              </a:spcBef>
              <a:buFont typeface="Wingdings" pitchFamily="2" charset="2"/>
              <a:buNone/>
              <a:defRPr/>
            </a:pPr>
            <a:r>
              <a:rPr lang="en-US" sz="1800" b="1" u="sng" dirty="0" smtClean="0"/>
              <a:t>Standards Committee</a:t>
            </a:r>
          </a:p>
          <a:p>
            <a:pPr marL="547688" indent="-547688">
              <a:spcBef>
                <a:spcPts val="538"/>
              </a:spcBef>
              <a:buFont typeface="Wingdings" pitchFamily="2" charset="2"/>
              <a:buNone/>
              <a:defRPr/>
            </a:pPr>
            <a:r>
              <a:rPr lang="en-US" sz="1600" dirty="0" smtClean="0"/>
              <a:t>Stephanie Reiniche, Sr. Manager of Standards.......................ext. 1143</a:t>
            </a:r>
          </a:p>
          <a:p>
            <a:pPr>
              <a:spcBef>
                <a:spcPts val="0"/>
              </a:spcBef>
              <a:buFont typeface="Arial" charset="0"/>
              <a:buNone/>
              <a:tabLst>
                <a:tab pos="6160068" algn="r"/>
              </a:tabLst>
              <a:defRPr/>
            </a:pPr>
            <a:r>
              <a:rPr lang="en-US" sz="1600" dirty="0">
                <a:hlinkClick r:id="rId3"/>
              </a:rPr>
              <a:t>sreiniche@ashrae.org</a:t>
            </a:r>
            <a:r>
              <a:rPr lang="en-US" sz="1600" dirty="0"/>
              <a:t> </a:t>
            </a:r>
          </a:p>
          <a:p>
            <a:pPr marL="413141" indent="-413141">
              <a:spcBef>
                <a:spcPct val="50000"/>
              </a:spcBef>
              <a:buFont typeface="Wingdings" pitchFamily="2" charset="2"/>
              <a:buNone/>
              <a:defRPr/>
            </a:pPr>
            <a:r>
              <a:rPr lang="en-US" sz="1800" b="1" u="sng" dirty="0" smtClean="0"/>
              <a:t>Status of Standards/Guidelines, SPLS, Stds188, 189.1, 201, 202</a:t>
            </a:r>
          </a:p>
          <a:p>
            <a:pPr marL="413141" indent="-413141">
              <a:spcBef>
                <a:spcPts val="538"/>
              </a:spcBef>
              <a:buFont typeface="Wingdings" pitchFamily="2" charset="2"/>
              <a:buNone/>
              <a:defRPr/>
            </a:pPr>
            <a:r>
              <a:rPr lang="en-US" sz="1600" dirty="0" smtClean="0"/>
              <a:t>Susan LeBlanc, Standards Administrator………….............ext. 1175</a:t>
            </a:r>
          </a:p>
          <a:p>
            <a:pPr>
              <a:spcBef>
                <a:spcPts val="0"/>
              </a:spcBef>
              <a:buFont typeface="Arial" charset="0"/>
              <a:buNone/>
              <a:tabLst>
                <a:tab pos="6160068" algn="r"/>
              </a:tabLst>
              <a:defRPr/>
            </a:pPr>
            <a:r>
              <a:rPr lang="en-US" sz="1600" dirty="0">
                <a:hlinkClick r:id="rId4"/>
              </a:rPr>
              <a:t>sleblanc@ashrae.org</a:t>
            </a:r>
            <a:endParaRPr lang="en-US" sz="1600" dirty="0"/>
          </a:p>
          <a:p>
            <a:pPr marL="547688" indent="-547688" eaLnBrk="1" hangingPunct="1">
              <a:spcBef>
                <a:spcPct val="50000"/>
              </a:spcBef>
              <a:buFont typeface="Wingdings" pitchFamily="2" charset="2"/>
              <a:buNone/>
              <a:defRPr/>
            </a:pPr>
            <a:r>
              <a:rPr lang="en-US" sz="1800" b="1" u="sng" dirty="0" smtClean="0"/>
              <a:t>Procedures, PPIS, and Appeals</a:t>
            </a:r>
          </a:p>
          <a:p>
            <a:pPr marL="547688" indent="-547688">
              <a:spcBef>
                <a:spcPts val="538"/>
              </a:spcBef>
              <a:buFont typeface="Wingdings" pitchFamily="2" charset="2"/>
              <a:buNone/>
              <a:defRPr/>
            </a:pPr>
            <a:r>
              <a:rPr lang="en-US" sz="1600" dirty="0" smtClean="0"/>
              <a:t>Tanisha Meyers-Lisle, Procedures Administrator...............ext. 1111</a:t>
            </a:r>
          </a:p>
          <a:p>
            <a:pPr>
              <a:spcBef>
                <a:spcPts val="0"/>
              </a:spcBef>
              <a:buFont typeface="Arial" charset="0"/>
              <a:buNone/>
              <a:tabLst>
                <a:tab pos="6160068" algn="r"/>
              </a:tabLst>
              <a:defRPr/>
            </a:pPr>
            <a:r>
              <a:rPr lang="en-US" sz="1600" dirty="0" smtClean="0">
                <a:hlinkClick r:id="rId5"/>
              </a:rPr>
              <a:t>tmlisle@ashrae.org</a:t>
            </a:r>
            <a:endParaRPr lang="en-US" sz="1600" dirty="0" smtClean="0"/>
          </a:p>
          <a:p>
            <a:pPr eaLnBrk="1" hangingPunct="1">
              <a:spcBef>
                <a:spcPct val="50000"/>
              </a:spcBef>
              <a:buFont typeface="Wingdings" pitchFamily="2" charset="2"/>
              <a:buNone/>
              <a:defRPr/>
            </a:pPr>
            <a:r>
              <a:rPr lang="en-US" sz="1600" b="1" u="sng" dirty="0" smtClean="0"/>
              <a:t>American Standards, including Standards 62.1 and 62.2</a:t>
            </a:r>
          </a:p>
          <a:p>
            <a:pPr>
              <a:spcBef>
                <a:spcPts val="538"/>
              </a:spcBef>
              <a:buFont typeface="Wingdings" pitchFamily="2" charset="2"/>
              <a:buNone/>
              <a:defRPr/>
            </a:pPr>
            <a:r>
              <a:rPr lang="en-US" sz="1600" dirty="0" smtClean="0"/>
              <a:t>Mark Weber, Mgr. of Standards - American……......ext. 1214</a:t>
            </a:r>
          </a:p>
          <a:p>
            <a:pPr>
              <a:spcBef>
                <a:spcPts val="0"/>
              </a:spcBef>
              <a:buFont typeface="Wingdings" pitchFamily="2" charset="2"/>
              <a:buNone/>
              <a:tabLst>
                <a:tab pos="6160068" algn="r"/>
              </a:tabLst>
              <a:defRPr/>
            </a:pPr>
            <a:r>
              <a:rPr lang="en-US" sz="1600" dirty="0" smtClean="0">
                <a:hlinkClick r:id="rId6"/>
              </a:rPr>
              <a:t>mweber@ashrae.org</a:t>
            </a:r>
            <a:endParaRPr lang="en-US" sz="1600" dirty="0" smtClean="0"/>
          </a:p>
          <a:p>
            <a:pPr>
              <a:spcBef>
                <a:spcPts val="0"/>
              </a:spcBef>
              <a:buFont typeface="Arial" charset="0"/>
              <a:buNone/>
              <a:tabLst>
                <a:tab pos="6160068" algn="r"/>
              </a:tabLst>
              <a:defRPr/>
            </a:pPr>
            <a:endParaRPr lang="en-US" sz="1600" dirty="0"/>
          </a:p>
          <a:p>
            <a:pPr>
              <a:buNone/>
              <a:defRPr/>
            </a:pPr>
            <a:endParaRPr lang="en-US" dirty="0"/>
          </a:p>
        </p:txBody>
      </p:sp>
      <p:sp>
        <p:nvSpPr>
          <p:cNvPr id="40964" name="Slide Number Placeholder 3"/>
          <p:cNvSpPr>
            <a:spLocks noGrp="1"/>
          </p:cNvSpPr>
          <p:nvPr>
            <p:ph type="sldNum" sz="quarter" idx="12"/>
          </p:nvPr>
        </p:nvSpPr>
        <p:spPr>
          <a:xfrm>
            <a:off x="7010400" y="6613525"/>
            <a:ext cx="2133600" cy="244475"/>
          </a:xfrm>
        </p:spPr>
        <p:txBody>
          <a:bodyPr/>
          <a:lstStyle/>
          <a:p>
            <a:pPr>
              <a:defRPr/>
            </a:pPr>
            <a:fld id="{720A9182-BAF0-4E37-9769-DB3BA957E489}" type="slidenum">
              <a:rPr lang="en-US" smtClean="0"/>
              <a:pPr>
                <a:defRPr/>
              </a:pPr>
              <a:t>46</a:t>
            </a:fld>
            <a:endParaRPr lang="en-US"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smtClean="0">
                <a:latin typeface="Arial" charset="0"/>
                <a:cs typeface="Arial" charset="0"/>
              </a:rPr>
              <a:t>Standards Staff</a:t>
            </a:r>
          </a:p>
        </p:txBody>
      </p:sp>
      <p:sp>
        <p:nvSpPr>
          <p:cNvPr id="3" name="Content Placeholder 2"/>
          <p:cNvSpPr>
            <a:spLocks noGrp="1"/>
          </p:cNvSpPr>
          <p:nvPr>
            <p:ph idx="1"/>
          </p:nvPr>
        </p:nvSpPr>
        <p:spPr/>
        <p:txBody>
          <a:bodyPr/>
          <a:lstStyle/>
          <a:p>
            <a:pPr eaLnBrk="1" hangingPunct="1">
              <a:spcBef>
                <a:spcPct val="50000"/>
              </a:spcBef>
              <a:buFont typeface="Arial" charset="0"/>
              <a:buNone/>
              <a:defRPr/>
            </a:pPr>
            <a:r>
              <a:rPr lang="en-US" sz="1600" b="1" u="sng" dirty="0" smtClean="0"/>
              <a:t>Codes</a:t>
            </a:r>
            <a:r>
              <a:rPr lang="en-US" sz="1600" b="1" u="sng" dirty="0"/>
              <a:t>, CIS, Standards 90.1 , 90.2 and 189</a:t>
            </a:r>
          </a:p>
          <a:p>
            <a:pPr>
              <a:spcBef>
                <a:spcPts val="538"/>
              </a:spcBef>
              <a:buFont typeface="Arial" charset="0"/>
              <a:buNone/>
              <a:defRPr/>
            </a:pPr>
            <a:r>
              <a:rPr lang="en-US" sz="1600" dirty="0"/>
              <a:t>Steve Ferguson</a:t>
            </a:r>
            <a:r>
              <a:rPr lang="en-US" sz="1600" dirty="0" smtClean="0"/>
              <a:t>, </a:t>
            </a:r>
            <a:r>
              <a:rPr lang="en-US" sz="1600" dirty="0"/>
              <a:t>Mgr. of Standards - Codes</a:t>
            </a:r>
            <a:r>
              <a:rPr lang="en-US" sz="1600" dirty="0" smtClean="0"/>
              <a:t>………..ext.1138</a:t>
            </a:r>
            <a:endParaRPr lang="en-US" sz="1600" b="1" dirty="0"/>
          </a:p>
          <a:p>
            <a:pPr>
              <a:spcBef>
                <a:spcPts val="0"/>
              </a:spcBef>
              <a:buFont typeface="Arial" charset="0"/>
              <a:buNone/>
              <a:defRPr/>
            </a:pPr>
            <a:r>
              <a:rPr lang="en-US" sz="1600" dirty="0">
                <a:hlinkClick r:id="rId3"/>
              </a:rPr>
              <a:t>sferguson@ashrae.org</a:t>
            </a:r>
            <a:endParaRPr lang="en-US" sz="1600" dirty="0"/>
          </a:p>
          <a:p>
            <a:pPr eaLnBrk="1" hangingPunct="1">
              <a:spcBef>
                <a:spcPct val="50000"/>
              </a:spcBef>
              <a:buNone/>
              <a:defRPr/>
            </a:pPr>
            <a:r>
              <a:rPr lang="en-US" sz="1600" b="1" u="sng" dirty="0" smtClean="0"/>
              <a:t>Codes, Standard </a:t>
            </a:r>
            <a:r>
              <a:rPr lang="en-US" sz="1600" b="1" u="sng" dirty="0" smtClean="0"/>
              <a:t>189.1</a:t>
            </a:r>
          </a:p>
          <a:p>
            <a:pPr>
              <a:spcBef>
                <a:spcPts val="538"/>
              </a:spcBef>
              <a:buNone/>
              <a:defRPr/>
            </a:pPr>
            <a:r>
              <a:rPr lang="en-US" sz="1600" dirty="0" smtClean="0"/>
              <a:t>Connor Barbaree, </a:t>
            </a:r>
            <a:r>
              <a:rPr lang="en-US" sz="1600" dirty="0" smtClean="0"/>
              <a:t>Asst. Mgr. </a:t>
            </a:r>
            <a:r>
              <a:rPr lang="en-US" sz="1600" dirty="0" smtClean="0"/>
              <a:t>Codes……………...…</a:t>
            </a:r>
            <a:r>
              <a:rPr lang="en-US" sz="1600" dirty="0" smtClean="0"/>
              <a:t>ext. 1125</a:t>
            </a:r>
          </a:p>
          <a:p>
            <a:pPr>
              <a:spcBef>
                <a:spcPts val="0"/>
              </a:spcBef>
              <a:buNone/>
              <a:defRPr/>
            </a:pPr>
            <a:r>
              <a:rPr lang="en-US" sz="1600" dirty="0" smtClean="0">
                <a:solidFill>
                  <a:schemeClr val="accent6"/>
                </a:solidFill>
                <a:hlinkClick r:id="rId4"/>
              </a:rPr>
              <a:t>hetheridge@ashrae.org</a:t>
            </a:r>
            <a:endParaRPr lang="en-US" sz="1600" dirty="0" smtClean="0">
              <a:solidFill>
                <a:schemeClr val="accent6"/>
              </a:solidFill>
            </a:endParaRPr>
          </a:p>
          <a:p>
            <a:pPr eaLnBrk="1" hangingPunct="1">
              <a:spcBef>
                <a:spcPct val="50000"/>
              </a:spcBef>
              <a:buNone/>
              <a:defRPr/>
            </a:pPr>
            <a:r>
              <a:rPr lang="en-US" sz="1600" b="1" u="sng" dirty="0" smtClean="0"/>
              <a:t>International </a:t>
            </a:r>
            <a:r>
              <a:rPr lang="en-US" sz="1600" b="1" u="sng" dirty="0" smtClean="0"/>
              <a:t>Standards and Standard 34 </a:t>
            </a:r>
          </a:p>
          <a:p>
            <a:pPr>
              <a:spcBef>
                <a:spcPts val="538"/>
              </a:spcBef>
              <a:buNone/>
              <a:defRPr/>
            </a:pPr>
            <a:r>
              <a:rPr lang="en-US" sz="1600" dirty="0" smtClean="0"/>
              <a:t>Brian Cox, Asst. Mgr. of Standards - Int’l…………………..ext. 1209</a:t>
            </a:r>
          </a:p>
          <a:p>
            <a:pPr>
              <a:spcBef>
                <a:spcPts val="0"/>
              </a:spcBef>
              <a:buNone/>
              <a:tabLst>
                <a:tab pos="6160068" algn="r"/>
              </a:tabLst>
              <a:defRPr/>
            </a:pPr>
            <a:r>
              <a:rPr lang="en-US" sz="1600" dirty="0" smtClean="0">
                <a:hlinkClick r:id="rId5"/>
              </a:rPr>
              <a:t>bcox@ashrae.org</a:t>
            </a:r>
            <a:r>
              <a:rPr lang="en-US" sz="1600" dirty="0" smtClean="0">
                <a:hlinkClick r:id="rId6"/>
              </a:rPr>
              <a:t> </a:t>
            </a:r>
            <a:endParaRPr lang="en-US" sz="1600" dirty="0" smtClean="0"/>
          </a:p>
          <a:p>
            <a:pPr marL="413141" indent="-413141">
              <a:spcBef>
                <a:spcPct val="50000"/>
              </a:spcBef>
              <a:buFont typeface="Wingdings" pitchFamily="2" charset="2"/>
              <a:buNone/>
              <a:defRPr/>
            </a:pPr>
            <a:r>
              <a:rPr lang="en-US" sz="1600" b="1" u="sng" dirty="0" smtClean="0"/>
              <a:t>Staff Review of Drafts</a:t>
            </a:r>
          </a:p>
          <a:p>
            <a:pPr marL="413141" indent="-413141">
              <a:spcBef>
                <a:spcPts val="538"/>
              </a:spcBef>
              <a:buFont typeface="Wingdings" pitchFamily="2" charset="2"/>
              <a:buNone/>
              <a:defRPr/>
            </a:pPr>
            <a:r>
              <a:rPr lang="en-US" sz="1600" dirty="0" smtClean="0"/>
              <a:t>Carmen </a:t>
            </a:r>
            <a:r>
              <a:rPr lang="en-US" sz="1600" dirty="0" smtClean="0"/>
              <a:t>Manning, Standards Analyst ....................……..............ext. 1145</a:t>
            </a:r>
          </a:p>
          <a:p>
            <a:pPr>
              <a:spcBef>
                <a:spcPts val="0"/>
              </a:spcBef>
              <a:buNone/>
              <a:tabLst>
                <a:tab pos="6160068" algn="r"/>
              </a:tabLst>
              <a:defRPr/>
            </a:pPr>
            <a:r>
              <a:rPr lang="en-US" sz="1600" dirty="0" smtClean="0">
                <a:hlinkClick r:id="rId7"/>
              </a:rPr>
              <a:t>cmanning@ashrae.org</a:t>
            </a:r>
            <a:endParaRPr lang="en-US" sz="1600" dirty="0" smtClean="0"/>
          </a:p>
          <a:p>
            <a:pPr eaLnBrk="1" hangingPunct="1">
              <a:spcBef>
                <a:spcPct val="50000"/>
              </a:spcBef>
              <a:buFont typeface="Arial" charset="0"/>
              <a:buNone/>
              <a:defRPr/>
            </a:pPr>
            <a:endParaRPr lang="en-US" sz="1400" dirty="0"/>
          </a:p>
          <a:p>
            <a:pPr>
              <a:defRPr/>
            </a:pPr>
            <a:endParaRPr lang="en-US" sz="2000" dirty="0"/>
          </a:p>
        </p:txBody>
      </p:sp>
      <p:sp>
        <p:nvSpPr>
          <p:cNvPr id="41988" name="Slide Number Placeholder 3"/>
          <p:cNvSpPr>
            <a:spLocks noGrp="1"/>
          </p:cNvSpPr>
          <p:nvPr>
            <p:ph type="sldNum" sz="quarter" idx="12"/>
          </p:nvPr>
        </p:nvSpPr>
        <p:spPr>
          <a:xfrm>
            <a:off x="6992911" y="6613525"/>
            <a:ext cx="2133600" cy="244475"/>
          </a:xfrm>
        </p:spPr>
        <p:txBody>
          <a:bodyPr/>
          <a:lstStyle/>
          <a:p>
            <a:pPr>
              <a:defRPr/>
            </a:pPr>
            <a:fld id="{F21B85A2-2ABE-45C1-9680-0C121A74713E}" type="slidenum">
              <a:rPr lang="en-US" smtClean="0"/>
              <a:pPr>
                <a:defRPr/>
              </a:pPr>
              <a:t>47</a:t>
            </a:fld>
            <a:endParaRPr lang="en-US" dirty="0"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latin typeface="Arial" charset="0"/>
                <a:cs typeface="Arial" charset="0"/>
              </a:rPr>
              <a:t>Standards Staff</a:t>
            </a:r>
          </a:p>
        </p:txBody>
      </p:sp>
      <p:sp>
        <p:nvSpPr>
          <p:cNvPr id="3" name="Content Placeholder 2"/>
          <p:cNvSpPr>
            <a:spLocks noGrp="1"/>
          </p:cNvSpPr>
          <p:nvPr>
            <p:ph idx="1"/>
          </p:nvPr>
        </p:nvSpPr>
        <p:spPr/>
        <p:txBody>
          <a:bodyPr/>
          <a:lstStyle/>
          <a:p>
            <a:pPr eaLnBrk="1" hangingPunct="1">
              <a:spcBef>
                <a:spcPct val="50000"/>
              </a:spcBef>
              <a:buFont typeface="Wingdings" pitchFamily="2" charset="2"/>
              <a:buNone/>
              <a:defRPr/>
            </a:pPr>
            <a:r>
              <a:rPr lang="en-US" sz="1600" b="1" u="sng" dirty="0" smtClean="0"/>
              <a:t>Project Committee Membership </a:t>
            </a:r>
          </a:p>
          <a:p>
            <a:pPr>
              <a:spcBef>
                <a:spcPts val="538"/>
              </a:spcBef>
              <a:buFont typeface="Wingdings" pitchFamily="2" charset="2"/>
              <a:buNone/>
              <a:defRPr/>
            </a:pPr>
            <a:r>
              <a:rPr lang="en-US" sz="1600" dirty="0" smtClean="0"/>
              <a:t>Beverly Fulks, Standards Coordinator..................................ext. 1151</a:t>
            </a:r>
          </a:p>
          <a:p>
            <a:pPr>
              <a:spcBef>
                <a:spcPts val="0"/>
              </a:spcBef>
              <a:buFont typeface="Wingdings" pitchFamily="2" charset="2"/>
              <a:buNone/>
              <a:defRPr/>
            </a:pPr>
            <a:r>
              <a:rPr lang="en-US" sz="1600" dirty="0" smtClean="0">
                <a:hlinkClick r:id="rId3"/>
              </a:rPr>
              <a:t>bfulks@ashrae.org</a:t>
            </a:r>
            <a:endParaRPr lang="en-US" sz="1600" dirty="0" smtClean="0"/>
          </a:p>
          <a:p>
            <a:pPr eaLnBrk="1" hangingPunct="1">
              <a:spcBef>
                <a:spcPts val="0"/>
              </a:spcBef>
              <a:buFont typeface="Arial" charset="0"/>
              <a:buNone/>
              <a:defRPr/>
            </a:pPr>
            <a:endParaRPr lang="en-US" sz="1600" b="1" u="sng" dirty="0" smtClean="0"/>
          </a:p>
          <a:p>
            <a:pPr eaLnBrk="1" hangingPunct="1">
              <a:spcBef>
                <a:spcPts val="0"/>
              </a:spcBef>
              <a:buFont typeface="Arial" charset="0"/>
              <a:buNone/>
              <a:defRPr/>
            </a:pPr>
            <a:r>
              <a:rPr lang="en-US" sz="1600" b="1" u="sng" dirty="0" smtClean="0"/>
              <a:t>Project </a:t>
            </a:r>
            <a:r>
              <a:rPr lang="en-US" sz="1600" b="1" u="sng" dirty="0"/>
              <a:t>Committee Membership </a:t>
            </a:r>
            <a:r>
              <a:rPr lang="en-US" sz="1600" b="1" u="sng" dirty="0" smtClean="0"/>
              <a:t>SPCs 15 and 34</a:t>
            </a:r>
          </a:p>
          <a:p>
            <a:pPr>
              <a:spcBef>
                <a:spcPts val="0"/>
              </a:spcBef>
              <a:buFont typeface="Arial" charset="0"/>
              <a:buNone/>
              <a:defRPr/>
            </a:pPr>
            <a:r>
              <a:rPr lang="en-US" sz="1600" dirty="0" smtClean="0"/>
              <a:t>Angela McFarlin,  Admin. Asst./Secretary...........................ext. 1177</a:t>
            </a:r>
          </a:p>
          <a:p>
            <a:pPr>
              <a:spcBef>
                <a:spcPts val="0"/>
              </a:spcBef>
              <a:buFont typeface="Arial" charset="0"/>
              <a:buNone/>
              <a:tabLst>
                <a:tab pos="6160068" algn="r"/>
              </a:tabLst>
              <a:defRPr/>
            </a:pPr>
            <a:r>
              <a:rPr lang="en-US" sz="1600" dirty="0" smtClean="0">
                <a:hlinkClick r:id="rId4"/>
              </a:rPr>
              <a:t>amcfarlin@ashrae.org</a:t>
            </a:r>
            <a:endParaRPr lang="en-US" sz="1600" dirty="0" smtClean="0"/>
          </a:p>
          <a:p>
            <a:pPr>
              <a:spcBef>
                <a:spcPts val="0"/>
              </a:spcBef>
              <a:buFont typeface="Arial" charset="0"/>
              <a:buNone/>
              <a:tabLst>
                <a:tab pos="6160068" algn="r"/>
              </a:tabLst>
              <a:defRPr/>
            </a:pPr>
            <a:endParaRPr lang="en-US" sz="1600" dirty="0" smtClean="0"/>
          </a:p>
          <a:p>
            <a:pPr eaLnBrk="1" hangingPunct="1">
              <a:spcBef>
                <a:spcPts val="0"/>
              </a:spcBef>
              <a:buFont typeface="Arial" charset="0"/>
              <a:buNone/>
              <a:defRPr/>
            </a:pPr>
            <a:r>
              <a:rPr lang="en-US" sz="1600" b="1" u="sng" dirty="0"/>
              <a:t>Project Committee Membership SPCs 90.1, 90.2 and 189.1</a:t>
            </a:r>
          </a:p>
          <a:p>
            <a:pPr>
              <a:spcBef>
                <a:spcPts val="0"/>
              </a:spcBef>
              <a:buFont typeface="Arial" charset="0"/>
              <a:buNone/>
              <a:defRPr/>
            </a:pPr>
            <a:r>
              <a:rPr lang="en-US" sz="1600" dirty="0"/>
              <a:t>Katrina Shingles, </a:t>
            </a:r>
            <a:r>
              <a:rPr lang="en-US" sz="1600" dirty="0" smtClean="0"/>
              <a:t>Secretary/Admin </a:t>
            </a:r>
            <a:r>
              <a:rPr lang="en-US" sz="1600" dirty="0"/>
              <a:t>Asst…...........................ext. 1159</a:t>
            </a:r>
          </a:p>
          <a:p>
            <a:pPr>
              <a:spcBef>
                <a:spcPts val="0"/>
              </a:spcBef>
              <a:buFont typeface="Arial" charset="0"/>
              <a:buNone/>
              <a:defRPr/>
            </a:pPr>
            <a:r>
              <a:rPr lang="en-US" sz="1600" dirty="0" smtClean="0">
                <a:hlinkClick r:id="rId5"/>
              </a:rPr>
              <a:t>kshingles@ashrae.org</a:t>
            </a:r>
            <a:endParaRPr lang="en-US" sz="1600" dirty="0" smtClean="0"/>
          </a:p>
          <a:p>
            <a:pPr>
              <a:spcBef>
                <a:spcPts val="0"/>
              </a:spcBef>
              <a:buClr>
                <a:prstClr val="white">
                  <a:shade val="95000"/>
                </a:prstClr>
              </a:buClr>
              <a:buNone/>
              <a:defRPr/>
            </a:pPr>
            <a:endParaRPr lang="en-US" sz="1600" b="1" u="sng" dirty="0" smtClean="0"/>
          </a:p>
          <a:p>
            <a:pPr>
              <a:spcBef>
                <a:spcPts val="0"/>
              </a:spcBef>
              <a:buClr>
                <a:prstClr val="white">
                  <a:shade val="95000"/>
                </a:prstClr>
              </a:buClr>
              <a:buNone/>
              <a:defRPr/>
            </a:pPr>
            <a:r>
              <a:rPr lang="en-US" sz="1600" b="1" u="sng" dirty="0" smtClean="0"/>
              <a:t>IAQA Membership Specialist, PC Membership </a:t>
            </a:r>
            <a:endParaRPr lang="en-US" sz="1600" b="1" u="sng" dirty="0" smtClean="0">
              <a:solidFill>
                <a:prstClr val="white"/>
              </a:solidFill>
              <a:effectLst>
                <a:outerShdw blurRad="38100" dist="38100" dir="2700000" algn="tl">
                  <a:srgbClr val="000000">
                    <a:alpha val="43137"/>
                  </a:srgbClr>
                </a:outerShdw>
              </a:effectLst>
              <a:latin typeface="Lucida Sans"/>
            </a:endParaRPr>
          </a:p>
          <a:p>
            <a:pPr>
              <a:spcBef>
                <a:spcPts val="0"/>
              </a:spcBef>
              <a:buNone/>
            </a:pPr>
            <a:r>
              <a:rPr lang="en-US" sz="1600" dirty="0" smtClean="0"/>
              <a:t>Margemyrea Davidson, IAQA Membership Specialist……………ext. 1215 </a:t>
            </a:r>
          </a:p>
          <a:p>
            <a:pPr>
              <a:spcBef>
                <a:spcPts val="0"/>
              </a:spcBef>
              <a:buNone/>
            </a:pPr>
            <a:r>
              <a:rPr lang="en-US" sz="1600" dirty="0" smtClean="0">
                <a:hlinkClick r:id="rId6"/>
              </a:rPr>
              <a:t>mdavidson@ashrae.org</a:t>
            </a:r>
            <a:endParaRPr lang="en-US" sz="1800" dirty="0" smtClean="0"/>
          </a:p>
          <a:p>
            <a:pPr>
              <a:spcBef>
                <a:spcPts val="0"/>
              </a:spcBef>
              <a:spcAft>
                <a:spcPts val="0"/>
              </a:spcAft>
              <a:buFont typeface="Arial" charset="0"/>
              <a:buNone/>
              <a:defRPr/>
            </a:pPr>
            <a:endParaRPr lang="en-US" sz="1800" dirty="0"/>
          </a:p>
          <a:p>
            <a:pPr>
              <a:spcBef>
                <a:spcPts val="538"/>
              </a:spcBef>
              <a:spcAft>
                <a:spcPts val="0"/>
              </a:spcAft>
              <a:buClr>
                <a:prstClr val="white">
                  <a:shade val="95000"/>
                </a:prstClr>
              </a:buClr>
              <a:buFont typeface="Wingdings" pitchFamily="2" charset="2"/>
              <a:buNone/>
              <a:defRPr/>
            </a:pPr>
            <a:endParaRPr lang="en-US" sz="1800" dirty="0" smtClean="0">
              <a:solidFill>
                <a:prstClr val="white"/>
              </a:solidFill>
              <a:effectLst>
                <a:outerShdw blurRad="38100" dist="38100" dir="2700000" algn="tl">
                  <a:srgbClr val="000000">
                    <a:alpha val="43137"/>
                  </a:srgbClr>
                </a:outerShdw>
              </a:effectLst>
              <a:latin typeface="Lucida Sans"/>
            </a:endParaRPr>
          </a:p>
        </p:txBody>
      </p:sp>
      <p:sp>
        <p:nvSpPr>
          <p:cNvPr id="41988" name="Slide Number Placeholder 3"/>
          <p:cNvSpPr>
            <a:spLocks noGrp="1"/>
          </p:cNvSpPr>
          <p:nvPr>
            <p:ph type="sldNum" sz="quarter" idx="12"/>
          </p:nvPr>
        </p:nvSpPr>
        <p:spPr>
          <a:xfrm>
            <a:off x="7011649" y="6613525"/>
            <a:ext cx="2133600" cy="244475"/>
          </a:xfrm>
        </p:spPr>
        <p:txBody>
          <a:bodyPr/>
          <a:lstStyle/>
          <a:p>
            <a:pPr>
              <a:defRPr/>
            </a:pPr>
            <a:fld id="{EDF0BC47-407A-4ED0-969B-23C45D82B2CC}" type="slidenum">
              <a:rPr lang="en-US" smtClean="0"/>
              <a:pPr>
                <a:defRPr/>
              </a:pPr>
              <a:t>48</a:t>
            </a:fld>
            <a:endParaRPr lang="en-US"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smtClean="0">
                <a:latin typeface="Arial" charset="0"/>
                <a:cs typeface="Arial" charset="0"/>
              </a:rPr>
              <a:t>Questions?</a:t>
            </a:r>
          </a:p>
        </p:txBody>
      </p:sp>
      <p:pic>
        <p:nvPicPr>
          <p:cNvPr id="54275" name="Picture 5" descr="C:\Documents and Settings\cmarriott\Local Settings\Temporary Internet Files\Content.IE5\1DOFFK2O\MC900363168[1].wmf"/>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2819400" y="1371600"/>
            <a:ext cx="3352800" cy="4413250"/>
          </a:xfrm>
        </p:spPr>
      </p:pic>
      <p:sp>
        <p:nvSpPr>
          <p:cNvPr id="4" name="Slide Number Placeholder 3"/>
          <p:cNvSpPr>
            <a:spLocks noGrp="1"/>
          </p:cNvSpPr>
          <p:nvPr>
            <p:ph type="sldNum" sz="quarter" idx="12"/>
          </p:nvPr>
        </p:nvSpPr>
        <p:spPr/>
        <p:txBody>
          <a:bodyPr/>
          <a:lstStyle/>
          <a:p>
            <a:pPr>
              <a:defRPr/>
            </a:pPr>
            <a:fld id="{365682E7-8023-45DE-80BA-C51D06E8B223}" type="slidenum">
              <a:rPr lang="en-US" smtClean="0"/>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latin typeface="Arial" charset="0"/>
                <a:cs typeface="Arial" charset="0"/>
              </a:rPr>
              <a:t>Introduction</a:t>
            </a:r>
          </a:p>
        </p:txBody>
      </p:sp>
      <p:sp>
        <p:nvSpPr>
          <p:cNvPr id="9219" name="Content Placeholder 2"/>
          <p:cNvSpPr>
            <a:spLocks noGrp="1"/>
          </p:cNvSpPr>
          <p:nvPr>
            <p:ph idx="1"/>
          </p:nvPr>
        </p:nvSpPr>
        <p:spPr>
          <a:xfrm>
            <a:off x="457200" y="1066800"/>
            <a:ext cx="8534400" cy="5181600"/>
          </a:xfrm>
        </p:spPr>
        <p:txBody>
          <a:bodyPr/>
          <a:lstStyle/>
          <a:p>
            <a:r>
              <a:rPr lang="en-US" altLang="en-US" sz="2400" dirty="0" smtClean="0">
                <a:latin typeface="Arial" charset="0"/>
                <a:cs typeface="Arial" charset="0"/>
              </a:rPr>
              <a:t>Standards Committee (StdC), a General Standing Committee of the Society, operates under the direction of ASHRAE’s Board of Directors (BOD) and Technology Council (</a:t>
            </a:r>
            <a:r>
              <a:rPr lang="en-US" altLang="en-US" sz="2400" dirty="0" err="1" smtClean="0">
                <a:latin typeface="Arial" charset="0"/>
                <a:cs typeface="Arial" charset="0"/>
              </a:rPr>
              <a:t>TechC</a:t>
            </a:r>
            <a:r>
              <a:rPr lang="en-US" altLang="en-US" sz="2400" dirty="0" smtClean="0">
                <a:latin typeface="Arial" charset="0"/>
                <a:cs typeface="Arial" charset="0"/>
              </a:rPr>
              <a:t>). </a:t>
            </a:r>
          </a:p>
          <a:p>
            <a:r>
              <a:rPr lang="en-US" altLang="en-US" sz="2400" dirty="0" smtClean="0">
                <a:latin typeface="Arial" charset="0"/>
                <a:cs typeface="Arial" charset="0"/>
              </a:rPr>
              <a:t>The StdC consists of 26 voting members, including a Chair and a Vice Chair.  </a:t>
            </a:r>
          </a:p>
          <a:p>
            <a:r>
              <a:rPr lang="en-US" altLang="en-US" sz="2400" dirty="0" smtClean="0">
                <a:latin typeface="Arial" charset="0"/>
                <a:cs typeface="Arial" charset="0"/>
              </a:rPr>
              <a:t>StdC members are elected by the BOD for four year terms.  </a:t>
            </a:r>
          </a:p>
          <a:p>
            <a:r>
              <a:rPr lang="en-US" altLang="en-US" sz="2400" dirty="0" smtClean="0">
                <a:latin typeface="Arial" charset="0"/>
                <a:cs typeface="Arial" charset="0"/>
              </a:rPr>
              <a:t>Each member is appointed to one or more subcommittees.</a:t>
            </a:r>
          </a:p>
          <a:p>
            <a:r>
              <a:rPr lang="en-US" altLang="en-US" sz="2400" dirty="0" smtClean="0">
                <a:latin typeface="Arial" charset="0"/>
                <a:cs typeface="Arial" charset="0"/>
              </a:rPr>
              <a:t>Members selected from various interest groups to prevent dominance by any single interest group.</a:t>
            </a:r>
          </a:p>
          <a:p>
            <a:pPr>
              <a:buFont typeface="Arial" charset="0"/>
              <a:buNone/>
            </a:pPr>
            <a:endParaRPr lang="en-US" alt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4FD3F128-6437-4805-9DD3-0B53ADD17C06}"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5"/>
          <p:cNvSpPr>
            <a:spLocks noGrp="1"/>
          </p:cNvSpPr>
          <p:nvPr>
            <p:ph type="ctrTitle"/>
          </p:nvPr>
        </p:nvSpPr>
        <p:spPr>
          <a:xfrm>
            <a:off x="685800" y="1752600"/>
            <a:ext cx="7924800" cy="1470025"/>
          </a:xfrm>
        </p:spPr>
        <p:txBody>
          <a:bodyPr/>
          <a:lstStyle/>
          <a:p>
            <a:pPr algn="ctr"/>
            <a:r>
              <a:rPr lang="en-US" altLang="en-US" dirty="0" smtClean="0">
                <a:latin typeface="Arial" charset="0"/>
                <a:cs typeface="Arial" charset="0"/>
              </a:rPr>
              <a:t>Guiding Principles</a:t>
            </a:r>
          </a:p>
        </p:txBody>
      </p:sp>
      <p:pic>
        <p:nvPicPr>
          <p:cNvPr id="10246" name="Picture 6" descr="https://s15-us2.ixquick.com/cgi-bin/serveimage?url=http%3A%2F%2Ftse3.mm.bing.net%2Fth%3Fid%3DJN.OYMwt7MNUqRNdsTV6ylZdw%26pid%3D15.1%26f%3D1&amp;sp=cd3a39f024117d9ad6e90857fc7b7e4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033204" y="3124200"/>
            <a:ext cx="3062796" cy="2628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z="3200" smtClean="0">
                <a:latin typeface="Arial" charset="0"/>
                <a:cs typeface="Arial" charset="0"/>
              </a:rPr>
              <a:t>American National Standards </a:t>
            </a:r>
            <a:br>
              <a:rPr lang="en-US" altLang="en-US" sz="3200" smtClean="0">
                <a:latin typeface="Arial" charset="0"/>
                <a:cs typeface="Arial" charset="0"/>
              </a:rPr>
            </a:br>
            <a:r>
              <a:rPr lang="en-US" altLang="en-US" sz="3200" smtClean="0">
                <a:latin typeface="Arial" charset="0"/>
                <a:cs typeface="Arial" charset="0"/>
              </a:rPr>
              <a:t>Institute (ANSI) Accreditation</a:t>
            </a:r>
          </a:p>
        </p:txBody>
      </p:sp>
      <p:sp>
        <p:nvSpPr>
          <p:cNvPr id="11267" name="Content Placeholder 2"/>
          <p:cNvSpPr>
            <a:spLocks noGrp="1"/>
          </p:cNvSpPr>
          <p:nvPr>
            <p:ph idx="1"/>
          </p:nvPr>
        </p:nvSpPr>
        <p:spPr>
          <a:xfrm>
            <a:off x="457200" y="1295400"/>
            <a:ext cx="8229600" cy="4953000"/>
          </a:xfrm>
        </p:spPr>
        <p:txBody>
          <a:bodyPr/>
          <a:lstStyle/>
          <a:p>
            <a:r>
              <a:rPr lang="en-US" altLang="en-US" dirty="0" smtClean="0">
                <a:latin typeface="Arial" charset="0"/>
                <a:cs typeface="Arial" charset="0"/>
              </a:rPr>
              <a:t>ASHRAE is ANSI-accredited as an ANSI Audited Designator. </a:t>
            </a:r>
          </a:p>
          <a:p>
            <a:r>
              <a:rPr lang="en-US" altLang="en-US" dirty="0" smtClean="0">
                <a:latin typeface="Arial" charset="0"/>
                <a:cs typeface="Arial" charset="0"/>
              </a:rPr>
              <a:t>Continued accreditation is based on ASHRAE’s standards development practices and procedures meeting the criteria for accreditation given in </a:t>
            </a:r>
            <a:r>
              <a:rPr lang="en-US" altLang="en-US" i="1" dirty="0" smtClean="0">
                <a:latin typeface="Arial" charset="0"/>
                <a:cs typeface="Arial" charset="0"/>
              </a:rPr>
              <a:t>ANSI Essential Requirements: Due process requirements for American National Standards</a:t>
            </a:r>
            <a:r>
              <a:rPr lang="en-US" altLang="en-US" dirty="0" smtClean="0">
                <a:latin typeface="Arial" charset="0"/>
                <a:cs typeface="Arial" charset="0"/>
              </a:rPr>
              <a:t> (ANSI Procedures).</a:t>
            </a:r>
          </a:p>
        </p:txBody>
      </p:sp>
      <p:sp>
        <p:nvSpPr>
          <p:cNvPr id="4" name="Slide Number Placeholder 3"/>
          <p:cNvSpPr>
            <a:spLocks noGrp="1"/>
          </p:cNvSpPr>
          <p:nvPr>
            <p:ph type="sldNum" sz="quarter" idx="12"/>
          </p:nvPr>
        </p:nvSpPr>
        <p:spPr/>
        <p:txBody>
          <a:bodyPr/>
          <a:lstStyle/>
          <a:p>
            <a:pPr>
              <a:defRPr/>
            </a:pPr>
            <a:fld id="{8AC9D651-4CA1-4CE8-8B0C-8401CFBA4C69}"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z="3200" dirty="0" smtClean="0">
                <a:latin typeface="Arial" charset="0"/>
                <a:cs typeface="Arial" charset="0"/>
              </a:rPr>
              <a:t>“Three Legs of the Stool” </a:t>
            </a:r>
            <a:br>
              <a:rPr lang="en-US" altLang="en-US" sz="3200" dirty="0" smtClean="0">
                <a:latin typeface="Arial" charset="0"/>
                <a:cs typeface="Arial" charset="0"/>
              </a:rPr>
            </a:br>
            <a:r>
              <a:rPr lang="en-US" altLang="en-US" sz="3200" dirty="0" smtClean="0">
                <a:latin typeface="Arial" charset="0"/>
                <a:cs typeface="Arial" charset="0"/>
              </a:rPr>
              <a:t>for ANSI Rules</a:t>
            </a:r>
          </a:p>
        </p:txBody>
      </p:sp>
      <p:sp>
        <p:nvSpPr>
          <p:cNvPr id="5" name="Slide Number Placeholder 4"/>
          <p:cNvSpPr>
            <a:spLocks noGrp="1"/>
          </p:cNvSpPr>
          <p:nvPr>
            <p:ph type="sldNum" sz="quarter" idx="12"/>
          </p:nvPr>
        </p:nvSpPr>
        <p:spPr/>
        <p:txBody>
          <a:bodyPr/>
          <a:lstStyle/>
          <a:p>
            <a:pPr>
              <a:defRPr/>
            </a:pPr>
            <a:fld id="{02772781-0ABC-4292-9CD5-57405043B09A}" type="slidenum">
              <a:rPr lang="en-US" smtClean="0"/>
              <a:pPr>
                <a:defRPr/>
              </a:pPr>
              <a:t>8</a:t>
            </a:fld>
            <a:endParaRPr lang="en-US" dirty="0"/>
          </a:p>
        </p:txBody>
      </p:sp>
      <p:pic>
        <p:nvPicPr>
          <p:cNvPr id="12293" name="Picture 9" descr="MCj0232867000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971800" y="2133600"/>
            <a:ext cx="4343400"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294" name="Rectangle 3"/>
          <p:cNvSpPr txBox="1">
            <a:spLocks noChangeArrowheads="1"/>
          </p:cNvSpPr>
          <p:nvPr/>
        </p:nvSpPr>
        <p:spPr bwMode="auto">
          <a:xfrm>
            <a:off x="3810000" y="5029200"/>
            <a:ext cx="2109788"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Clr>
                <a:srgbClr val="0033CC"/>
              </a:buClr>
            </a:pPr>
            <a:r>
              <a:rPr lang="en-US" altLang="en-US" sz="3600" b="1">
                <a:cs typeface="Arial" charset="0"/>
              </a:rPr>
              <a:t>Balance</a:t>
            </a:r>
          </a:p>
        </p:txBody>
      </p:sp>
      <p:sp>
        <p:nvSpPr>
          <p:cNvPr id="12295" name="Text Box 5"/>
          <p:cNvSpPr txBox="1">
            <a:spLocks noChangeArrowheads="1"/>
          </p:cNvSpPr>
          <p:nvPr/>
        </p:nvSpPr>
        <p:spPr bwMode="auto">
          <a:xfrm>
            <a:off x="5867400" y="4114800"/>
            <a:ext cx="27432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b="1"/>
              <a:t>Due Process</a:t>
            </a:r>
          </a:p>
        </p:txBody>
      </p:sp>
      <p:sp>
        <p:nvSpPr>
          <p:cNvPr id="12296" name="Text Box 6"/>
          <p:cNvSpPr txBox="1">
            <a:spLocks noChangeArrowheads="1"/>
          </p:cNvSpPr>
          <p:nvPr/>
        </p:nvSpPr>
        <p:spPr bwMode="auto">
          <a:xfrm>
            <a:off x="914400" y="4114800"/>
            <a:ext cx="33528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600" b="1"/>
              <a:t>Openness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latin typeface="Arial" charset="0"/>
                <a:cs typeface="Arial" charset="0"/>
              </a:rPr>
              <a:t>Openness </a:t>
            </a:r>
          </a:p>
        </p:txBody>
      </p:sp>
      <p:sp>
        <p:nvSpPr>
          <p:cNvPr id="13315" name="Content Placeholder 2"/>
          <p:cNvSpPr>
            <a:spLocks noGrp="1"/>
          </p:cNvSpPr>
          <p:nvPr>
            <p:ph idx="1"/>
          </p:nvPr>
        </p:nvSpPr>
        <p:spPr>
          <a:xfrm>
            <a:off x="457200" y="1219200"/>
            <a:ext cx="8458200" cy="5029200"/>
          </a:xfrm>
        </p:spPr>
        <p:txBody>
          <a:bodyPr/>
          <a:lstStyle/>
          <a:p>
            <a:r>
              <a:rPr lang="en-US" altLang="en-US" sz="2400" dirty="0" smtClean="0">
                <a:latin typeface="Arial" charset="0"/>
                <a:cs typeface="Arial" charset="0"/>
              </a:rPr>
              <a:t>Participation shall be open to all persons who are directly and materially affected by the activity in question.</a:t>
            </a:r>
          </a:p>
          <a:p>
            <a:r>
              <a:rPr lang="en-US" altLang="en-US" sz="2400" dirty="0" smtClean="0">
                <a:latin typeface="Arial" charset="0"/>
                <a:cs typeface="Arial" charset="0"/>
              </a:rPr>
              <a:t>Participation in a process is not necessarily the same as membership or vote on a committee.</a:t>
            </a:r>
          </a:p>
          <a:p>
            <a:r>
              <a:rPr lang="en-US" altLang="en-US" sz="2400" dirty="0" smtClean="0">
                <a:latin typeface="Arial" charset="0"/>
                <a:cs typeface="Arial" charset="0"/>
              </a:rPr>
              <a:t>Participation can be as simple as submitting a public review comment.</a:t>
            </a:r>
          </a:p>
          <a:p>
            <a:r>
              <a:rPr lang="en-US" altLang="en-US" sz="2400" dirty="0" smtClean="0">
                <a:latin typeface="Arial" charset="0"/>
                <a:cs typeface="Arial" charset="0"/>
              </a:rPr>
              <a:t>There shall be no undue financial barriers to participation. </a:t>
            </a:r>
          </a:p>
          <a:p>
            <a:r>
              <a:rPr lang="en-US" altLang="en-US" sz="2400" dirty="0" smtClean="0">
                <a:latin typeface="Arial" charset="0"/>
                <a:cs typeface="Arial" charset="0"/>
              </a:rPr>
              <a:t>Timely and adequate notice of any action to create, revise, reaffirm, or withdraw a standard, and the establishment of a new consensus body (PC) shall be provided.</a:t>
            </a:r>
          </a:p>
          <a:p>
            <a:pPr>
              <a:buFont typeface="Arial" charset="0"/>
              <a:buNone/>
            </a:pPr>
            <a:endParaRPr lang="en-US" altLang="en-US" dirty="0" smtClean="0">
              <a:latin typeface="Arial" charset="0"/>
              <a:cs typeface="Arial" charset="0"/>
            </a:endParaRPr>
          </a:p>
        </p:txBody>
      </p:sp>
      <p:sp>
        <p:nvSpPr>
          <p:cNvPr id="16388" name="Slide Number Placeholder 3"/>
          <p:cNvSpPr>
            <a:spLocks noGrp="1"/>
          </p:cNvSpPr>
          <p:nvPr>
            <p:ph type="sldNum" sz="quarter" idx="12"/>
          </p:nvPr>
        </p:nvSpPr>
        <p:spPr>
          <a:xfrm>
            <a:off x="7010400" y="6601033"/>
            <a:ext cx="2133600" cy="244475"/>
          </a:xfrm>
        </p:spPr>
        <p:txBody>
          <a:bodyPr/>
          <a:lstStyle/>
          <a:p>
            <a:pPr>
              <a:defRPr/>
            </a:pPr>
            <a:fld id="{95D5913A-7498-4FD0-9D17-AE91C6DBCDC8}" type="slidenum">
              <a:rPr lang="en-US" smtClean="0"/>
              <a:pPr>
                <a:defRPr/>
              </a:pPr>
              <a:t>9</a:t>
            </a:fld>
            <a:endParaRPr lang="en-US" dirty="0" smtClean="0"/>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74.4|2.7"/>
</p:tagLst>
</file>

<file path=ppt/tags/tag2.xml><?xml version="1.0" encoding="utf-8"?>
<p:tagLst xmlns:a="http://schemas.openxmlformats.org/drawingml/2006/main" xmlns:r="http://schemas.openxmlformats.org/officeDocument/2006/relationships" xmlns:p="http://schemas.openxmlformats.org/presentationml/2006/main">
  <p:tag name="TIMING" val="|41.8"/>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raining Template-Forma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 Template-Format</Template>
  <TotalTime>4579</TotalTime>
  <Words>3069</Words>
  <Application>Microsoft Office PowerPoint</Application>
  <PresentationFormat>On-screen Show (4:3)</PresentationFormat>
  <Paragraphs>456</Paragraphs>
  <Slides>49</Slides>
  <Notes>49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49</vt:i4>
      </vt:variant>
    </vt:vector>
  </HeadingPairs>
  <TitlesOfParts>
    <vt:vector size="52" baseType="lpstr">
      <vt:lpstr>Custom Design</vt:lpstr>
      <vt:lpstr>1_Training Template-Format</vt:lpstr>
      <vt:lpstr>Document</vt:lpstr>
      <vt:lpstr>Standards Committee (StdC) Training 2016-2017</vt:lpstr>
      <vt:lpstr>Acronyms Used In This Presentation</vt:lpstr>
      <vt:lpstr>Learning Objectives</vt:lpstr>
      <vt:lpstr>ASHRAE Code of Ethics</vt:lpstr>
      <vt:lpstr>Introduction</vt:lpstr>
      <vt:lpstr>Guiding Principles</vt:lpstr>
      <vt:lpstr>American National Standards  Institute (ANSI) Accreditation</vt:lpstr>
      <vt:lpstr>“Three Legs of the Stool”  for ANSI Rules</vt:lpstr>
      <vt:lpstr>Openness </vt:lpstr>
      <vt:lpstr>Due Process</vt:lpstr>
      <vt:lpstr>Balance</vt:lpstr>
      <vt:lpstr>Standards Committee Responsibilities</vt:lpstr>
      <vt:lpstr>StdC Responsibilities (1/2)</vt:lpstr>
      <vt:lpstr>StdC Responsibilities (2/2)</vt:lpstr>
      <vt:lpstr>StdC Executive Committee (ExCom)</vt:lpstr>
      <vt:lpstr>StdC ExCom Responsibilities</vt:lpstr>
      <vt:lpstr>Standards Committee Subcommittees </vt:lpstr>
      <vt:lpstr>Code Interaction Subcommittee (CIS)</vt:lpstr>
      <vt:lpstr>Intersociety Liaison Subcommittee &amp; International Standards Advisory SubC (ILS/ISAS)</vt:lpstr>
      <vt:lpstr>Policy, Planning, &amp; Interpretation  Subcommittee (PPIS)</vt:lpstr>
      <vt:lpstr>Standards Project Liaison  Subcommittee (SPLS)</vt:lpstr>
      <vt:lpstr>Standards Reaffirmation Subcommittee (SRS)</vt:lpstr>
      <vt:lpstr>Ad-Hoc Training Subcommittee</vt:lpstr>
      <vt:lpstr>Policy and Procedures</vt:lpstr>
      <vt:lpstr>Important Documents</vt:lpstr>
      <vt:lpstr>Rules of the Board (ROB)</vt:lpstr>
      <vt:lpstr>ANSI Essential Requirements</vt:lpstr>
      <vt:lpstr>Standards Committee Strategic Plan</vt:lpstr>
      <vt:lpstr>Procedures for ASHRAE  Standards Actions (PASA)</vt:lpstr>
      <vt:lpstr>Standards Committee MOP</vt:lpstr>
      <vt:lpstr>PC Chair Handbook</vt:lpstr>
      <vt:lpstr>Basic Concepts and Process Descriptions</vt:lpstr>
      <vt:lpstr>Project Committees</vt:lpstr>
      <vt:lpstr>Policy-Level PCs</vt:lpstr>
      <vt:lpstr>StdC Documents (SCD)</vt:lpstr>
      <vt:lpstr>Standards Action</vt:lpstr>
      <vt:lpstr>StdC Meetings </vt:lpstr>
      <vt:lpstr>StdC Meetings</vt:lpstr>
      <vt:lpstr>StdC Meeting Motions</vt:lpstr>
      <vt:lpstr>Voting Rules</vt:lpstr>
      <vt:lpstr>Abstentions </vt:lpstr>
      <vt:lpstr>Approval of New or Revised  Standards or Guidelines</vt:lpstr>
      <vt:lpstr>Letter Ballot Voting</vt:lpstr>
      <vt:lpstr>Appeal</vt:lpstr>
      <vt:lpstr>Summary</vt:lpstr>
      <vt:lpstr>Standards Staff</vt:lpstr>
      <vt:lpstr>Standards Staff</vt:lpstr>
      <vt:lpstr>Standards Staff</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 Chairs: Public Review Process</dc:title>
  <dc:creator>sreiniche</dc:creator>
  <cp:lastModifiedBy>sleblanc</cp:lastModifiedBy>
  <cp:revision>250</cp:revision>
  <cp:lastPrinted>2015-08-31T13:14:12Z</cp:lastPrinted>
  <dcterms:created xsi:type="dcterms:W3CDTF">2011-03-16T13:08:28Z</dcterms:created>
  <dcterms:modified xsi:type="dcterms:W3CDTF">2016-09-16T19:08:50Z</dcterms:modified>
</cp:coreProperties>
</file>