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4" r:id="rId2"/>
    <p:sldMasterId id="2147483983" r:id="rId3"/>
  </p:sldMasterIdLst>
  <p:notesMasterIdLst>
    <p:notesMasterId r:id="rId17"/>
  </p:notesMasterIdLst>
  <p:handoutMasterIdLst>
    <p:handoutMasterId r:id="rId18"/>
  </p:handoutMasterIdLst>
  <p:sldIdLst>
    <p:sldId id="259" r:id="rId4"/>
    <p:sldId id="319" r:id="rId5"/>
    <p:sldId id="320" r:id="rId6"/>
    <p:sldId id="322" r:id="rId7"/>
    <p:sldId id="289" r:id="rId8"/>
    <p:sldId id="321" r:id="rId9"/>
    <p:sldId id="328" r:id="rId10"/>
    <p:sldId id="323" r:id="rId11"/>
    <p:sldId id="324" r:id="rId12"/>
    <p:sldId id="325" r:id="rId13"/>
    <p:sldId id="326" r:id="rId14"/>
    <p:sldId id="327" r:id="rId15"/>
    <p:sldId id="318" r:id="rId1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73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120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fld id="{79B0DF11-9C5A-456A-9838-5D8D93A2E49D}" type="datetimeFigureOut">
              <a:rPr lang="en-US"/>
              <a:pPr>
                <a:defRPr/>
              </a:pPr>
              <a:t>6/27/2015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/>
            </a:lvl1pPr>
          </a:lstStyle>
          <a:p>
            <a:pPr>
              <a:defRPr/>
            </a:pPr>
            <a:fld id="{C9FCAC30-E340-4CB5-A86B-295270B708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23582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3D7719D8-B79B-4260-A275-DA869D0D8130}" type="datetimeFigureOut">
              <a:rPr lang="en-US"/>
              <a:pPr>
                <a:defRPr/>
              </a:pPr>
              <a:t>6/27/2015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>
                <a:latin typeface="Calibri" pitchFamily="34" charset="0"/>
              </a:defRPr>
            </a:lvl1pPr>
          </a:lstStyle>
          <a:p>
            <a:pPr>
              <a:defRPr/>
            </a:pPr>
            <a:fld id="{030168E8-3BE0-46C9-B89E-2BB798C5CE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42456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324600"/>
            <a:ext cx="9144000" cy="533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 w="76200">
            <a:solidFill>
              <a:srgbClr val="FFFF00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8" descr="C:\Users\sreiniche\AppData\Local\Microsoft\Windows\Temporary Internet Files\Content.Outlook\N2DAJC5E\ASHRAE_logo_cmyk-transparen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52400"/>
            <a:ext cx="2384425" cy="164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6400800" cy="1470025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rgbClr val="0033C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6400800" cy="22098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b="1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 smtClean="0"/>
            </a:lvl1pPr>
          </a:lstStyle>
          <a:p>
            <a:pPr>
              <a:defRPr/>
            </a:pPr>
            <a:fld id="{972408F8-AF7D-4545-B7AF-424E6E9FFC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7049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DF0D-FF32-46A9-8DDC-F826BD1C4552}" type="datetimeFigureOut">
              <a:rPr lang="en-US" smtClean="0"/>
              <a:t>6/27/2015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10D40-352A-4242-97B6-406103146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7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DF0D-FF32-46A9-8DDC-F826BD1C4552}" type="datetimeFigureOut">
              <a:rPr lang="en-US" smtClean="0"/>
              <a:t>6/27/2015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10D40-352A-4242-97B6-406103146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638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DF0D-FF32-46A9-8DDC-F826BD1C4552}" type="datetimeFigureOut">
              <a:rPr lang="en-US" smtClean="0"/>
              <a:t>6/27/2015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10D40-352A-4242-97B6-406103146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362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DF0D-FF32-46A9-8DDC-F826BD1C4552}" type="datetimeFigureOut">
              <a:rPr lang="en-US" smtClean="0"/>
              <a:t>6/27/2015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10D40-352A-4242-97B6-406103146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4132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DF0D-FF32-46A9-8DDC-F826BD1C4552}" type="datetimeFigureOut">
              <a:rPr lang="en-US" smtClean="0"/>
              <a:t>6/27/2015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10D40-352A-4242-97B6-406103146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13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DF0D-FF32-46A9-8DDC-F826BD1C4552}" type="datetimeFigureOut">
              <a:rPr lang="en-US" smtClean="0"/>
              <a:t>6/27/2015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10D40-352A-4242-97B6-406103146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2668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DF0D-FF32-46A9-8DDC-F826BD1C4552}" type="datetimeFigureOut">
              <a:rPr lang="en-US" smtClean="0"/>
              <a:t>6/27/2015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10D40-352A-4242-97B6-406103146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4021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DF0D-FF32-46A9-8DDC-F826BD1C4552}" type="datetimeFigureOut">
              <a:rPr lang="en-US" smtClean="0"/>
              <a:t>6/27/2015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10D40-352A-4242-97B6-406103146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6100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DF0D-FF32-46A9-8DDC-F826BD1C4552}" type="datetimeFigureOut">
              <a:rPr lang="en-US" smtClean="0"/>
              <a:t>6/27/2015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10D40-352A-4242-97B6-406103146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2455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DF0D-FF32-46A9-8DDC-F826BD1C4552}" type="datetimeFigureOut">
              <a:rPr lang="en-US" smtClean="0"/>
              <a:t>6/27/2015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10D40-352A-4242-97B6-406103146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787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Mid poin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6400800" cy="1470025"/>
          </a:xfrm>
        </p:spPr>
        <p:txBody>
          <a:bodyPr>
            <a:normAutofit/>
          </a:bodyPr>
          <a:lstStyle>
            <a:lvl1pPr>
              <a:defRPr sz="36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6400800" cy="22098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1B173-F433-4CD8-98B7-ABDE52F414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95602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DF0D-FF32-46A9-8DDC-F826BD1C4552}" type="datetimeFigureOut">
              <a:rPr lang="en-US" smtClean="0"/>
              <a:t>6/27/2015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10D40-352A-4242-97B6-406103146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481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03A05-5463-49C4-8973-D3DFE58291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7344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5059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059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66118-28D3-4F78-A23F-1759723A4F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3884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1"/>
            <a:ext cx="4040188" cy="5334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00200"/>
            <a:ext cx="4040188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66801"/>
            <a:ext cx="4041775" cy="5334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00200"/>
            <a:ext cx="4041775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28025-8B64-4B27-97E2-C8F35BF603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23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9318B-B3A5-4EDB-BE57-86A93F9B4B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6593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85DCD-FF65-4990-B27A-FDEC168239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7482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486400"/>
            <a:ext cx="5486400" cy="381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90599"/>
            <a:ext cx="5486400" cy="4419601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867400"/>
            <a:ext cx="5486400" cy="304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4BF82-A59C-4B6A-BC32-32490A1B29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580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853B7-5AFE-4EBB-B763-1A9A64F46B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489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98438"/>
            <a:ext cx="8229600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0D6AE65-7311-4E3D-BBAF-E4E6E0496B0A}" type="datetime1">
              <a:rPr lang="en-US"/>
              <a:pPr>
                <a:defRPr/>
              </a:pPr>
              <a:t>6/27/2015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7000"/>
            <a:ext cx="2895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7C3AAEE4-B02F-4E5E-AB30-928C4CB11B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2" r:id="rId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37609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609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609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609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609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609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609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609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376092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2D050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76092"/>
        </a:buClr>
        <a:buSzPct val="70000"/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6324600"/>
            <a:ext cx="9144000" cy="533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98438"/>
            <a:ext cx="7772400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="1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7000"/>
            <a:ext cx="2895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8953952-F758-41E9-BDF8-C5D93AA2E5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6324600"/>
            <a:ext cx="9144000" cy="0"/>
          </a:xfrm>
          <a:prstGeom prst="line">
            <a:avLst/>
          </a:prstGeom>
          <a:ln w="76200">
            <a:solidFill>
              <a:srgbClr val="FFFF00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8" name="Picture 11" descr="C:\Users\sreiniche\AppData\Local\Microsoft\Windows\Temporary Internet Files\Content.Outlook\N2DAJC5E\ASHRAE_logo_cmyk-transparent.gif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3176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4" r:id="rId1"/>
    <p:sldLayoutId id="2147483975" r:id="rId2"/>
    <p:sldLayoutId id="2147483976" r:id="rId3"/>
    <p:sldLayoutId id="2147483977" r:id="rId4"/>
    <p:sldLayoutId id="2147483978" r:id="rId5"/>
    <p:sldLayoutId id="2147483979" r:id="rId6"/>
    <p:sldLayoutId id="2147483980" r:id="rId7"/>
    <p:sldLayoutId id="2147483981" r:id="rId8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0033CC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37609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37609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37609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Arial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SzPct val="70000"/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2DF0D-FF32-46A9-8DDC-F826BD1C4552}" type="datetimeFigureOut">
              <a:rPr lang="en-US" smtClean="0"/>
              <a:t>6/27/2015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10D40-352A-4242-97B6-406103146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465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4" r:id="rId1"/>
    <p:sldLayoutId id="2147483985" r:id="rId2"/>
    <p:sldLayoutId id="2147483986" r:id="rId3"/>
    <p:sldLayoutId id="2147483987" r:id="rId4"/>
    <p:sldLayoutId id="2147483988" r:id="rId5"/>
    <p:sldLayoutId id="2147483989" r:id="rId6"/>
    <p:sldLayoutId id="2147483990" r:id="rId7"/>
    <p:sldLayoutId id="2147483991" r:id="rId8"/>
    <p:sldLayoutId id="2147483992" r:id="rId9"/>
    <p:sldLayoutId id="2147483993" r:id="rId10"/>
    <p:sldLayoutId id="214748399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SHx@ASHRAE.net" TargetMode="External"/><Relationship Id="rId2" Type="http://schemas.openxmlformats.org/officeDocument/2006/relationships/hyperlink" Target="mailto:TCxxyy@ashrae.net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RLx@ASHRAE.net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ctrTitle"/>
          </p:nvPr>
        </p:nvSpPr>
        <p:spPr>
          <a:xfrm>
            <a:off x="1219200" y="2362200"/>
            <a:ext cx="6400800" cy="1470025"/>
          </a:xfrm>
        </p:spPr>
        <p:txBody>
          <a:bodyPr/>
          <a:lstStyle/>
          <a:p>
            <a:pPr algn="ctr" eaLnBrk="1" hangingPunct="1"/>
            <a:r>
              <a:rPr lang="en-US" altLang="en-US" sz="3600" i="1" dirty="0" smtClean="0">
                <a:latin typeface="Arial" charset="0"/>
                <a:cs typeface="Arial" charset="0"/>
              </a:rPr>
              <a:t>ASHRAE Tools for TCs</a:t>
            </a:r>
            <a:endParaRPr lang="en-US" altLang="en-US" sz="2800" b="0" i="1" dirty="0" smtClean="0">
              <a:latin typeface="Arial" charset="0"/>
              <a:cs typeface="Arial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04800" y="4038600"/>
            <a:ext cx="8458200" cy="1295400"/>
          </a:xfrm>
        </p:spPr>
        <p:txBody>
          <a:bodyPr/>
          <a:lstStyle/>
          <a:p>
            <a:pPr algn="ctr"/>
            <a:r>
              <a:rPr lang="en-US" sz="2000" dirty="0" smtClean="0"/>
              <a:t>Module developed by</a:t>
            </a:r>
          </a:p>
          <a:p>
            <a:pPr algn="ctr"/>
            <a:r>
              <a:rPr lang="en-US" sz="2000" b="1" dirty="0" smtClean="0"/>
              <a:t>Cynthia Gage</a:t>
            </a:r>
            <a:r>
              <a:rPr lang="en-US" sz="2000" dirty="0" smtClean="0"/>
              <a:t>	</a:t>
            </a:r>
          </a:p>
          <a:p>
            <a:pPr algn="ctr"/>
            <a:r>
              <a:rPr lang="en-US" sz="1800" dirty="0" smtClean="0"/>
              <a:t>Technical Activities Committee</a:t>
            </a:r>
          </a:p>
        </p:txBody>
      </p:sp>
    </p:spTree>
  </p:cSld>
  <p:clrMapOvr>
    <a:masterClrMapping/>
  </p:clrMapOvr>
  <p:transition advTm="155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– </a:t>
            </a:r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9318B-B3A5-4EDB-BE57-86A93F9B4BD8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43000"/>
            <a:ext cx="7688662" cy="482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750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Support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257800"/>
          </a:xfrm>
        </p:spPr>
        <p:txBody>
          <a:bodyPr/>
          <a:lstStyle/>
          <a:p>
            <a:r>
              <a:rPr lang="en-US" dirty="0" smtClean="0"/>
              <a:t>Conference calls and web meetings</a:t>
            </a:r>
          </a:p>
          <a:p>
            <a:pPr lvl="1"/>
            <a:r>
              <a:rPr lang="en-US" dirty="0" smtClean="0"/>
              <a:t>Remote participation for TC meeting at conference</a:t>
            </a:r>
          </a:p>
          <a:p>
            <a:pPr lvl="1"/>
            <a:r>
              <a:rPr lang="en-US" dirty="0" smtClean="0"/>
              <a:t>Meetings between conferences</a:t>
            </a:r>
          </a:p>
          <a:p>
            <a:pPr lvl="1"/>
            <a:r>
              <a:rPr lang="en-US" dirty="0" smtClean="0"/>
              <a:t>Interested? Info request found on main TC webpage</a:t>
            </a:r>
          </a:p>
          <a:p>
            <a:r>
              <a:rPr lang="en-US" dirty="0" smtClean="0"/>
              <a:t>Collaboration tools</a:t>
            </a:r>
          </a:p>
          <a:p>
            <a:pPr lvl="1"/>
            <a:r>
              <a:rPr lang="en-US" dirty="0" err="1" smtClean="0"/>
              <a:t>ASHRAExchange</a:t>
            </a:r>
            <a:endParaRPr lang="en-US" dirty="0" smtClean="0"/>
          </a:p>
          <a:p>
            <a:pPr lvl="2"/>
            <a:r>
              <a:rPr lang="en-US" dirty="0" smtClean="0"/>
              <a:t>Forum discussions</a:t>
            </a:r>
          </a:p>
          <a:p>
            <a:pPr lvl="1"/>
            <a:r>
              <a:rPr lang="en-US" dirty="0" smtClean="0"/>
              <a:t>ECC evaluating Basecamp</a:t>
            </a:r>
          </a:p>
          <a:p>
            <a:pPr lvl="2"/>
            <a:r>
              <a:rPr lang="en-US" dirty="0" smtClean="0"/>
              <a:t>TC-specific discussions</a:t>
            </a:r>
            <a:endParaRPr lang="en-US" dirty="0"/>
          </a:p>
          <a:p>
            <a:pPr lvl="2"/>
            <a:r>
              <a:rPr lang="en-US" dirty="0"/>
              <a:t>Sharing documents in development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9318B-B3A5-4EDB-BE57-86A93F9B4BD8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809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TC webpage format (in development)</a:t>
            </a:r>
          </a:p>
          <a:p>
            <a:pPr lvl="1"/>
            <a:r>
              <a:rPr lang="en-US" dirty="0"/>
              <a:t>Reduce webmaster’s work load</a:t>
            </a:r>
          </a:p>
          <a:p>
            <a:pPr lvl="2"/>
            <a:r>
              <a:rPr lang="en-US" dirty="0"/>
              <a:t>Eliminate html</a:t>
            </a:r>
          </a:p>
          <a:p>
            <a:pPr lvl="2"/>
            <a:r>
              <a:rPr lang="en-US" dirty="0"/>
              <a:t>Auto-loading of info ASHRAE HQ has (i.e. TC membership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Includes a mobile-friendly format</a:t>
            </a:r>
          </a:p>
          <a:p>
            <a:pPr lvl="1"/>
            <a:r>
              <a:rPr lang="en-US" dirty="0" smtClean="0"/>
              <a:t>Hosted on ASHRAE server</a:t>
            </a:r>
          </a:p>
          <a:p>
            <a:pPr lvl="1"/>
            <a:r>
              <a:rPr lang="en-US" dirty="0" smtClean="0"/>
              <a:t>Initial roll-out ≈ </a:t>
            </a:r>
            <a:r>
              <a:rPr lang="en-US" dirty="0" smtClean="0"/>
              <a:t>Fall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Additional features anticipated</a:t>
            </a:r>
          </a:p>
          <a:p>
            <a:pPr lvl="2"/>
            <a:r>
              <a:rPr lang="en-US" dirty="0" smtClean="0"/>
              <a:t>Auto-loading of other HQ information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403A05-5463-49C4-8973-D3DFE5829140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0317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TACcoord1@ashrae.net</a:t>
            </a:r>
            <a:endParaRPr lang="en-US" altLang="en-US" dirty="0" smtClean="0">
              <a:latin typeface="Arial" charset="0"/>
              <a:cs typeface="Arial" charset="0"/>
            </a:endParaRPr>
          </a:p>
        </p:txBody>
      </p:sp>
      <p:pic>
        <p:nvPicPr>
          <p:cNvPr id="27651" name="Picture 5" descr="C:\Documents and Settings\cmarriott\Local Settings\Temporary Internet Files\Content.IE5\1DOFFK2O\MC900363168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19400" y="1371600"/>
            <a:ext cx="3352800" cy="4413250"/>
          </a:xfrm>
        </p:spPr>
      </p:pic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84F0099-85FC-47FF-87C5-E9720C43BCC5}" type="slidenum">
              <a:rPr lang="en-US" altLang="en-US">
                <a:solidFill>
                  <a:srgbClr val="898989"/>
                </a:solidFill>
                <a:latin typeface="Calibri" pitchFamily="34" charset="0"/>
                <a:cs typeface="Arial" charset="0"/>
              </a:rPr>
              <a:pPr/>
              <a:t>13</a:t>
            </a:fld>
            <a:endParaRPr lang="en-US" altLang="en-US">
              <a:solidFill>
                <a:srgbClr val="898989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Ethics, Bias, and Conflict of Interest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198438"/>
            <a:ext cx="7543800" cy="563562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/>
          <a:lstStyle/>
          <a:p>
            <a:r>
              <a:rPr lang="en-US" dirty="0" smtClean="0"/>
              <a:t>Master Calendar</a:t>
            </a:r>
          </a:p>
          <a:p>
            <a:r>
              <a:rPr lang="en-US" dirty="0" smtClean="0"/>
              <a:t>E-mail aliases</a:t>
            </a:r>
          </a:p>
          <a:p>
            <a:pPr lvl="0"/>
            <a:r>
              <a:rPr lang="en-US" dirty="0" smtClean="0"/>
              <a:t>On-line Forms</a:t>
            </a:r>
          </a:p>
          <a:p>
            <a:pPr lvl="1"/>
            <a:r>
              <a:rPr lang="en-US" dirty="0" smtClean="0"/>
              <a:t>For meeting operations</a:t>
            </a:r>
          </a:p>
          <a:p>
            <a:pPr lvl="1"/>
            <a:r>
              <a:rPr lang="en-US" dirty="0" smtClean="0"/>
              <a:t>Other</a:t>
            </a:r>
          </a:p>
          <a:p>
            <a:r>
              <a:rPr lang="en-US" dirty="0" smtClean="0"/>
              <a:t>Training</a:t>
            </a:r>
          </a:p>
          <a:p>
            <a:r>
              <a:rPr lang="en-US" dirty="0" smtClean="0"/>
              <a:t>Other support</a:t>
            </a:r>
          </a:p>
          <a:p>
            <a:pPr lvl="1"/>
            <a:r>
              <a:rPr lang="en-US" dirty="0" smtClean="0"/>
              <a:t>Conference calls and web meetings</a:t>
            </a:r>
          </a:p>
          <a:p>
            <a:pPr lvl="1"/>
            <a:r>
              <a:rPr lang="en-US" dirty="0" smtClean="0"/>
              <a:t>Collaboration tools – in testing by ECC</a:t>
            </a:r>
          </a:p>
          <a:p>
            <a:pPr lvl="0"/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2408F8-AF7D-4545-B7AF-424E6E9FFC84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402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926185"/>
          </a:xfrm>
        </p:spPr>
        <p:txBody>
          <a:bodyPr/>
          <a:lstStyle/>
          <a:p>
            <a:r>
              <a:rPr lang="en-US" sz="2400" dirty="0" smtClean="0"/>
              <a:t>Shows all due dates for the society year</a:t>
            </a:r>
          </a:p>
          <a:p>
            <a:r>
              <a:rPr lang="en-US" sz="2400" dirty="0" smtClean="0"/>
              <a:t>Updated shortly after the summer meeting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403A05-5463-49C4-8973-D3DFE5829140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79370"/>
            <a:ext cx="8229600" cy="244725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" y="4426623"/>
            <a:ext cx="8305800" cy="1880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9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E-mail alias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Simplifies contacting procedures</a:t>
            </a:r>
          </a:p>
          <a:p>
            <a:r>
              <a:rPr lang="en-US" sz="2400" dirty="0" smtClean="0"/>
              <a:t>YOUR alias is </a:t>
            </a:r>
            <a:r>
              <a:rPr lang="en-US" sz="2400" dirty="0" smtClean="0">
                <a:hlinkClick r:id="rId2"/>
              </a:rPr>
              <a:t>TCxxyy@ashrae.net</a:t>
            </a:r>
            <a:endParaRPr lang="en-US" sz="2400" dirty="0" smtClean="0"/>
          </a:p>
          <a:p>
            <a:pPr lvl="1"/>
            <a:r>
              <a:rPr lang="en-US" sz="2000" dirty="0" smtClean="0"/>
              <a:t>Where xx is two-digit section number (e.g. 08)</a:t>
            </a:r>
          </a:p>
          <a:p>
            <a:pPr lvl="1"/>
            <a:r>
              <a:rPr lang="en-US" sz="2000" dirty="0" smtClean="0"/>
              <a:t>Where </a:t>
            </a:r>
            <a:r>
              <a:rPr lang="en-US" sz="2000" dirty="0" err="1" smtClean="0"/>
              <a:t>yy</a:t>
            </a:r>
            <a:r>
              <a:rPr lang="en-US" sz="2000" dirty="0" smtClean="0"/>
              <a:t> is two digit TC number (e.g. 01)</a:t>
            </a:r>
          </a:p>
          <a:p>
            <a:pPr lvl="1"/>
            <a:r>
              <a:rPr lang="en-US" sz="2000" dirty="0"/>
              <a:t>Position Alias is attached to primary e-mail address in ASHRAE Bio</a:t>
            </a:r>
          </a:p>
          <a:p>
            <a:r>
              <a:rPr lang="en-US" sz="2400" dirty="0" smtClean="0"/>
              <a:t>Similarly</a:t>
            </a:r>
          </a:p>
          <a:p>
            <a:pPr lvl="1"/>
            <a:r>
              <a:rPr lang="en-US" sz="2000" dirty="0" smtClean="0"/>
              <a:t>Section Head – </a:t>
            </a:r>
            <a:r>
              <a:rPr lang="en-US" sz="2000" dirty="0" smtClean="0">
                <a:hlinkClick r:id="rId3"/>
              </a:rPr>
              <a:t>SHx@ASHRAE.net</a:t>
            </a:r>
            <a:endParaRPr lang="en-US" sz="2000" dirty="0" smtClean="0"/>
          </a:p>
          <a:p>
            <a:pPr lvl="1"/>
            <a:r>
              <a:rPr lang="en-US" sz="2000" dirty="0" smtClean="0"/>
              <a:t>RAC liaison – </a:t>
            </a:r>
            <a:r>
              <a:rPr lang="en-US" sz="2000" dirty="0" smtClean="0">
                <a:hlinkClick r:id="rId4"/>
              </a:rPr>
              <a:t>RLx@ASHRAE.net</a:t>
            </a:r>
            <a:endParaRPr lang="en-US" sz="2000" dirty="0" smtClean="0"/>
          </a:p>
          <a:p>
            <a:pPr lvl="1"/>
            <a:r>
              <a:rPr lang="en-US" sz="2000" dirty="0" smtClean="0"/>
              <a:t>Where x is Section number (e.g. 8)</a:t>
            </a:r>
          </a:p>
          <a:p>
            <a:r>
              <a:rPr lang="en-US" sz="2400" dirty="0" smtClean="0"/>
              <a:t>Alias list also has names of present position holder</a:t>
            </a:r>
          </a:p>
          <a:p>
            <a:r>
              <a:rPr lang="en-US" sz="2400" dirty="0" smtClean="0"/>
              <a:t>ASHRAE staff also have aliases.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403A05-5463-49C4-8973-D3DFE5829140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0950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Arial" charset="0"/>
                <a:cs typeface="Arial" charset="0"/>
              </a:rPr>
              <a:t>TC Operation Forms</a:t>
            </a:r>
          </a:p>
        </p:txBody>
      </p:sp>
      <p:sp>
        <p:nvSpPr>
          <p:cNvPr id="512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ct val="15000"/>
              </a:spcBef>
              <a:buFont typeface="Arial" charset="0"/>
              <a:buNone/>
              <a:defRPr/>
            </a:pPr>
            <a:endParaRPr lang="en-US" altLang="en-US" sz="3200" dirty="0" smtClean="0">
              <a:latin typeface="Arial" charset="0"/>
              <a:cs typeface="Arial" charset="0"/>
            </a:endParaRPr>
          </a:p>
          <a:p>
            <a:pPr marL="0" indent="0" eaLnBrk="1" hangingPunct="1">
              <a:spcBef>
                <a:spcPct val="15000"/>
              </a:spcBef>
              <a:buFont typeface="Arial" charset="0"/>
              <a:buNone/>
              <a:defRPr/>
            </a:pPr>
            <a:endParaRPr lang="en-US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1143000"/>
            <a:ext cx="8305800" cy="4598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0033CC"/>
              </a:buClr>
              <a:buFont typeface="Arial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TC 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Meeting Request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Form</a:t>
            </a:r>
          </a:p>
          <a:p>
            <a:pPr marL="800100" lvl="1" indent="-342900">
              <a:spcBef>
                <a:spcPct val="20000"/>
              </a:spcBef>
              <a:buClr>
                <a:srgbClr val="0033CC"/>
              </a:buClr>
              <a:buFont typeface="Arial" charset="0"/>
              <a:buChar char="•"/>
            </a:pP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ASHRAE staff prefers to have forms</a:t>
            </a:r>
          </a:p>
          <a:p>
            <a:pPr marL="1257300" lvl="2" indent="-342900">
              <a:spcBef>
                <a:spcPct val="20000"/>
              </a:spcBef>
              <a:buClr>
                <a:srgbClr val="0033CC"/>
              </a:buClr>
              <a:buFont typeface="Arial" charset="0"/>
              <a:buChar char="•"/>
            </a:pP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Default: same MAIN meeting time and space requirements</a:t>
            </a:r>
          </a:p>
          <a:p>
            <a:pPr marL="1257300" lvl="2" indent="-342900">
              <a:spcBef>
                <a:spcPct val="20000"/>
              </a:spcBef>
              <a:buClr>
                <a:srgbClr val="0033CC"/>
              </a:buClr>
              <a:buFont typeface="Arial" charset="0"/>
              <a:buChar char="•"/>
            </a:pP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If changes are needed, forms due 3 months prior to meeting</a:t>
            </a:r>
          </a:p>
          <a:p>
            <a:pPr marL="800100" lvl="1" indent="-342900">
              <a:spcBef>
                <a:spcPct val="20000"/>
              </a:spcBef>
              <a:buClr>
                <a:srgbClr val="0033CC"/>
              </a:buClr>
              <a:buFont typeface="Arial" charset="0"/>
              <a:buChar char="•"/>
            </a:pP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Subcommittee meetings </a:t>
            </a:r>
            <a:r>
              <a:rPr lang="en-US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must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be requested at each meeting</a:t>
            </a:r>
          </a:p>
          <a:p>
            <a:pPr marL="800100" lvl="1" indent="-342900">
              <a:spcBef>
                <a:spcPct val="20000"/>
              </a:spcBef>
              <a:buClr>
                <a:srgbClr val="0033CC"/>
              </a:buClr>
              <a:buFont typeface="Arial" charset="0"/>
              <a:buChar char="•"/>
            </a:pP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Due dates for forms are on Master Calendar</a:t>
            </a:r>
            <a:endParaRPr lang="en-US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spcBef>
                <a:spcPct val="20000"/>
              </a:spcBef>
              <a:buClr>
                <a:srgbClr val="0033CC"/>
              </a:buClr>
              <a:buFont typeface="Arial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Routine Forms</a:t>
            </a:r>
          </a:p>
          <a:p>
            <a:pPr marL="742950" lvl="1" indent="-285750">
              <a:spcBef>
                <a:spcPct val="20000"/>
              </a:spcBef>
              <a:buClr>
                <a:srgbClr val="0033CC"/>
              </a:buClr>
              <a:buFont typeface="Arial" charset="0"/>
              <a:buChar char="•"/>
            </a:pP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Activity Form  (fillable in Excel)</a:t>
            </a:r>
            <a:endParaRPr lang="en-US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200150" lvl="2" indent="-285750">
              <a:spcBef>
                <a:spcPct val="20000"/>
              </a:spcBef>
              <a:buClr>
                <a:srgbClr val="0033CC"/>
              </a:buClr>
              <a:buFont typeface="Arial" charset="0"/>
              <a:buChar char="•"/>
            </a:pP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Due to Section Head by 9:00 pm Tuesday of Conference</a:t>
            </a:r>
            <a:endParaRPr lang="en-US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rgbClr val="0033CC"/>
              </a:buClr>
              <a:buFont typeface="Arial" charset="0"/>
              <a:buChar char="•"/>
            </a:pP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Meeting 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Sign-in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Sheet (example)</a:t>
            </a:r>
            <a:endParaRPr lang="en-US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rgbClr val="0033CC"/>
              </a:buClr>
              <a:buFont typeface="Arial" charset="0"/>
              <a:buChar char="•"/>
            </a:pP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Minutes Cover Sheet (fillable in Word)</a:t>
            </a:r>
          </a:p>
          <a:p>
            <a:pPr marL="1200150" lvl="2" indent="-285750">
              <a:spcBef>
                <a:spcPct val="20000"/>
              </a:spcBef>
              <a:buClr>
                <a:srgbClr val="0033CC"/>
              </a:buClr>
              <a:buFont typeface="Arial" charset="0"/>
              <a:buChar char="•"/>
            </a:pP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Attach to minutes when submitting to ASHRAE</a:t>
            </a:r>
            <a:endParaRPr lang="en-US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Arial" charset="0"/>
                <a:cs typeface="Arial" charset="0"/>
              </a:rPr>
              <a:t>Other Forms</a:t>
            </a:r>
          </a:p>
        </p:txBody>
      </p:sp>
      <p:sp>
        <p:nvSpPr>
          <p:cNvPr id="512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ct val="15000"/>
              </a:spcBef>
              <a:buFont typeface="Arial" charset="0"/>
              <a:buNone/>
              <a:defRPr/>
            </a:pPr>
            <a:endParaRPr lang="en-US" altLang="en-US" sz="3200" dirty="0" smtClean="0">
              <a:latin typeface="Arial" charset="0"/>
              <a:cs typeface="Arial" charset="0"/>
            </a:endParaRPr>
          </a:p>
          <a:p>
            <a:pPr marL="0" indent="0" eaLnBrk="1" hangingPunct="1">
              <a:spcBef>
                <a:spcPct val="15000"/>
              </a:spcBef>
              <a:buFont typeface="Arial" charset="0"/>
              <a:buNone/>
              <a:defRPr/>
            </a:pPr>
            <a:endParaRPr lang="en-US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1066800"/>
            <a:ext cx="83058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20000"/>
              </a:spcBef>
              <a:buClr>
                <a:srgbClr val="0033CC"/>
              </a:buClr>
              <a:buFont typeface="Arial" charset="0"/>
              <a:buChar char="•"/>
            </a:pP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Emergency Roster Change</a:t>
            </a:r>
          </a:p>
          <a:p>
            <a:pPr marL="742950" lvl="1" indent="-285750">
              <a:spcBef>
                <a:spcPct val="20000"/>
              </a:spcBef>
              <a:buClr>
                <a:srgbClr val="0033CC"/>
              </a:buClr>
              <a:buFont typeface="Arial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 fill a leadership vacancy</a:t>
            </a:r>
          </a:p>
          <a:p>
            <a:pPr marL="742950" lvl="1" indent="-285750">
              <a:spcBef>
                <a:spcPct val="20000"/>
              </a:spcBef>
              <a:buClr>
                <a:srgbClr val="0033CC"/>
              </a:buClr>
              <a:buFont typeface="Arial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 add a voting member in order to achieve minimum membership</a:t>
            </a:r>
          </a:p>
          <a:p>
            <a:pPr marL="285750" indent="-285750">
              <a:spcBef>
                <a:spcPct val="20000"/>
              </a:spcBef>
              <a:buClr>
                <a:srgbClr val="0033CC"/>
              </a:buClr>
              <a:buFont typeface="Arial" charset="0"/>
              <a:buChar char="•"/>
            </a:pP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Hightower Award </a:t>
            </a:r>
          </a:p>
          <a:p>
            <a:pPr marL="742950" lvl="1" indent="-285750">
              <a:spcBef>
                <a:spcPct val="20000"/>
              </a:spcBef>
              <a:buClr>
                <a:srgbClr val="0033CC"/>
              </a:buClr>
              <a:buFont typeface="Arial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Excellence in technical leadership and contributions in last </a:t>
            </a:r>
            <a:r>
              <a:rPr lang="en-US" sz="24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four years</a:t>
            </a:r>
          </a:p>
          <a:p>
            <a:pPr marL="742950" lvl="1" indent="-285750">
              <a:spcBef>
                <a:spcPct val="20000"/>
              </a:spcBef>
              <a:buClr>
                <a:srgbClr val="0033CC"/>
              </a:buClr>
              <a:buFont typeface="Arial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Due Sept 1</a:t>
            </a:r>
          </a:p>
          <a:p>
            <a:pPr marL="342900" lvl="0" indent="-342900">
              <a:spcBef>
                <a:spcPct val="20000"/>
              </a:spcBef>
              <a:buClr>
                <a:srgbClr val="0033CC"/>
              </a:buClr>
              <a:buFont typeface="Arial" charset="0"/>
              <a:buChar char="•"/>
            </a:pPr>
            <a: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Research 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Forms – access thru Research Webpage</a:t>
            </a:r>
            <a:endParaRPr lang="en-US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rgbClr val="0033CC"/>
              </a:buClr>
              <a:buFont typeface="Arial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RTAR (fillable in Word, including coversheet)</a:t>
            </a:r>
          </a:p>
          <a:p>
            <a:pPr marL="742950" lvl="1" indent="-285750">
              <a:spcBef>
                <a:spcPct val="20000"/>
              </a:spcBef>
              <a:buClr>
                <a:srgbClr val="0033CC"/>
              </a:buClr>
              <a:buFont typeface="Arial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Work Statement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Coversheet</a:t>
            </a:r>
            <a:endParaRPr lang="en-US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8584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Locating Technical Committees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403A05-5463-49C4-8973-D3DFE5829140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00" y="1066800"/>
            <a:ext cx="8593428" cy="508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629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Fourth Heading on TC Webpage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403A05-5463-49C4-8973-D3DFE5829140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82" y="1066800"/>
            <a:ext cx="6745218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300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– Link </a:t>
            </a:r>
            <a:r>
              <a:rPr lang="en-US" smtClean="0"/>
              <a:t>at Third </a:t>
            </a:r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9318B-B3A5-4EDB-BE57-86A93F9B4BD8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219200"/>
            <a:ext cx="6942667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004340"/>
      </p:ext>
    </p:extLst>
  </p:cSld>
  <p:clrMapOvr>
    <a:masterClrMapping/>
  </p:clrMapOvr>
</p:sld>
</file>

<file path=ppt/theme/theme1.xml><?xml version="1.0" encoding="utf-8"?>
<a:theme xmlns:a="http://schemas.openxmlformats.org/drawingml/2006/main" name="Tools for TC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raining Template-Forma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Tools for TCS</Template>
  <TotalTime>112</TotalTime>
  <Words>396</Words>
  <Application>Microsoft Office PowerPoint</Application>
  <PresentationFormat>On-screen Show (4:3)</PresentationFormat>
  <Paragraphs>92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Tools for TCS</vt:lpstr>
      <vt:lpstr>1_Training Template-Format</vt:lpstr>
      <vt:lpstr>Custom Design</vt:lpstr>
      <vt:lpstr>ASHRAE Tools for TCs</vt:lpstr>
      <vt:lpstr>Outline</vt:lpstr>
      <vt:lpstr>Master Calendar</vt:lpstr>
      <vt:lpstr>E-mail alias</vt:lpstr>
      <vt:lpstr>TC Operation Forms</vt:lpstr>
      <vt:lpstr>Other Forms</vt:lpstr>
      <vt:lpstr>Locating Technical Committees</vt:lpstr>
      <vt:lpstr>Fourth Heading on TC Webpage</vt:lpstr>
      <vt:lpstr>Training – Link at Third Heading</vt:lpstr>
      <vt:lpstr>Training – con’t</vt:lpstr>
      <vt:lpstr>Other Support</vt:lpstr>
      <vt:lpstr>Upcoming</vt:lpstr>
      <vt:lpstr>TACcoord1@ashrae.net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ASHRAE Tools for TCs</dc:title>
  <dc:creator>Cynthia</dc:creator>
  <cp:lastModifiedBy>Cynthia</cp:lastModifiedBy>
  <cp:revision>17</cp:revision>
  <dcterms:created xsi:type="dcterms:W3CDTF">2015-05-19T20:19:48Z</dcterms:created>
  <dcterms:modified xsi:type="dcterms:W3CDTF">2015-06-27T14:34:31Z</dcterms:modified>
</cp:coreProperties>
</file>