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983" r:id="rId3"/>
  </p:sldMasterIdLst>
  <p:notesMasterIdLst>
    <p:notesMasterId r:id="rId17"/>
  </p:notesMasterIdLst>
  <p:handoutMasterIdLst>
    <p:handoutMasterId r:id="rId18"/>
  </p:handoutMasterIdLst>
  <p:sldIdLst>
    <p:sldId id="259" r:id="rId4"/>
    <p:sldId id="319" r:id="rId5"/>
    <p:sldId id="320" r:id="rId6"/>
    <p:sldId id="322" r:id="rId7"/>
    <p:sldId id="289" r:id="rId8"/>
    <p:sldId id="321" r:id="rId9"/>
    <p:sldId id="328" r:id="rId10"/>
    <p:sldId id="323" r:id="rId11"/>
    <p:sldId id="324" r:id="rId12"/>
    <p:sldId id="325" r:id="rId13"/>
    <p:sldId id="326" r:id="rId14"/>
    <p:sldId id="327" r:id="rId15"/>
    <p:sldId id="318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79B0DF11-9C5A-456A-9838-5D8D93A2E49D}" type="datetimeFigureOut">
              <a:rPr lang="en-US"/>
              <a:pPr>
                <a:defRPr/>
              </a:pPr>
              <a:t>6/27/2015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C9FCAC30-E340-4CB5-A86B-295270B70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358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D7719D8-B79B-4260-A275-DA869D0D8130}" type="datetimeFigureOut">
              <a:rPr lang="en-US"/>
              <a:pPr>
                <a:defRPr/>
              </a:pPr>
              <a:t>6/27/2015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fld id="{030168E8-3BE0-46C9-B89E-2BB798C5C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245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76200">
            <a:solidFill>
              <a:srgbClr val="FFFF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C:\Users\sreiniche\AppData\Local\Microsoft\Windows\Temporary Internet Files\Content.Outlook\N2DAJC5E\ASHRAE_logo_cmyk-transparen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38442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400800" cy="1470025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33C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22098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972408F8-AF7D-4545-B7AF-424E6E9FF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04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3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62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13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66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0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10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45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id poi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400800" cy="1470025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2209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B173-F433-4CD8-98B7-ABDE52F41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560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3A05-5463-49C4-8973-D3DFE5829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4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66118-28D3-4F78-A23F-1759723A4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88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1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6801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8025-8B64-4B27-97E2-C8F35BF60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318B-B3A5-4EDB-BE57-86A93F9B4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9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CD-FF65-4990-B27A-FDEC168239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48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400"/>
            <a:ext cx="5486400" cy="38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44196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7400"/>
            <a:ext cx="54864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BF82-A59C-4B6A-BC32-32490A1B29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80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53B7-5AFE-4EBB-B763-1A9A64F46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9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9843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D6AE65-7311-4E3D-BBAF-E4E6E0496B0A}" type="datetime1">
              <a:rPr lang="en-US"/>
              <a:pPr>
                <a:defRPr/>
              </a:pPr>
              <a:t>6/27/2015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C3AAEE4-B02F-4E5E-AB30-928C4CB11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76092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2D05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76092"/>
        </a:buClr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98438"/>
            <a:ext cx="7772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8953952-F758-41E9-BDF8-C5D93AA2E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324600"/>
            <a:ext cx="9144000" cy="0"/>
          </a:xfrm>
          <a:prstGeom prst="line">
            <a:avLst/>
          </a:prstGeom>
          <a:ln w="76200">
            <a:solidFill>
              <a:srgbClr val="FFFF00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1" descr="C:\Users\sreiniche\AppData\Local\Microsoft\Windows\Temporary Internet Files\Content.Outlook\N2DAJC5E\ASHRAE_logo_cmyk-transparent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317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33CC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70000"/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DF0D-FF32-46A9-8DDC-F826BD1C4552}" type="datetimeFigureOut">
              <a:rPr lang="en-US" smtClean="0"/>
              <a:t>6/27/2015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0D40-352A-4242-97B6-406103146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6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Hx@ASHRAE.net" TargetMode="External"/><Relationship Id="rId2" Type="http://schemas.openxmlformats.org/officeDocument/2006/relationships/hyperlink" Target="mailto:TCxxyy@ashrae.net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RLx@ASHRAE.ne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/>
          </p:nvPr>
        </p:nvSpPr>
        <p:spPr>
          <a:xfrm>
            <a:off x="1219200" y="2362200"/>
            <a:ext cx="6400800" cy="1470025"/>
          </a:xfrm>
        </p:spPr>
        <p:txBody>
          <a:bodyPr/>
          <a:lstStyle/>
          <a:p>
            <a:pPr algn="ctr" eaLnBrk="1" hangingPunct="1"/>
            <a:r>
              <a:rPr lang="en-US" altLang="en-US" sz="3600" i="1" dirty="0" smtClean="0">
                <a:latin typeface="Arial" charset="0"/>
                <a:cs typeface="Arial" charset="0"/>
              </a:rPr>
              <a:t>ASHRAE Tools for TCs</a:t>
            </a:r>
            <a:endParaRPr lang="en-US" altLang="en-US" sz="2800" b="0" i="1" dirty="0" smtClean="0">
              <a:latin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458200" cy="1295400"/>
          </a:xfrm>
        </p:spPr>
        <p:txBody>
          <a:bodyPr/>
          <a:lstStyle/>
          <a:p>
            <a:pPr algn="ctr"/>
            <a:r>
              <a:rPr lang="en-US" sz="2000" dirty="0" smtClean="0"/>
              <a:t>Module developed by</a:t>
            </a:r>
          </a:p>
          <a:p>
            <a:pPr algn="ctr"/>
            <a:r>
              <a:rPr lang="en-US" sz="2000" b="1" dirty="0" smtClean="0"/>
              <a:t>Cynthia Gage</a:t>
            </a:r>
            <a:r>
              <a:rPr lang="en-US" sz="2000" dirty="0" smtClean="0"/>
              <a:t>	</a:t>
            </a:r>
          </a:p>
          <a:p>
            <a:pPr algn="ctr"/>
            <a:r>
              <a:rPr lang="en-US" sz="1800" dirty="0" smtClean="0"/>
              <a:t>Technical Activities Committee</a:t>
            </a:r>
          </a:p>
        </p:txBody>
      </p:sp>
    </p:spTree>
  </p:cSld>
  <p:clrMapOvr>
    <a:masterClrMapping/>
  </p:clrMapOvr>
  <p:transition advTm="15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9318B-B3A5-4EDB-BE57-86A93F9B4BD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688662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50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Support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/>
              <a:t>Conference calls and web meetings</a:t>
            </a:r>
          </a:p>
          <a:p>
            <a:pPr lvl="1"/>
            <a:r>
              <a:rPr lang="en-US" dirty="0" smtClean="0"/>
              <a:t>Remote participation for TC meeting at conference</a:t>
            </a:r>
          </a:p>
          <a:p>
            <a:pPr lvl="1"/>
            <a:r>
              <a:rPr lang="en-US" dirty="0" smtClean="0"/>
              <a:t>Meetings between conferences</a:t>
            </a:r>
          </a:p>
          <a:p>
            <a:pPr lvl="1"/>
            <a:r>
              <a:rPr lang="en-US" dirty="0" smtClean="0"/>
              <a:t>Interested? Info request found on main TC webpage</a:t>
            </a:r>
          </a:p>
          <a:p>
            <a:r>
              <a:rPr lang="en-US" dirty="0" smtClean="0"/>
              <a:t>Collaboration tools</a:t>
            </a:r>
          </a:p>
          <a:p>
            <a:pPr lvl="1"/>
            <a:r>
              <a:rPr lang="en-US" dirty="0" err="1" smtClean="0"/>
              <a:t>ASHRAExchange</a:t>
            </a:r>
            <a:endParaRPr lang="en-US" dirty="0" smtClean="0"/>
          </a:p>
          <a:p>
            <a:pPr lvl="2"/>
            <a:r>
              <a:rPr lang="en-US" dirty="0" smtClean="0"/>
              <a:t>Forum discussions</a:t>
            </a:r>
          </a:p>
          <a:p>
            <a:pPr lvl="1"/>
            <a:r>
              <a:rPr lang="en-US" dirty="0" smtClean="0"/>
              <a:t>ECC evaluating Basecamp</a:t>
            </a:r>
          </a:p>
          <a:p>
            <a:pPr lvl="2"/>
            <a:r>
              <a:rPr lang="en-US" dirty="0" smtClean="0"/>
              <a:t>TC-specific discussions</a:t>
            </a:r>
            <a:endParaRPr lang="en-US" dirty="0"/>
          </a:p>
          <a:p>
            <a:pPr lvl="2"/>
            <a:r>
              <a:rPr lang="en-US" dirty="0"/>
              <a:t>Sharing documents in development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9318B-B3A5-4EDB-BE57-86A93F9B4BD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9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TC webpage format (in development)</a:t>
            </a:r>
          </a:p>
          <a:p>
            <a:pPr lvl="1"/>
            <a:r>
              <a:rPr lang="en-US" dirty="0"/>
              <a:t>Reduce webmaster’s work load</a:t>
            </a:r>
          </a:p>
          <a:p>
            <a:pPr lvl="2"/>
            <a:r>
              <a:rPr lang="en-US" dirty="0"/>
              <a:t>Eliminate html</a:t>
            </a:r>
          </a:p>
          <a:p>
            <a:pPr lvl="2"/>
            <a:r>
              <a:rPr lang="en-US" dirty="0"/>
              <a:t>Auto-loading of info ASHRAE HQ has (i.e. TC membership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Includes a mobile-friendly format</a:t>
            </a:r>
          </a:p>
          <a:p>
            <a:pPr lvl="1"/>
            <a:r>
              <a:rPr lang="en-US" dirty="0" smtClean="0"/>
              <a:t>Hosted on ASHRAE server</a:t>
            </a:r>
          </a:p>
          <a:p>
            <a:pPr lvl="1"/>
            <a:r>
              <a:rPr lang="en-US" dirty="0" smtClean="0"/>
              <a:t>Initial roll-out ≈ </a:t>
            </a:r>
            <a:r>
              <a:rPr lang="en-US" dirty="0" smtClean="0"/>
              <a:t>Fall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Additional features anticipated</a:t>
            </a:r>
          </a:p>
          <a:p>
            <a:pPr lvl="2"/>
            <a:r>
              <a:rPr lang="en-US" dirty="0" smtClean="0"/>
              <a:t>Auto-loading of other HQ information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3A05-5463-49C4-8973-D3DFE582914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31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TACcoord1@ashrae.net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pic>
        <p:nvPicPr>
          <p:cNvPr id="27651" name="Picture 5" descr="C:\Documents and Settings\cmarriott\Local Settings\Temporary Internet Files\Content.IE5\1DOFFK2O\MC90036316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371600"/>
            <a:ext cx="3352800" cy="4413250"/>
          </a:xfrm>
        </p:spPr>
      </p:pic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4F0099-85FC-47FF-87C5-E9720C43BCC5}" type="slidenum">
              <a:rPr lang="en-US" altLang="en-US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13</a:t>
            </a:fld>
            <a:endParaRPr lang="en-US" altLang="en-US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Ethics, Bias, and Conflict of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98438"/>
            <a:ext cx="7543800" cy="5635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Master Calendar</a:t>
            </a:r>
          </a:p>
          <a:p>
            <a:r>
              <a:rPr lang="en-US" dirty="0" smtClean="0"/>
              <a:t>E-mail aliases</a:t>
            </a:r>
          </a:p>
          <a:p>
            <a:pPr lvl="0"/>
            <a:r>
              <a:rPr lang="en-US" dirty="0" smtClean="0"/>
              <a:t>On-line Forms</a:t>
            </a:r>
          </a:p>
          <a:p>
            <a:pPr lvl="1"/>
            <a:r>
              <a:rPr lang="en-US" dirty="0" smtClean="0"/>
              <a:t>For meeting operations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Other support</a:t>
            </a:r>
          </a:p>
          <a:p>
            <a:pPr lvl="1"/>
            <a:r>
              <a:rPr lang="en-US" dirty="0" smtClean="0"/>
              <a:t>Conference calls and web meetings</a:t>
            </a:r>
          </a:p>
          <a:p>
            <a:pPr lvl="1"/>
            <a:r>
              <a:rPr lang="en-US" dirty="0" smtClean="0"/>
              <a:t>Collaboration tools – in testing by ECC</a:t>
            </a:r>
          </a:p>
          <a:p>
            <a:pPr lvl="0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408F8-AF7D-4545-B7AF-424E6E9FFC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02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926185"/>
          </a:xfrm>
        </p:spPr>
        <p:txBody>
          <a:bodyPr/>
          <a:lstStyle/>
          <a:p>
            <a:r>
              <a:rPr lang="en-US" sz="2400" dirty="0" smtClean="0"/>
              <a:t>Shows all due dates for the society year</a:t>
            </a:r>
          </a:p>
          <a:p>
            <a:r>
              <a:rPr lang="en-US" sz="2400" dirty="0" smtClean="0"/>
              <a:t>Updated shortly after the summer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3A05-5463-49C4-8973-D3DFE582914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9370"/>
            <a:ext cx="8229600" cy="24472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4426623"/>
            <a:ext cx="8305800" cy="188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Simplifies contacting procedures</a:t>
            </a:r>
          </a:p>
          <a:p>
            <a:r>
              <a:rPr lang="en-US" sz="2400" dirty="0" smtClean="0"/>
              <a:t>YOUR alias is </a:t>
            </a:r>
            <a:r>
              <a:rPr lang="en-US" sz="2400" dirty="0" smtClean="0">
                <a:hlinkClick r:id="rId2"/>
              </a:rPr>
              <a:t>TCxxyy@ashrae.net</a:t>
            </a:r>
            <a:endParaRPr lang="en-US" sz="2400" dirty="0" smtClean="0"/>
          </a:p>
          <a:p>
            <a:pPr lvl="1"/>
            <a:r>
              <a:rPr lang="en-US" sz="2000" dirty="0" smtClean="0"/>
              <a:t>Where xx is two-digit section number (e.g. 08)</a:t>
            </a:r>
          </a:p>
          <a:p>
            <a:pPr lvl="1"/>
            <a:r>
              <a:rPr lang="en-US" sz="2000" dirty="0" smtClean="0"/>
              <a:t>Where </a:t>
            </a:r>
            <a:r>
              <a:rPr lang="en-US" sz="2000" dirty="0" err="1" smtClean="0"/>
              <a:t>yy</a:t>
            </a:r>
            <a:r>
              <a:rPr lang="en-US" sz="2000" dirty="0" smtClean="0"/>
              <a:t> is two digit TC number (e.g. 01)</a:t>
            </a:r>
          </a:p>
          <a:p>
            <a:pPr lvl="1"/>
            <a:r>
              <a:rPr lang="en-US" sz="2000" dirty="0"/>
              <a:t>Position Alias is attached to primary e-mail address in ASHRAE Bio</a:t>
            </a:r>
          </a:p>
          <a:p>
            <a:r>
              <a:rPr lang="en-US" sz="2400" dirty="0" smtClean="0"/>
              <a:t>Similarly</a:t>
            </a:r>
          </a:p>
          <a:p>
            <a:pPr lvl="1"/>
            <a:r>
              <a:rPr lang="en-US" sz="2000" dirty="0" smtClean="0"/>
              <a:t>Section Head – </a:t>
            </a:r>
            <a:r>
              <a:rPr lang="en-US" sz="2000" dirty="0" smtClean="0">
                <a:hlinkClick r:id="rId3"/>
              </a:rPr>
              <a:t>SHx@ASHRAE.net</a:t>
            </a:r>
            <a:endParaRPr lang="en-US" sz="2000" dirty="0" smtClean="0"/>
          </a:p>
          <a:p>
            <a:pPr lvl="1"/>
            <a:r>
              <a:rPr lang="en-US" sz="2000" dirty="0" smtClean="0"/>
              <a:t>RAC liaison – </a:t>
            </a:r>
            <a:r>
              <a:rPr lang="en-US" sz="2000" dirty="0" smtClean="0">
                <a:hlinkClick r:id="rId4"/>
              </a:rPr>
              <a:t>RLx@ASHRAE.net</a:t>
            </a:r>
            <a:endParaRPr lang="en-US" sz="2000" dirty="0" smtClean="0"/>
          </a:p>
          <a:p>
            <a:pPr lvl="1"/>
            <a:r>
              <a:rPr lang="en-US" sz="2000" dirty="0" smtClean="0"/>
              <a:t>Where x is Section number (e.g. 8)</a:t>
            </a:r>
          </a:p>
          <a:p>
            <a:r>
              <a:rPr lang="en-US" sz="2400" dirty="0" smtClean="0"/>
              <a:t>Alias list also has names of present position holder</a:t>
            </a:r>
          </a:p>
          <a:p>
            <a:r>
              <a:rPr lang="en-US" sz="2400" dirty="0" smtClean="0"/>
              <a:t>ASHRAE staff also have aliases.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3A05-5463-49C4-8973-D3DFE582914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95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TC Operation Forms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5000"/>
              </a:spcBef>
              <a:buFont typeface="Arial" charset="0"/>
              <a:buNone/>
              <a:defRPr/>
            </a:pPr>
            <a:endParaRPr lang="en-US" altLang="en-US" sz="3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15000"/>
              </a:spcBef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305800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TC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Meeting Request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</a:t>
            </a:r>
          </a:p>
          <a:p>
            <a:pPr marL="800100" lvl="1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ASHRAE staff prefers to have forms</a:t>
            </a:r>
          </a:p>
          <a:p>
            <a:pPr marL="1257300" lvl="2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Default: same MAIN meeting time and space requirements</a:t>
            </a:r>
          </a:p>
          <a:p>
            <a:pPr marL="1257300" lvl="2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changes are needed, forms due 3 months prior to meeting</a:t>
            </a:r>
          </a:p>
          <a:p>
            <a:pPr marL="800100" lvl="1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Subcommittee meetings </a:t>
            </a:r>
            <a:r>
              <a:rPr lang="en-US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must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be requested at each meeting</a:t>
            </a:r>
          </a:p>
          <a:p>
            <a:pPr marL="800100" lvl="1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Due dates for forms are on Master Calendar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Routine Forms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Activity Form  (fillable in Excel)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Due to Section Head by 9:00 pm Tuesday of Conference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Meeting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Sign-in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Sheet (example)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Minutes Cover Sheet (fillable in Word)</a:t>
            </a:r>
          </a:p>
          <a:p>
            <a:pPr marL="1200150" lvl="2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Attach to minutes when submitting to ASHRAE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Other Forms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5000"/>
              </a:spcBef>
              <a:buFont typeface="Arial" charset="0"/>
              <a:buNone/>
              <a:defRPr/>
            </a:pPr>
            <a:endParaRPr lang="en-US" altLang="en-US" sz="3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15000"/>
              </a:spcBef>
              <a:buFont typeface="Arial" charset="0"/>
              <a:buNone/>
              <a:defRPr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066800"/>
            <a:ext cx="8305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Emergency Roster Change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fill a leadership vacancy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add a voting member in order to achieve minimum membership</a:t>
            </a:r>
          </a:p>
          <a:p>
            <a:pPr marL="285750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Hightower Award 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Excellence in technical leadership and contributions in last </a:t>
            </a:r>
            <a:r>
              <a:rPr lang="en-US" sz="24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four years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Due Sept 1</a:t>
            </a:r>
          </a:p>
          <a:p>
            <a:pPr marL="342900" lvl="0" indent="-34290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Research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Forms – access thru Research Webpage</a:t>
            </a:r>
            <a:endParaRPr lang="en-U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RTAR (fillable in Word, including coversheet)</a:t>
            </a:r>
          </a:p>
          <a:p>
            <a:pPr marL="742950" lvl="1" indent="-285750">
              <a:spcBef>
                <a:spcPct val="20000"/>
              </a:spcBef>
              <a:buClr>
                <a:srgbClr val="0033CC"/>
              </a:buClr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 Statement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Coversheet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5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Technical Committees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3A05-5463-49C4-8973-D3DFE582914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066800"/>
            <a:ext cx="8593428" cy="508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2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Heading on TC Webpage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3A05-5463-49C4-8973-D3DFE582914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82" y="1066800"/>
            <a:ext cx="674521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0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– Link </a:t>
            </a:r>
            <a:r>
              <a:rPr lang="en-US" smtClean="0"/>
              <a:t>at Third </a:t>
            </a:r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9318B-B3A5-4EDB-BE57-86A93F9B4B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694266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04340"/>
      </p:ext>
    </p:extLst>
  </p:cSld>
  <p:clrMapOvr>
    <a:masterClrMapping/>
  </p:clrMapOvr>
</p:sld>
</file>

<file path=ppt/theme/theme1.xml><?xml version="1.0" encoding="utf-8"?>
<a:theme xmlns:a="http://schemas.openxmlformats.org/drawingml/2006/main" name="Tools for T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aining Template-For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Tools for TCS</Template>
  <TotalTime>112</TotalTime>
  <Words>396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Tools for TCS</vt:lpstr>
      <vt:lpstr>1_Training Template-Format</vt:lpstr>
      <vt:lpstr>Custom Design</vt:lpstr>
      <vt:lpstr>ASHRAE Tools for TCs</vt:lpstr>
      <vt:lpstr>Outline</vt:lpstr>
      <vt:lpstr>Master Calendar</vt:lpstr>
      <vt:lpstr>E-mail alias</vt:lpstr>
      <vt:lpstr>TC Operation Forms</vt:lpstr>
      <vt:lpstr>Other Forms</vt:lpstr>
      <vt:lpstr>Locating Technical Committees</vt:lpstr>
      <vt:lpstr>Fourth Heading on TC Webpage</vt:lpstr>
      <vt:lpstr>Training – Link at Third Heading</vt:lpstr>
      <vt:lpstr>Training – con’t</vt:lpstr>
      <vt:lpstr>Other Support</vt:lpstr>
      <vt:lpstr>Upcoming</vt:lpstr>
      <vt:lpstr>TACcoord1@ashrae.net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ASHRAE Tools for TCs</dc:title>
  <dc:creator>Cynthia</dc:creator>
  <cp:lastModifiedBy>Cynthia</cp:lastModifiedBy>
  <cp:revision>17</cp:revision>
  <dcterms:created xsi:type="dcterms:W3CDTF">2015-05-19T20:19:48Z</dcterms:created>
  <dcterms:modified xsi:type="dcterms:W3CDTF">2015-06-27T14:34:31Z</dcterms:modified>
</cp:coreProperties>
</file>