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56" r:id="rId1"/>
  </p:sldMasterIdLst>
  <p:notesMasterIdLst>
    <p:notesMasterId r:id="rId23"/>
  </p:notesMasterIdLst>
  <p:handoutMasterIdLst>
    <p:handoutMasterId r:id="rId24"/>
  </p:handoutMasterIdLst>
  <p:sldIdLst>
    <p:sldId id="268" r:id="rId2"/>
    <p:sldId id="312" r:id="rId3"/>
    <p:sldId id="270" r:id="rId4"/>
    <p:sldId id="287" r:id="rId5"/>
    <p:sldId id="273" r:id="rId6"/>
    <p:sldId id="274" r:id="rId7"/>
    <p:sldId id="272" r:id="rId8"/>
    <p:sldId id="275" r:id="rId9"/>
    <p:sldId id="317" r:id="rId10"/>
    <p:sldId id="321" r:id="rId11"/>
    <p:sldId id="322" r:id="rId12"/>
    <p:sldId id="286" r:id="rId13"/>
    <p:sldId id="283" r:id="rId14"/>
    <p:sldId id="285" r:id="rId15"/>
    <p:sldId id="291" r:id="rId16"/>
    <p:sldId id="315" r:id="rId17"/>
    <p:sldId id="316" r:id="rId18"/>
    <p:sldId id="280" r:id="rId19"/>
    <p:sldId id="324" r:id="rId20"/>
    <p:sldId id="290" r:id="rId21"/>
    <p:sldId id="314" r:id="rId22"/>
  </p:sldIdLst>
  <p:sldSz cx="9144000" cy="6858000" type="overhead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3300"/>
    <a:srgbClr val="006666"/>
    <a:srgbClr val="003399"/>
    <a:srgbClr val="336699"/>
    <a:srgbClr val="008080"/>
    <a:srgbClr val="0099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547" autoAdjust="0"/>
    <p:restoredTop sz="97407" autoAdjust="0"/>
  </p:normalViewPr>
  <p:slideViewPr>
    <p:cSldViewPr>
      <p:cViewPr varScale="1">
        <p:scale>
          <a:sx n="132" d="100"/>
          <a:sy n="132" d="100"/>
        </p:scale>
        <p:origin x="768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2346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2301A14-0067-41F2-90F1-68DE858072AB}" type="datetime1">
              <a:rPr lang="en-US"/>
              <a:pPr>
                <a:defRPr/>
              </a:pPr>
              <a:t>6/15/2017</a:t>
            </a:fld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507B940E-B95C-4297-8842-A9A53F71C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80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9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38BC114-DB40-40BD-B496-13013E233203}" type="datetime1">
              <a:rPr lang="en-US"/>
              <a:pPr>
                <a:defRPr/>
              </a:pPr>
              <a:t>6/15/2017</a:t>
            </a:fld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3B17007-3696-4E81-8F86-B1A0FC0DD2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1105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96913" lvl="1" indent="-225425" eaLnBrk="1" fontAlgn="auto" hangingPunct="1">
              <a:lnSpc>
                <a:spcPct val="120000"/>
              </a:lnSpc>
              <a:spcBef>
                <a:spcPts val="324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1000" dirty="0" smtClean="0"/>
              <a:t>Work closely with you</a:t>
            </a:r>
          </a:p>
          <a:p>
            <a:pPr marL="696913" lvl="1" indent="-225425" eaLnBrk="1" fontAlgn="auto" hangingPunct="1">
              <a:lnSpc>
                <a:spcPct val="120000"/>
              </a:lnSpc>
              <a:spcBef>
                <a:spcPts val="324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1000" dirty="0" smtClean="0"/>
              <a:t>Your contact with publisher—ASHRAE</a:t>
            </a:r>
          </a:p>
          <a:p>
            <a:pPr marL="696913" lvl="1" indent="-225425" eaLnBrk="1" fontAlgn="auto" hangingPunct="1">
              <a:lnSpc>
                <a:spcPct val="120000"/>
              </a:lnSpc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000" dirty="0" smtClean="0"/>
              <a:t>One liaison for each Handbook volume in which TC has a chapter</a:t>
            </a:r>
          </a:p>
          <a:p>
            <a:pPr marL="696913" lvl="1" indent="-225425" eaLnBrk="1" fontAlgn="auto" hangingPunct="1">
              <a:lnSpc>
                <a:spcPct val="120000"/>
              </a:lnSpc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000" dirty="0" smtClean="0"/>
              <a:t>Your TC may have more than one liaison! (e.g., TCs 5.3 and 6.1 have three, several have two, most have one.)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600" dirty="0" smtClean="0"/>
              <a:t>	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338BC114-DB40-40BD-B496-13013E233203}" type="datetime1">
              <a:rPr lang="en-US" smtClean="0"/>
              <a:pPr>
                <a:defRPr/>
              </a:pPr>
              <a:t>6/15/2017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3B17007-3696-4E81-8F86-B1A0FC0DD24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621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C8A70C12-29ED-41D6-8E1B-30DD443201A8}" type="datetime1">
              <a:rPr lang="en-US" smtClean="0"/>
              <a:pPr/>
              <a:t>6/15/2017</a:t>
            </a:fld>
            <a:endParaRPr lang="en-US" smtClean="0"/>
          </a:p>
        </p:txBody>
      </p:sp>
      <p:sp>
        <p:nvSpPr>
          <p:cNvPr id="34819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DFB662-8263-474D-990D-12C6003961EC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4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9543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eaLnBrk="1" hangingPunct="1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F4E4538-AF7E-4921-89A5-4C6FF36B5F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EAC6A-10B3-46F3-B72F-DF5C58986B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3FA21-2367-4A5D-B3BD-C7D4FEB9DD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97783-05A6-4194-88E8-E82234E7E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hangingPunct="1"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0C3F98-9FE3-4E90-95DC-102010B02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24FABE-AA23-493B-86C2-1D8F26AF91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17A1807-4766-4DB3-BA81-02E48A0FFF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BF81E5D-215C-44CC-B1D0-F982614B2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2F405-640F-495D-82C9-5D74FF13A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EE0693-14AC-4F17-BF3B-634665C6D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hangingPunct="1"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ED6BFFE-F4B6-4382-9C56-A774877687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5D4A834-ACED-479D-B22F-D2D35AAE63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3" r:id="rId2"/>
    <p:sldLayoutId id="2147484088" r:id="rId3"/>
    <p:sldLayoutId id="2147484089" r:id="rId4"/>
    <p:sldLayoutId id="2147484090" r:id="rId5"/>
    <p:sldLayoutId id="2147484091" r:id="rId6"/>
    <p:sldLayoutId id="2147484084" r:id="rId7"/>
    <p:sldLayoutId id="2147484092" r:id="rId8"/>
    <p:sldLayoutId id="2147484093" r:id="rId9"/>
    <p:sldLayoutId id="2147484085" r:id="rId10"/>
    <p:sldLayoutId id="214748408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Excel_97-2003_Worksheet1.xls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authoring.ashrae.or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05000"/>
            <a:ext cx="7086600" cy="4648200"/>
          </a:xfrm>
        </p:spPr>
        <p:txBody>
          <a:bodyPr lIns="0" rIns="0"/>
          <a:lstStyle/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tabLst>
                <a:tab pos="1139825" algn="ctr"/>
                <a:tab pos="4225925" algn="ctr"/>
                <a:tab pos="7083425" algn="ctr"/>
              </a:tabLst>
            </a:pPr>
            <a:r>
              <a:rPr lang="en-US" sz="2400" dirty="0" smtClean="0"/>
              <a:t>for</a:t>
            </a: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tabLst>
                <a:tab pos="1139825" algn="ctr"/>
                <a:tab pos="4225925" algn="ctr"/>
                <a:tab pos="7083425" algn="ctr"/>
              </a:tabLst>
            </a:pPr>
            <a:r>
              <a:rPr lang="en-US" sz="3600" dirty="0" smtClean="0"/>
              <a:t>TC Handbook Subcommittee</a:t>
            </a: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tabLst>
                <a:tab pos="1139825" algn="ctr"/>
                <a:tab pos="4225925" algn="ctr"/>
                <a:tab pos="7083425" algn="ctr"/>
              </a:tabLst>
            </a:pPr>
            <a:r>
              <a:rPr lang="en-US" sz="3600" dirty="0" smtClean="0"/>
              <a:t>Chairs and Members</a:t>
            </a: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tabLst>
                <a:tab pos="1139825" algn="ctr"/>
                <a:tab pos="4225925" algn="ctr"/>
                <a:tab pos="7083425" algn="ctr"/>
              </a:tabLst>
            </a:pPr>
            <a:endParaRPr lang="en-US" sz="2800" dirty="0" smtClean="0"/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tabLst>
                <a:tab pos="1139825" algn="ctr"/>
                <a:tab pos="4225925" algn="ctr"/>
                <a:tab pos="7083425" algn="ctr"/>
              </a:tabLst>
            </a:pPr>
            <a:r>
              <a:rPr lang="en-US" sz="2500" dirty="0" smtClean="0"/>
              <a:t>June 25, 2017</a:t>
            </a: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tabLst>
                <a:tab pos="1139825" algn="ctr"/>
                <a:tab pos="4225925" algn="ctr"/>
                <a:tab pos="7083425" algn="ctr"/>
              </a:tabLst>
            </a:pPr>
            <a:endParaRPr lang="en-US" sz="2800" dirty="0" smtClean="0"/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tabLst>
                <a:tab pos="1139825" algn="ctr"/>
                <a:tab pos="4225925" algn="ctr"/>
                <a:tab pos="7083425" algn="ctr"/>
              </a:tabLst>
            </a:pPr>
            <a:r>
              <a:rPr lang="en-US" sz="2800" dirty="0" smtClean="0"/>
              <a:t>	          </a:t>
            </a:r>
            <a:r>
              <a:rPr lang="en-US" sz="2000" dirty="0" smtClean="0"/>
              <a:t>Michael Patton	                     Forrest Yount	</a:t>
            </a: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tabLst>
                <a:tab pos="1139825" algn="ctr"/>
                <a:tab pos="4225925" algn="ctr"/>
                <a:tab pos="7083425" algn="ctr"/>
              </a:tabLst>
            </a:pPr>
            <a:r>
              <a:rPr lang="en-US" sz="1900" b="1" i="1" dirty="0" smtClean="0"/>
              <a:t>	            </a:t>
            </a:r>
            <a:r>
              <a:rPr lang="en-US" sz="1600" dirty="0" smtClean="0"/>
              <a:t>Training Leader	                    Handbook Committee Chair</a:t>
            </a: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tabLst>
                <a:tab pos="1139825" algn="ctr"/>
                <a:tab pos="4225925" algn="ctr"/>
                <a:tab pos="7083425" algn="ctr"/>
              </a:tabLst>
            </a:pPr>
            <a:endParaRPr lang="en-US" sz="1600" dirty="0" smtClean="0"/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tabLst>
                <a:tab pos="1139825" algn="ctr"/>
                <a:tab pos="4225925" algn="ctr"/>
                <a:tab pos="7083425" algn="ctr"/>
              </a:tabLst>
            </a:pPr>
            <a:r>
              <a:rPr lang="en-US" sz="2000" dirty="0" smtClean="0"/>
              <a:t>Heather Kennedy</a:t>
            </a: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tabLst>
                <a:tab pos="1139825" algn="ctr"/>
                <a:tab pos="4225925" algn="ctr"/>
                <a:tab pos="7083425" algn="ctr"/>
              </a:tabLst>
            </a:pPr>
            <a:r>
              <a:rPr lang="en-US" sz="1600" dirty="0" smtClean="0"/>
              <a:t>        Handbook Staff Managing Editor	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67B53F1-6F98-48C5-9A50-B83415795C2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/>
              <a:t> ASHRAE Handbook </a:t>
            </a:r>
            <a:r>
              <a:rPr lang="en-US" dirty="0" smtClean="0"/>
              <a:t>Training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2133600" y="762000"/>
            <a:ext cx="5486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600" dirty="0">
                <a:latin typeface="+mj-lt"/>
              </a:rPr>
              <a:t>Handbook </a:t>
            </a:r>
            <a:r>
              <a:rPr lang="en-US" sz="3600">
                <a:latin typeface="+mj-lt"/>
              </a:rPr>
              <a:t>Central </a:t>
            </a:r>
            <a:endParaRPr lang="en-US" sz="2000" dirty="0">
              <a:latin typeface="+mj-lt"/>
            </a:endParaRPr>
          </a:p>
        </p:txBody>
      </p:sp>
      <p:sp>
        <p:nvSpPr>
          <p:cNvPr id="38915" name="Rectangle 4"/>
          <p:cNvSpPr>
            <a:spLocks noChangeArrowheads="1"/>
          </p:cNvSpPr>
          <p:nvPr/>
        </p:nvSpPr>
        <p:spPr bwMode="auto">
          <a:xfrm>
            <a:off x="1219200" y="1447800"/>
            <a:ext cx="7010400" cy="503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  <a:spcAft>
                <a:spcPts val="600"/>
              </a:spcAft>
              <a:buClr>
                <a:schemeClr val="accent1"/>
              </a:buClr>
              <a:buSzPct val="150000"/>
              <a:buFont typeface="Lucida Sans Unicode" pitchFamily="34" charset="0"/>
              <a:buChar char="‣"/>
              <a:defRPr/>
            </a:pPr>
            <a:r>
              <a:rPr lang="en-US" sz="2800" smtClean="0"/>
              <a:t>ASHRAE Authoring Portal </a:t>
            </a:r>
          </a:p>
          <a:p>
            <a:pPr algn="l">
              <a:lnSpc>
                <a:spcPct val="150000"/>
              </a:lnSpc>
              <a:spcAft>
                <a:spcPts val="600"/>
              </a:spcAft>
              <a:buClr>
                <a:schemeClr val="accent1"/>
              </a:buClr>
              <a:buSzPct val="150000"/>
              <a:buFont typeface="Lucida Sans Unicode" pitchFamily="34" charset="0"/>
              <a:buChar char="‣"/>
              <a:defRPr/>
            </a:pPr>
            <a:r>
              <a:rPr lang="en-US" sz="2800" smtClean="0">
                <a:latin typeface="+mn-lt"/>
              </a:rPr>
              <a:t>Important </a:t>
            </a:r>
            <a:r>
              <a:rPr lang="en-US" sz="2800" dirty="0">
                <a:latin typeface="+mn-lt"/>
              </a:rPr>
              <a:t>Documents</a:t>
            </a:r>
          </a:p>
          <a:p>
            <a:pPr lvl="1" algn="l"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sz="2400" dirty="0">
                <a:latin typeface="+mn-lt"/>
              </a:rPr>
              <a:t>Authors and Revisers Guide (ARG)</a:t>
            </a:r>
          </a:p>
          <a:p>
            <a:pPr lvl="1" algn="l"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sz="2400" dirty="0">
                <a:latin typeface="+mn-lt"/>
              </a:rPr>
              <a:t>Training PowerPoint Presentations   </a:t>
            </a:r>
          </a:p>
          <a:p>
            <a:pPr lvl="1" algn="l"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sz="2400" dirty="0">
                <a:latin typeface="+mn-lt"/>
              </a:rPr>
              <a:t>Chapter Review Form </a:t>
            </a:r>
          </a:p>
          <a:p>
            <a:pPr lvl="1" algn="l"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sz="2400" dirty="0">
                <a:latin typeface="+mn-lt"/>
              </a:rPr>
              <a:t>Chapter List by Volume/TC/Schedule  </a:t>
            </a:r>
          </a:p>
          <a:p>
            <a:pPr lvl="1" algn="l"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sz="2400" dirty="0">
                <a:latin typeface="+mn-lt"/>
              </a:rPr>
              <a:t>Checklist for TCs </a:t>
            </a:r>
          </a:p>
          <a:p>
            <a:pPr lvl="1" algn="l"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sz="2400" dirty="0">
                <a:latin typeface="+mn-lt"/>
              </a:rPr>
              <a:t>List of Liaisons by Volume/TC  </a:t>
            </a:r>
          </a:p>
          <a:p>
            <a:pPr lvl="1" algn="l"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n-lt"/>
              </a:rPr>
              <a:t>Guidelines for Handbook </a:t>
            </a:r>
            <a:r>
              <a:rPr lang="en-US" sz="2400" smtClean="0">
                <a:latin typeface="+mn-lt"/>
              </a:rPr>
              <a:t>Online features</a:t>
            </a:r>
          </a:p>
          <a:p>
            <a:pPr lvl="1" algn="l"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sz="2400" smtClean="0">
                <a:latin typeface="+mn-lt"/>
              </a:rPr>
              <a:t>Sample Handbook Revision Schedule</a:t>
            </a:r>
            <a:endParaRPr lang="en-US" sz="24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938" name="Object 2202"/>
          <p:cNvGraphicFramePr>
            <a:graphicFrameLocks noGrp="1" noChangeAspect="1"/>
          </p:cNvGraphicFramePr>
          <p:nvPr>
            <p:ph idx="1"/>
          </p:nvPr>
        </p:nvGraphicFramePr>
        <p:xfrm>
          <a:off x="762000" y="1522413"/>
          <a:ext cx="7745413" cy="434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Worksheet" r:id="rId4" imgW="8515485" imgH="4771957" progId="Excel.Sheet.8">
                  <p:embed/>
                </p:oleObj>
              </mc:Choice>
              <mc:Fallback>
                <p:oleObj name="Worksheet" r:id="rId4" imgW="8515485" imgH="4771957" progId="Excel.Sheet.8">
                  <p:embed/>
                  <p:pic>
                    <p:nvPicPr>
                      <p:cNvPr id="0" name="Object 22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522413"/>
                        <a:ext cx="7745413" cy="434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EC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99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5DBEB13-6098-460B-A505-5BC827FD14B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title"/>
          </p:nvPr>
        </p:nvSpPr>
        <p:spPr/>
        <p:txBody>
          <a:bodyPr lIns="0" tIns="46038" rIns="0" bIns="46038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/>
              <a:t>Sample Handbook Revision Schedule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981200"/>
            <a:ext cx="6710363" cy="3429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Char char="q"/>
            </a:pPr>
            <a:endParaRPr lang="en-CA" sz="1100" b="1" i="1" u="sng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SzPct val="150000"/>
              <a:buFont typeface="Lucida Sans Unicode" pitchFamily="34" charset="0"/>
              <a:buChar char="‣"/>
            </a:pPr>
            <a:r>
              <a:rPr lang="en-US" sz="2600" smtClean="0"/>
              <a:t>Download from Handbook Central</a:t>
            </a:r>
            <a:endParaRPr lang="en-US" sz="2600" u="sng" smtClean="0"/>
          </a:p>
          <a:p>
            <a:pPr eaLnBrk="1" hangingPunct="1">
              <a:lnSpc>
                <a:spcPct val="80000"/>
              </a:lnSpc>
              <a:buSzPct val="150000"/>
              <a:buFont typeface="Lucida Sans Unicode" pitchFamily="34" charset="0"/>
              <a:buChar char="‣"/>
            </a:pPr>
            <a:r>
              <a:rPr lang="en-US" sz="2600" smtClean="0"/>
              <a:t>Covers philosophy, formatting, and submission requirements for chapters</a:t>
            </a: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US" smtClean="0">
              <a:solidFill>
                <a:srgbClr val="FF3300"/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smtClean="0">
                <a:solidFill>
                  <a:srgbClr val="FF3300"/>
                </a:solidFill>
              </a:rPr>
              <a:t>Please </a:t>
            </a:r>
            <a:r>
              <a:rPr lang="en-US" b="1" i="1" smtClean="0">
                <a:solidFill>
                  <a:srgbClr val="FF3300"/>
                </a:solidFill>
              </a:rPr>
              <a:t>read </a:t>
            </a:r>
            <a:r>
              <a:rPr lang="en-US" b="1" smtClean="0">
                <a:solidFill>
                  <a:srgbClr val="FF3300"/>
                </a:solidFill>
              </a:rPr>
              <a:t>and </a:t>
            </a:r>
            <a:r>
              <a:rPr lang="en-US" b="1" i="1" smtClean="0">
                <a:solidFill>
                  <a:srgbClr val="FF3300"/>
                </a:solidFill>
              </a:rPr>
              <a:t>use</a:t>
            </a:r>
            <a:r>
              <a:rPr lang="en-US" b="1" smtClean="0">
                <a:solidFill>
                  <a:srgbClr val="FF3300"/>
                </a:solidFill>
              </a:rPr>
              <a:t> the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smtClean="0">
                <a:solidFill>
                  <a:srgbClr val="FF3300"/>
                </a:solidFill>
              </a:rPr>
              <a:t>Authors and Revisers Guide!</a:t>
            </a:r>
            <a:endParaRPr lang="en-US" sz="3900" b="1" i="1" smtClean="0">
              <a:solidFill>
                <a:srgbClr val="FF3300"/>
              </a:solidFill>
            </a:endParaRP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892E79E-5DAC-4632-AFDF-C89B726DF786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6868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Authors </a:t>
            </a:r>
            <a:r>
              <a:rPr lang="en-US" sz="3600" dirty="0"/>
              <a:t>and Revisers Guide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295400"/>
            <a:ext cx="7402513" cy="5029200"/>
          </a:xfrm>
        </p:spPr>
        <p:txBody>
          <a:bodyPr/>
          <a:lstStyle/>
          <a:p>
            <a:pPr eaLnBrk="1" hangingPunct="1">
              <a:spcAft>
                <a:spcPts val="600"/>
              </a:spcAft>
              <a:buFont typeface="Wingdings 3" pitchFamily="18" charset="2"/>
              <a:buNone/>
            </a:pPr>
            <a:r>
              <a:rPr lang="en-US" sz="2800" smtClean="0"/>
              <a:t>Highlights/key points include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smtClean="0"/>
              <a:t>Content philosophy for each volume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smtClean="0"/>
              <a:t>Chapter outlines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smtClean="0"/>
              <a:t>Descriptions of intended audience, typical users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smtClean="0"/>
              <a:t>Guidance on practical examples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smtClean="0"/>
              <a:t>How to propose a new chapter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endParaRPr lang="en-US" sz="2000" smtClean="0"/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4C63E84-DEFF-49F2-AD8A-C6FBC81D86E9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/>
              <a:t>Authors and Revisers </a:t>
            </a:r>
            <a:r>
              <a:rPr lang="en-US" sz="3600" dirty="0" smtClean="0"/>
              <a:t>Guide </a:t>
            </a:r>
            <a:r>
              <a:rPr lang="en-US" sz="2000" dirty="0" smtClean="0"/>
              <a:t>(cont’d)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7323138" cy="4648200"/>
          </a:xfrm>
        </p:spPr>
        <p:txBody>
          <a:bodyPr/>
          <a:lstStyle/>
          <a:p>
            <a:pPr eaLnBrk="1" hangingPunct="1">
              <a:spcAft>
                <a:spcPts val="600"/>
              </a:spcAft>
              <a:buFont typeface="Wingdings" pitchFamily="2" charset="2"/>
              <a:buNone/>
            </a:pPr>
            <a:r>
              <a:rPr lang="en-US" sz="2800" dirty="0" smtClean="0"/>
              <a:t>Review/Revision Procedure: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dirty="0" smtClean="0"/>
              <a:t>Review chapters in first six months after publication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smtClean="0"/>
              <a:t>Submit </a:t>
            </a:r>
            <a:r>
              <a:rPr lang="en-US" sz="2400" dirty="0" smtClean="0"/>
              <a:t>revisions and new chapters electronically using official base Word file or new Word file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smtClean="0"/>
              <a:t>Submit </a:t>
            </a:r>
            <a:r>
              <a:rPr lang="en-US" sz="2400" dirty="0" smtClean="0"/>
              <a:t>graphic files separately (i.e., do not embed figures in word processing documents in final submittal)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smtClean="0"/>
              <a:t>Use </a:t>
            </a:r>
            <a:r>
              <a:rPr lang="en-US" sz="2400" dirty="0" smtClean="0"/>
              <a:t>the “track changes” feature in Word!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AFB3C53-B0C1-4899-A6C6-71BCC6156CA0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/>
              <a:t>Authors and Revisers </a:t>
            </a:r>
            <a:r>
              <a:rPr lang="en-US" sz="3600" dirty="0" smtClean="0"/>
              <a:t>Guide </a:t>
            </a:r>
            <a:r>
              <a:rPr lang="en-US" sz="2000" dirty="0" smtClean="0"/>
              <a:t>(cont’d)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821C352-2155-47F4-A4C7-C57428EFC15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533400"/>
            <a:ext cx="6553200" cy="3048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One last reminder…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>
                <a:solidFill>
                  <a:srgbClr val="FF0000"/>
                </a:solidFill>
              </a:rPr>
              <a:t>To save time and effort, please </a:t>
            </a:r>
            <a:r>
              <a:rPr lang="en-US" sz="3600" i="1" dirty="0" smtClean="0">
                <a:solidFill>
                  <a:srgbClr val="FF0000"/>
                </a:solidFill>
              </a:rPr>
              <a:t>read</a:t>
            </a:r>
            <a:r>
              <a:rPr lang="en-US" sz="3600" dirty="0" smtClean="0">
                <a:solidFill>
                  <a:srgbClr val="FF0000"/>
                </a:solidFill>
              </a:rPr>
              <a:t> and </a:t>
            </a:r>
            <a:r>
              <a:rPr lang="en-US" sz="3600" i="1" dirty="0" smtClean="0">
                <a:solidFill>
                  <a:srgbClr val="FF0000"/>
                </a:solidFill>
              </a:rPr>
              <a:t>use</a:t>
            </a:r>
            <a:r>
              <a:rPr lang="en-US" sz="3600" dirty="0" smtClean="0">
                <a:solidFill>
                  <a:srgbClr val="FF0000"/>
                </a:solidFill>
              </a:rPr>
              <a:t> the Authors and Revisers Guide!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3E77F02-2AE7-42FD-8025-0FFEDE948E8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1066800" y="762000"/>
            <a:ext cx="7315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600" dirty="0">
                <a:latin typeface="Arial" charset="0"/>
              </a:rPr>
              <a:t>    Do	                      </a:t>
            </a:r>
            <a:r>
              <a:rPr lang="en-US" sz="3600" dirty="0">
                <a:solidFill>
                  <a:srgbClr val="FF0000"/>
                </a:solidFill>
                <a:latin typeface="Arial" charset="0"/>
              </a:rPr>
              <a:t>Don’t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152400" y="1828800"/>
            <a:ext cx="419100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 sz="2000"/>
              <a:t>Keep to realistic schedule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 sz="2000"/>
              <a:t>Assemble writing team early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 sz="2000"/>
              <a:t>Contact writers frequently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 sz="2000"/>
              <a:t>Replace writers who don’t </a:t>
            </a:r>
            <a:r>
              <a:rPr lang="en-US" sz="2000" smtClean="0"/>
              <a:t>communicate </a:t>
            </a:r>
            <a:r>
              <a:rPr lang="en-US" sz="2000"/>
              <a:t>with you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 sz="2000"/>
              <a:t>Keep TC informed of progress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 sz="2000"/>
              <a:t>Keep Handbook Liaison up to date</a:t>
            </a:r>
          </a:p>
        </p:txBody>
      </p:sp>
      <p:sp>
        <p:nvSpPr>
          <p:cNvPr id="28677" name="Line 7"/>
          <p:cNvSpPr>
            <a:spLocks noChangeShapeType="1"/>
          </p:cNvSpPr>
          <p:nvPr/>
        </p:nvSpPr>
        <p:spPr bwMode="auto">
          <a:xfrm>
            <a:off x="4419600" y="685800"/>
            <a:ext cx="0" cy="5105400"/>
          </a:xfrm>
          <a:prstGeom prst="line">
            <a:avLst/>
          </a:prstGeom>
          <a:noFill/>
          <a:ln w="28575">
            <a:solidFill>
              <a:srgbClr val="336699"/>
            </a:solidFill>
            <a:round/>
            <a:headEnd/>
            <a:tailEnd/>
          </a:ln>
        </p:spPr>
        <p:txBody>
          <a:bodyPr wrap="none" lIns="0" tIns="46038" rIns="0" bIns="46038" anchor="ctr"/>
          <a:lstStyle/>
          <a:p>
            <a:endParaRPr lang="en-US"/>
          </a:p>
        </p:txBody>
      </p:sp>
      <p:sp>
        <p:nvSpPr>
          <p:cNvPr id="28678" name="Rectangle 5"/>
          <p:cNvSpPr>
            <a:spLocks noChangeArrowheads="1"/>
          </p:cNvSpPr>
          <p:nvPr/>
        </p:nvSpPr>
        <p:spPr bwMode="auto">
          <a:xfrm>
            <a:off x="4724400" y="1828800"/>
            <a:ext cx="411480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 sz="2000" dirty="0">
                <a:solidFill>
                  <a:srgbClr val="FF0000"/>
                </a:solidFill>
              </a:rPr>
              <a:t>Overestimate time available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 sz="2000" dirty="0">
                <a:solidFill>
                  <a:srgbClr val="FF0000"/>
                </a:solidFill>
              </a:rPr>
              <a:t>Delay organizing writers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 sz="2000" dirty="0">
                <a:solidFill>
                  <a:srgbClr val="FF0000"/>
                </a:solidFill>
              </a:rPr>
              <a:t>Leave writers alone and unloved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 sz="2000" dirty="0">
                <a:solidFill>
                  <a:srgbClr val="FF0000"/>
                </a:solidFill>
              </a:rPr>
              <a:t>Expect much from a 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 err="1">
                <a:solidFill>
                  <a:srgbClr val="FF0000"/>
                </a:solidFill>
              </a:rPr>
              <a:t>noncommunicator</a:t>
            </a:r>
            <a:endParaRPr lang="en-US" sz="2000" dirty="0">
              <a:solidFill>
                <a:srgbClr val="FF0000"/>
              </a:solidFill>
            </a:endParaRP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 sz="2000" dirty="0">
                <a:solidFill>
                  <a:srgbClr val="FF0000"/>
                </a:solidFill>
              </a:rPr>
              <a:t>Fail to get TC input and approval of early drafts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9E6C64B-DB75-4FDF-B3C4-CFAC84F656D3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9699" name="Rectangle 2"/>
          <p:cNvSpPr>
            <a:spLocks noChangeArrowheads="1"/>
          </p:cNvSpPr>
          <p:nvPr/>
        </p:nvSpPr>
        <p:spPr bwMode="auto">
          <a:xfrm>
            <a:off x="1066800" y="762000"/>
            <a:ext cx="7315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600" dirty="0">
                <a:latin typeface="Arial" charset="0"/>
              </a:rPr>
              <a:t>    Do	                      </a:t>
            </a:r>
            <a:r>
              <a:rPr lang="en-US" sz="3600" dirty="0">
                <a:solidFill>
                  <a:srgbClr val="FF0000"/>
                </a:solidFill>
                <a:latin typeface="Arial" charset="0"/>
              </a:rPr>
              <a:t>Don’t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9700" name="Rectangle 3"/>
          <p:cNvSpPr>
            <a:spLocks noChangeArrowheads="1"/>
          </p:cNvSpPr>
          <p:nvPr/>
        </p:nvSpPr>
        <p:spPr bwMode="auto">
          <a:xfrm>
            <a:off x="304800" y="1828800"/>
            <a:ext cx="3962400" cy="3591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 sz="2000"/>
              <a:t>Require references for new material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 sz="2000"/>
              <a:t>Validate existing references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 sz="2000"/>
              <a:t>Check changes to other chapters you reference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 sz="2000"/>
              <a:t>Summarize math for design engineer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 sz="2000"/>
              <a:t>Recognize major contributors to chapter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endParaRPr lang="en-US"/>
          </a:p>
        </p:txBody>
      </p:sp>
      <p:sp>
        <p:nvSpPr>
          <p:cNvPr id="29701" name="Line 7"/>
          <p:cNvSpPr>
            <a:spLocks noChangeShapeType="1"/>
          </p:cNvSpPr>
          <p:nvPr/>
        </p:nvSpPr>
        <p:spPr bwMode="auto">
          <a:xfrm>
            <a:off x="4419600" y="685800"/>
            <a:ext cx="0" cy="5105400"/>
          </a:xfrm>
          <a:prstGeom prst="line">
            <a:avLst/>
          </a:prstGeom>
          <a:noFill/>
          <a:ln w="28575">
            <a:solidFill>
              <a:srgbClr val="336699"/>
            </a:solidFill>
            <a:round/>
            <a:headEnd/>
            <a:tailEnd/>
          </a:ln>
        </p:spPr>
        <p:txBody>
          <a:bodyPr wrap="none" lIns="0" tIns="46038" rIns="0" bIns="46038" anchor="ctr"/>
          <a:lstStyle/>
          <a:p>
            <a:endParaRPr lang="en-US"/>
          </a:p>
        </p:txBody>
      </p:sp>
      <p:sp>
        <p:nvSpPr>
          <p:cNvPr id="29702" name="Rectangle 5"/>
          <p:cNvSpPr>
            <a:spLocks noChangeArrowheads="1"/>
          </p:cNvSpPr>
          <p:nvPr/>
        </p:nvSpPr>
        <p:spPr bwMode="auto">
          <a:xfrm>
            <a:off x="4724400" y="1828800"/>
            <a:ext cx="40386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 sz="2000" dirty="0">
                <a:solidFill>
                  <a:srgbClr val="FF0000"/>
                </a:solidFill>
              </a:rPr>
              <a:t>Include unsubstantiated opinions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 sz="2000" dirty="0">
                <a:solidFill>
                  <a:srgbClr val="FF0000"/>
                </a:solidFill>
              </a:rPr>
              <a:t>Use outdated references to tables, figures, etc. in other chapters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 sz="2000" dirty="0">
                <a:solidFill>
                  <a:srgbClr val="FF0000"/>
                </a:solidFill>
              </a:rPr>
              <a:t>Include derivations of design equations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 sz="2000" dirty="0">
                <a:solidFill>
                  <a:srgbClr val="FF0000"/>
                </a:solidFill>
              </a:rPr>
              <a:t>Forget to submit approval checklist with manuscript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752600"/>
            <a:ext cx="7848600" cy="42672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sz="2400" dirty="0" smtClean="0"/>
              <a:t>TC must approve (by vote) final version and any substantive revisions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dirty="0" smtClean="0"/>
              <a:t>Record TC vote </a:t>
            </a:r>
            <a:r>
              <a:rPr lang="en-US" sz="2400" u="sng" dirty="0" smtClean="0"/>
              <a:t>FOR/AGAINST/ABSTAIN/ABSENT</a:t>
            </a:r>
            <a:r>
              <a:rPr lang="en-US" sz="2400" dirty="0" smtClean="0"/>
              <a:t> in meeting minutes and on checklist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dirty="0" smtClean="0"/>
              <a:t>Submit list of major contributors so proper credit can be given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dirty="0" smtClean="0"/>
              <a:t>Submit approved manuscript, checklist, and other required materials </a:t>
            </a:r>
            <a:r>
              <a:rPr lang="en-US" sz="2400" u="sng" dirty="0" smtClean="0"/>
              <a:t>to </a:t>
            </a:r>
            <a:r>
              <a:rPr lang="en-US" sz="2400" u="sng" smtClean="0"/>
              <a:t>your liaison</a:t>
            </a:r>
            <a:r>
              <a:rPr lang="en-US" sz="2400" smtClean="0"/>
              <a:t> on </a:t>
            </a:r>
            <a:r>
              <a:rPr lang="en-US" sz="2400" dirty="0" smtClean="0"/>
              <a:t>time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100" b="1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100" b="1" dirty="0" smtClean="0"/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49D0D25-B489-4037-857A-B935F34EA118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title"/>
          </p:nvPr>
        </p:nvSpPr>
        <p:spPr>
          <a:xfrm>
            <a:off x="1066800" y="685800"/>
            <a:ext cx="7165975" cy="698500"/>
          </a:xfrm>
        </p:spPr>
        <p:txBody>
          <a:bodyPr lIns="0" tIns="46038" rIns="0" bIns="46038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/>
              <a:t>Important Procedural Details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295400"/>
            <a:ext cx="7848600" cy="42672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sz="2400" smtClean="0"/>
              <a:t>Permission (in writing; email acceptable) </a:t>
            </a:r>
            <a:r>
              <a:rPr lang="en-US" sz="2400" u="sng" smtClean="0"/>
              <a:t>must</a:t>
            </a:r>
            <a:r>
              <a:rPr lang="en-US" sz="2400" smtClean="0"/>
              <a:t> be obtained to reprint figures, tables, or substantial text passages from works copyrighted by other than ASHRAE (ARG section 6.4).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u="sng" smtClean="0"/>
              <a:t>New permission</a:t>
            </a:r>
            <a:r>
              <a:rPr lang="en-US" sz="2400" smtClean="0"/>
              <a:t> must be obtained for each new Handbook edition unless ongoing, future permission statement in writing from copyright owner is in hand.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smtClean="0"/>
              <a:t>“Boilerplate” permission request letter is available from Handbook staff.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smtClean="0"/>
              <a:t>Handbook staff can also answer questions and provide specific guidance.</a:t>
            </a:r>
          </a:p>
          <a:p>
            <a:pPr eaLnBrk="1" hangingPunct="1">
              <a:lnSpc>
                <a:spcPct val="90000"/>
              </a:lnSpc>
            </a:pPr>
            <a:endParaRPr lang="en-US" sz="2100" b="1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100" b="1" smtClean="0"/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F7C7E9E-CD38-4668-AF58-21C729587CA1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165975" cy="698500"/>
          </a:xfrm>
        </p:spPr>
        <p:txBody>
          <a:bodyPr lIns="0" tIns="46038" rIns="0" bIns="46038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smtClean="0"/>
              <a:t>Permissions</a:t>
            </a:r>
            <a:endParaRPr 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676400"/>
            <a:ext cx="6781800" cy="37338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sz="2800" dirty="0" smtClean="0"/>
              <a:t>What to do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endParaRPr lang="en-US" sz="2800" dirty="0" smtClean="0"/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sz="2800" dirty="0" smtClean="0"/>
              <a:t>What’s expected of you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endParaRPr lang="en-US" sz="2800" dirty="0" smtClean="0"/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sz="2800" dirty="0" smtClean="0"/>
              <a:t>What to expect from others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endParaRPr lang="en-US" sz="2800" dirty="0" smtClean="0"/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sz="2800" dirty="0" smtClean="0"/>
              <a:t>What resources are available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None/>
            </a:pPr>
            <a:endParaRPr lang="en-US" sz="2400" dirty="0" smtClean="0"/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4C17C91-BBF5-43ED-AA38-B32D1B4263B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620000" cy="6937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Today’s session</a:t>
            </a:r>
            <a:endParaRPr 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8001000" cy="48006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sz="2400" smtClean="0"/>
              <a:t>For updates </a:t>
            </a:r>
            <a:r>
              <a:rPr lang="en-US" sz="2400" dirty="0" smtClean="0"/>
              <a:t>needed between four-year revisions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dirty="0" smtClean="0"/>
              <a:t>Brief, urgent updates because of new research, technology, etc. (generally </a:t>
            </a:r>
            <a:r>
              <a:rPr lang="en-US" sz="2400" i="1" dirty="0" smtClean="0"/>
              <a:t>not</a:t>
            </a:r>
            <a:r>
              <a:rPr lang="en-US" sz="2400" dirty="0" smtClean="0"/>
              <a:t> complete rewrites)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dirty="0" smtClean="0"/>
              <a:t>Updates will appear as soon as possible in </a:t>
            </a:r>
            <a:r>
              <a:rPr lang="en-US" sz="2400" smtClean="0"/>
              <a:t>Handbook Online, </a:t>
            </a:r>
            <a:r>
              <a:rPr lang="en-US" sz="2400" dirty="0" smtClean="0"/>
              <a:t>subject to vendor scheduling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dirty="0" smtClean="0"/>
              <a:t>Requires approval vote by the TC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dirty="0" smtClean="0"/>
              <a:t>“Official” version of Handbook is still the print edition, </a:t>
            </a:r>
            <a:r>
              <a:rPr lang="en-US" sz="2400" smtClean="0"/>
              <a:t>not Handbook Online</a:t>
            </a:r>
            <a:endParaRPr lang="en-US" sz="2400" b="1" i="1" dirty="0" smtClean="0"/>
          </a:p>
          <a:p>
            <a:pPr eaLnBrk="1" hangingPunct="1">
              <a:spcAft>
                <a:spcPts val="600"/>
              </a:spcAft>
            </a:pPr>
            <a:r>
              <a:rPr lang="en-US" sz="2400" dirty="0" smtClean="0"/>
              <a:t>Updates for </a:t>
            </a:r>
            <a:r>
              <a:rPr lang="en-US" sz="2400" smtClean="0"/>
              <a:t>Handbook Online </a:t>
            </a:r>
            <a:r>
              <a:rPr lang="en-US" sz="2400" dirty="0" smtClean="0"/>
              <a:t>can be submitted to Handbook liaison anytime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9E590AF-3E6F-4891-9ECD-CA3CE4E75335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350125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000" dirty="0"/>
              <a:t> </a:t>
            </a:r>
            <a:r>
              <a:rPr lang="en-US" sz="4000" dirty="0"/>
              <a:t>Out-of-Sequence </a:t>
            </a:r>
            <a:r>
              <a:rPr lang="en-US" sz="4000" dirty="0" smtClean="0"/>
              <a:t>Updates for ASHRAE </a:t>
            </a:r>
            <a:r>
              <a:rPr lang="en-US" sz="4000" smtClean="0"/>
              <a:t>Handbook Online</a:t>
            </a:r>
            <a:endParaRPr lang="en-US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C70A3CC-C829-43A3-BB3E-AA7D699ED61B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i="1" dirty="0" smtClean="0"/>
              <a:t>Finally…</a:t>
            </a:r>
            <a:endParaRPr lang="en-US" sz="3600" i="1" dirty="0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143000" y="2133600"/>
            <a:ext cx="7010400" cy="237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6038" rIns="0" bIns="46038">
            <a:spAutoFit/>
          </a:bodyPr>
          <a:lstStyle/>
          <a:p>
            <a:r>
              <a:rPr lang="en-US" sz="3600"/>
              <a:t>If you need help, contact your friendly neighborhood Handbook Committee Liaison!</a:t>
            </a:r>
          </a:p>
          <a:p>
            <a:endParaRPr lang="en-US" sz="2000"/>
          </a:p>
          <a:p>
            <a:r>
              <a:rPr lang="en-US" sz="2000"/>
              <a:t>(contact info on TC roster)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828800"/>
            <a:ext cx="7696200" cy="4398963"/>
          </a:xfrm>
        </p:spPr>
        <p:txBody>
          <a:bodyPr>
            <a:normAutofit fontScale="92500"/>
          </a:bodyPr>
          <a:lstStyle/>
          <a:p>
            <a:pPr marL="621792" lvl="1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150000"/>
              <a:buFont typeface="Lucida Sans Unicode" pitchFamily="34" charset="0"/>
              <a:buChar char="‣"/>
              <a:defRPr/>
            </a:pPr>
            <a:r>
              <a:rPr lang="en-US" sz="2400" dirty="0" smtClean="0"/>
              <a:t>ASHRAE’s worldwide reputation based on it</a:t>
            </a:r>
          </a:p>
          <a:p>
            <a:pPr marL="621792" lvl="1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150000"/>
              <a:buFont typeface="Lucida Sans Unicode" pitchFamily="34" charset="0"/>
              <a:buChar char="‣"/>
              <a:defRPr/>
            </a:pPr>
            <a:r>
              <a:rPr lang="en-US" sz="2400" smtClean="0"/>
              <a:t>Nothing </a:t>
            </a:r>
            <a:r>
              <a:rPr lang="en-US" sz="2400" dirty="0" smtClean="0"/>
              <a:t>else like it in HVAC&amp;R industry</a:t>
            </a:r>
          </a:p>
          <a:p>
            <a:pPr marL="621792" lvl="1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150000"/>
              <a:buFont typeface="Lucida Sans Unicode" pitchFamily="34" charset="0"/>
              <a:buChar char="‣"/>
              <a:defRPr/>
            </a:pPr>
            <a:r>
              <a:rPr lang="en-US" sz="2400" smtClean="0"/>
              <a:t>Maybe </a:t>
            </a:r>
            <a:r>
              <a:rPr lang="en-US" sz="2400" dirty="0" smtClean="0"/>
              <a:t>the most important ASHRAE product</a:t>
            </a:r>
          </a:p>
          <a:p>
            <a:pPr marL="621792" lvl="1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150000"/>
              <a:buFont typeface="Lucida Sans Unicode" pitchFamily="34" charset="0"/>
              <a:buChar char="‣"/>
              <a:defRPr/>
            </a:pPr>
            <a:r>
              <a:rPr lang="en-US" sz="2400" smtClean="0"/>
              <a:t>HVAC’s </a:t>
            </a:r>
            <a:r>
              <a:rPr lang="en-US" sz="2400" dirty="0" smtClean="0"/>
              <a:t>state of the art</a:t>
            </a:r>
          </a:p>
          <a:p>
            <a:pPr marL="621792" lvl="1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150000"/>
              <a:buFont typeface="Lucida Sans Unicode" pitchFamily="34" charset="0"/>
              <a:buChar char="‣"/>
              <a:defRPr/>
            </a:pPr>
            <a:r>
              <a:rPr lang="en-US" sz="2400" smtClean="0"/>
              <a:t>Many </a:t>
            </a:r>
            <a:r>
              <a:rPr lang="en-US" sz="2400" dirty="0" smtClean="0"/>
              <a:t>ASHRAE activities focus on it (e.g., research, programs)</a:t>
            </a:r>
          </a:p>
          <a:p>
            <a:pPr marL="621792" lvl="1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150000"/>
              <a:buFont typeface="Lucida Sans Unicode" pitchFamily="34" charset="0"/>
              <a:buChar char="‣"/>
              <a:defRPr/>
            </a:pPr>
            <a:r>
              <a:rPr lang="en-US" sz="2400" smtClean="0"/>
              <a:t>ASHRAE </a:t>
            </a:r>
            <a:r>
              <a:rPr lang="en-US" sz="2400" dirty="0" smtClean="0"/>
              <a:t>Standards and Guidelines use it as a basis</a:t>
            </a:r>
          </a:p>
          <a:p>
            <a:pPr marL="621792" lvl="1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150000"/>
              <a:buFont typeface="Lucida Sans Unicode" pitchFamily="34" charset="0"/>
              <a:buChar char="‣"/>
              <a:defRPr/>
            </a:pPr>
            <a:r>
              <a:rPr lang="en-US" sz="2400" smtClean="0"/>
              <a:t>Technical </a:t>
            </a:r>
            <a:r>
              <a:rPr lang="en-US" sz="2400" dirty="0" smtClean="0"/>
              <a:t>data for design engineers</a:t>
            </a:r>
          </a:p>
          <a:p>
            <a:pPr marL="621792" lvl="1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150000"/>
              <a:buFont typeface="Lucida Sans Unicode" pitchFamily="34" charset="0"/>
              <a:buChar char="‣"/>
              <a:defRPr/>
            </a:pPr>
            <a:r>
              <a:rPr lang="en-US" sz="2400" b="1" smtClean="0"/>
              <a:t>Principal </a:t>
            </a:r>
            <a:r>
              <a:rPr lang="en-US" sz="2400" b="1" dirty="0" smtClean="0"/>
              <a:t>membership benefit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EBADE2F-DD98-448B-A50C-9BACF1DD535D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531100" cy="811213"/>
          </a:xfrm>
        </p:spPr>
        <p:txBody>
          <a:bodyPr lIns="92075" tIns="46038" rIns="92075" bIns="46038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000" dirty="0"/>
              <a:t>The </a:t>
            </a:r>
            <a:r>
              <a:rPr lang="en-US" sz="3000" dirty="0" smtClean="0"/>
              <a:t>ASHRAE Handbook—</a:t>
            </a:r>
            <a:br>
              <a:rPr lang="en-US" sz="3000" dirty="0" smtClean="0"/>
            </a:br>
            <a:r>
              <a:rPr lang="en-US" sz="3000" dirty="0" smtClean="0"/>
              <a:t>the </a:t>
            </a:r>
            <a:r>
              <a:rPr lang="en-US" sz="3000" dirty="0"/>
              <a:t>authoritative </a:t>
            </a:r>
            <a:r>
              <a:rPr lang="en-US" sz="3000" dirty="0" smtClean="0"/>
              <a:t>reference of </a:t>
            </a:r>
            <a:r>
              <a:rPr lang="en-US" sz="3000" dirty="0"/>
              <a:t>our industry</a:t>
            </a:r>
            <a:endParaRPr lang="en-US" sz="2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8001000" cy="3635375"/>
          </a:xfrm>
        </p:spPr>
        <p:txBody>
          <a:bodyPr/>
          <a:lstStyle/>
          <a:p>
            <a:pPr eaLnBrk="1" hangingPunct="1"/>
            <a:r>
              <a:rPr lang="en-US" sz="2400" dirty="0" smtClean="0"/>
              <a:t>Important, practical design guidance and data from your TC, particularly from research and programs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Pertinent points from Standards and Guidelines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References that lead to more detail</a:t>
            </a:r>
          </a:p>
          <a:p>
            <a:pPr eaLnBrk="1" hangingPunct="1"/>
            <a:endParaRPr lang="en-US" sz="2400" dirty="0" smtClean="0"/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76B50C7-77FB-4CC3-9840-EC79E8F000D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6629400" cy="121602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Handbook Chapter Contents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1027"/>
          <p:cNvSpPr>
            <a:spLocks noGrp="1" noChangeArrowheads="1"/>
          </p:cNvSpPr>
          <p:nvPr>
            <p:ph idx="1"/>
          </p:nvPr>
        </p:nvSpPr>
        <p:spPr>
          <a:xfrm>
            <a:off x="762000" y="1981200"/>
            <a:ext cx="7561263" cy="4029075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dirty="0"/>
              <a:t>TC’s first point of contact with </a:t>
            </a:r>
            <a:r>
              <a:rPr lang="en-US" sz="2400" dirty="0" smtClean="0"/>
              <a:t>Society’s </a:t>
            </a:r>
            <a:r>
              <a:rPr lang="en-US" sz="2400" dirty="0"/>
              <a:t>Handbook Committee (HBC</a:t>
            </a:r>
            <a:r>
              <a:rPr lang="en-US" sz="2400" dirty="0" smtClean="0"/>
              <a:t>)</a:t>
            </a:r>
            <a:endParaRPr lang="en-US" sz="2400" dirty="0"/>
          </a:p>
          <a:p>
            <a:pPr marL="365760" indent="-256032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/>
          </a:p>
          <a:p>
            <a:pPr marL="365760" indent="-256032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dirty="0" smtClean="0"/>
              <a:t>Contact information should be on TC rosters (if not, contact ASHRAE Handbook staff)</a:t>
            </a:r>
            <a:endParaRPr lang="en-US" sz="2400" dirty="0"/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600" dirty="0"/>
              <a:t>	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600" dirty="0"/>
              <a:t>	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931529C-7352-4DF4-AFC3-FA9E30E2E0C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35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847013" cy="809625"/>
          </a:xfrm>
        </p:spPr>
        <p:txBody>
          <a:bodyPr lIns="0" rIns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/>
              <a:t>Handbook Committee Liaisons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7878763" cy="4535488"/>
          </a:xfrm>
        </p:spPr>
        <p:txBody>
          <a:bodyPr/>
          <a:lstStyle/>
          <a:p>
            <a:pPr marL="441325" indent="-225425"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Establishes communication channels</a:t>
            </a:r>
          </a:p>
          <a:p>
            <a:pPr marL="441325" indent="-225425"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sz="2400" smtClean="0"/>
              <a:t>Advises </a:t>
            </a:r>
            <a:r>
              <a:rPr lang="en-US" sz="2400" dirty="0" smtClean="0"/>
              <a:t>TC Chair on organizing Handbook subcommittee, if necessary</a:t>
            </a:r>
          </a:p>
          <a:p>
            <a:pPr marL="441325" indent="-225425"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sz="2400" smtClean="0"/>
              <a:t>Monitors </a:t>
            </a:r>
            <a:r>
              <a:rPr lang="en-US" sz="2400" dirty="0" smtClean="0"/>
              <a:t>progress (attends meetings; email; phone)</a:t>
            </a:r>
          </a:p>
          <a:p>
            <a:pPr marL="441325" indent="-225425"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sz="2400" smtClean="0"/>
              <a:t>Reviews </a:t>
            </a:r>
            <a:r>
              <a:rPr lang="en-US" sz="2400" dirty="0" smtClean="0"/>
              <a:t>final manuscript and approval checklist, </a:t>
            </a:r>
            <a:r>
              <a:rPr lang="en-US" sz="2400" smtClean="0"/>
              <a:t>then notifies or sends </a:t>
            </a:r>
            <a:r>
              <a:rPr lang="en-US" sz="2400" dirty="0" smtClean="0"/>
              <a:t>to editor at HQ/Atlanta</a:t>
            </a:r>
          </a:p>
          <a:p>
            <a:pPr marL="441325" indent="-225425"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sz="2400" smtClean="0"/>
              <a:t>Provides </a:t>
            </a:r>
            <a:r>
              <a:rPr lang="en-US" sz="2400" dirty="0" smtClean="0"/>
              <a:t>coordination and policy advice</a:t>
            </a:r>
          </a:p>
          <a:p>
            <a:pPr marL="441325" indent="-225425" eaLnBrk="1" hangingPunct="1"/>
            <a:endParaRPr lang="en-US" sz="2400" dirty="0" smtClean="0"/>
          </a:p>
          <a:p>
            <a:pPr eaLnBrk="1" hangingPunct="1"/>
            <a:endParaRPr lang="en-US" sz="2400" dirty="0" smtClean="0"/>
          </a:p>
          <a:p>
            <a:pPr marL="696913" lvl="1" indent="-225425" eaLnBrk="1" hangingPunct="1">
              <a:buFont typeface="Arial" charset="0"/>
              <a:buChar char="•"/>
            </a:pPr>
            <a:endParaRPr lang="en-US" sz="2000" b="1" dirty="0" smtClean="0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205FD91-9BF1-425F-9750-DF4EE419FE98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1" y="609600"/>
            <a:ext cx="7391400" cy="809625"/>
          </a:xfrm>
        </p:spPr>
        <p:txBody>
          <a:bodyPr lIns="0" rIns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Your Handbook </a:t>
            </a:r>
            <a:r>
              <a:rPr lang="en-US" sz="3600" dirty="0"/>
              <a:t>Committee </a:t>
            </a:r>
            <a:r>
              <a:rPr lang="en-US" sz="3600" dirty="0" smtClean="0"/>
              <a:t>Liaison</a:t>
            </a:r>
            <a:endParaRPr 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7827963" cy="4572000"/>
          </a:xfrm>
        </p:spPr>
        <p:txBody>
          <a:bodyPr>
            <a:normAutofit fontScale="85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 smtClean="0"/>
              <a:t>Needed to </a:t>
            </a:r>
            <a:r>
              <a:rPr lang="en-US" sz="2800" dirty="0"/>
              <a:t>deal specifically with Handbook </a:t>
            </a:r>
            <a:r>
              <a:rPr lang="en-US" sz="2800" dirty="0" smtClean="0"/>
              <a:t>issues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2800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 smtClean="0"/>
              <a:t>Meets separately from and preferably </a:t>
            </a:r>
            <a:r>
              <a:rPr lang="en-US" sz="2800" i="1" dirty="0" smtClean="0"/>
              <a:t>before </a:t>
            </a:r>
            <a:r>
              <a:rPr lang="en-US" sz="2800" dirty="0" smtClean="0"/>
              <a:t>main TC meeting; continues to meet throughout revision cycle</a:t>
            </a: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endParaRPr lang="en-US" sz="2800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 smtClean="0"/>
              <a:t>Appointed by TC chair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2800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 smtClean="0"/>
              <a:t>Subcommittee chair appoints each chapter’s</a:t>
            </a:r>
          </a:p>
          <a:p>
            <a:pPr lvl="3" eaLnBrk="1" fontAlgn="auto" hangingPunct="1">
              <a:spcAft>
                <a:spcPts val="0"/>
              </a:spcAft>
              <a:buClr>
                <a:schemeClr val="accent1"/>
              </a:buClr>
              <a:buSzPct val="65000"/>
              <a:defRPr/>
            </a:pPr>
            <a:r>
              <a:rPr lang="en-US" sz="2400" dirty="0" smtClean="0"/>
              <a:t>Internal and external reviewers</a:t>
            </a:r>
          </a:p>
          <a:p>
            <a:pPr lvl="3" eaLnBrk="1" fontAlgn="auto" hangingPunct="1">
              <a:spcAft>
                <a:spcPts val="0"/>
              </a:spcAft>
              <a:buClr>
                <a:schemeClr val="accent1"/>
              </a:buClr>
              <a:buSzPct val="65000"/>
              <a:defRPr/>
            </a:pPr>
            <a:r>
              <a:rPr lang="en-US" sz="2400" dirty="0" smtClean="0"/>
              <a:t>Lead author or reviser</a:t>
            </a:r>
          </a:p>
          <a:p>
            <a:pPr lvl="3" eaLnBrk="1" fontAlgn="auto" hangingPunct="1">
              <a:spcAft>
                <a:spcPts val="0"/>
              </a:spcAft>
              <a:buClr>
                <a:schemeClr val="accent1"/>
              </a:buClr>
              <a:buSzPct val="65000"/>
              <a:defRPr/>
            </a:pPr>
            <a:r>
              <a:rPr lang="en-US" sz="2400" dirty="0" smtClean="0"/>
              <a:t>Other author or revisers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7E543E7-E30C-4F30-BC4D-91CF14C4C3CF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7531100" cy="8128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/>
              <a:t>TC Handbook </a:t>
            </a:r>
            <a:r>
              <a:rPr lang="en-US" sz="3600" dirty="0" smtClean="0"/>
              <a:t>Subcommittee</a:t>
            </a:r>
            <a:endParaRPr 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295400"/>
            <a:ext cx="7696200" cy="5029200"/>
          </a:xfrm>
        </p:spPr>
        <p:txBody>
          <a:bodyPr/>
          <a:lstStyle/>
          <a:p>
            <a:pPr marL="696913" lvl="1" indent="-225425" eaLnBrk="1" hangingPunct="1">
              <a:buFont typeface="Wingdings" pitchFamily="2" charset="2"/>
              <a:buNone/>
            </a:pPr>
            <a:endParaRPr lang="en-US" sz="2000" dirty="0" smtClean="0"/>
          </a:p>
          <a:p>
            <a:pPr eaLnBrk="1" hangingPunct="1"/>
            <a:r>
              <a:rPr lang="en-US" sz="2400" dirty="0" smtClean="0"/>
              <a:t>NEW! For 2018, 2019, 2020, and 2021 volumes, access your official base Word files and make revisions at the new ASHRAE Authoring Portal (AAP) at </a:t>
            </a:r>
            <a:r>
              <a:rPr lang="en-US" sz="2400" u="sng" dirty="0" smtClean="0">
                <a:solidFill>
                  <a:srgbClr val="0000CC"/>
                </a:solidFill>
                <a:hlinkClick r:id="rId2" action="ppaction://hlinkfile"/>
              </a:rPr>
              <a:t>authoring.ashrae.org</a:t>
            </a:r>
            <a:r>
              <a:rPr lang="en-US" sz="2400" dirty="0" smtClean="0"/>
              <a:t>.</a:t>
            </a:r>
            <a:r>
              <a:rPr lang="en-US" sz="2400" u="sng" dirty="0" smtClean="0">
                <a:solidFill>
                  <a:srgbClr val="0000CC"/>
                </a:solidFill>
              </a:rPr>
              <a:t> </a:t>
            </a:r>
          </a:p>
          <a:p>
            <a:pPr eaLnBrk="1" hangingPunct="1">
              <a:buNone/>
            </a:pPr>
            <a:endParaRPr lang="en-US" sz="2400" dirty="0" smtClean="0"/>
          </a:p>
          <a:p>
            <a:pPr eaLnBrk="1" hangingPunct="1"/>
            <a:r>
              <a:rPr lang="en-US" sz="2400" smtClean="0"/>
              <a:t>Indicate </a:t>
            </a:r>
            <a:r>
              <a:rPr lang="en-US" sz="2400" dirty="0" smtClean="0"/>
              <a:t>revisions using </a:t>
            </a:r>
            <a:r>
              <a:rPr lang="en-US" sz="2400" b="1" dirty="0" smtClean="0"/>
              <a:t>track changes</a:t>
            </a:r>
            <a:r>
              <a:rPr lang="en-US" sz="2400" dirty="0" smtClean="0"/>
              <a:t> in Microsoft Word.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spcBef>
                <a:spcPct val="0"/>
              </a:spcBef>
              <a:spcAft>
                <a:spcPts val="600"/>
              </a:spcAft>
              <a:buNone/>
            </a:pPr>
            <a:endParaRPr lang="en-US" sz="2400" u="sng" dirty="0" smtClean="0"/>
          </a:p>
          <a:p>
            <a:pPr eaLnBrk="1" hangingPunct="1">
              <a:lnSpc>
                <a:spcPct val="110000"/>
              </a:lnSpc>
              <a:buFont typeface="Wingdings 3" pitchFamily="18" charset="2"/>
              <a:buNone/>
            </a:pPr>
            <a:endParaRPr lang="en-US" sz="2400" u="sng" dirty="0" smtClean="0"/>
          </a:p>
          <a:p>
            <a:pPr eaLnBrk="1" hangingPunct="1">
              <a:lnSpc>
                <a:spcPct val="110000"/>
              </a:lnSpc>
              <a:buFont typeface="Wingdings 3" pitchFamily="18" charset="2"/>
              <a:buNone/>
            </a:pPr>
            <a:endParaRPr lang="en-US" sz="2300" dirty="0" smtClean="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BFE58D9-102B-4E35-92AD-13521C0E93C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165975" cy="698500"/>
          </a:xfrm>
        </p:spPr>
        <p:txBody>
          <a:bodyPr lIns="0" rIns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/>
              <a:t>Revision Procedures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ChangeArrowheads="1"/>
          </p:cNvSpPr>
          <p:nvPr/>
        </p:nvSpPr>
        <p:spPr bwMode="auto">
          <a:xfrm>
            <a:off x="2209800" y="838200"/>
            <a:ext cx="44656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600" dirty="0">
                <a:latin typeface="+mj-lt"/>
              </a:rPr>
              <a:t>Handbook Central</a:t>
            </a:r>
          </a:p>
        </p:txBody>
      </p:sp>
      <p:sp>
        <p:nvSpPr>
          <p:cNvPr id="34819" name="Rectangle 4"/>
          <p:cNvSpPr>
            <a:spLocks noChangeArrowheads="1"/>
          </p:cNvSpPr>
          <p:nvPr/>
        </p:nvSpPr>
        <p:spPr bwMode="auto">
          <a:xfrm>
            <a:off x="1219200" y="1752600"/>
            <a:ext cx="70104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Clr>
                <a:schemeClr val="accent1"/>
              </a:buClr>
              <a:buSzPct val="150000"/>
              <a:buFont typeface="Lucida Sans Unicode" pitchFamily="34" charset="0"/>
              <a:buChar char="‣"/>
              <a:defRPr/>
            </a:pPr>
            <a:r>
              <a:rPr lang="en-US" sz="2400" dirty="0">
                <a:latin typeface="+mn-lt"/>
              </a:rPr>
              <a:t>Your </a:t>
            </a:r>
            <a:r>
              <a:rPr lang="en-US" sz="2400">
                <a:latin typeface="+mn-lt"/>
              </a:rPr>
              <a:t>one-stop </a:t>
            </a:r>
            <a:r>
              <a:rPr lang="en-US" sz="2400" smtClean="0">
                <a:latin typeface="+mn-lt"/>
              </a:rPr>
              <a:t>web </a:t>
            </a:r>
            <a:r>
              <a:rPr lang="en-US" sz="2400" dirty="0">
                <a:latin typeface="+mn-lt"/>
              </a:rPr>
              <a:t>location for important Handbook development resources (go to </a:t>
            </a:r>
            <a:r>
              <a:rPr lang="en-US" sz="2400" u="sng" dirty="0">
                <a:latin typeface="+mn-lt"/>
              </a:rPr>
              <a:t>www.ashrae.org</a:t>
            </a:r>
            <a:r>
              <a:rPr lang="en-US" sz="2400" dirty="0">
                <a:latin typeface="+mn-lt"/>
              </a:rPr>
              <a:t>, then to the Publications tab, click on the Handbook link):</a:t>
            </a:r>
          </a:p>
          <a:p>
            <a:pPr algn="l">
              <a:buClr>
                <a:schemeClr val="bg2"/>
              </a:buClr>
              <a:defRPr/>
            </a:pPr>
            <a:endParaRPr lang="en-US" sz="2400" dirty="0">
              <a:latin typeface="+mn-lt"/>
            </a:endParaRPr>
          </a:p>
          <a:p>
            <a:pPr lvl="1" algn="l">
              <a:lnSpc>
                <a:spcPct val="150000"/>
              </a:lnSpc>
              <a:buClr>
                <a:schemeClr val="accent1"/>
              </a:buClr>
              <a:buSzPct val="150000"/>
              <a:buFont typeface="Arial" pitchFamily="34" charset="0"/>
              <a:buChar char="•"/>
              <a:defRPr/>
            </a:pPr>
            <a:r>
              <a:rPr lang="en-US" sz="2800" smtClean="0">
                <a:latin typeface="+mn-lt"/>
              </a:rPr>
              <a:t>ASHRAE Authoring Portal</a:t>
            </a:r>
            <a:endParaRPr lang="en-US" sz="2800" dirty="0">
              <a:latin typeface="+mn-lt"/>
            </a:endParaRPr>
          </a:p>
          <a:p>
            <a:pPr lvl="1" algn="l">
              <a:lnSpc>
                <a:spcPct val="150000"/>
              </a:lnSpc>
              <a:buClr>
                <a:schemeClr val="accent1"/>
              </a:buClr>
              <a:buSzPct val="150000"/>
              <a:buFont typeface="Arial" pitchFamily="34" charset="0"/>
              <a:buChar char="•"/>
              <a:defRPr/>
            </a:pPr>
            <a:r>
              <a:rPr lang="en-US" sz="2800" smtClean="0">
                <a:latin typeface="+mn-lt"/>
              </a:rPr>
              <a:t>Important Guidance Documents</a:t>
            </a:r>
            <a:endParaRPr lang="en-US" sz="2800" dirty="0">
              <a:latin typeface="+mn-lt"/>
            </a:endParaRPr>
          </a:p>
          <a:p>
            <a:pPr lvl="1">
              <a:buClr>
                <a:schemeClr val="bg2"/>
              </a:buClr>
              <a:buFont typeface="Wingdings" pitchFamily="2" charset="2"/>
              <a:buChar char="Ø"/>
              <a:defRPr/>
            </a:pPr>
            <a:endParaRPr lang="en-US" dirty="0"/>
          </a:p>
          <a:p>
            <a:pPr lvl="1">
              <a:buClr>
                <a:schemeClr val="bg2"/>
              </a:buClr>
              <a:buFont typeface="Wingdings" pitchFamily="2" charset="2"/>
              <a:buChar char="Ø"/>
              <a:defRPr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877</Words>
  <Application>Microsoft Office PowerPoint</Application>
  <PresentationFormat>Overhead</PresentationFormat>
  <Paragraphs>175</Paragraphs>
  <Slides>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Worksheet</vt:lpstr>
      <vt:lpstr> ASHRAE Handbook Training</vt:lpstr>
      <vt:lpstr>Today’s session</vt:lpstr>
      <vt:lpstr>The ASHRAE Handbook— the authoritative reference of our industry</vt:lpstr>
      <vt:lpstr>Handbook Chapter Contents</vt:lpstr>
      <vt:lpstr>Handbook Committee Liaisons</vt:lpstr>
      <vt:lpstr>Your Handbook Committee Liaison</vt:lpstr>
      <vt:lpstr>TC Handbook Subcommittee</vt:lpstr>
      <vt:lpstr>Revision Procedures</vt:lpstr>
      <vt:lpstr>PowerPoint Presentation</vt:lpstr>
      <vt:lpstr>PowerPoint Presentation</vt:lpstr>
      <vt:lpstr>Sample Handbook Revision Schedule</vt:lpstr>
      <vt:lpstr>Authors and Revisers Guide</vt:lpstr>
      <vt:lpstr>Authors and Revisers Guide (cont’d)</vt:lpstr>
      <vt:lpstr>Authors and Revisers Guide (cont’d)</vt:lpstr>
      <vt:lpstr> One last reminder…   To save time and effort, please read and use the Authors and Revisers Guide!</vt:lpstr>
      <vt:lpstr>PowerPoint Presentation</vt:lpstr>
      <vt:lpstr>PowerPoint Presentation</vt:lpstr>
      <vt:lpstr>Important Procedural Details</vt:lpstr>
      <vt:lpstr>Permissions</vt:lpstr>
      <vt:lpstr> Out-of-Sequence Updates for ASHRAE Handbook Online</vt:lpstr>
      <vt:lpstr>Finally…</vt:lpstr>
    </vt:vector>
  </TitlesOfParts>
  <Company>ASHRAE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bparsons</dc:creator>
  <cp:lastModifiedBy>Owen, Mark</cp:lastModifiedBy>
  <cp:revision>337</cp:revision>
  <cp:lastPrinted>2000-01-26T18:23:59Z</cp:lastPrinted>
  <dcterms:created xsi:type="dcterms:W3CDTF">1999-12-28T19:43:43Z</dcterms:created>
  <dcterms:modified xsi:type="dcterms:W3CDTF">2017-06-15T20:27:16Z</dcterms:modified>
</cp:coreProperties>
</file>