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7" r:id="rId2"/>
    <p:sldId id="259" r:id="rId3"/>
    <p:sldId id="355" r:id="rId4"/>
    <p:sldId id="356" r:id="rId5"/>
    <p:sldId id="359" r:id="rId6"/>
    <p:sldId id="287" r:id="rId7"/>
    <p:sldId id="262" r:id="rId8"/>
    <p:sldId id="290" r:id="rId9"/>
    <p:sldId id="284" r:id="rId10"/>
    <p:sldId id="330" r:id="rId11"/>
    <p:sldId id="331" r:id="rId12"/>
    <p:sldId id="334" r:id="rId13"/>
    <p:sldId id="300" r:id="rId14"/>
    <p:sldId id="294" r:id="rId15"/>
    <p:sldId id="333" r:id="rId16"/>
    <p:sldId id="299" r:id="rId17"/>
    <p:sldId id="296" r:id="rId18"/>
    <p:sldId id="345" r:id="rId19"/>
    <p:sldId id="346" r:id="rId20"/>
    <p:sldId id="347" r:id="rId21"/>
    <p:sldId id="265" r:id="rId22"/>
    <p:sldId id="270" r:id="rId23"/>
    <p:sldId id="281" r:id="rId24"/>
    <p:sldId id="277" r:id="rId25"/>
    <p:sldId id="283" r:id="rId26"/>
    <p:sldId id="335" r:id="rId27"/>
    <p:sldId id="278" r:id="rId28"/>
    <p:sldId id="357" r:id="rId29"/>
    <p:sldId id="358" r:id="rId30"/>
    <p:sldId id="354" r:id="rId31"/>
    <p:sldId id="353" r:id="rId32"/>
  </p:sldIdLst>
  <p:sldSz cx="9144000" cy="6858000" type="screen4x3"/>
  <p:notesSz cx="6858000" cy="9144000"/>
  <p:defaultTextStyle>
    <a:defPPr>
      <a:defRPr lang="en-US"/>
    </a:defPPr>
    <a:lvl1pPr algn="ctr" rtl="0" fontAlgn="base">
      <a:spcBef>
        <a:spcPct val="0"/>
      </a:spcBef>
      <a:spcAft>
        <a:spcPct val="0"/>
      </a:spcAft>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1pPr>
    <a:lvl2pPr marL="457200" algn="ctr" rtl="0" fontAlgn="base">
      <a:spcBef>
        <a:spcPct val="0"/>
      </a:spcBef>
      <a:spcAft>
        <a:spcPct val="0"/>
      </a:spcAft>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2pPr>
    <a:lvl3pPr marL="914400" algn="ctr" rtl="0" fontAlgn="base">
      <a:spcBef>
        <a:spcPct val="0"/>
      </a:spcBef>
      <a:spcAft>
        <a:spcPct val="0"/>
      </a:spcAft>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3pPr>
    <a:lvl4pPr marL="1371600" algn="ctr" rtl="0" fontAlgn="base">
      <a:spcBef>
        <a:spcPct val="0"/>
      </a:spcBef>
      <a:spcAft>
        <a:spcPct val="0"/>
      </a:spcAft>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4pPr>
    <a:lvl5pPr marL="1828800" algn="ctr" rtl="0" fontAlgn="base">
      <a:spcBef>
        <a:spcPct val="0"/>
      </a:spcBef>
      <a:spcAft>
        <a:spcPct val="0"/>
      </a:spcAft>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5pPr>
    <a:lvl6pPr marL="2286000" algn="l" defTabSz="914400" rtl="0" eaLnBrk="1" latinLnBrk="0" hangingPunct="1">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6pPr>
    <a:lvl7pPr marL="2743200" algn="l" defTabSz="914400" rtl="0" eaLnBrk="1" latinLnBrk="0" hangingPunct="1">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7pPr>
    <a:lvl8pPr marL="3200400" algn="l" defTabSz="914400" rtl="0" eaLnBrk="1" latinLnBrk="0" hangingPunct="1">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8pPr>
    <a:lvl9pPr marL="3657600" algn="l" defTabSz="914400" rtl="0" eaLnBrk="1" latinLnBrk="0" hangingPunct="1">
      <a:defRPr sz="2800" b="1" kern="1200">
        <a:solidFill>
          <a:schemeClr val="tx2"/>
        </a:solidFill>
        <a:effectLst>
          <a:outerShdw blurRad="38100" dist="38100" dir="2700000" algn="tl">
            <a:srgbClr val="000000">
              <a:alpha val="43137"/>
            </a:srgbClr>
          </a:outerShdw>
        </a:effectLst>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386" autoAdjust="0"/>
    <p:restoredTop sz="94836" autoAdjust="0"/>
  </p:normalViewPr>
  <p:slideViewPr>
    <p:cSldViewPr>
      <p:cViewPr>
        <p:scale>
          <a:sx n="55" d="100"/>
          <a:sy n="55" d="100"/>
        </p:scale>
        <p:origin x="-2274" y="-16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D51CD-00E2-4A71-8706-9FBDA7F2F7D0}" type="datetimeFigureOut">
              <a:rPr lang="en-US" smtClean="0"/>
              <a:pPr/>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3EDD6-B12D-4473-AE1C-AEF5FB2D62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download form from website or pick up copy at the </a:t>
            </a:r>
            <a:r>
              <a:rPr lang="en-US" smtClean="0"/>
              <a:t>HQ office</a:t>
            </a:r>
            <a:endParaRPr lang="en-US"/>
          </a:p>
        </p:txBody>
      </p:sp>
      <p:sp>
        <p:nvSpPr>
          <p:cNvPr id="4" name="Slide Number Placeholder 3"/>
          <p:cNvSpPr>
            <a:spLocks noGrp="1"/>
          </p:cNvSpPr>
          <p:nvPr>
            <p:ph type="sldNum" sz="quarter" idx="10"/>
          </p:nvPr>
        </p:nvSpPr>
        <p:spPr/>
        <p:txBody>
          <a:bodyPr/>
          <a:lstStyle/>
          <a:p>
            <a:fld id="{2423EDD6-B12D-4473-AE1C-AEF5FB2D62A8}"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40825" cy="6850063"/>
            <a:chOff x="0" y="0"/>
            <a:chExt cx="5758" cy="4315"/>
          </a:xfrm>
        </p:grpSpPr>
        <p:grpSp>
          <p:nvGrpSpPr>
            <p:cNvPr id="62467" name="Group 3"/>
            <p:cNvGrpSpPr>
              <a:grpSpLocks/>
            </p:cNvGrpSpPr>
            <p:nvPr userDrawn="1"/>
          </p:nvGrpSpPr>
          <p:grpSpPr bwMode="auto">
            <a:xfrm>
              <a:off x="1728" y="2230"/>
              <a:ext cx="4027" cy="2085"/>
              <a:chOff x="1728" y="2230"/>
              <a:chExt cx="4027" cy="2085"/>
            </a:xfrm>
          </p:grpSpPr>
          <p:sp>
            <p:nvSpPr>
              <p:cNvPr id="6246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6246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6247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6247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6247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6247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6247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624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24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2477" name="Rectangle 13"/>
          <p:cNvSpPr>
            <a:spLocks noGrp="1" noChangeArrowheads="1"/>
          </p:cNvSpPr>
          <p:nvPr>
            <p:ph type="dt" sz="quarter" idx="2"/>
          </p:nvPr>
        </p:nvSpPr>
        <p:spPr>
          <a:xfrm>
            <a:off x="457200" y="6248400"/>
            <a:ext cx="2133600" cy="476250"/>
          </a:xfrm>
        </p:spPr>
        <p:txBody>
          <a:bodyPr/>
          <a:lstStyle>
            <a:lvl1pPr>
              <a:defRPr/>
            </a:lvl1pPr>
          </a:lstStyle>
          <a:p>
            <a:fld id="{38749C56-BE3C-4C84-AFE2-88DA9840440A}" type="datetimeFigureOut">
              <a:rPr lang="en-US"/>
              <a:pPr/>
              <a:t>2/13/2013</a:t>
            </a:fld>
            <a:endParaRPr lang="en-US"/>
          </a:p>
        </p:txBody>
      </p:sp>
      <p:sp>
        <p:nvSpPr>
          <p:cNvPr id="62478"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62479" name="Rectangle 15"/>
          <p:cNvSpPr>
            <a:spLocks noGrp="1" noChangeArrowheads="1"/>
          </p:cNvSpPr>
          <p:nvPr>
            <p:ph type="sldNum" sz="quarter" idx="4"/>
          </p:nvPr>
        </p:nvSpPr>
        <p:spPr>
          <a:xfrm>
            <a:off x="6553200" y="6254750"/>
            <a:ext cx="2133600" cy="476250"/>
          </a:xfrm>
        </p:spPr>
        <p:txBody>
          <a:bodyPr/>
          <a:lstStyle>
            <a:lvl1pPr>
              <a:defRPr/>
            </a:lvl1pPr>
          </a:lstStyle>
          <a:p>
            <a:fld id="{D875A048-442D-4A48-B290-2D5CD2C0F306}"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FC846E-010E-48DE-AC36-1EF8FDDEBEE7}" type="datetimeFigureOut">
              <a:rPr lang="en-US"/>
              <a:pPr/>
              <a:t>2/13/2013</a:t>
            </a:fld>
            <a:endParaRPr lang="en-US"/>
          </a:p>
        </p:txBody>
      </p:sp>
      <p:sp>
        <p:nvSpPr>
          <p:cNvPr id="5" name="Slide Number Placeholder 4"/>
          <p:cNvSpPr>
            <a:spLocks noGrp="1"/>
          </p:cNvSpPr>
          <p:nvPr>
            <p:ph type="sldNum" sz="quarter" idx="11"/>
          </p:nvPr>
        </p:nvSpPr>
        <p:spPr/>
        <p:txBody>
          <a:bodyPr/>
          <a:lstStyle>
            <a:lvl1pPr>
              <a:defRPr/>
            </a:lvl1pPr>
          </a:lstStyle>
          <a:p>
            <a:fld id="{BEC0E7F4-9B8D-4D3C-BCA4-E9EF8ED5D51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0C28A9-942B-4D55-B1A5-8D73059B7BA2}" type="datetimeFigureOut">
              <a:rPr lang="en-US"/>
              <a:pPr/>
              <a:t>2/13/2013</a:t>
            </a:fld>
            <a:endParaRPr lang="en-US"/>
          </a:p>
        </p:txBody>
      </p:sp>
      <p:sp>
        <p:nvSpPr>
          <p:cNvPr id="5" name="Slide Number Placeholder 4"/>
          <p:cNvSpPr>
            <a:spLocks noGrp="1"/>
          </p:cNvSpPr>
          <p:nvPr>
            <p:ph type="sldNum" sz="quarter" idx="11"/>
          </p:nvPr>
        </p:nvSpPr>
        <p:spPr/>
        <p:txBody>
          <a:bodyPr/>
          <a:lstStyle>
            <a:lvl1pPr>
              <a:defRPr/>
            </a:lvl1pPr>
          </a:lstStyle>
          <a:p>
            <a:fld id="{B2C35E3D-7AE1-457A-B32B-C353392F249D}"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fld id="{EDE6D921-A536-4893-BD77-0117145A7C94}" type="datetimeFigureOut">
              <a:rPr lang="en-US"/>
              <a:pPr/>
              <a:t>2/13/2013</a:t>
            </a:fld>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58CB1E9A-D2B3-4173-B44E-A37A29862ED3}"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0AD470-6B6A-4DF1-B13F-F73F92671684}" type="datetimeFigureOut">
              <a:rPr lang="en-US"/>
              <a:pPr/>
              <a:t>2/13/2013</a:t>
            </a:fld>
            <a:endParaRPr lang="en-US"/>
          </a:p>
        </p:txBody>
      </p:sp>
      <p:sp>
        <p:nvSpPr>
          <p:cNvPr id="5" name="Slide Number Placeholder 4"/>
          <p:cNvSpPr>
            <a:spLocks noGrp="1"/>
          </p:cNvSpPr>
          <p:nvPr>
            <p:ph type="sldNum" sz="quarter" idx="11"/>
          </p:nvPr>
        </p:nvSpPr>
        <p:spPr/>
        <p:txBody>
          <a:bodyPr/>
          <a:lstStyle>
            <a:lvl1pPr>
              <a:defRPr/>
            </a:lvl1pPr>
          </a:lstStyle>
          <a:p>
            <a:fld id="{498A2E6C-CDFB-431E-9792-3A3AC07C182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36C6730-E2DD-4A26-BD97-8664130E97E8}" type="datetimeFigureOut">
              <a:rPr lang="en-US"/>
              <a:pPr/>
              <a:t>2/13/2013</a:t>
            </a:fld>
            <a:endParaRPr lang="en-US"/>
          </a:p>
        </p:txBody>
      </p:sp>
      <p:sp>
        <p:nvSpPr>
          <p:cNvPr id="5" name="Slide Number Placeholder 4"/>
          <p:cNvSpPr>
            <a:spLocks noGrp="1"/>
          </p:cNvSpPr>
          <p:nvPr>
            <p:ph type="sldNum" sz="quarter" idx="11"/>
          </p:nvPr>
        </p:nvSpPr>
        <p:spPr/>
        <p:txBody>
          <a:bodyPr/>
          <a:lstStyle>
            <a:lvl1pPr>
              <a:defRPr/>
            </a:lvl1pPr>
          </a:lstStyle>
          <a:p>
            <a:fld id="{D3761C31-835B-46B6-B6D7-2F77F46E530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E9588BA-7600-48D6-A09C-B19325B09FB1}" type="datetimeFigureOut">
              <a:rPr lang="en-US"/>
              <a:pPr/>
              <a:t>2/13/2013</a:t>
            </a:fld>
            <a:endParaRPr lang="en-US"/>
          </a:p>
        </p:txBody>
      </p:sp>
      <p:sp>
        <p:nvSpPr>
          <p:cNvPr id="6" name="Slide Number Placeholder 5"/>
          <p:cNvSpPr>
            <a:spLocks noGrp="1"/>
          </p:cNvSpPr>
          <p:nvPr>
            <p:ph type="sldNum" sz="quarter" idx="11"/>
          </p:nvPr>
        </p:nvSpPr>
        <p:spPr/>
        <p:txBody>
          <a:bodyPr/>
          <a:lstStyle>
            <a:lvl1pPr>
              <a:defRPr/>
            </a:lvl1pPr>
          </a:lstStyle>
          <a:p>
            <a:fld id="{B1A6A797-0BDE-4C06-A225-7DF2F7ED5C9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57EA526-5689-4362-94CE-E1F101030A76}" type="datetimeFigureOut">
              <a:rPr lang="en-US"/>
              <a:pPr/>
              <a:t>2/13/2013</a:t>
            </a:fld>
            <a:endParaRPr lang="en-US"/>
          </a:p>
        </p:txBody>
      </p:sp>
      <p:sp>
        <p:nvSpPr>
          <p:cNvPr id="8" name="Slide Number Placeholder 7"/>
          <p:cNvSpPr>
            <a:spLocks noGrp="1"/>
          </p:cNvSpPr>
          <p:nvPr>
            <p:ph type="sldNum" sz="quarter" idx="11"/>
          </p:nvPr>
        </p:nvSpPr>
        <p:spPr/>
        <p:txBody>
          <a:bodyPr/>
          <a:lstStyle>
            <a:lvl1pPr>
              <a:defRPr/>
            </a:lvl1pPr>
          </a:lstStyle>
          <a:p>
            <a:fld id="{A0AFB3A5-3FFA-4FCE-A678-809E5E19B97E}"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50DFE29-F780-41D0-B936-75B8330568C3}" type="datetimeFigureOut">
              <a:rPr lang="en-US"/>
              <a:pPr/>
              <a:t>2/13/2013</a:t>
            </a:fld>
            <a:endParaRPr lang="en-US"/>
          </a:p>
        </p:txBody>
      </p:sp>
      <p:sp>
        <p:nvSpPr>
          <p:cNvPr id="4" name="Slide Number Placeholder 3"/>
          <p:cNvSpPr>
            <a:spLocks noGrp="1"/>
          </p:cNvSpPr>
          <p:nvPr>
            <p:ph type="sldNum" sz="quarter" idx="11"/>
          </p:nvPr>
        </p:nvSpPr>
        <p:spPr/>
        <p:txBody>
          <a:bodyPr/>
          <a:lstStyle>
            <a:lvl1pPr>
              <a:defRPr/>
            </a:lvl1pPr>
          </a:lstStyle>
          <a:p>
            <a:fld id="{8C1C365A-D92A-407C-8697-12703BE9664F}"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DBA8F0-D61D-4942-84C2-27325F0A4BB2}" type="datetimeFigureOut">
              <a:rPr lang="en-US"/>
              <a:pPr/>
              <a:t>2/13/2013</a:t>
            </a:fld>
            <a:endParaRPr lang="en-US"/>
          </a:p>
        </p:txBody>
      </p:sp>
      <p:sp>
        <p:nvSpPr>
          <p:cNvPr id="3" name="Slide Number Placeholder 2"/>
          <p:cNvSpPr>
            <a:spLocks noGrp="1"/>
          </p:cNvSpPr>
          <p:nvPr>
            <p:ph type="sldNum" sz="quarter" idx="11"/>
          </p:nvPr>
        </p:nvSpPr>
        <p:spPr/>
        <p:txBody>
          <a:bodyPr/>
          <a:lstStyle>
            <a:lvl1pPr>
              <a:defRPr/>
            </a:lvl1pPr>
          </a:lstStyle>
          <a:p>
            <a:fld id="{33A73783-C20A-4667-978F-C6657EC89DEF}"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C7A17F0-0DA7-4FA9-BB56-56407FEC5781}" type="datetimeFigureOut">
              <a:rPr lang="en-US"/>
              <a:pPr/>
              <a:t>2/13/2013</a:t>
            </a:fld>
            <a:endParaRPr lang="en-US"/>
          </a:p>
        </p:txBody>
      </p:sp>
      <p:sp>
        <p:nvSpPr>
          <p:cNvPr id="6" name="Slide Number Placeholder 5"/>
          <p:cNvSpPr>
            <a:spLocks noGrp="1"/>
          </p:cNvSpPr>
          <p:nvPr>
            <p:ph type="sldNum" sz="quarter" idx="11"/>
          </p:nvPr>
        </p:nvSpPr>
        <p:spPr/>
        <p:txBody>
          <a:bodyPr/>
          <a:lstStyle>
            <a:lvl1pPr>
              <a:defRPr/>
            </a:lvl1pPr>
          </a:lstStyle>
          <a:p>
            <a:fld id="{1BD92EBD-A0CA-41AB-92EA-D76766A48B94}"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7155029-18EB-4F6C-9B9A-F08BC164081E}" type="datetimeFigureOut">
              <a:rPr lang="en-US"/>
              <a:pPr/>
              <a:t>2/13/2013</a:t>
            </a:fld>
            <a:endParaRPr lang="en-US"/>
          </a:p>
        </p:txBody>
      </p:sp>
      <p:sp>
        <p:nvSpPr>
          <p:cNvPr id="6" name="Slide Number Placeholder 5"/>
          <p:cNvSpPr>
            <a:spLocks noGrp="1"/>
          </p:cNvSpPr>
          <p:nvPr>
            <p:ph type="sldNum" sz="quarter" idx="11"/>
          </p:nvPr>
        </p:nvSpPr>
        <p:spPr/>
        <p:txBody>
          <a:bodyPr/>
          <a:lstStyle>
            <a:lvl1pPr>
              <a:defRPr/>
            </a:lvl1pPr>
          </a:lstStyle>
          <a:p>
            <a:fld id="{D3454CF3-8014-4887-9AA1-5ABEA9C6AFEB}"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effectLst/>
                <a:latin typeface="Arial" charset="0"/>
              </a:defRPr>
            </a:lvl1pPr>
          </a:lstStyle>
          <a:p>
            <a:fld id="{DE6952FC-BCBD-4586-868C-35B957077FF5}" type="datetimeFigureOut">
              <a:rPr lang="en-US"/>
              <a:pPr/>
              <a:t>2/13/2013</a:t>
            </a:fld>
            <a:endParaRPr lang="en-US"/>
          </a:p>
        </p:txBody>
      </p:sp>
      <p:sp>
        <p:nvSpPr>
          <p:cNvPr id="6144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Arial" charset="0"/>
              </a:defRPr>
            </a:lvl1pPr>
          </a:lstStyle>
          <a:p>
            <a:fld id="{B8265C59-F1B3-422F-AD69-7CCA5952A3E2}" type="slidenum">
              <a:rPr lang="en-US"/>
              <a:pPr/>
              <a:t>‹#›</a:t>
            </a:fld>
            <a:endParaRPr lang="en-US"/>
          </a:p>
        </p:txBody>
      </p:sp>
      <p:grpSp>
        <p:nvGrpSpPr>
          <p:cNvPr id="61444" name="Group 4"/>
          <p:cNvGrpSpPr>
            <a:grpSpLocks/>
          </p:cNvGrpSpPr>
          <p:nvPr/>
        </p:nvGrpSpPr>
        <p:grpSpPr bwMode="auto">
          <a:xfrm>
            <a:off x="0" y="0"/>
            <a:ext cx="9140825" cy="6850063"/>
            <a:chOff x="0" y="0"/>
            <a:chExt cx="5758" cy="4315"/>
          </a:xfrm>
        </p:grpSpPr>
        <p:grpSp>
          <p:nvGrpSpPr>
            <p:cNvPr id="61445" name="Group 5"/>
            <p:cNvGrpSpPr>
              <a:grpSpLocks/>
            </p:cNvGrpSpPr>
            <p:nvPr userDrawn="1"/>
          </p:nvGrpSpPr>
          <p:grpSpPr bwMode="auto">
            <a:xfrm>
              <a:off x="1728" y="2230"/>
              <a:ext cx="4027" cy="2085"/>
              <a:chOff x="1728" y="2230"/>
              <a:chExt cx="4027" cy="2085"/>
            </a:xfrm>
          </p:grpSpPr>
          <p:sp>
            <p:nvSpPr>
              <p:cNvPr id="614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614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614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6144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614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614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6145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6145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5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Arial" charset="0"/>
              </a:defRPr>
            </a:lvl1pPr>
          </a:lstStyle>
          <a:p>
            <a:endParaRPr lang="en-US"/>
          </a:p>
        </p:txBody>
      </p:sp>
      <p:sp>
        <p:nvSpPr>
          <p:cNvPr id="6145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sh5@ashrae.net"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762000" y="1524000"/>
            <a:ext cx="7772400" cy="1905000"/>
          </a:xfrm>
        </p:spPr>
        <p:txBody>
          <a:bodyPr>
            <a:normAutofit fontScale="90000"/>
          </a:bodyPr>
          <a:lstStyle/>
          <a:p>
            <a:r>
              <a:rPr lang="en-US" sz="4800" dirty="0" smtClean="0"/>
              <a:t>TC/TG/TRG/MTG</a:t>
            </a:r>
            <a:r>
              <a:rPr lang="en-US" sz="4800" dirty="0"/>
              <a:t/>
            </a:r>
            <a:br>
              <a:rPr lang="en-US" sz="4800" dirty="0"/>
            </a:br>
            <a:r>
              <a:rPr lang="en-US" sz="4800" dirty="0"/>
              <a:t>Chair &amp; Vice Chair</a:t>
            </a:r>
            <a:br>
              <a:rPr lang="en-US" sz="4800" dirty="0"/>
            </a:br>
            <a:r>
              <a:rPr lang="en-US" sz="4800" dirty="0"/>
              <a:t>Training Workshop</a:t>
            </a:r>
          </a:p>
        </p:txBody>
      </p:sp>
      <p:sp>
        <p:nvSpPr>
          <p:cNvPr id="38915" name="Rectangle 3"/>
          <p:cNvSpPr>
            <a:spLocks noGrp="1" noChangeArrowheads="1"/>
          </p:cNvSpPr>
          <p:nvPr>
            <p:ph type="subTitle" idx="4294967295"/>
          </p:nvPr>
        </p:nvSpPr>
        <p:spPr>
          <a:xfrm>
            <a:off x="1143000" y="3886200"/>
            <a:ext cx="6934200" cy="2133600"/>
          </a:xfrm>
        </p:spPr>
        <p:txBody>
          <a:bodyPr>
            <a:normAutofit lnSpcReduction="10000"/>
          </a:bodyPr>
          <a:lstStyle/>
          <a:p>
            <a:pPr marL="0" indent="0" algn="ctr">
              <a:buFont typeface="Wingdings" pitchFamily="2" charset="2"/>
              <a:buNone/>
            </a:pPr>
            <a:endParaRPr lang="en-US" sz="2800" b="1" dirty="0">
              <a:solidFill>
                <a:srgbClr val="FFFFFF"/>
              </a:solidFill>
            </a:endParaRPr>
          </a:p>
          <a:p>
            <a:pPr marL="0" indent="0" algn="ctr">
              <a:buFont typeface="Wingdings" pitchFamily="2" charset="2"/>
              <a:buNone/>
            </a:pPr>
            <a:r>
              <a:rPr lang="en-US" sz="2400" b="1" dirty="0" smtClean="0">
                <a:solidFill>
                  <a:srgbClr val="FFFFFF"/>
                </a:solidFill>
              </a:rPr>
              <a:t>Cynthia Gage</a:t>
            </a:r>
          </a:p>
          <a:p>
            <a:pPr marL="0" indent="0" algn="ctr">
              <a:buFont typeface="Wingdings" pitchFamily="2" charset="2"/>
              <a:buNone/>
            </a:pPr>
            <a:r>
              <a:rPr lang="en-US" sz="2400" b="1" dirty="0" smtClean="0">
                <a:solidFill>
                  <a:srgbClr val="FFFFFF"/>
                </a:solidFill>
              </a:rPr>
              <a:t>Training Coordinator </a:t>
            </a:r>
          </a:p>
          <a:p>
            <a:pPr marL="0" indent="0" algn="ctr">
              <a:buFont typeface="Wingdings" pitchFamily="2" charset="2"/>
              <a:buNone/>
            </a:pPr>
            <a:r>
              <a:rPr lang="en-US" sz="2400" b="1" dirty="0" smtClean="0">
                <a:solidFill>
                  <a:srgbClr val="FFFFFF"/>
                </a:solidFill>
              </a:rPr>
              <a:t>Technical </a:t>
            </a:r>
            <a:r>
              <a:rPr lang="en-US" sz="2400" b="1" dirty="0">
                <a:solidFill>
                  <a:srgbClr val="FFFFFF"/>
                </a:solidFill>
              </a:rPr>
              <a:t>Activities Committee</a:t>
            </a:r>
          </a:p>
          <a:p>
            <a:pPr marL="0" indent="0" algn="ctr">
              <a:buFont typeface="Wingdings" pitchFamily="2" charset="2"/>
              <a:buNone/>
            </a:pPr>
            <a:r>
              <a:rPr lang="en-US" sz="2400" b="1" dirty="0">
                <a:solidFill>
                  <a:srgbClr val="FFFFFF"/>
                </a:solidFill>
              </a:rPr>
              <a:t>TACcoord1@ashrae.net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5" name="Object 9"/>
          <p:cNvGraphicFramePr>
            <a:graphicFrameLocks noChangeAspect="1"/>
          </p:cNvGraphicFramePr>
          <p:nvPr/>
        </p:nvGraphicFramePr>
        <p:xfrm>
          <a:off x="2801938" y="228599"/>
          <a:ext cx="5656262" cy="6493287"/>
        </p:xfrm>
        <a:graphic>
          <a:graphicData uri="http://schemas.openxmlformats.org/presentationml/2006/ole">
            <p:oleObj spid="_x0000_s19465" name="Worksheet" r:id="rId3" imgW="17887984" imgH="20535900" progId="Excel.Sheet.8">
              <p:embed/>
            </p:oleObj>
          </a:graphicData>
        </a:graphic>
      </p:graphicFrame>
      <p:sp>
        <p:nvSpPr>
          <p:cNvPr id="102405" name="Text Box 13"/>
          <p:cNvSpPr txBox="1">
            <a:spLocks noChangeArrowheads="1"/>
          </p:cNvSpPr>
          <p:nvPr/>
        </p:nvSpPr>
        <p:spPr bwMode="auto">
          <a:xfrm>
            <a:off x="4800600" y="304800"/>
            <a:ext cx="304800" cy="641350"/>
          </a:xfrm>
          <a:prstGeom prst="rect">
            <a:avLst/>
          </a:prstGeom>
          <a:noFill/>
          <a:ln w="12700" cap="sq">
            <a:noFill/>
            <a:miter lim="800000"/>
            <a:headEnd type="none" w="sm" len="sm"/>
            <a:tailEnd type="none" w="sm" len="sm"/>
          </a:ln>
        </p:spPr>
        <p:txBody>
          <a:bodyPr>
            <a:spAutoFit/>
          </a:bodyPr>
          <a:lstStyle/>
          <a:p>
            <a:pPr>
              <a:spcBef>
                <a:spcPct val="50000"/>
              </a:spcBef>
            </a:pPr>
            <a:r>
              <a:rPr lang="en-US" sz="3600" dirty="0">
                <a:solidFill>
                  <a:srgbClr val="FF0000"/>
                </a:solidFill>
                <a:effectLst/>
                <a:latin typeface="Times New Roman" pitchFamily="18" charset="0"/>
              </a:rPr>
              <a:t>4</a:t>
            </a:r>
          </a:p>
        </p:txBody>
      </p:sp>
      <p:sp>
        <p:nvSpPr>
          <p:cNvPr id="102406" name="Text Box 12"/>
          <p:cNvSpPr txBox="1">
            <a:spLocks noChangeArrowheads="1"/>
          </p:cNvSpPr>
          <p:nvPr/>
        </p:nvSpPr>
        <p:spPr bwMode="auto">
          <a:xfrm>
            <a:off x="4800600" y="1828800"/>
            <a:ext cx="304800" cy="641350"/>
          </a:xfrm>
          <a:prstGeom prst="rect">
            <a:avLst/>
          </a:prstGeom>
          <a:noFill/>
          <a:ln w="12700" cap="sq">
            <a:noFill/>
            <a:miter lim="800000"/>
            <a:headEnd type="none" w="sm" len="sm"/>
            <a:tailEnd type="none" w="sm" len="sm"/>
          </a:ln>
        </p:spPr>
        <p:txBody>
          <a:bodyPr>
            <a:spAutoFit/>
          </a:bodyPr>
          <a:lstStyle/>
          <a:p>
            <a:pPr>
              <a:spcBef>
                <a:spcPct val="50000"/>
              </a:spcBef>
            </a:pPr>
            <a:r>
              <a:rPr lang="en-US" sz="3600" dirty="0">
                <a:solidFill>
                  <a:srgbClr val="FF0000"/>
                </a:solidFill>
                <a:effectLst/>
                <a:latin typeface="Times New Roman" pitchFamily="18" charset="0"/>
              </a:rPr>
              <a:t>3</a:t>
            </a:r>
          </a:p>
        </p:txBody>
      </p:sp>
      <p:sp>
        <p:nvSpPr>
          <p:cNvPr id="102407" name="Text Box 11"/>
          <p:cNvSpPr txBox="1">
            <a:spLocks noChangeArrowheads="1"/>
          </p:cNvSpPr>
          <p:nvPr/>
        </p:nvSpPr>
        <p:spPr bwMode="auto">
          <a:xfrm>
            <a:off x="4876800" y="4419600"/>
            <a:ext cx="304800" cy="641350"/>
          </a:xfrm>
          <a:prstGeom prst="rect">
            <a:avLst/>
          </a:prstGeom>
          <a:noFill/>
          <a:ln w="12700" cap="sq">
            <a:noFill/>
            <a:miter lim="800000"/>
            <a:headEnd type="none" w="sm" len="sm"/>
            <a:tailEnd type="none" w="sm" len="sm"/>
          </a:ln>
        </p:spPr>
        <p:txBody>
          <a:bodyPr>
            <a:spAutoFit/>
          </a:bodyPr>
          <a:lstStyle/>
          <a:p>
            <a:pPr>
              <a:spcBef>
                <a:spcPct val="50000"/>
              </a:spcBef>
            </a:pPr>
            <a:r>
              <a:rPr lang="en-US" sz="3600" dirty="0">
                <a:solidFill>
                  <a:srgbClr val="FF0000"/>
                </a:solidFill>
                <a:effectLst/>
                <a:latin typeface="Times New Roman" pitchFamily="18" charset="0"/>
              </a:rPr>
              <a:t>2</a:t>
            </a:r>
          </a:p>
        </p:txBody>
      </p:sp>
      <p:sp>
        <p:nvSpPr>
          <p:cNvPr id="102408" name="Text Box 10"/>
          <p:cNvSpPr txBox="1">
            <a:spLocks noChangeArrowheads="1"/>
          </p:cNvSpPr>
          <p:nvPr/>
        </p:nvSpPr>
        <p:spPr bwMode="auto">
          <a:xfrm>
            <a:off x="4876800" y="5867400"/>
            <a:ext cx="304800" cy="641350"/>
          </a:xfrm>
          <a:prstGeom prst="rect">
            <a:avLst/>
          </a:prstGeom>
          <a:noFill/>
          <a:ln w="12700" cap="sq">
            <a:noFill/>
            <a:miter lim="800000"/>
            <a:headEnd type="none" w="sm" len="sm"/>
            <a:tailEnd type="none" w="sm" len="sm"/>
          </a:ln>
        </p:spPr>
        <p:txBody>
          <a:bodyPr>
            <a:spAutoFit/>
          </a:bodyPr>
          <a:lstStyle/>
          <a:p>
            <a:pPr>
              <a:spcBef>
                <a:spcPct val="50000"/>
              </a:spcBef>
            </a:pPr>
            <a:r>
              <a:rPr lang="en-US" sz="3600" dirty="0">
                <a:solidFill>
                  <a:srgbClr val="FF0000"/>
                </a:solidFill>
                <a:effectLst/>
                <a:latin typeface="Times New Roman" pitchFamily="18" charset="0"/>
              </a:rPr>
              <a:t>1</a:t>
            </a:r>
          </a:p>
        </p:txBody>
      </p:sp>
      <p:sp>
        <p:nvSpPr>
          <p:cNvPr id="102409" name="Rectangle 9"/>
          <p:cNvSpPr>
            <a:spLocks noRot="1" noChangeArrowheads="1"/>
          </p:cNvSpPr>
          <p:nvPr/>
        </p:nvSpPr>
        <p:spPr bwMode="auto">
          <a:xfrm>
            <a:off x="0" y="1295400"/>
            <a:ext cx="2819400" cy="1676400"/>
          </a:xfrm>
          <a:prstGeom prst="rect">
            <a:avLst/>
          </a:prstGeom>
          <a:noFill/>
          <a:ln w="9525">
            <a:noFill/>
            <a:miter lim="800000"/>
            <a:headEnd/>
            <a:tailEnd/>
          </a:ln>
          <a:effectLst/>
        </p:spPr>
        <p:txBody>
          <a:bodyPr anchor="ctr"/>
          <a:lstStyle/>
          <a:p>
            <a:r>
              <a:rPr lang="en-US" sz="3600" dirty="0">
                <a:effectLst>
                  <a:outerShdw blurRad="38100" dist="38100" dir="2700000" algn="tl">
                    <a:srgbClr val="000000"/>
                  </a:outerShdw>
                </a:effectLst>
              </a:rPr>
              <a:t>Rollover Roster </a:t>
            </a:r>
            <a:r>
              <a:rPr lang="en-US" sz="3600" dirty="0" smtClean="0">
                <a:effectLst>
                  <a:outerShdw blurRad="38100" dist="38100" dir="2700000" algn="tl">
                    <a:srgbClr val="000000"/>
                  </a:outerShdw>
                </a:effectLst>
              </a:rPr>
              <a:t>Workbooks</a:t>
            </a:r>
          </a:p>
          <a:p>
            <a:endParaRPr lang="en-US" sz="3600" dirty="0" smtClean="0">
              <a:effectLst>
                <a:outerShdw blurRad="38100" dist="38100" dir="2700000" algn="tl">
                  <a:srgbClr val="000000"/>
                </a:outerShdw>
              </a:effectLst>
            </a:endParaRPr>
          </a:p>
          <a:p>
            <a:r>
              <a:rPr lang="en-US" sz="3600" dirty="0" smtClean="0">
                <a:effectLst>
                  <a:outerShdw blurRad="38100" dist="38100" dir="2700000" algn="tl">
                    <a:srgbClr val="000000"/>
                  </a:outerShdw>
                </a:effectLst>
              </a:rPr>
              <a:t>TC/TG</a:t>
            </a:r>
            <a:endParaRPr lang="en-US" sz="3600" dirty="0">
              <a:effectLst>
                <a:outerShdw blurRad="38100" dist="38100" dir="2700000" algn="tl">
                  <a:srgbClr val="000000"/>
                </a:outerShdw>
              </a:effectLst>
            </a:endParaRPr>
          </a:p>
        </p:txBody>
      </p:sp>
      <p:sp>
        <p:nvSpPr>
          <p:cNvPr id="9"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10" name="Group 9"/>
          <p:cNvGrpSpPr/>
          <p:nvPr/>
        </p:nvGrpSpPr>
        <p:grpSpPr>
          <a:xfrm>
            <a:off x="0" y="0"/>
            <a:ext cx="469" cy="102"/>
            <a:chOff x="0" y="0"/>
            <a:chExt cx="469" cy="102"/>
          </a:xfrm>
        </p:grpSpPr>
        <p:sp>
          <p:nvSpPr>
            <p:cNvPr id="11"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12" name="Line 5"/>
            <p:cNvSpPr>
              <a:spLocks noChangeShapeType="1"/>
            </p:cNvSpPr>
            <p:nvPr/>
          </p:nvSpPr>
          <p:spPr bwMode="auto">
            <a:xfrm flipV="1">
              <a:off x="355" y="0"/>
              <a:ext cx="114" cy="6"/>
            </a:xfrm>
            <a:prstGeom prst="line">
              <a:avLst/>
            </a:prstGeom>
            <a:noFill/>
            <a:ln w="57150">
              <a:solidFill>
                <a:srgbClr val="000000"/>
              </a:solidFill>
              <a:round/>
              <a:headEnd/>
              <a:tailEnd/>
            </a:ln>
          </p:spPr>
        </p:sp>
      </p:grpSp>
      <p:sp>
        <p:nvSpPr>
          <p:cNvPr id="14"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15" name="Group 14"/>
          <p:cNvGrpSpPr/>
          <p:nvPr/>
        </p:nvGrpSpPr>
        <p:grpSpPr>
          <a:xfrm>
            <a:off x="0" y="0"/>
            <a:ext cx="469" cy="102"/>
            <a:chOff x="0" y="0"/>
            <a:chExt cx="469" cy="102"/>
          </a:xfrm>
        </p:grpSpPr>
        <p:sp>
          <p:nvSpPr>
            <p:cNvPr id="16"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17" name="Line 5"/>
            <p:cNvSpPr>
              <a:spLocks noChangeShapeType="1"/>
            </p:cNvSpPr>
            <p:nvPr/>
          </p:nvSpPr>
          <p:spPr bwMode="auto">
            <a:xfrm flipV="1">
              <a:off x="355" y="0"/>
              <a:ext cx="114" cy="6"/>
            </a:xfrm>
            <a:prstGeom prst="line">
              <a:avLst/>
            </a:prstGeom>
            <a:noFill/>
            <a:ln w="57150">
              <a:solidFill>
                <a:srgbClr val="000000"/>
              </a:solidFill>
              <a:round/>
              <a:headEnd/>
              <a:tailEnd/>
            </a:ln>
          </p:spPr>
        </p:sp>
      </p:grpSp>
      <p:sp>
        <p:nvSpPr>
          <p:cNvPr id="19"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20" name="Group 19"/>
          <p:cNvGrpSpPr/>
          <p:nvPr/>
        </p:nvGrpSpPr>
        <p:grpSpPr>
          <a:xfrm>
            <a:off x="0" y="0"/>
            <a:ext cx="469" cy="102"/>
            <a:chOff x="0" y="0"/>
            <a:chExt cx="469" cy="102"/>
          </a:xfrm>
        </p:grpSpPr>
        <p:sp>
          <p:nvSpPr>
            <p:cNvPr id="21"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22" name="Line 5"/>
            <p:cNvSpPr>
              <a:spLocks noChangeShapeType="1"/>
            </p:cNvSpPr>
            <p:nvPr/>
          </p:nvSpPr>
          <p:spPr bwMode="auto">
            <a:xfrm flipV="1">
              <a:off x="355" y="0"/>
              <a:ext cx="114" cy="6"/>
            </a:xfrm>
            <a:prstGeom prst="line">
              <a:avLst/>
            </a:prstGeom>
            <a:noFill/>
            <a:ln w="57150">
              <a:solidFill>
                <a:srgbClr val="000000"/>
              </a:solidFill>
              <a:round/>
              <a:headEnd/>
              <a:tailEnd/>
            </a:ln>
          </p:spPr>
        </p:sp>
      </p:grpSp>
      <p:sp>
        <p:nvSpPr>
          <p:cNvPr id="24"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25" name="Group 24"/>
          <p:cNvGrpSpPr/>
          <p:nvPr/>
        </p:nvGrpSpPr>
        <p:grpSpPr>
          <a:xfrm>
            <a:off x="0" y="0"/>
            <a:ext cx="469" cy="102"/>
            <a:chOff x="0" y="0"/>
            <a:chExt cx="469" cy="102"/>
          </a:xfrm>
        </p:grpSpPr>
        <p:sp>
          <p:nvSpPr>
            <p:cNvPr id="26"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27" name="Line 5"/>
            <p:cNvSpPr>
              <a:spLocks noChangeShapeType="1"/>
            </p:cNvSpPr>
            <p:nvPr/>
          </p:nvSpPr>
          <p:spPr bwMode="auto">
            <a:xfrm flipV="1">
              <a:off x="355" y="0"/>
              <a:ext cx="114" cy="6"/>
            </a:xfrm>
            <a:prstGeom prst="line">
              <a:avLst/>
            </a:prstGeom>
            <a:noFill/>
            <a:ln w="57150">
              <a:solidFill>
                <a:srgbClr val="000000"/>
              </a:solidFill>
              <a:round/>
              <a:headEnd/>
              <a:tailEnd/>
            </a:ln>
          </p:spPr>
        </p:sp>
      </p:grpSp>
      <p:sp>
        <p:nvSpPr>
          <p:cNvPr id="29"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30" name="Group 29"/>
          <p:cNvGrpSpPr/>
          <p:nvPr/>
        </p:nvGrpSpPr>
        <p:grpSpPr>
          <a:xfrm>
            <a:off x="0" y="0"/>
            <a:ext cx="469" cy="102"/>
            <a:chOff x="0" y="0"/>
            <a:chExt cx="469" cy="102"/>
          </a:xfrm>
        </p:grpSpPr>
        <p:sp>
          <p:nvSpPr>
            <p:cNvPr id="31"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32" name="Line 5"/>
            <p:cNvSpPr>
              <a:spLocks noChangeShapeType="1"/>
            </p:cNvSpPr>
            <p:nvPr/>
          </p:nvSpPr>
          <p:spPr bwMode="auto">
            <a:xfrm flipV="1">
              <a:off x="355" y="0"/>
              <a:ext cx="114" cy="6"/>
            </a:xfrm>
            <a:prstGeom prst="line">
              <a:avLst/>
            </a:prstGeom>
            <a:noFill/>
            <a:ln w="57150">
              <a:solidFill>
                <a:srgbClr val="000000"/>
              </a:solidFill>
              <a:round/>
              <a:headEnd/>
              <a:tailEnd/>
            </a:ln>
          </p:spPr>
        </p:sp>
      </p:grpSp>
      <p:sp>
        <p:nvSpPr>
          <p:cNvPr id="28" name="Text Box 13"/>
          <p:cNvSpPr txBox="1">
            <a:spLocks noChangeArrowheads="1"/>
          </p:cNvSpPr>
          <p:nvPr/>
        </p:nvSpPr>
        <p:spPr bwMode="auto">
          <a:xfrm>
            <a:off x="7924800" y="4114800"/>
            <a:ext cx="304800" cy="646331"/>
          </a:xfrm>
          <a:prstGeom prst="rect">
            <a:avLst/>
          </a:prstGeom>
          <a:noFill/>
          <a:ln w="12700" cap="sq">
            <a:noFill/>
            <a:miter lim="800000"/>
            <a:headEnd type="none" w="sm" len="sm"/>
            <a:tailEnd type="none" w="sm" len="sm"/>
          </a:ln>
        </p:spPr>
        <p:txBody>
          <a:bodyPr>
            <a:spAutoFit/>
          </a:bodyPr>
          <a:lstStyle/>
          <a:p>
            <a:pPr>
              <a:spcBef>
                <a:spcPct val="50000"/>
              </a:spcBef>
            </a:pPr>
            <a:r>
              <a:rPr lang="en-US" sz="3600" dirty="0" smtClean="0">
                <a:solidFill>
                  <a:srgbClr val="FF0000"/>
                </a:solidFill>
                <a:effectLst/>
                <a:latin typeface="Times New Roman" pitchFamily="18" charset="0"/>
              </a:rPr>
              <a:t>5</a:t>
            </a:r>
            <a:endParaRPr lang="en-US" sz="3600" dirty="0">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0" y="762000"/>
            <a:ext cx="9144000" cy="1143000"/>
          </a:xfrm>
        </p:spPr>
        <p:txBody>
          <a:bodyPr/>
          <a:lstStyle/>
          <a:p>
            <a:pPr marL="838200" indent="-838200" algn="l">
              <a:buFontTx/>
              <a:buAutoNum type="arabicPeriod"/>
            </a:pPr>
            <a:r>
              <a:rPr lang="en-US" sz="3200" dirty="0">
                <a:solidFill>
                  <a:schemeClr val="tx1"/>
                </a:solidFill>
              </a:rPr>
              <a:t>Membership List and Status</a:t>
            </a:r>
            <a:r>
              <a:rPr lang="en-US" sz="4000" dirty="0">
                <a:solidFill>
                  <a:schemeClr val="tx1"/>
                </a:solidFill>
              </a:rPr>
              <a:t/>
            </a:r>
            <a:br>
              <a:rPr lang="en-US" sz="4000" dirty="0">
                <a:solidFill>
                  <a:schemeClr val="tx1"/>
                </a:solidFill>
              </a:rPr>
            </a:br>
            <a:r>
              <a:rPr lang="en-US" sz="2400" dirty="0">
                <a:solidFill>
                  <a:schemeClr val="tx1"/>
                </a:solidFill>
              </a:rPr>
              <a:t>- </a:t>
            </a:r>
            <a:r>
              <a:rPr lang="en-US" sz="2000" dirty="0">
                <a:solidFill>
                  <a:schemeClr val="tx1"/>
                </a:solidFill>
              </a:rPr>
              <a:t>ONLY add code (AV, AC, DV, D, NC)</a:t>
            </a:r>
            <a:br>
              <a:rPr lang="en-US" sz="2000" dirty="0">
                <a:solidFill>
                  <a:schemeClr val="tx1"/>
                </a:solidFill>
              </a:rPr>
            </a:br>
            <a:r>
              <a:rPr lang="en-US" sz="2000" dirty="0">
                <a:solidFill>
                  <a:schemeClr val="tx1"/>
                </a:solidFill>
              </a:rPr>
              <a:t>-  </a:t>
            </a:r>
            <a:r>
              <a:rPr lang="en-US" sz="1800" dirty="0">
                <a:solidFill>
                  <a:schemeClr val="tx1"/>
                </a:solidFill>
              </a:rPr>
              <a:t>Do not change  member information or positions in this section.</a:t>
            </a:r>
            <a:br>
              <a:rPr lang="en-US" sz="1800" dirty="0">
                <a:solidFill>
                  <a:schemeClr val="tx1"/>
                </a:solidFill>
              </a:rPr>
            </a:br>
            <a:r>
              <a:rPr lang="en-US" sz="1800" dirty="0">
                <a:solidFill>
                  <a:schemeClr val="tx1"/>
                </a:solidFill>
              </a:rPr>
              <a:t>-  Add notes in adjacent column</a:t>
            </a:r>
            <a:br>
              <a:rPr lang="en-US" sz="1800" dirty="0">
                <a:solidFill>
                  <a:schemeClr val="tx1"/>
                </a:solidFill>
              </a:rPr>
            </a:br>
            <a:r>
              <a:rPr lang="en-US" sz="1800" dirty="0">
                <a:solidFill>
                  <a:schemeClr val="tx1"/>
                </a:solidFill>
              </a:rPr>
              <a:t>-  Add additional member names, ASHRAE Numbers, and Status at the bottom of the list.</a:t>
            </a:r>
            <a:br>
              <a:rPr lang="en-US" sz="1800" dirty="0">
                <a:solidFill>
                  <a:schemeClr val="tx1"/>
                </a:solidFill>
              </a:rPr>
            </a:br>
            <a:r>
              <a:rPr lang="en-US" sz="1800" dirty="0">
                <a:solidFill>
                  <a:schemeClr val="tx1"/>
                </a:solidFill>
              </a:rPr>
              <a:t>-  New position added, Provisional Corresponding Members.  </a:t>
            </a:r>
            <a:br>
              <a:rPr lang="en-US" sz="1800" dirty="0">
                <a:solidFill>
                  <a:schemeClr val="tx1"/>
                </a:solidFill>
              </a:rPr>
            </a:br>
            <a:r>
              <a:rPr lang="en-US" sz="1800" dirty="0">
                <a:solidFill>
                  <a:schemeClr val="tx1"/>
                </a:solidFill>
              </a:rPr>
              <a:t>		</a:t>
            </a:r>
          </a:p>
        </p:txBody>
      </p:sp>
      <p:sp>
        <p:nvSpPr>
          <p:cNvPr id="6" name="Rectangle 5"/>
          <p:cNvSpPr/>
          <p:nvPr/>
        </p:nvSpPr>
        <p:spPr bwMode="auto">
          <a:xfrm>
            <a:off x="8229600" y="3276600"/>
            <a:ext cx="9144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sp>
        <p:nvSpPr>
          <p:cNvPr id="8"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9" name="Group 8"/>
          <p:cNvGrpSpPr/>
          <p:nvPr/>
        </p:nvGrpSpPr>
        <p:grpSpPr>
          <a:xfrm>
            <a:off x="0" y="0"/>
            <a:ext cx="469" cy="102"/>
            <a:chOff x="0" y="0"/>
            <a:chExt cx="469" cy="102"/>
          </a:xfrm>
        </p:grpSpPr>
        <p:sp>
          <p:nvSpPr>
            <p:cNvPr id="10"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11" name="Line 5"/>
            <p:cNvSpPr>
              <a:spLocks noChangeShapeType="1"/>
            </p:cNvSpPr>
            <p:nvPr/>
          </p:nvSpPr>
          <p:spPr bwMode="auto">
            <a:xfrm flipV="1">
              <a:off x="355" y="0"/>
              <a:ext cx="114" cy="6"/>
            </a:xfrm>
            <a:prstGeom prst="line">
              <a:avLst/>
            </a:prstGeom>
            <a:noFill/>
            <a:ln w="57150">
              <a:solidFill>
                <a:srgbClr val="000000"/>
              </a:solidFill>
              <a:round/>
              <a:headEnd/>
              <a:tailEnd/>
            </a:ln>
          </p:spPr>
        </p:sp>
      </p:grpSp>
      <p:sp>
        <p:nvSpPr>
          <p:cNvPr id="13"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14" name="Group 13"/>
          <p:cNvGrpSpPr/>
          <p:nvPr/>
        </p:nvGrpSpPr>
        <p:grpSpPr>
          <a:xfrm>
            <a:off x="0" y="0"/>
            <a:ext cx="469" cy="102"/>
            <a:chOff x="0" y="0"/>
            <a:chExt cx="469" cy="102"/>
          </a:xfrm>
        </p:grpSpPr>
        <p:sp>
          <p:nvSpPr>
            <p:cNvPr id="15"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16" name="Line 5"/>
            <p:cNvSpPr>
              <a:spLocks noChangeShapeType="1"/>
            </p:cNvSpPr>
            <p:nvPr/>
          </p:nvSpPr>
          <p:spPr bwMode="auto">
            <a:xfrm flipV="1">
              <a:off x="355" y="0"/>
              <a:ext cx="114" cy="6"/>
            </a:xfrm>
            <a:prstGeom prst="line">
              <a:avLst/>
            </a:prstGeom>
            <a:noFill/>
            <a:ln w="57150">
              <a:solidFill>
                <a:srgbClr val="000000"/>
              </a:solidFill>
              <a:round/>
              <a:headEnd/>
              <a:tailEnd/>
            </a:ln>
          </p:spPr>
        </p:sp>
      </p:grpSp>
      <p:sp>
        <p:nvSpPr>
          <p:cNvPr id="18"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19" name="Group 18"/>
          <p:cNvGrpSpPr/>
          <p:nvPr/>
        </p:nvGrpSpPr>
        <p:grpSpPr>
          <a:xfrm>
            <a:off x="0" y="0"/>
            <a:ext cx="469" cy="102"/>
            <a:chOff x="0" y="0"/>
            <a:chExt cx="469" cy="102"/>
          </a:xfrm>
        </p:grpSpPr>
        <p:sp>
          <p:nvSpPr>
            <p:cNvPr id="20"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21" name="Line 5"/>
            <p:cNvSpPr>
              <a:spLocks noChangeShapeType="1"/>
            </p:cNvSpPr>
            <p:nvPr/>
          </p:nvSpPr>
          <p:spPr bwMode="auto">
            <a:xfrm flipV="1">
              <a:off x="355" y="0"/>
              <a:ext cx="114" cy="6"/>
            </a:xfrm>
            <a:prstGeom prst="line">
              <a:avLst/>
            </a:prstGeom>
            <a:noFill/>
            <a:ln w="57150">
              <a:solidFill>
                <a:srgbClr val="000000"/>
              </a:solidFill>
              <a:round/>
              <a:headEnd/>
              <a:tailEnd/>
            </a:ln>
          </p:spPr>
        </p:sp>
      </p:grpSp>
      <p:graphicFrame>
        <p:nvGraphicFramePr>
          <p:cNvPr id="22" name="Table 21"/>
          <p:cNvGraphicFramePr>
            <a:graphicFrameLocks noGrp="1"/>
          </p:cNvGraphicFramePr>
          <p:nvPr/>
        </p:nvGraphicFramePr>
        <p:xfrm>
          <a:off x="685800" y="2362200"/>
          <a:ext cx="7772400" cy="3935712"/>
        </p:xfrm>
        <a:graphic>
          <a:graphicData uri="http://schemas.openxmlformats.org/drawingml/2006/table">
            <a:tbl>
              <a:tblPr/>
              <a:tblGrid>
                <a:gridCol w="710011"/>
                <a:gridCol w="1491023"/>
                <a:gridCol w="1590869"/>
                <a:gridCol w="579102"/>
                <a:gridCol w="559133"/>
                <a:gridCol w="2096750"/>
                <a:gridCol w="745512"/>
              </a:tblGrid>
              <a:tr h="486290">
                <a:tc gridSpan="6">
                  <a:txBody>
                    <a:bodyPr/>
                    <a:lstStyle/>
                    <a:p>
                      <a:pPr algn="l" fontAlgn="b"/>
                      <a:r>
                        <a:rPr lang="en-US" sz="700" b="1" i="0" u="none" strike="noStrike" dirty="0">
                          <a:latin typeface="Arial"/>
                        </a:rPr>
                        <a:t>Membership List and Status  Add additional member names, ASHRAE Numbers, and Status at the bottom of the list.</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2A1C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r>
              <a:tr h="515762">
                <a:tc>
                  <a:txBody>
                    <a:bodyPr/>
                    <a:lstStyle/>
                    <a:p>
                      <a:pPr algn="l" fontAlgn="t"/>
                      <a:r>
                        <a:rPr lang="en-US" sz="600" b="1" i="0" u="none" strike="noStrike" dirty="0">
                          <a:solidFill>
                            <a:srgbClr val="000000"/>
                          </a:solidFill>
                          <a:latin typeface="Arial"/>
                        </a:rPr>
                        <a:t> </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6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700" b="1" i="0" u="none" strike="noStrike">
                          <a:latin typeface="Arial"/>
                        </a:rPr>
                        <a:t>T-TAC-TC02.01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6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600" b="0" i="0" u="none" strike="noStrike">
                          <a:latin typeface="Arial"/>
                        </a:rPr>
                        <a:t> </a:t>
                      </a:r>
                      <a:endParaRPr lang="en-US" sz="500" b="0" i="0" u="none" strike="noStrike">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l" fontAlgn="b"/>
                      <a:r>
                        <a:rPr lang="en-US" sz="6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2A1C7"/>
                    </a:solidFill>
                  </a:tcPr>
                </a:tc>
              </a:tr>
              <a:tr h="589442">
                <a:tc>
                  <a:txBody>
                    <a:bodyPr/>
                    <a:lstStyle/>
                    <a:p>
                      <a:pPr algn="l" fontAlgn="ctr"/>
                      <a:r>
                        <a:rPr lang="en-US" sz="600" b="1" i="0" u="none" strike="noStrike" dirty="0">
                          <a:solidFill>
                            <a:srgbClr val="000000"/>
                          </a:solidFill>
                          <a:latin typeface="Arial"/>
                        </a:rPr>
                        <a:t>Member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l" fontAlgn="ctr"/>
                      <a:r>
                        <a:rPr lang="en-US" sz="600" b="1" i="0" u="none" strike="noStrike">
                          <a:solidFill>
                            <a:srgbClr val="000000"/>
                          </a:solidFill>
                          <a:latin typeface="Arial"/>
                        </a:rPr>
                        <a:t>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l" fontAlgn="ctr"/>
                      <a:r>
                        <a:rPr lang="en-US" sz="600" b="1" i="0" u="none" strike="noStrike">
                          <a:solidFill>
                            <a:srgbClr val="000000"/>
                          </a:solidFill>
                          <a:latin typeface="Arial"/>
                        </a:rPr>
                        <a:t>Employer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600" b="1" i="0" u="none" strike="noStrike">
                          <a:solidFill>
                            <a:srgbClr val="000000"/>
                          </a:solidFill>
                          <a:latin typeface="Arial"/>
                        </a:rPr>
                        <a:t>Appointed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600" b="1" i="0" u="none" strike="noStrike">
                          <a:solidFill>
                            <a:srgbClr val="000000"/>
                          </a:solidFill>
                          <a:latin typeface="Arial"/>
                        </a:rPr>
                        <a:t>End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l" fontAlgn="ctr"/>
                      <a:r>
                        <a:rPr lang="en-US" sz="600" b="1" i="0" u="none" strike="noStrike">
                          <a:solidFill>
                            <a:srgbClr val="000000"/>
                          </a:solidFill>
                          <a:latin typeface="Arial"/>
                        </a:rPr>
                        <a:t> 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600" b="1" i="0" u="none" strike="noStrike">
                          <a:solidFill>
                            <a:srgbClr val="000000"/>
                          </a:solidFill>
                          <a:latin typeface="Arial"/>
                        </a:rPr>
                        <a:t>Status</a:t>
                      </a:r>
                      <a:br>
                        <a:rPr lang="en-US" sz="600" b="1" i="0" u="none" strike="noStrike">
                          <a:solidFill>
                            <a:srgbClr val="000000"/>
                          </a:solidFill>
                          <a:latin typeface="Arial"/>
                        </a:rPr>
                      </a:br>
                      <a:r>
                        <a:rPr lang="en-US" sz="600" b="1" i="0" u="none" strike="noStrike">
                          <a:solidFill>
                            <a:srgbClr val="000000"/>
                          </a:solidFill>
                          <a:latin typeface="Arial"/>
                        </a:rPr>
                        <a:t>Code (Required)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0">
                <a:tc>
                  <a:txBody>
                    <a:bodyPr/>
                    <a:lstStyle/>
                    <a:p>
                      <a:pPr algn="l" fontAlgn="ctr"/>
                      <a:r>
                        <a:rPr lang="en-US" sz="600" b="0" i="0" u="none" strike="noStrike">
                          <a:solidFill>
                            <a:srgbClr val="000000"/>
                          </a:solidFill>
                          <a:latin typeface="Arial"/>
                        </a:rPr>
                        <a:t>2051047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000000"/>
                          </a:solidFill>
                          <a:latin typeface="Arial"/>
                        </a:rPr>
                        <a:t>Mr Mark C Jackson</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000000"/>
                          </a:solidFill>
                          <a:latin typeface="Arial"/>
                        </a:rPr>
                        <a:t>Lennox Industries Inc</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000000"/>
                          </a:solidFill>
                          <a:latin typeface="Arial"/>
                        </a:rPr>
                        <a:t>07/01/2010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000000"/>
                          </a:solidFill>
                          <a:latin typeface="Arial"/>
                        </a:rPr>
                        <a:t>06/30/2011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solidFill>
                            <a:srgbClr val="000000"/>
                          </a:solidFill>
                          <a:latin typeface="Arial"/>
                        </a:rPr>
                        <a:t>Vice Chair</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600" b="0" i="0" u="none" strike="noStrike">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95B3D7"/>
                    </a:solidFill>
                  </a:tcPr>
                </a:tc>
              </a:tr>
              <a:tr h="382524">
                <a:tc>
                  <a:txBody>
                    <a:bodyPr/>
                    <a:lstStyle/>
                    <a:p>
                      <a:pPr algn="l" fontAlgn="ctr"/>
                      <a:r>
                        <a:rPr lang="en-US" sz="600" b="0" i="0" u="none" strike="noStrike">
                          <a:solidFill>
                            <a:srgbClr val="000000"/>
                          </a:solidFill>
                          <a:latin typeface="Arial"/>
                        </a:rPr>
                        <a:t>7964757</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Dr John L Stoops</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KEMA</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07/01/2010</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06/30/2013</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dirty="0">
                          <a:solidFill>
                            <a:srgbClr val="000000"/>
                          </a:solidFill>
                          <a:latin typeface="Arial"/>
                        </a:rPr>
                        <a:t>Secretary</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latin typeface="Arial"/>
                        </a:rPr>
                        <a:t> </a:t>
                      </a:r>
                    </a:p>
                  </a:txBody>
                  <a:tcPr marL="0" marR="0" marT="0" marB="0" anchor="ctr">
                    <a:lnL>
                      <a:noFill/>
                    </a:lnL>
                    <a:lnR>
                      <a:noFill/>
                    </a:lnR>
                    <a:lnT>
                      <a:noFill/>
                    </a:lnT>
                    <a:lnB>
                      <a:noFill/>
                    </a:lnB>
                    <a:solidFill>
                      <a:srgbClr val="95B3D7"/>
                    </a:solidFill>
                  </a:tcPr>
                </a:tc>
              </a:tr>
              <a:tr h="382524">
                <a:tc>
                  <a:txBody>
                    <a:bodyPr/>
                    <a:lstStyle/>
                    <a:p>
                      <a:pPr algn="l" fontAlgn="ctr"/>
                      <a:r>
                        <a:rPr lang="en-US" sz="600" b="0" i="0" u="none" strike="noStrike">
                          <a:solidFill>
                            <a:srgbClr val="000000"/>
                          </a:solidFill>
                          <a:latin typeface="Arial"/>
                        </a:rPr>
                        <a:t>2053704</a:t>
                      </a:r>
                    </a:p>
                  </a:txBody>
                  <a:tcPr marL="0" marR="0" marT="0" marB="0" anchor="ctr">
                    <a:lnL>
                      <a:noFill/>
                    </a:lnL>
                    <a:lnR>
                      <a:noFill/>
                    </a:lnR>
                    <a:lnT>
                      <a:noFill/>
                    </a:lnT>
                    <a:lnB>
                      <a:noFill/>
                    </a:lnB>
                    <a:solidFill>
                      <a:srgbClr val="FFFFFF"/>
                    </a:solidFill>
                  </a:tcPr>
                </a:tc>
                <a:tc>
                  <a:txBody>
                    <a:bodyPr/>
                    <a:lstStyle/>
                    <a:p>
                      <a:pPr algn="l" fontAlgn="b"/>
                      <a:r>
                        <a:rPr lang="en-US" sz="600" b="0" i="0" u="none" strike="noStrike">
                          <a:latin typeface="Arial"/>
                        </a:rPr>
                        <a:t>Prof Chandra Sekhar, PhD</a:t>
                      </a:r>
                    </a:p>
                  </a:txBody>
                  <a:tcPr marL="0" marR="0" marT="0" marB="0" anchor="b">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National University of Singapore</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07/01/2010</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06/30/2014</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Research Subcommittee Chair</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latin typeface="Arial"/>
                        </a:rPr>
                        <a:t> </a:t>
                      </a:r>
                    </a:p>
                  </a:txBody>
                  <a:tcPr marL="0" marR="0" marT="0" marB="0" anchor="ctr">
                    <a:lnL>
                      <a:noFill/>
                    </a:lnL>
                    <a:lnR>
                      <a:noFill/>
                    </a:lnR>
                    <a:lnT>
                      <a:noFill/>
                    </a:lnT>
                    <a:lnB>
                      <a:noFill/>
                    </a:lnB>
                    <a:solidFill>
                      <a:srgbClr val="95B3D7"/>
                    </a:solidFill>
                  </a:tcPr>
                </a:tc>
              </a:tr>
              <a:tr h="382524">
                <a:tc>
                  <a:txBody>
                    <a:bodyPr/>
                    <a:lstStyle/>
                    <a:p>
                      <a:pPr algn="l" fontAlgn="ctr"/>
                      <a:r>
                        <a:rPr lang="en-US" sz="600" b="0" i="0" u="none" strike="noStrike">
                          <a:solidFill>
                            <a:srgbClr val="000000"/>
                          </a:solidFill>
                          <a:latin typeface="Arial"/>
                        </a:rPr>
                        <a:t>105030</a:t>
                      </a:r>
                    </a:p>
                  </a:txBody>
                  <a:tcPr marL="0" marR="0" marT="0" marB="0" anchor="ctr">
                    <a:lnL>
                      <a:noFill/>
                    </a:lnL>
                    <a:lnR>
                      <a:noFill/>
                    </a:lnR>
                    <a:lnT>
                      <a:noFill/>
                    </a:lnT>
                    <a:lnB>
                      <a:noFill/>
                    </a:lnB>
                    <a:solidFill>
                      <a:srgbClr val="FFFFFF"/>
                    </a:solidFill>
                  </a:tcPr>
                </a:tc>
                <a:tc>
                  <a:txBody>
                    <a:bodyPr/>
                    <a:lstStyle/>
                    <a:p>
                      <a:pPr algn="l" fontAlgn="b"/>
                      <a:r>
                        <a:rPr lang="en-US" sz="600" b="0" i="0" u="none" strike="noStrike">
                          <a:latin typeface="Arial"/>
                        </a:rPr>
                        <a:t>Mr James J Bushnell</a:t>
                      </a:r>
                    </a:p>
                  </a:txBody>
                  <a:tcPr marL="0" marR="0" marT="0" marB="0" anchor="b">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Hvac Consulting Services</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07/01/2009</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06/30/2013</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Program Subcommittee Chair</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dirty="0">
                          <a:latin typeface="Arial"/>
                        </a:rPr>
                        <a:t> </a:t>
                      </a:r>
                    </a:p>
                  </a:txBody>
                  <a:tcPr marL="0" marR="0" marT="0" marB="0" anchor="ctr">
                    <a:lnL>
                      <a:noFill/>
                    </a:lnL>
                    <a:lnR>
                      <a:noFill/>
                    </a:lnR>
                    <a:lnT>
                      <a:noFill/>
                    </a:lnT>
                    <a:lnB>
                      <a:noFill/>
                    </a:lnB>
                    <a:solidFill>
                      <a:srgbClr val="95B3D7"/>
                    </a:solidFill>
                  </a:tcPr>
                </a:tc>
              </a:tr>
              <a:tr h="368402">
                <a:tc>
                  <a:txBody>
                    <a:bodyPr/>
                    <a:lstStyle/>
                    <a:p>
                      <a:pPr algn="l" fontAlgn="ctr"/>
                      <a:r>
                        <a:rPr lang="en-US" sz="600" b="0" i="0" u="none" strike="noStrike">
                          <a:solidFill>
                            <a:srgbClr val="000000"/>
                          </a:solidFill>
                          <a:latin typeface="Arial"/>
                        </a:rPr>
                        <a:t>5118611</a:t>
                      </a:r>
                    </a:p>
                  </a:txBody>
                  <a:tcPr marL="0" marR="0" marT="0" marB="0" anchor="ctr">
                    <a:lnL>
                      <a:noFill/>
                    </a:lnL>
                    <a:lnR>
                      <a:noFill/>
                    </a:lnR>
                    <a:lnT>
                      <a:noFill/>
                    </a:lnT>
                    <a:lnB>
                      <a:noFill/>
                    </a:lnB>
                    <a:solidFill>
                      <a:srgbClr val="FFFFFF"/>
                    </a:solidFill>
                  </a:tcPr>
                </a:tc>
                <a:tc>
                  <a:txBody>
                    <a:bodyPr/>
                    <a:lstStyle/>
                    <a:p>
                      <a:pPr algn="l" fontAlgn="b"/>
                      <a:r>
                        <a:rPr lang="en-US" sz="600" b="0" i="0" u="none" strike="noStrike">
                          <a:latin typeface="Arial"/>
                        </a:rPr>
                        <a:t>Mrs Diotima A Von Kempski</a:t>
                      </a:r>
                    </a:p>
                  </a:txBody>
                  <a:tcPr marL="0" marR="0" marT="0" marB="0" anchor="b">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Dvk Air Vitalizing System</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07/01/2008</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06/30/2012</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MEMBER NON QUORUM</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latin typeface="Arial"/>
                        </a:rPr>
                        <a:t> </a:t>
                      </a:r>
                    </a:p>
                  </a:txBody>
                  <a:tcPr marL="0" marR="0" marT="0" marB="0" anchor="ctr">
                    <a:lnL>
                      <a:noFill/>
                    </a:lnL>
                    <a:lnR>
                      <a:noFill/>
                    </a:lnR>
                    <a:lnT>
                      <a:noFill/>
                    </a:lnT>
                    <a:lnB>
                      <a:noFill/>
                    </a:lnB>
                    <a:solidFill>
                      <a:srgbClr val="95B3D7"/>
                    </a:solidFill>
                  </a:tcPr>
                </a:tc>
              </a:tr>
              <a:tr h="368402">
                <a:tc>
                  <a:txBody>
                    <a:bodyPr/>
                    <a:lstStyle/>
                    <a:p>
                      <a:pPr algn="l" fontAlgn="ctr"/>
                      <a:r>
                        <a:rPr lang="en-US" sz="600" b="0" i="0" u="none" strike="noStrike">
                          <a:solidFill>
                            <a:srgbClr val="000000"/>
                          </a:solidFill>
                          <a:latin typeface="Arial"/>
                        </a:rPr>
                        <a:t>5053606</a:t>
                      </a:r>
                    </a:p>
                  </a:txBody>
                  <a:tcPr marL="0" marR="0" marT="0" marB="0" anchor="ctr">
                    <a:lnL>
                      <a:noFill/>
                    </a:lnL>
                    <a:lnR>
                      <a:noFill/>
                    </a:lnR>
                    <a:lnT>
                      <a:noFill/>
                    </a:lnT>
                    <a:lnB>
                      <a:noFill/>
                    </a:lnB>
                    <a:solidFill>
                      <a:srgbClr val="FFFFFF"/>
                    </a:solidFill>
                  </a:tcPr>
                </a:tc>
                <a:tc>
                  <a:txBody>
                    <a:bodyPr/>
                    <a:lstStyle/>
                    <a:p>
                      <a:pPr algn="l" fontAlgn="b"/>
                      <a:r>
                        <a:rPr lang="nb-NO" sz="600" b="0" i="0" u="none" strike="noStrike">
                          <a:latin typeface="Arial"/>
                        </a:rPr>
                        <a:t>Dr Arsen K Melikov, PhD</a:t>
                      </a:r>
                    </a:p>
                  </a:txBody>
                  <a:tcPr marL="0" marR="0" marT="0" marB="0" anchor="b">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Technical Univ Of Denmark</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07/01/2007</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06/30/2011</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MEMBER NON QUORUM</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latin typeface="Arial"/>
                        </a:rPr>
                        <a:t> </a:t>
                      </a:r>
                    </a:p>
                  </a:txBody>
                  <a:tcPr marL="0" marR="0" marT="0" marB="0" anchor="ctr">
                    <a:lnL>
                      <a:noFill/>
                    </a:lnL>
                    <a:lnR>
                      <a:noFill/>
                    </a:lnR>
                    <a:lnT>
                      <a:noFill/>
                    </a:lnT>
                    <a:lnB>
                      <a:noFill/>
                    </a:lnB>
                    <a:solidFill>
                      <a:srgbClr val="95B3D7"/>
                    </a:solidFill>
                  </a:tcPr>
                </a:tc>
              </a:tr>
              <a:tr h="368402">
                <a:tc>
                  <a:txBody>
                    <a:bodyPr/>
                    <a:lstStyle/>
                    <a:p>
                      <a:pPr algn="l" fontAlgn="ctr"/>
                      <a:r>
                        <a:rPr lang="en-US" sz="600" b="0" i="0" u="none" strike="noStrike" dirty="0">
                          <a:solidFill>
                            <a:srgbClr val="000000"/>
                          </a:solidFill>
                          <a:latin typeface="Arial"/>
                        </a:rPr>
                        <a:t>22856</a:t>
                      </a:r>
                    </a:p>
                  </a:txBody>
                  <a:tcPr marL="0" marR="0" marT="0" marB="0" anchor="ctr">
                    <a:lnL>
                      <a:noFill/>
                    </a:lnL>
                    <a:lnR>
                      <a:noFill/>
                    </a:lnR>
                    <a:lnT>
                      <a:noFill/>
                    </a:lnT>
                    <a:lnB>
                      <a:noFill/>
                    </a:lnB>
                    <a:solidFill>
                      <a:srgbClr val="FFFFFF"/>
                    </a:solidFill>
                  </a:tcPr>
                </a:tc>
                <a:tc>
                  <a:txBody>
                    <a:bodyPr/>
                    <a:lstStyle/>
                    <a:p>
                      <a:pPr algn="l" fontAlgn="b"/>
                      <a:r>
                        <a:rPr lang="en-US" sz="600" b="0" i="0" u="none" strike="noStrike">
                          <a:latin typeface="Arial"/>
                        </a:rPr>
                        <a:t>Dr Edward A Arens</a:t>
                      </a:r>
                    </a:p>
                  </a:txBody>
                  <a:tcPr marL="0" marR="0" marT="0" marB="0" anchor="b">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University Of California</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07/01/2009</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06/30/2013</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a:solidFill>
                            <a:srgbClr val="000000"/>
                          </a:solidFill>
                          <a:latin typeface="Arial"/>
                        </a:rPr>
                        <a:t>Member</a:t>
                      </a:r>
                    </a:p>
                  </a:txBody>
                  <a:tcPr marL="0" marR="0" marT="0" marB="0" anchor="ctr">
                    <a:lnL>
                      <a:noFill/>
                    </a:lnL>
                    <a:lnR>
                      <a:noFill/>
                    </a:lnR>
                    <a:lnT>
                      <a:noFill/>
                    </a:lnT>
                    <a:lnB>
                      <a:noFill/>
                    </a:lnB>
                    <a:solidFill>
                      <a:srgbClr val="FFFFFF"/>
                    </a:solidFill>
                  </a:tcPr>
                </a:tc>
                <a:tc>
                  <a:txBody>
                    <a:bodyPr/>
                    <a:lstStyle/>
                    <a:p>
                      <a:pPr algn="l" fontAlgn="ctr"/>
                      <a:r>
                        <a:rPr lang="en-US" sz="600" b="0" i="0" u="none" strike="noStrike" dirty="0">
                          <a:latin typeface="Arial"/>
                        </a:rPr>
                        <a:t> </a:t>
                      </a:r>
                    </a:p>
                  </a:txBody>
                  <a:tcPr marL="0" marR="0" marT="0" marB="0" anchor="ctr">
                    <a:lnL>
                      <a:noFill/>
                    </a:lnL>
                    <a:lnR>
                      <a:noFill/>
                    </a:lnR>
                    <a:lnT>
                      <a:noFill/>
                    </a:lnT>
                    <a:lnB>
                      <a:noFill/>
                    </a:lnB>
                    <a:solidFill>
                      <a:srgbClr val="95B3D7"/>
                    </a:solidFill>
                  </a:tcPr>
                </a:tc>
              </a:tr>
            </a:tbl>
          </a:graphicData>
        </a:graphic>
      </p:graphicFrame>
      <p:sp>
        <p:nvSpPr>
          <p:cNvPr id="23" name="Line 2"/>
          <p:cNvSpPr>
            <a:spLocks noChangeShapeType="1"/>
          </p:cNvSpPr>
          <p:nvPr/>
        </p:nvSpPr>
        <p:spPr bwMode="auto">
          <a:xfrm flipH="1">
            <a:off x="11172825" y="17278350"/>
            <a:ext cx="981075" cy="390525"/>
          </a:xfrm>
          <a:prstGeom prst="line">
            <a:avLst/>
          </a:prstGeom>
          <a:noFill/>
          <a:ln w="57150">
            <a:solidFill>
              <a:srgbClr val="000000"/>
            </a:solidFill>
            <a:round/>
            <a:headEnd/>
            <a:tailEnd type="triangle" w="med" len="med"/>
          </a:ln>
        </p:spPr>
      </p:sp>
      <p:grpSp>
        <p:nvGrpSpPr>
          <p:cNvPr id="24" name="Group 23"/>
          <p:cNvGrpSpPr/>
          <p:nvPr/>
        </p:nvGrpSpPr>
        <p:grpSpPr>
          <a:xfrm>
            <a:off x="0" y="0"/>
            <a:ext cx="469" cy="102"/>
            <a:chOff x="0" y="0"/>
            <a:chExt cx="469" cy="102"/>
          </a:xfrm>
        </p:grpSpPr>
        <p:sp>
          <p:nvSpPr>
            <p:cNvPr id="25"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26" name="Line 5"/>
            <p:cNvSpPr>
              <a:spLocks noChangeShapeType="1"/>
            </p:cNvSpPr>
            <p:nvPr/>
          </p:nvSpPr>
          <p:spPr bwMode="auto">
            <a:xfrm flipV="1">
              <a:off x="355" y="0"/>
              <a:ext cx="114" cy="6"/>
            </a:xfrm>
            <a:prstGeom prst="line">
              <a:avLst/>
            </a:prstGeom>
            <a:noFill/>
            <a:ln w="57150">
              <a:solidFill>
                <a:srgbClr val="000000"/>
              </a:solidFill>
              <a:round/>
              <a:headEnd/>
              <a:tailEnd/>
            </a:ln>
          </p:spPr>
        </p:sp>
      </p:grpSp>
      <p:pic>
        <p:nvPicPr>
          <p:cNvPr id="103853" name="Picture 429"/>
          <p:cNvPicPr>
            <a:picLocks noChangeAspect="1" noChangeArrowheads="1"/>
          </p:cNvPicPr>
          <p:nvPr/>
        </p:nvPicPr>
        <p:blipFill>
          <a:blip r:embed="rId2" cstate="print"/>
          <a:srcRect/>
          <a:stretch>
            <a:fillRect/>
          </a:stretch>
        </p:blipFill>
        <p:spPr bwMode="auto">
          <a:xfrm>
            <a:off x="1219200" y="4495800"/>
            <a:ext cx="5257800" cy="2018504"/>
          </a:xfrm>
          <a:prstGeom prst="rect">
            <a:avLst/>
          </a:prstGeom>
          <a:noFill/>
          <a:ln w="38100" algn="ctr">
            <a:solidFill>
              <a:srgbClr val="FF3300"/>
            </a:solidFill>
            <a:miter lim="800000"/>
            <a:headEnd/>
            <a:tailEnd/>
          </a:ln>
          <a:effectLst/>
        </p:spPr>
      </p:pic>
      <p:sp>
        <p:nvSpPr>
          <p:cNvPr id="103854" name="Line 430"/>
          <p:cNvSpPr>
            <a:spLocks noChangeShapeType="1"/>
          </p:cNvSpPr>
          <p:nvPr/>
        </p:nvSpPr>
        <p:spPr bwMode="auto">
          <a:xfrm flipV="1">
            <a:off x="6019800" y="4648200"/>
            <a:ext cx="1905000" cy="838200"/>
          </a:xfrm>
          <a:prstGeom prst="line">
            <a:avLst/>
          </a:prstGeom>
          <a:noFill/>
          <a:ln w="38100">
            <a:solidFill>
              <a:srgbClr val="FF3300"/>
            </a:solidFill>
            <a:round/>
            <a:headEnd/>
            <a:tailEnd type="triangle" w="med" len="med"/>
          </a:ln>
          <a:effec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53"/>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103854"/>
                                        </p:tgtEl>
                                        <p:attrNameLst>
                                          <p:attrName>style.visibility</p:attrName>
                                        </p:attrNameLst>
                                      </p:cBhvr>
                                      <p:to>
                                        <p:strVal val="visible"/>
                                      </p:to>
                                    </p:set>
                                    <p:animEffect transition="in" filter="blinds(horizontal)">
                                      <p:cBhvr>
                                        <p:cTn id="9" dur="500"/>
                                        <p:tgtEl>
                                          <p:spTgt spid="103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p:cNvPicPr>
            <a:picLocks noChangeAspect="1" noChangeArrowheads="1"/>
          </p:cNvPicPr>
          <p:nvPr/>
        </p:nvPicPr>
        <p:blipFill>
          <a:blip r:embed="rId2" cstate="print"/>
          <a:srcRect b="10517"/>
          <a:stretch>
            <a:fillRect/>
          </a:stretch>
        </p:blipFill>
        <p:spPr bwMode="auto">
          <a:xfrm>
            <a:off x="228600" y="1294385"/>
            <a:ext cx="8763000" cy="5234458"/>
          </a:xfrm>
          <a:prstGeom prst="rect">
            <a:avLst/>
          </a:prstGeom>
          <a:noFill/>
          <a:ln w="9525" algn="ctr">
            <a:noFill/>
            <a:miter lim="800000"/>
            <a:headEnd/>
            <a:tailEnd/>
          </a:ln>
          <a:effectLst/>
        </p:spPr>
      </p:pic>
      <p:sp>
        <p:nvSpPr>
          <p:cNvPr id="106504" name="Oval 8"/>
          <p:cNvSpPr>
            <a:spLocks noChangeArrowheads="1"/>
          </p:cNvSpPr>
          <p:nvPr/>
        </p:nvSpPr>
        <p:spPr bwMode="auto">
          <a:xfrm>
            <a:off x="5562600" y="4114800"/>
            <a:ext cx="2514600" cy="990600"/>
          </a:xfrm>
          <a:prstGeom prst="ellipse">
            <a:avLst/>
          </a:prstGeom>
          <a:noFill/>
          <a:ln w="38100" algn="ctr">
            <a:solidFill>
              <a:srgbClr val="FF3300"/>
            </a:solidFill>
            <a:round/>
            <a:headEnd/>
            <a:tailEnd/>
          </a:ln>
          <a:effectLst/>
        </p:spPr>
        <p:txBody>
          <a:bodyPr wrap="none" anchor="ctr"/>
          <a:lstStyle/>
          <a:p>
            <a:endParaRPr lang="en-US"/>
          </a:p>
        </p:txBody>
      </p:sp>
      <p:sp>
        <p:nvSpPr>
          <p:cNvPr id="4" name="TextBox 3"/>
          <p:cNvSpPr txBox="1"/>
          <p:nvPr/>
        </p:nvSpPr>
        <p:spPr>
          <a:xfrm>
            <a:off x="381000" y="304800"/>
            <a:ext cx="8236614" cy="523220"/>
          </a:xfrm>
          <a:prstGeom prst="rect">
            <a:avLst/>
          </a:prstGeom>
          <a:noFill/>
        </p:spPr>
        <p:txBody>
          <a:bodyPr wrap="none" rtlCol="0">
            <a:spAutoFit/>
          </a:bodyPr>
          <a:lstStyle/>
          <a:p>
            <a:r>
              <a:rPr lang="en-US" dirty="0" smtClean="0"/>
              <a:t>Provisional Corresponding Member – Added by Staff</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Rot="1" noChangeArrowheads="1"/>
          </p:cNvSpPr>
          <p:nvPr>
            <p:ph type="title"/>
          </p:nvPr>
        </p:nvSpPr>
        <p:spPr/>
        <p:txBody>
          <a:bodyPr/>
          <a:lstStyle/>
          <a:p>
            <a:r>
              <a:rPr lang="en-US" sz="3600"/>
              <a:t>Membership Notes</a:t>
            </a:r>
          </a:p>
        </p:txBody>
      </p:sp>
      <p:sp>
        <p:nvSpPr>
          <p:cNvPr id="71685" name="Rectangle 5"/>
          <p:cNvSpPr>
            <a:spLocks noGrp="1" noChangeArrowheads="1"/>
          </p:cNvSpPr>
          <p:nvPr>
            <p:ph type="body" idx="1"/>
          </p:nvPr>
        </p:nvSpPr>
        <p:spPr/>
        <p:txBody>
          <a:bodyPr/>
          <a:lstStyle/>
          <a:p>
            <a:pPr>
              <a:lnSpc>
                <a:spcPct val="80000"/>
              </a:lnSpc>
            </a:pPr>
            <a:r>
              <a:rPr lang="en-US" sz="2400" dirty="0"/>
              <a:t>Provisional Members act as Corresponding members, but only serve 2 year terms.  </a:t>
            </a:r>
          </a:p>
          <a:p>
            <a:pPr lvl="1">
              <a:lnSpc>
                <a:spcPct val="80000"/>
              </a:lnSpc>
            </a:pPr>
            <a:r>
              <a:rPr lang="en-US" sz="2000" dirty="0"/>
              <a:t>This position was added in order to allow ASHRAE staff to add members to the committee throughout the society year.  During the time, review the list of Provisional members and decide to add them as corresponding members or delete them from your current roster.  If there are no changes, after 2 years, they will drop from the roster.</a:t>
            </a:r>
          </a:p>
          <a:p>
            <a:pPr>
              <a:lnSpc>
                <a:spcPct val="80000"/>
              </a:lnSpc>
            </a:pPr>
            <a:r>
              <a:rPr lang="en-US" sz="2400" dirty="0"/>
              <a:t>No two people may serve as Voting Members if both individuals have the same employer.  One of the individuals should serve as a Corresponding Member.</a:t>
            </a:r>
          </a:p>
          <a:p>
            <a:pPr>
              <a:lnSpc>
                <a:spcPct val="80000"/>
              </a:lnSpc>
            </a:pPr>
            <a:r>
              <a:rPr lang="en-US" sz="2400" dirty="0"/>
              <a:t>Voting members should have previously been corresponding members.</a:t>
            </a:r>
          </a:p>
          <a:p>
            <a:pPr>
              <a:lnSpc>
                <a:spcPct val="80000"/>
              </a:lnSpc>
            </a:pPr>
            <a:r>
              <a:rPr lang="en-US" sz="2400" dirty="0"/>
              <a:t>Term limits:  Voting = 4 years; </a:t>
            </a:r>
            <a:r>
              <a:rPr lang="en-US" sz="2400" dirty="0" smtClean="0"/>
              <a:t>Voting Non Quorum </a:t>
            </a:r>
            <a:r>
              <a:rPr lang="en-US" sz="2400" dirty="0"/>
              <a:t>Members = 4 years; Corresponding = Unlimited.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533400"/>
            <a:ext cx="8229600" cy="1143000"/>
          </a:xfrm>
        </p:spPr>
        <p:txBody>
          <a:bodyPr/>
          <a:lstStyle/>
          <a:p>
            <a:pPr algn="l"/>
            <a:r>
              <a:rPr lang="en-US" sz="3200" dirty="0">
                <a:solidFill>
                  <a:schemeClr val="tx1"/>
                </a:solidFill>
              </a:rPr>
              <a:t>2. New Members</a:t>
            </a:r>
            <a:r>
              <a:rPr lang="en-US" sz="4000" dirty="0">
                <a:solidFill>
                  <a:schemeClr val="tx1"/>
                </a:solidFill>
              </a:rPr>
              <a:t/>
            </a:r>
            <a:br>
              <a:rPr lang="en-US" sz="4000" dirty="0">
                <a:solidFill>
                  <a:schemeClr val="tx1"/>
                </a:solidFill>
              </a:rPr>
            </a:br>
            <a:r>
              <a:rPr lang="en-US" sz="4000" dirty="0">
                <a:solidFill>
                  <a:schemeClr val="tx1"/>
                </a:solidFill>
              </a:rPr>
              <a:t>	</a:t>
            </a:r>
            <a:r>
              <a:rPr lang="en-US" sz="2400" dirty="0">
                <a:solidFill>
                  <a:schemeClr val="tx1"/>
                </a:solidFill>
              </a:rPr>
              <a:t>- Biographical info</a:t>
            </a:r>
            <a:br>
              <a:rPr lang="en-US" sz="2400" dirty="0">
                <a:solidFill>
                  <a:schemeClr val="tx1"/>
                </a:solidFill>
              </a:rPr>
            </a:br>
            <a:r>
              <a:rPr lang="en-US" sz="2400" dirty="0">
                <a:solidFill>
                  <a:schemeClr val="tx1"/>
                </a:solidFill>
              </a:rPr>
              <a:t>	- Must have ASHRAE number or contact info</a:t>
            </a:r>
          </a:p>
        </p:txBody>
      </p:sp>
      <p:sp>
        <p:nvSpPr>
          <p:cNvPr id="4" name="TextBox 3"/>
          <p:cNvSpPr txBox="1"/>
          <p:nvPr/>
        </p:nvSpPr>
        <p:spPr>
          <a:xfrm>
            <a:off x="0" y="5334000"/>
            <a:ext cx="8965468" cy="523220"/>
          </a:xfrm>
          <a:prstGeom prst="rect">
            <a:avLst/>
          </a:prstGeom>
          <a:noFill/>
        </p:spPr>
        <p:txBody>
          <a:bodyPr wrap="none" rtlCol="0">
            <a:spAutoFit/>
          </a:bodyPr>
          <a:lstStyle/>
          <a:p>
            <a:r>
              <a:rPr lang="en-US" dirty="0" smtClean="0">
                <a:solidFill>
                  <a:srgbClr val="FF0000"/>
                </a:solidFill>
              </a:rPr>
              <a:t>MENTORING OF NEW MEMBERS ENCOURAGED!!</a:t>
            </a:r>
            <a:endParaRPr lang="en-US" dirty="0">
              <a:solidFill>
                <a:srgbClr val="FF0000"/>
              </a:solidFill>
            </a:endParaRPr>
          </a:p>
        </p:txBody>
      </p:sp>
      <p:pic>
        <p:nvPicPr>
          <p:cNvPr id="48129" name="Picture 1"/>
          <p:cNvPicPr>
            <a:picLocks noGrp="1" noChangeAspect="1" noChangeArrowheads="1"/>
          </p:cNvPicPr>
          <p:nvPr>
            <p:ph idx="1"/>
          </p:nvPr>
        </p:nvPicPr>
        <p:blipFill>
          <a:blip r:embed="rId2" cstate="print"/>
          <a:srcRect l="2250" t="28800" r="6000" b="27600"/>
          <a:stretch>
            <a:fillRect/>
          </a:stretch>
        </p:blipFill>
        <p:spPr bwMode="auto">
          <a:xfrm>
            <a:off x="367028" y="2514600"/>
            <a:ext cx="8467235" cy="2514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6"/>
          <p:cNvSpPr>
            <a:spLocks noChangeArrowheads="1"/>
          </p:cNvSpPr>
          <p:nvPr/>
        </p:nvSpPr>
        <p:spPr bwMode="auto">
          <a:xfrm>
            <a:off x="0" y="0"/>
            <a:ext cx="7118350" cy="946150"/>
          </a:xfrm>
          <a:prstGeom prst="rect">
            <a:avLst/>
          </a:prstGeom>
          <a:noFill/>
          <a:ln w="9525" algn="ctr">
            <a:noFill/>
            <a:miter lim="800000"/>
            <a:headEnd/>
            <a:tailEnd/>
          </a:ln>
          <a:effectLst/>
        </p:spPr>
        <p:txBody>
          <a:bodyPr wrap="none">
            <a:spAutoFit/>
          </a:bodyPr>
          <a:lstStyle/>
          <a:p>
            <a:pPr algn="l"/>
            <a:r>
              <a:rPr lang="en-US" dirty="0">
                <a:solidFill>
                  <a:schemeClr val="tx1"/>
                </a:solidFill>
                <a:effectLst>
                  <a:outerShdw blurRad="38100" dist="38100" dir="2700000" algn="tl">
                    <a:srgbClr val="000000"/>
                  </a:outerShdw>
                </a:effectLst>
              </a:rPr>
              <a:t>3. Management Team</a:t>
            </a:r>
            <a:br>
              <a:rPr lang="en-US" dirty="0">
                <a:solidFill>
                  <a:schemeClr val="tx1"/>
                </a:solidFill>
                <a:effectLst>
                  <a:outerShdw blurRad="38100" dist="38100" dir="2700000" algn="tl">
                    <a:srgbClr val="000000"/>
                  </a:outerShdw>
                </a:effectLst>
              </a:rPr>
            </a:br>
            <a:r>
              <a:rPr lang="en-US" dirty="0">
                <a:solidFill>
                  <a:schemeClr val="tx1"/>
                </a:solidFill>
                <a:effectLst>
                  <a:outerShdw blurRad="38100" dist="38100" dir="2700000" algn="tl">
                    <a:srgbClr val="000000"/>
                  </a:outerShdw>
                </a:effectLst>
              </a:rPr>
              <a:t>	 - Get needed info from membership list</a:t>
            </a:r>
          </a:p>
        </p:txBody>
      </p:sp>
      <p:graphicFrame>
        <p:nvGraphicFramePr>
          <p:cNvPr id="13313" name="Object 1"/>
          <p:cNvGraphicFramePr>
            <a:graphicFrameLocks noChangeAspect="1"/>
          </p:cNvGraphicFramePr>
          <p:nvPr/>
        </p:nvGraphicFramePr>
        <p:xfrm>
          <a:off x="1143000" y="990600"/>
          <a:ext cx="6616451" cy="5562600"/>
        </p:xfrm>
        <a:graphic>
          <a:graphicData uri="http://schemas.openxmlformats.org/presentationml/2006/ole">
            <p:oleObj spid="_x0000_s13313" name="Worksheet" r:id="rId3" imgW="11125200" imgH="9353685"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en-US" sz="3600"/>
              <a:t>Management Team Notes</a:t>
            </a:r>
          </a:p>
        </p:txBody>
      </p:sp>
      <p:sp>
        <p:nvSpPr>
          <p:cNvPr id="70659" name="Rectangle 3"/>
          <p:cNvSpPr>
            <a:spLocks noGrp="1" noChangeArrowheads="1"/>
          </p:cNvSpPr>
          <p:nvPr>
            <p:ph type="body" idx="1"/>
          </p:nvPr>
        </p:nvSpPr>
        <p:spPr/>
        <p:txBody>
          <a:bodyPr/>
          <a:lstStyle/>
          <a:p>
            <a:pPr>
              <a:lnSpc>
                <a:spcPct val="80000"/>
              </a:lnSpc>
            </a:pPr>
            <a:r>
              <a:rPr lang="en-US" sz="2800" dirty="0"/>
              <a:t>Term limits:  </a:t>
            </a:r>
          </a:p>
          <a:p>
            <a:pPr lvl="1">
              <a:lnSpc>
                <a:spcPct val="80000"/>
              </a:lnSpc>
            </a:pPr>
            <a:r>
              <a:rPr lang="en-US" sz="2400" dirty="0"/>
              <a:t>Chair = 2 years with a 1 year extension through the approval of the Section Head; </a:t>
            </a:r>
          </a:p>
          <a:p>
            <a:pPr lvl="1">
              <a:lnSpc>
                <a:spcPct val="80000"/>
              </a:lnSpc>
            </a:pPr>
            <a:r>
              <a:rPr lang="en-US" sz="2400" dirty="0"/>
              <a:t>Vice Chair = 2 years; </a:t>
            </a:r>
          </a:p>
          <a:p>
            <a:pPr lvl="1">
              <a:lnSpc>
                <a:spcPct val="80000"/>
              </a:lnSpc>
            </a:pPr>
            <a:r>
              <a:rPr lang="en-US" sz="2400" dirty="0"/>
              <a:t>The Chair's </a:t>
            </a:r>
            <a:r>
              <a:rPr lang="en-US" sz="2400" dirty="0" smtClean="0"/>
              <a:t>voting term </a:t>
            </a:r>
            <a:r>
              <a:rPr lang="en-US" sz="2400" dirty="0"/>
              <a:t>is not limited by the policy limiting normal Member and </a:t>
            </a:r>
            <a:r>
              <a:rPr lang="en-US" sz="2400" dirty="0" smtClean="0"/>
              <a:t>Voting member Non Quorum </a:t>
            </a:r>
            <a:r>
              <a:rPr lang="en-US" sz="2400" dirty="0"/>
              <a:t>reappointments to four (4) consecutive terms.</a:t>
            </a:r>
          </a:p>
          <a:p>
            <a:pPr>
              <a:lnSpc>
                <a:spcPct val="80000"/>
              </a:lnSpc>
            </a:pPr>
            <a:r>
              <a:rPr lang="en-US" sz="2800" dirty="0"/>
              <a:t>Chair and Vice Chair MUST BE ASHRAE members!  </a:t>
            </a:r>
          </a:p>
          <a:p>
            <a:pPr>
              <a:lnSpc>
                <a:spcPct val="80000"/>
              </a:lnSpc>
            </a:pPr>
            <a:r>
              <a:rPr lang="en-US" sz="2800" dirty="0"/>
              <a:t>The Chair should have served at least one </a:t>
            </a:r>
            <a:r>
              <a:rPr lang="en-US" sz="2800" dirty="0" err="1"/>
              <a:t>one</a:t>
            </a:r>
            <a:r>
              <a:rPr lang="en-US" sz="2800" dirty="0"/>
              <a:t>-year term as Vice Chair or Secretary. </a:t>
            </a:r>
          </a:p>
          <a:p>
            <a:pPr>
              <a:lnSpc>
                <a:spcPct val="80000"/>
              </a:lnSpc>
            </a:pPr>
            <a:r>
              <a:rPr lang="en-US" sz="2800" dirty="0"/>
              <a:t>Corresponding Members can serve in all TC management positions except Chair.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p:txBody>
          <a:bodyPr/>
          <a:lstStyle/>
          <a:p>
            <a:pPr algn="l"/>
            <a:r>
              <a:rPr lang="en-US" sz="3200">
                <a:solidFill>
                  <a:schemeClr val="tx1"/>
                </a:solidFill>
              </a:rPr>
              <a:t>4. Approval Section</a:t>
            </a:r>
          </a:p>
        </p:txBody>
      </p:sp>
      <p:pic>
        <p:nvPicPr>
          <p:cNvPr id="55302" name="Picture 6"/>
          <p:cNvPicPr>
            <a:picLocks noGrp="1" noChangeAspect="1" noChangeArrowheads="1"/>
          </p:cNvPicPr>
          <p:nvPr>
            <p:ph idx="1"/>
          </p:nvPr>
        </p:nvPicPr>
        <p:blipFill>
          <a:blip r:embed="rId2" cstate="print"/>
          <a:srcRect r="31992"/>
          <a:stretch>
            <a:fillRect/>
          </a:stretch>
        </p:blipFill>
        <p:spPr>
          <a:xfrm>
            <a:off x="304800" y="2133600"/>
            <a:ext cx="8446854" cy="2357438"/>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95400" y="2133600"/>
            <a:ext cx="61595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990600"/>
          <a:ext cx="8610600" cy="5638799"/>
        </p:xfrm>
        <a:graphic>
          <a:graphicData uri="http://schemas.openxmlformats.org/drawingml/2006/table">
            <a:tbl>
              <a:tblPr/>
              <a:tblGrid>
                <a:gridCol w="1500991"/>
                <a:gridCol w="1500991"/>
                <a:gridCol w="1679510"/>
                <a:gridCol w="1067843"/>
                <a:gridCol w="520521"/>
                <a:gridCol w="1590249"/>
                <a:gridCol w="750495"/>
              </a:tblGrid>
              <a:tr h="648979">
                <a:tc rowSpan="2" gridSpan="2">
                  <a:txBody>
                    <a:bodyPr/>
                    <a:lstStyle/>
                    <a:p>
                      <a:pPr algn="ctr" fontAlgn="ctr"/>
                      <a:r>
                        <a:rPr lang="en-US" sz="600" b="1" i="0" u="none" strike="noStrike" dirty="0">
                          <a:solidFill>
                            <a:schemeClr val="bg2"/>
                          </a:solidFill>
                          <a:latin typeface="Arial"/>
                        </a:rPr>
                        <a:t> </a:t>
                      </a:r>
                    </a:p>
                    <a:p>
                      <a:pPr algn="ctr" fontAlgn="ctr"/>
                      <a:r>
                        <a:rPr lang="en-US" sz="700" b="1" i="0" u="none" strike="noStrike" dirty="0">
                          <a:solidFill>
                            <a:schemeClr val="bg2"/>
                          </a:solidFill>
                          <a:latin typeface="Arial"/>
                        </a:rPr>
                        <a:t> </a:t>
                      </a:r>
                    </a:p>
                    <a:p>
                      <a:pPr algn="ctr" fontAlgn="ctr"/>
                      <a:r>
                        <a:rPr lang="en-US" sz="600" b="1" i="0" u="none" strike="noStrike" dirty="0">
                          <a:solidFill>
                            <a:schemeClr val="bg2"/>
                          </a:solidFill>
                          <a:latin typeface="Arial"/>
                        </a:rPr>
                        <a:t> </a:t>
                      </a:r>
                    </a:p>
                    <a:p>
                      <a:pPr algn="l" fontAlgn="ctr"/>
                      <a:r>
                        <a:rPr lang="en-US" sz="700" b="1" i="0" u="none" strike="noStrike" dirty="0">
                          <a:solidFill>
                            <a:schemeClr val="bg2"/>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rowSpan="2" hMerge="1">
                  <a:txBody>
                    <a:bodyPr/>
                    <a:lstStyle/>
                    <a:p>
                      <a:pPr algn="ctr" fontAlgn="ctr"/>
                      <a:endParaRPr lang="en-US" sz="700" b="1" i="0" u="none" strike="noStrike" dirty="0">
                        <a:solidFill>
                          <a:schemeClr val="bg2"/>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gridSpan="3">
                  <a:txBody>
                    <a:bodyPr/>
                    <a:lstStyle/>
                    <a:p>
                      <a:pPr algn="ctr" fontAlgn="b"/>
                      <a:r>
                        <a:rPr lang="en-US" sz="900" b="1" i="0" u="none" strike="noStrike" dirty="0">
                          <a:solidFill>
                            <a:schemeClr val="bg2"/>
                          </a:solidFill>
                          <a:latin typeface="Arial"/>
                        </a:rPr>
                        <a:t>Multidisciplinary Task Group Committee Management Team</a:t>
                      </a:r>
                    </a:p>
                    <a:p>
                      <a:pPr algn="ctr" fontAlgn="ctr"/>
                      <a:r>
                        <a:rPr lang="en-US" sz="900" b="1" i="0" u="none" strike="noStrike" dirty="0">
                          <a:solidFill>
                            <a:schemeClr val="bg2"/>
                          </a:solidFill>
                          <a:latin typeface="Arial"/>
                        </a:rPr>
                        <a:t> </a:t>
                      </a:r>
                    </a:p>
                    <a:p>
                      <a:pPr algn="ctr" fontAlgn="ctr"/>
                      <a:r>
                        <a:rPr lang="en-US" sz="900" b="1" i="0" u="none" strike="noStrike" dirty="0">
                          <a:solidFill>
                            <a:schemeClr val="bg2"/>
                          </a:solidFill>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hMerge="1">
                  <a:txBody>
                    <a:bodyPr/>
                    <a:lstStyle/>
                    <a:p>
                      <a:pPr algn="ctr" fontAlgn="ctr"/>
                      <a:endParaRPr lang="en-US" sz="900" b="1" i="0" u="none" strike="noStrike" dirty="0">
                        <a:solidFill>
                          <a:schemeClr val="bg2"/>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hMerge="1">
                  <a:txBody>
                    <a:bodyPr/>
                    <a:lstStyle/>
                    <a:p>
                      <a:pPr algn="ctr" fontAlgn="ctr"/>
                      <a:endParaRPr lang="en-US" sz="600" b="1" i="0" u="none" strike="noStrike">
                        <a:solidFill>
                          <a:schemeClr val="bg2"/>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rowSpan="2" gridSpan="2">
                  <a:txBody>
                    <a:bodyPr/>
                    <a:lstStyle/>
                    <a:p>
                      <a:pPr algn="ctr" fontAlgn="ctr"/>
                      <a:r>
                        <a:rPr lang="en-US" sz="600" b="1" i="0" u="none" strike="noStrike" dirty="0">
                          <a:solidFill>
                            <a:schemeClr val="bg2"/>
                          </a:solidFill>
                          <a:latin typeface="Arial"/>
                        </a:rPr>
                        <a:t> </a:t>
                      </a:r>
                    </a:p>
                    <a:p>
                      <a:pPr algn="ctr" fontAlgn="ctr"/>
                      <a:r>
                        <a:rPr lang="en-US" sz="600" b="1" i="0" u="none" strike="noStrike" dirty="0">
                          <a:solidFill>
                            <a:schemeClr val="bg2"/>
                          </a:solidFill>
                          <a:latin typeface="Arial"/>
                        </a:rPr>
                        <a:t> </a:t>
                      </a:r>
                    </a:p>
                    <a:p>
                      <a:pPr algn="ctr" fontAlgn="ctr"/>
                      <a:r>
                        <a:rPr lang="en-US" sz="600" b="1" i="0" u="none" strike="noStrike" dirty="0">
                          <a:solidFill>
                            <a:schemeClr val="bg2"/>
                          </a:solidFill>
                          <a:latin typeface="Arial"/>
                        </a:rPr>
                        <a:t> </a:t>
                      </a:r>
                    </a:p>
                    <a:p>
                      <a:pPr algn="ctr" fontAlgn="ctr"/>
                      <a:r>
                        <a:rPr lang="en-US" sz="600" b="1" i="0" u="none" strike="noStrike" dirty="0">
                          <a:solidFill>
                            <a:schemeClr val="bg2"/>
                          </a:solidFill>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rowSpan="2" hMerge="1">
                  <a:txBody>
                    <a:bodyPr/>
                    <a:lstStyle/>
                    <a:p>
                      <a:pPr algn="ctr" fontAlgn="ctr"/>
                      <a:endParaRPr lang="en-US" sz="600" b="1" i="0" u="none" strike="noStrike" dirty="0">
                        <a:solidFill>
                          <a:schemeClr val="bg2"/>
                        </a:solidFill>
                        <a:latin typeface="Arial"/>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r>
              <a:tr h="611893">
                <a:tc gridSpan="2" vMerge="1">
                  <a:txBody>
                    <a:bodyPr/>
                    <a:lstStyle/>
                    <a:p>
                      <a:pPr algn="ctr" fontAlgn="ctr"/>
                      <a:endParaRPr lang="en-US" sz="600" b="1" i="0" u="none" strike="noStrike" dirty="0">
                        <a:solidFill>
                          <a:schemeClr val="bg2"/>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CC"/>
                    </a:solidFill>
                  </a:tcPr>
                </a:tc>
                <a:tc hMerge="1" vMerge="1">
                  <a:txBody>
                    <a:bodyPr/>
                    <a:lstStyle/>
                    <a:p>
                      <a:pPr algn="l" fontAlgn="ctr"/>
                      <a:endParaRPr lang="en-US" sz="700" b="1" i="0" u="none" strike="noStrike" dirty="0">
                        <a:solidFill>
                          <a:schemeClr val="bg2"/>
                        </a:solidFill>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gridSpan="3">
                  <a:txBody>
                    <a:bodyPr/>
                    <a:lstStyle/>
                    <a:p>
                      <a:pPr algn="l" fontAlgn="ctr"/>
                      <a:r>
                        <a:rPr lang="en-US" sz="900" b="1" i="0" u="none" strike="noStrike" dirty="0" smtClean="0">
                          <a:solidFill>
                            <a:schemeClr val="bg2"/>
                          </a:solidFill>
                          <a:latin typeface="Arial"/>
                        </a:rPr>
                        <a:t>2012/2013 </a:t>
                      </a:r>
                      <a:r>
                        <a:rPr lang="en-US" sz="900" b="1" i="0" u="none" strike="noStrike" dirty="0">
                          <a:solidFill>
                            <a:schemeClr val="bg2"/>
                          </a:solidFill>
                          <a:latin typeface="Arial"/>
                        </a:rPr>
                        <a:t>Committee </a:t>
                      </a:r>
                      <a:r>
                        <a:rPr lang="en-US" sz="900" b="1" i="0" u="none" strike="noStrike" dirty="0" smtClean="0">
                          <a:solidFill>
                            <a:schemeClr val="bg2"/>
                          </a:solidFill>
                          <a:latin typeface="Arial"/>
                        </a:rPr>
                        <a:t>Appointments T-TAC-MTG.BIM</a:t>
                      </a:r>
                      <a:endParaRPr lang="en-US" sz="900" b="1" i="0" u="none" strike="noStrike" dirty="0">
                        <a:solidFill>
                          <a:schemeClr val="bg2"/>
                        </a:solidFill>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hMerge="1">
                  <a:txBody>
                    <a:bodyPr/>
                    <a:lstStyle/>
                    <a:p>
                      <a:pPr algn="l" fontAlgn="ctr"/>
                      <a:endParaRPr lang="en-US" sz="900" b="1" i="0" u="none" strike="noStrike" dirty="0">
                        <a:solidFill>
                          <a:schemeClr val="bg2"/>
                        </a:solidFill>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en-US" sz="600" b="1" i="0" u="none" strike="noStrike">
                        <a:solidFill>
                          <a:schemeClr val="bg2"/>
                        </a:solidFill>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gridSpan="2" vMerge="1">
                  <a:txBody>
                    <a:bodyPr/>
                    <a:lstStyle/>
                    <a:p>
                      <a:pPr algn="ctr" fontAlgn="ctr"/>
                      <a:endParaRPr lang="en-US" sz="600" b="1" i="0" u="none" strike="noStrike" dirty="0">
                        <a:solidFill>
                          <a:schemeClr val="bg2"/>
                        </a:solidFill>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hMerge="1" vMerge="1">
                  <a:txBody>
                    <a:bodyPr/>
                    <a:lstStyle/>
                    <a:p>
                      <a:pPr algn="ctr" fontAlgn="ctr"/>
                      <a:endParaRPr lang="en-US" sz="600" b="1" i="0" u="none" strike="noStrike" dirty="0">
                        <a:solidFill>
                          <a:schemeClr val="bg2"/>
                        </a:solidFill>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r>
              <a:tr h="526599">
                <a:tc rowSpan="3">
                  <a:txBody>
                    <a:bodyPr/>
                    <a:lstStyle/>
                    <a:p>
                      <a:pPr algn="ctr" fontAlgn="ctr"/>
                      <a:r>
                        <a:rPr lang="en-US" sz="900" b="1" i="0" u="none" strike="noStrike">
                          <a:solidFill>
                            <a:schemeClr val="bg2"/>
                          </a:solidFill>
                          <a:latin typeface="Arial"/>
                        </a:rPr>
                        <a:t>PROPOSED</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dirty="0">
                          <a:solidFill>
                            <a:schemeClr val="bg2"/>
                          </a:solidFill>
                          <a:latin typeface="Arial"/>
                        </a:rPr>
                        <a:t>Position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dirty="0">
                          <a:solidFill>
                            <a:schemeClr val="bg2"/>
                          </a:solidFill>
                          <a:latin typeface="Arial"/>
                        </a:rPr>
                        <a:t>ASHRAE ID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en-US" sz="900" b="1" i="0" u="none" strike="noStrike" dirty="0">
                          <a:solidFill>
                            <a:schemeClr val="bg2"/>
                          </a:solidFill>
                          <a:latin typeface="Arial"/>
                        </a:rPr>
                        <a:t>Name</a:t>
                      </a:r>
                    </a:p>
                    <a:p>
                      <a:pPr algn="l" fontAlgn="ctr"/>
                      <a:r>
                        <a:rPr lang="en-US" sz="900" b="1" i="0" u="none" strike="noStrike" dirty="0">
                          <a:solidFill>
                            <a:schemeClr val="bg2"/>
                          </a:solidFill>
                          <a:latin typeface="Arial"/>
                        </a:rPr>
                        <a:t> </a:t>
                      </a:r>
                    </a:p>
                    <a:p>
                      <a:pPr algn="l" fontAlgn="ctr"/>
                      <a:r>
                        <a:rPr lang="en-US" sz="900" b="1" i="0" u="none" strike="noStrike" dirty="0">
                          <a:solidFill>
                            <a:schemeClr val="bg2"/>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600" b="1" i="0" u="none" strike="noStrike">
                        <a:solidFill>
                          <a:schemeClr val="bg2"/>
                        </a:solidFill>
                        <a:latin typeface="Arial"/>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600" b="1" i="0" u="none" strike="noStrike" dirty="0">
                        <a:solidFill>
                          <a:schemeClr val="bg2"/>
                        </a:solidFill>
                        <a:latin typeface="Arial"/>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dirty="0">
                          <a:solidFill>
                            <a:schemeClr val="bg2"/>
                          </a:solidFill>
                          <a:latin typeface="Arial"/>
                        </a:rPr>
                        <a:t>Continuing from Current Year? (Y/N)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6599">
                <a:tc vMerge="1">
                  <a:txBody>
                    <a:bodyPr/>
                    <a:lstStyle/>
                    <a:p>
                      <a:endParaRPr lang="en-US"/>
                    </a:p>
                  </a:txBody>
                  <a:tcPr/>
                </a:tc>
                <a:tc>
                  <a:txBody>
                    <a:bodyPr/>
                    <a:lstStyle/>
                    <a:p>
                      <a:pPr algn="l" fontAlgn="ctr"/>
                      <a:r>
                        <a:rPr lang="en-US" sz="900" b="1" i="0" u="none" strike="noStrike" dirty="0">
                          <a:solidFill>
                            <a:schemeClr val="bg2"/>
                          </a:solidFill>
                          <a:latin typeface="Arial"/>
                        </a:rPr>
                        <a:t>Chair</a:t>
                      </a:r>
                      <a:r>
                        <a:rPr lang="en-US" sz="900" b="0" i="0" u="none" strike="noStrike" dirty="0">
                          <a:solidFill>
                            <a:schemeClr val="bg2"/>
                          </a:solidFill>
                          <a:latin typeface="Arial"/>
                        </a:rPr>
                        <a:t> (Not required to be ASHRAE member, but preferred)</a:t>
                      </a:r>
                      <a:endParaRPr lang="en-US" sz="900" b="1" i="0" u="none" strike="noStrike" dirty="0">
                        <a:solidFill>
                          <a:schemeClr val="bg2"/>
                        </a:solidFill>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a:txBody>
                    <a:bodyPr/>
                    <a:lstStyle/>
                    <a:p>
                      <a:pPr algn="l" fontAlgn="ctr"/>
                      <a:r>
                        <a:rPr lang="en-US" sz="600" b="0" i="0" u="none" strike="noStrike">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90282">
                <a:tc vMerge="1">
                  <a:txBody>
                    <a:bodyPr/>
                    <a:lstStyle/>
                    <a:p>
                      <a:endParaRPr lang="en-US"/>
                    </a:p>
                  </a:txBody>
                  <a:tcPr/>
                </a:tc>
                <a:tc>
                  <a:txBody>
                    <a:bodyPr/>
                    <a:lstStyle/>
                    <a:p>
                      <a:pPr algn="l" fontAlgn="ctr"/>
                      <a:r>
                        <a:rPr lang="en-US" sz="900" b="1" i="0" u="none" strike="noStrike">
                          <a:solidFill>
                            <a:schemeClr val="bg2"/>
                          </a:solidFill>
                          <a:latin typeface="Arial"/>
                        </a:rPr>
                        <a:t>Vice Chair</a:t>
                      </a:r>
                      <a:r>
                        <a:rPr lang="en-US" sz="900" b="0" i="0" u="none" strike="noStrike">
                          <a:solidFill>
                            <a:schemeClr val="bg2"/>
                          </a:solidFill>
                          <a:latin typeface="Arial"/>
                        </a:rPr>
                        <a:t> (Not required to be ASHRAE member, but preferred)</a:t>
                      </a:r>
                      <a:endParaRPr lang="en-US" sz="900" b="1" i="0" u="none" strike="noStrike">
                        <a:solidFill>
                          <a:schemeClr val="bg2"/>
                        </a:solidFill>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a:txBody>
                    <a:bodyPr/>
                    <a:lstStyle/>
                    <a:p>
                      <a:pPr algn="l" fontAlgn="ctr"/>
                      <a:r>
                        <a:rPr lang="en-US" sz="600" b="0" i="0" u="none" strike="noStrike">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747828">
                <a:tc gridSpan="7">
                  <a:txBody>
                    <a:bodyPr/>
                    <a:lstStyle/>
                    <a:p>
                      <a:pPr algn="l" fontAlgn="ctr"/>
                      <a:r>
                        <a:rPr lang="en-US" sz="1000" b="1" i="0" u="none" strike="noStrike" dirty="0">
                          <a:solidFill>
                            <a:schemeClr val="bg2"/>
                          </a:solidFill>
                          <a:latin typeface="Arial"/>
                        </a:rPr>
                        <a:t>Additional Placement</a:t>
                      </a:r>
                    </a:p>
                    <a:p>
                      <a:pPr algn="l" fontAlgn="ctr"/>
                      <a:r>
                        <a:rPr lang="en-US" sz="1000" b="0" i="0" u="none" strike="noStrike" dirty="0">
                          <a:solidFill>
                            <a:schemeClr val="bg2"/>
                          </a:solidFill>
                          <a:latin typeface="Arial"/>
                        </a:rPr>
                        <a:t> </a:t>
                      </a:r>
                    </a:p>
                    <a:p>
                      <a:pPr algn="l" fontAlgn="ctr"/>
                      <a:r>
                        <a:rPr lang="en-US" sz="600" b="0" i="0" u="none" strike="noStrike" dirty="0">
                          <a:solidFill>
                            <a:schemeClr val="bg2"/>
                          </a:solidFill>
                          <a:latin typeface="Arial"/>
                        </a:rPr>
                        <a:t> </a:t>
                      </a:r>
                    </a:p>
                    <a:p>
                      <a:pPr algn="l" fontAlgn="ctr"/>
                      <a:r>
                        <a:rPr lang="en-US" sz="600" b="0" i="0" u="none" strike="noStrike" dirty="0">
                          <a:solidFill>
                            <a:schemeClr val="bg2"/>
                          </a:solidFill>
                          <a:latin typeface="Arial"/>
                        </a:rPr>
                        <a:t> </a:t>
                      </a:r>
                    </a:p>
                    <a:p>
                      <a:pPr algn="l" fontAlgn="ctr"/>
                      <a:r>
                        <a:rPr lang="en-US" sz="600" b="0" i="0" u="none" strike="noStrike" dirty="0">
                          <a:solidFill>
                            <a:schemeClr val="bg2"/>
                          </a:solidFill>
                          <a:latin typeface="Arial"/>
                        </a:rPr>
                        <a:t> </a:t>
                      </a:r>
                    </a:p>
                    <a:p>
                      <a:pPr algn="l" fontAlgn="ctr"/>
                      <a:r>
                        <a:rPr lang="en-US" sz="600" b="1" i="0" u="none" strike="noStrike" dirty="0">
                          <a:solidFill>
                            <a:schemeClr val="bg2"/>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pPr algn="l" fontAlgn="ctr"/>
                      <a:endParaRPr lang="en-US" sz="600" b="0" i="0" u="none" strike="noStrike" dirty="0">
                        <a:solidFill>
                          <a:schemeClr val="bg2"/>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l" fontAlgn="ctr"/>
                      <a:endParaRPr lang="en-US" sz="600" b="0" i="0" u="none" strike="noStrike" dirty="0">
                        <a:solidFill>
                          <a:schemeClr val="bg2"/>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l" fontAlgn="ctr"/>
                      <a:endParaRPr lang="en-US" sz="600" b="0" i="0" u="none" strike="noStrike" dirty="0">
                        <a:solidFill>
                          <a:schemeClr val="bg2"/>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pPr algn="l" fontAlgn="ctr"/>
                      <a:endParaRPr lang="en-US" sz="600" b="1" i="0" u="none" strike="noStrike" dirty="0">
                        <a:solidFill>
                          <a:schemeClr val="bg2"/>
                        </a:solidFill>
                        <a:latin typeface="Arial"/>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12384">
                <a:tc>
                  <a:txBody>
                    <a:bodyPr/>
                    <a:lstStyle/>
                    <a:p>
                      <a:pPr algn="l" fontAlgn="b"/>
                      <a:r>
                        <a:rPr lang="en-US" sz="900" b="0" i="0" u="none" strike="noStrike" dirty="0">
                          <a:solidFill>
                            <a:schemeClr val="bg2"/>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dirty="0">
                          <a:solidFill>
                            <a:schemeClr val="bg2"/>
                          </a:solidFill>
                          <a:latin typeface="Arial"/>
                        </a:rPr>
                        <a:t>Subcommittee or Position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dirty="0">
                          <a:solidFill>
                            <a:schemeClr val="bg2"/>
                          </a:solidFill>
                          <a:latin typeface="Arial"/>
                        </a:rPr>
                        <a:t>ASHRAE ID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chemeClr val="bg2"/>
                          </a:solidFill>
                          <a:latin typeface="Arial"/>
                        </a:rPr>
                        <a:t>TC or non-TC group </a:t>
                      </a:r>
                      <a:r>
                        <a:rPr lang="en-US" sz="900" b="1" i="0" u="none" strike="noStrike" dirty="0" err="1">
                          <a:solidFill>
                            <a:schemeClr val="bg2"/>
                          </a:solidFill>
                          <a:latin typeface="Arial"/>
                        </a:rPr>
                        <a:t>Affliation</a:t>
                      </a:r>
                      <a:endParaRPr lang="en-US" sz="900" b="1" i="0" u="none" strike="noStrike" dirty="0">
                        <a:solidFill>
                          <a:schemeClr val="bg2"/>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900" b="1" i="0" u="none" strike="noStrike" dirty="0">
                          <a:solidFill>
                            <a:schemeClr val="bg2"/>
                          </a:solidFill>
                          <a:latin typeface="Arial"/>
                        </a:rPr>
                        <a:t>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900" b="1" i="0" u="none" strike="noStrike">
                          <a:solidFill>
                            <a:schemeClr val="bg2"/>
                          </a:solidFill>
                          <a:latin typeface="Arial"/>
                        </a:rPr>
                        <a:t>Continuing from Current Year? (Y/N)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7725">
                <a:tc>
                  <a:txBody>
                    <a:bodyPr/>
                    <a:lstStyle/>
                    <a:p>
                      <a:pPr algn="l" fontAlgn="b"/>
                      <a:r>
                        <a:rPr lang="en-US" sz="900" b="0" i="0" u="none" strike="noStrike">
                          <a:solidFill>
                            <a:schemeClr val="bg2"/>
                          </a:solidFill>
                          <a:latin typeface="Arial"/>
                        </a:rPr>
                        <a:t>Additional Position or Sub Committee Chair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ctr"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9911">
                <a:tc>
                  <a:txBody>
                    <a:bodyPr/>
                    <a:lstStyle/>
                    <a:p>
                      <a:pPr algn="l" fontAlgn="b"/>
                      <a:r>
                        <a:rPr lang="en-US" sz="900" b="0" i="0" u="none" strike="noStrike">
                          <a:solidFill>
                            <a:schemeClr val="bg2"/>
                          </a:solidFill>
                          <a:latin typeface="Arial"/>
                        </a:rPr>
                        <a:t>Additional Position or Sub Committee Chair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900" b="0" i="0" u="none" strike="noStrike">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ctr"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26599">
                <a:tc>
                  <a:txBody>
                    <a:bodyPr/>
                    <a:lstStyle/>
                    <a:p>
                      <a:pPr algn="l" fontAlgn="b"/>
                      <a:r>
                        <a:rPr lang="en-US" sz="900" b="0" i="0" u="none" strike="noStrike">
                          <a:solidFill>
                            <a:schemeClr val="bg2"/>
                          </a:solidFill>
                          <a:latin typeface="Arial"/>
                        </a:rPr>
                        <a:t>Additional Position or Sub Committee Chair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900" b="0" i="0" u="none" strike="noStrike">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900" b="0" i="0" u="none" strike="noStrike">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2">
                  <a:txBody>
                    <a:bodyPr/>
                    <a:lstStyle/>
                    <a:p>
                      <a:pPr algn="l"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ctr" fontAlgn="ctr"/>
                      <a:r>
                        <a:rPr lang="en-US" sz="900" b="0" i="0" u="none" strike="noStrike" dirty="0">
                          <a:solidFill>
                            <a:schemeClr val="bg2"/>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TextBox 2"/>
          <p:cNvSpPr txBox="1"/>
          <p:nvPr/>
        </p:nvSpPr>
        <p:spPr>
          <a:xfrm>
            <a:off x="2362200" y="304800"/>
            <a:ext cx="4363887" cy="523220"/>
          </a:xfrm>
          <a:prstGeom prst="rect">
            <a:avLst/>
          </a:prstGeom>
          <a:noFill/>
        </p:spPr>
        <p:txBody>
          <a:bodyPr wrap="none" rtlCol="0">
            <a:spAutoFit/>
          </a:bodyPr>
          <a:lstStyle/>
          <a:p>
            <a:r>
              <a:rPr lang="en-US" dirty="0" smtClean="0"/>
              <a:t>ROSTER UPDATE - MTG</a:t>
            </a:r>
            <a:endParaRPr lang="en-US" dirty="0"/>
          </a:p>
        </p:txBody>
      </p:sp>
      <p:sp>
        <p:nvSpPr>
          <p:cNvPr id="4" name="Oval 3"/>
          <p:cNvSpPr/>
          <p:nvPr/>
        </p:nvSpPr>
        <p:spPr bwMode="auto">
          <a:xfrm>
            <a:off x="1828800" y="3048000"/>
            <a:ext cx="1219200" cy="838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sp>
        <p:nvSpPr>
          <p:cNvPr id="5" name="Oval 4"/>
          <p:cNvSpPr/>
          <p:nvPr/>
        </p:nvSpPr>
        <p:spPr bwMode="auto">
          <a:xfrm>
            <a:off x="1524000" y="2743200"/>
            <a:ext cx="1905000" cy="1143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sp>
        <p:nvSpPr>
          <p:cNvPr id="6" name="Oval 5"/>
          <p:cNvSpPr/>
          <p:nvPr/>
        </p:nvSpPr>
        <p:spPr bwMode="auto">
          <a:xfrm>
            <a:off x="4572000" y="4267200"/>
            <a:ext cx="1905000" cy="1143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sp>
        <p:nvSpPr>
          <p:cNvPr id="7" name="TextBox 6"/>
          <p:cNvSpPr txBox="1"/>
          <p:nvPr/>
        </p:nvSpPr>
        <p:spPr>
          <a:xfrm>
            <a:off x="3200400" y="3886200"/>
            <a:ext cx="4214102" cy="307777"/>
          </a:xfrm>
          <a:prstGeom prst="rect">
            <a:avLst/>
          </a:prstGeom>
          <a:noFill/>
        </p:spPr>
        <p:txBody>
          <a:bodyPr wrap="none" rtlCol="0">
            <a:spAutoFit/>
          </a:bodyPr>
          <a:lstStyle/>
          <a:p>
            <a:r>
              <a:rPr lang="en-US" sz="1400" b="0" dirty="0" smtClean="0">
                <a:solidFill>
                  <a:srgbClr val="FF0000"/>
                </a:solidFill>
                <a:latin typeface="Arial"/>
              </a:rPr>
              <a:t>Not required to be ASHRAE member, but preferred</a:t>
            </a:r>
            <a:endParaRPr lang="en-US" sz="1400" dirty="0">
              <a:solidFill>
                <a:srgbClr val="FF0000"/>
              </a:solidFill>
            </a:endParaRPr>
          </a:p>
        </p:txBody>
      </p:sp>
      <p:cxnSp>
        <p:nvCxnSpPr>
          <p:cNvPr id="9" name="Straight Arrow Connector 8"/>
          <p:cNvCxnSpPr/>
          <p:nvPr/>
        </p:nvCxnSpPr>
        <p:spPr bwMode="auto">
          <a:xfrm flipH="1" flipV="1">
            <a:off x="3429000" y="3581400"/>
            <a:ext cx="304800" cy="228600"/>
          </a:xfrm>
          <a:prstGeom prst="straightConnector1">
            <a:avLst/>
          </a:prstGeom>
          <a:noFill/>
          <a:ln w="9525" cap="flat" cmpd="sng" algn="ctr">
            <a:solidFill>
              <a:srgbClr val="FF0000"/>
            </a:solidFill>
            <a:prstDash val="solid"/>
            <a:round/>
            <a:headEnd type="none" w="med" len="med"/>
            <a:tailEnd type="arrow"/>
          </a:ln>
          <a:effectLst/>
        </p:spPr>
      </p:cxnSp>
      <p:sp>
        <p:nvSpPr>
          <p:cNvPr id="13" name="TextBox 12"/>
          <p:cNvSpPr txBox="1"/>
          <p:nvPr/>
        </p:nvSpPr>
        <p:spPr>
          <a:xfrm>
            <a:off x="2209800" y="5715000"/>
            <a:ext cx="4573560" cy="307777"/>
          </a:xfrm>
          <a:prstGeom prst="rect">
            <a:avLst/>
          </a:prstGeom>
          <a:noFill/>
        </p:spPr>
        <p:txBody>
          <a:bodyPr wrap="none" rtlCol="0">
            <a:spAutoFit/>
          </a:bodyPr>
          <a:lstStyle/>
          <a:p>
            <a:r>
              <a:rPr lang="en-US" sz="1400" b="0" dirty="0" smtClean="0">
                <a:solidFill>
                  <a:srgbClr val="FF0000"/>
                </a:solidFill>
                <a:latin typeface="Arial"/>
              </a:rPr>
              <a:t>Affiliation or Group being represented – NOT employer</a:t>
            </a:r>
            <a:endParaRPr lang="en-US" sz="1400" dirty="0">
              <a:solidFill>
                <a:srgbClr val="FF0000"/>
              </a:solidFill>
            </a:endParaRPr>
          </a:p>
        </p:txBody>
      </p:sp>
      <p:cxnSp>
        <p:nvCxnSpPr>
          <p:cNvPr id="14" name="Straight Arrow Connector 13"/>
          <p:cNvCxnSpPr/>
          <p:nvPr/>
        </p:nvCxnSpPr>
        <p:spPr bwMode="auto">
          <a:xfrm flipV="1">
            <a:off x="4495800" y="5410200"/>
            <a:ext cx="381000" cy="228600"/>
          </a:xfrm>
          <a:prstGeom prst="straightConnector1">
            <a:avLst/>
          </a:prstGeom>
          <a:no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noFill/>
        </p:spPr>
        <p:txBody>
          <a:bodyPr/>
          <a:lstStyle/>
          <a:p>
            <a:r>
              <a:rPr lang="en-US" sz="3600" dirty="0"/>
              <a:t>Training Overview</a:t>
            </a:r>
          </a:p>
        </p:txBody>
      </p:sp>
      <p:sp>
        <p:nvSpPr>
          <p:cNvPr id="3075" name="Rectangle 4"/>
          <p:cNvSpPr>
            <a:spLocks noGrp="1" noChangeArrowheads="1"/>
          </p:cNvSpPr>
          <p:nvPr>
            <p:ph type="body" idx="4294967295"/>
          </p:nvPr>
        </p:nvSpPr>
        <p:spPr>
          <a:xfrm>
            <a:off x="1066800" y="2133600"/>
            <a:ext cx="6858000" cy="4191000"/>
          </a:xfrm>
        </p:spPr>
        <p:txBody>
          <a:bodyPr/>
          <a:lstStyle/>
          <a:p>
            <a:pPr>
              <a:lnSpc>
                <a:spcPct val="90000"/>
              </a:lnSpc>
              <a:buFontTx/>
              <a:buNone/>
            </a:pPr>
            <a:endParaRPr lang="en-US" sz="800" dirty="0"/>
          </a:p>
          <a:p>
            <a:pPr>
              <a:lnSpc>
                <a:spcPct val="90000"/>
              </a:lnSpc>
            </a:pPr>
            <a:r>
              <a:rPr lang="en-US" dirty="0" smtClean="0">
                <a:hlinkClick r:id="rId2" action="ppaction://hlinksldjump"/>
              </a:rPr>
              <a:t>Section Heads</a:t>
            </a:r>
            <a:endParaRPr lang="en-US" dirty="0" smtClean="0"/>
          </a:p>
          <a:p>
            <a:pPr>
              <a:lnSpc>
                <a:spcPct val="90000"/>
              </a:lnSpc>
            </a:pPr>
            <a:r>
              <a:rPr lang="en-US" dirty="0" smtClean="0">
                <a:hlinkClick r:id="rId3" action="ppaction://hlinksldjump"/>
              </a:rPr>
              <a:t>On the Horizon</a:t>
            </a:r>
            <a:endParaRPr lang="en-US" dirty="0" smtClean="0"/>
          </a:p>
          <a:p>
            <a:pPr>
              <a:lnSpc>
                <a:spcPct val="90000"/>
              </a:lnSpc>
            </a:pPr>
            <a:r>
              <a:rPr lang="en-US" dirty="0" smtClean="0">
                <a:hlinkClick r:id="rId4" action="ppaction://hlinksldjump"/>
              </a:rPr>
              <a:t>Roster Updates</a:t>
            </a:r>
            <a:endParaRPr lang="en-US" dirty="0" smtClean="0"/>
          </a:p>
          <a:p>
            <a:pPr marL="342900" lvl="1" indent="-342900">
              <a:lnSpc>
                <a:spcPct val="90000"/>
              </a:lnSpc>
              <a:buClr>
                <a:schemeClr val="hlink"/>
              </a:buClr>
            </a:pPr>
            <a:r>
              <a:rPr lang="en-US" sz="3200" dirty="0" smtClean="0">
                <a:solidFill>
                  <a:srgbClr val="FFC000"/>
                </a:solidFill>
                <a:hlinkClick r:id="rId5" action="ppaction://hlinksldjump"/>
              </a:rPr>
              <a:t>Information Sources</a:t>
            </a:r>
            <a:endParaRPr lang="en-US" dirty="0" smtClean="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219200"/>
          <a:ext cx="8229600" cy="5410200"/>
        </p:xfrm>
        <a:graphic>
          <a:graphicData uri="http://schemas.openxmlformats.org/drawingml/2006/table">
            <a:tbl>
              <a:tblPr/>
              <a:tblGrid>
                <a:gridCol w="751775"/>
                <a:gridCol w="1578730"/>
                <a:gridCol w="1684449"/>
                <a:gridCol w="660954"/>
                <a:gridCol w="654627"/>
                <a:gridCol w="2109699"/>
                <a:gridCol w="789366"/>
              </a:tblGrid>
              <a:tr h="440954">
                <a:tc>
                  <a:txBody>
                    <a:bodyPr/>
                    <a:lstStyle/>
                    <a:p>
                      <a:pPr algn="l" fontAlgn="t"/>
                      <a:r>
                        <a:rPr lang="en-US" sz="800" b="1" i="0" u="none" strike="noStrike" dirty="0">
                          <a:solidFill>
                            <a:schemeClr val="bg2"/>
                          </a:solidFill>
                          <a:latin typeface="Arial"/>
                        </a:rPr>
                        <a:t> </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800" b="0" i="0" u="none" strike="noStrike" dirty="0">
                          <a:solidFill>
                            <a:schemeClr val="bg2"/>
                          </a:solidFill>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dirty="0">
                          <a:solidFill>
                            <a:schemeClr val="bg2"/>
                          </a:solidFill>
                          <a:latin typeface="Arial"/>
                        </a:rPr>
                        <a:t>T-TAC-MTG.BIM</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800" b="0" i="0" u="none" strike="noStrike" dirty="0">
                          <a:solidFill>
                            <a:schemeClr val="bg2"/>
                          </a:solidFill>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800" b="1" i="0" u="none" strike="noStrike">
                          <a:solidFill>
                            <a:schemeClr val="bg2"/>
                          </a:solidFill>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800" b="0" i="0" u="none" strike="noStrike">
                          <a:solidFill>
                            <a:schemeClr val="bg2"/>
                          </a:solidFill>
                          <a:latin typeface="Arial"/>
                        </a:rPr>
                        <a:t> </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800" b="0" i="0" u="none" strike="noStrike">
                          <a:solidFill>
                            <a:schemeClr val="bg2"/>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r>
              <a:tr h="511398">
                <a:tc>
                  <a:txBody>
                    <a:bodyPr/>
                    <a:lstStyle/>
                    <a:p>
                      <a:pPr algn="l" fontAlgn="ctr"/>
                      <a:r>
                        <a:rPr lang="en-US" sz="800" b="1" i="0" u="none" strike="noStrike">
                          <a:solidFill>
                            <a:schemeClr val="bg2"/>
                          </a:solidFill>
                          <a:latin typeface="Arial"/>
                        </a:rPr>
                        <a:t>ASHRAE ID Number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ctr"/>
                      <a:r>
                        <a:rPr lang="en-US" sz="900" b="1" i="0" u="none" strike="noStrike" dirty="0">
                          <a:solidFill>
                            <a:schemeClr val="bg2"/>
                          </a:solidFill>
                          <a:latin typeface="Arial"/>
                        </a:rPr>
                        <a:t>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900" b="1" i="0" u="none" strike="noStrike" dirty="0">
                          <a:solidFill>
                            <a:schemeClr val="bg2"/>
                          </a:solidFill>
                          <a:latin typeface="Arial"/>
                        </a:rPr>
                        <a:t>TC or non-TC group </a:t>
                      </a:r>
                      <a:r>
                        <a:rPr lang="en-US" sz="900" b="1" i="0" u="none" strike="noStrike" dirty="0" err="1">
                          <a:solidFill>
                            <a:schemeClr val="bg2"/>
                          </a:solidFill>
                          <a:latin typeface="Arial"/>
                        </a:rPr>
                        <a:t>Affliation</a:t>
                      </a:r>
                      <a:r>
                        <a:rPr lang="en-US" sz="900" b="1" i="0" u="none" strike="noStrike" dirty="0">
                          <a:solidFill>
                            <a:schemeClr val="bg2"/>
                          </a:solidFill>
                          <a:latin typeface="Arial"/>
                        </a:rPr>
                        <a:t>, if applicable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900" b="1" i="0" u="none" strike="noStrike" dirty="0">
                          <a:solidFill>
                            <a:schemeClr val="bg2"/>
                          </a:solidFill>
                          <a:latin typeface="Arial"/>
                        </a:rPr>
                        <a:t>Appointed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900" b="1" i="0" u="none" strike="noStrike" dirty="0">
                          <a:solidFill>
                            <a:schemeClr val="bg2"/>
                          </a:solidFill>
                          <a:latin typeface="Arial"/>
                        </a:rPr>
                        <a:t> 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a:txBody>
                    <a:bodyPr/>
                    <a:lstStyle/>
                    <a:p>
                      <a:pPr algn="ctr" fontAlgn="ctr"/>
                      <a:r>
                        <a:rPr lang="en-US" sz="900" b="1" i="0" u="none" strike="noStrike" dirty="0">
                          <a:solidFill>
                            <a:schemeClr val="bg2"/>
                          </a:solidFill>
                          <a:latin typeface="Arial"/>
                        </a:rPr>
                        <a:t>Status</a:t>
                      </a:r>
                      <a:br>
                        <a:rPr lang="en-US" sz="900" b="1" i="0" u="none" strike="noStrike" dirty="0">
                          <a:solidFill>
                            <a:schemeClr val="bg2"/>
                          </a:solidFill>
                          <a:latin typeface="Arial"/>
                        </a:rPr>
                      </a:br>
                      <a:r>
                        <a:rPr lang="en-US" sz="900" b="1" i="0" u="none" strike="noStrike" dirty="0">
                          <a:solidFill>
                            <a:schemeClr val="bg2"/>
                          </a:solidFill>
                          <a:latin typeface="Arial"/>
                        </a:rPr>
                        <a:t>Code (Required)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r>
              <a:tr h="327042">
                <a:tc>
                  <a:txBody>
                    <a:bodyPr/>
                    <a:lstStyle/>
                    <a:p>
                      <a:pPr algn="l" fontAlgn="ctr"/>
                      <a:r>
                        <a:rPr lang="en-US" sz="800" b="0" i="0" u="none" strike="noStrike" dirty="0">
                          <a:solidFill>
                            <a:srgbClr val="000000"/>
                          </a:solidFill>
                          <a:latin typeface="Arial"/>
                        </a:rPr>
                        <a:t>397966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en-US" sz="800" b="0" i="0" u="none" strike="noStrike" dirty="0" err="1">
                          <a:solidFill>
                            <a:srgbClr val="000000"/>
                          </a:solidFill>
                          <a:latin typeface="Arial"/>
                        </a:rPr>
                        <a:t>Mr</a:t>
                      </a:r>
                      <a:r>
                        <a:rPr lang="en-US" sz="800" b="0" i="0" u="none" strike="noStrike" dirty="0">
                          <a:solidFill>
                            <a:srgbClr val="000000"/>
                          </a:solidFill>
                          <a:latin typeface="Arial"/>
                        </a:rPr>
                        <a:t> Malcolm D Knight, PE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endParaRPr lang="en-US" sz="800" b="0" i="0" u="none" strike="noStrike" dirty="0">
                        <a:solidFill>
                          <a:srgbClr val="000000"/>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en-US" sz="800" b="0" i="0" u="none" strike="noStrike" dirty="0">
                          <a:solidFill>
                            <a:srgbClr val="000000"/>
                          </a:solidFill>
                          <a:latin typeface="Arial"/>
                        </a:rPr>
                        <a:t>07/01/2011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en-US" sz="800" b="0" i="0" u="none" strike="noStrike" dirty="0">
                          <a:solidFill>
                            <a:srgbClr val="000000"/>
                          </a:solidFill>
                          <a:latin typeface="Arial"/>
                        </a:rPr>
                        <a:t>06/30/2012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en-US" sz="800" b="0" i="0" u="none" strike="noStrike" dirty="0">
                          <a:solidFill>
                            <a:srgbClr val="000000"/>
                          </a:solidFill>
                          <a:latin typeface="Arial"/>
                        </a:rPr>
                        <a:t>Vice Chair</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en-US" sz="800" b="0" i="0" u="none" strike="noStrike">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r>
              <a:tr h="327042">
                <a:tc>
                  <a:txBody>
                    <a:bodyPr/>
                    <a:lstStyle/>
                    <a:p>
                      <a:pPr algn="l" fontAlgn="ctr"/>
                      <a:r>
                        <a:rPr lang="en-US" sz="800" b="0" i="0" u="none" strike="noStrike" dirty="0">
                          <a:solidFill>
                            <a:srgbClr val="000000"/>
                          </a:solidFill>
                          <a:latin typeface="Arial"/>
                        </a:rPr>
                        <a:t>2012220</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err="1">
                          <a:solidFill>
                            <a:srgbClr val="000000"/>
                          </a:solidFill>
                          <a:latin typeface="Arial"/>
                        </a:rPr>
                        <a:t>Mr</a:t>
                      </a:r>
                      <a:r>
                        <a:rPr lang="en-US" sz="800" b="0" i="0" u="none" strike="noStrike" dirty="0">
                          <a:solidFill>
                            <a:srgbClr val="000000"/>
                          </a:solidFill>
                          <a:latin typeface="Arial"/>
                        </a:rPr>
                        <a:t> Charles S Barnaby</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MEMBER-TC 4.07</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rgbClr val="000000"/>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06/30/2012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Member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27042">
                <a:tc>
                  <a:txBody>
                    <a:bodyPr/>
                    <a:lstStyle/>
                    <a:p>
                      <a:pPr algn="l" fontAlgn="ctr"/>
                      <a:r>
                        <a:rPr lang="en-US" sz="800" b="0" i="0" u="none" strike="noStrike">
                          <a:solidFill>
                            <a:srgbClr val="000000"/>
                          </a:solidFill>
                          <a:latin typeface="Arial"/>
                        </a:rPr>
                        <a:t>154864</a:t>
                      </a:r>
                    </a:p>
                  </a:txBody>
                  <a:tcPr marL="0" marR="0" marT="0" marB="0" anchor="ctr">
                    <a:lnL>
                      <a:noFill/>
                    </a:lnL>
                    <a:lnR>
                      <a:noFill/>
                    </a:lnR>
                    <a:lnT>
                      <a:noFill/>
                    </a:lnT>
                    <a:lnB>
                      <a:noFill/>
                    </a:lnB>
                    <a:solidFill>
                      <a:schemeClr val="tx1"/>
                    </a:solidFill>
                  </a:tcPr>
                </a:tc>
                <a:tc>
                  <a:txBody>
                    <a:bodyPr/>
                    <a:lstStyle/>
                    <a:p>
                      <a:pPr algn="l" fontAlgn="b"/>
                      <a:r>
                        <a:rPr lang="en-US" sz="800" b="0" i="0" u="none" strike="noStrike" dirty="0">
                          <a:solidFill>
                            <a:schemeClr val="bg2"/>
                          </a:solidFill>
                          <a:latin typeface="Arial"/>
                        </a:rPr>
                        <a:t>Dr Drury B Crawley, PhD</a:t>
                      </a:r>
                    </a:p>
                  </a:txBody>
                  <a:tcPr marL="0" marR="0" marT="0" marB="0" anchor="b">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MEMBER-TC 4.02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rgbClr val="000000"/>
                          </a:solidFill>
                          <a:latin typeface="Arial"/>
                        </a:rPr>
                        <a:t>06/30/2012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Member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27042">
                <a:tc>
                  <a:txBody>
                    <a:bodyPr/>
                    <a:lstStyle/>
                    <a:p>
                      <a:pPr algn="l" fontAlgn="ctr"/>
                      <a:r>
                        <a:rPr lang="en-US" sz="800" b="0" i="0" u="none" strike="noStrike">
                          <a:solidFill>
                            <a:srgbClr val="000000"/>
                          </a:solidFill>
                          <a:latin typeface="Arial"/>
                        </a:rPr>
                        <a:t>2053287</a:t>
                      </a:r>
                    </a:p>
                  </a:txBody>
                  <a:tcPr marL="0" marR="0" marT="0" marB="0" anchor="ctr">
                    <a:lnL>
                      <a:noFill/>
                    </a:lnL>
                    <a:lnR>
                      <a:noFill/>
                    </a:lnR>
                    <a:lnT>
                      <a:noFill/>
                    </a:lnT>
                    <a:lnB>
                      <a:noFill/>
                    </a:lnB>
                    <a:solidFill>
                      <a:schemeClr val="tx1"/>
                    </a:solidFill>
                  </a:tcPr>
                </a:tc>
                <a:tc>
                  <a:txBody>
                    <a:bodyPr/>
                    <a:lstStyle/>
                    <a:p>
                      <a:pPr algn="l" fontAlgn="b"/>
                      <a:r>
                        <a:rPr lang="en-US" sz="800" b="0" i="0" u="none" strike="noStrike" dirty="0" err="1">
                          <a:solidFill>
                            <a:schemeClr val="bg2"/>
                          </a:solidFill>
                          <a:latin typeface="Arial"/>
                        </a:rPr>
                        <a:t>Mr</a:t>
                      </a:r>
                      <a:r>
                        <a:rPr lang="en-US" sz="800" b="0" i="0" u="none" strike="noStrike" dirty="0">
                          <a:solidFill>
                            <a:schemeClr val="bg2"/>
                          </a:solidFill>
                          <a:latin typeface="Arial"/>
                        </a:rPr>
                        <a:t> Charles E </a:t>
                      </a:r>
                      <a:r>
                        <a:rPr lang="en-US" sz="800" b="0" i="0" u="none" strike="noStrike" dirty="0" err="1">
                          <a:solidFill>
                            <a:schemeClr val="bg2"/>
                          </a:solidFill>
                          <a:latin typeface="Arial"/>
                        </a:rPr>
                        <a:t>Gulledge</a:t>
                      </a:r>
                      <a:r>
                        <a:rPr lang="en-US" sz="800" b="0" i="0" u="none" strike="noStrike" dirty="0">
                          <a:solidFill>
                            <a:schemeClr val="bg2"/>
                          </a:solidFill>
                          <a:latin typeface="Arial"/>
                        </a:rPr>
                        <a:t>, III</a:t>
                      </a:r>
                    </a:p>
                  </a:txBody>
                  <a:tcPr marL="0" marR="0" marT="0" marB="0" anchor="b">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MEMBER- TC 7.01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06/30/2012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rgbClr val="000000"/>
                          </a:solidFill>
                          <a:latin typeface="Arial"/>
                        </a:rPr>
                        <a:t>Member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dirty="0">
                          <a:solidFill>
                            <a:schemeClr val="bg2"/>
                          </a:solidFill>
                          <a:latin typeface="Arial"/>
                        </a:rPr>
                        <a:t>5206098</a:t>
                      </a:r>
                    </a:p>
                  </a:txBody>
                  <a:tcPr marL="0" marR="0" marT="0" marB="0" anchor="ctr">
                    <a:lnL>
                      <a:noFill/>
                    </a:lnL>
                    <a:lnR>
                      <a:noFill/>
                    </a:lnR>
                    <a:lnT>
                      <a:noFill/>
                    </a:lnT>
                    <a:lnB>
                      <a:noFill/>
                    </a:lnB>
                    <a:solidFill>
                      <a:schemeClr val="tx1"/>
                    </a:solidFill>
                  </a:tcPr>
                </a:tc>
                <a:tc>
                  <a:txBody>
                    <a:bodyPr/>
                    <a:lstStyle/>
                    <a:p>
                      <a:pPr algn="l" fontAlgn="b"/>
                      <a:r>
                        <a:rPr lang="en-US" sz="800" b="0" i="0" u="none" strike="noStrike" dirty="0">
                          <a:solidFill>
                            <a:schemeClr val="bg2"/>
                          </a:solidFill>
                          <a:latin typeface="Arial"/>
                        </a:rPr>
                        <a:t>Dr Robert J Hitchcock</a:t>
                      </a:r>
                    </a:p>
                  </a:txBody>
                  <a:tcPr marL="0" marR="0" marT="0" marB="0" anchor="b">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MEMBER- SGPC20, SPC205P</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06/30/2012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Member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8087267</a:t>
                      </a:r>
                    </a:p>
                  </a:txBody>
                  <a:tcPr marL="0" marR="0" marT="0" marB="0" anchor="ctr">
                    <a:lnL>
                      <a:noFill/>
                    </a:lnL>
                    <a:lnR>
                      <a:noFill/>
                    </a:lnR>
                    <a:lnT>
                      <a:noFill/>
                    </a:lnT>
                    <a:lnB>
                      <a:noFill/>
                    </a:lnB>
                    <a:solidFill>
                      <a:schemeClr val="tx1"/>
                    </a:solidFill>
                  </a:tcPr>
                </a:tc>
                <a:tc>
                  <a:txBody>
                    <a:bodyPr/>
                    <a:lstStyle/>
                    <a:p>
                      <a:pPr algn="l" fontAlgn="b"/>
                      <a:r>
                        <a:rPr lang="en-US" sz="800" b="0" i="0" u="none" strike="noStrike" dirty="0" err="1">
                          <a:solidFill>
                            <a:schemeClr val="bg2"/>
                          </a:solidFill>
                          <a:latin typeface="Arial"/>
                        </a:rPr>
                        <a:t>Mr</a:t>
                      </a:r>
                      <a:r>
                        <a:rPr lang="en-US" sz="800" b="0" i="0" u="none" strike="noStrike" dirty="0">
                          <a:solidFill>
                            <a:schemeClr val="bg2"/>
                          </a:solidFill>
                          <a:latin typeface="Arial"/>
                        </a:rPr>
                        <a:t> James F </a:t>
                      </a:r>
                      <a:r>
                        <a:rPr lang="en-US" sz="800" b="0" i="0" u="none" strike="noStrike" dirty="0" err="1">
                          <a:solidFill>
                            <a:schemeClr val="bg2"/>
                          </a:solidFill>
                          <a:latin typeface="Arial"/>
                        </a:rPr>
                        <a:t>Pegues</a:t>
                      </a:r>
                      <a:endParaRPr lang="en-US" sz="800" b="0" i="0" u="none" strike="noStrike" dirty="0">
                        <a:solidFill>
                          <a:schemeClr val="bg2"/>
                        </a:solidFill>
                        <a:latin typeface="Arial"/>
                      </a:endParaRPr>
                    </a:p>
                  </a:txBody>
                  <a:tcPr marL="0" marR="0" marT="0" marB="0" anchor="b">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MEMBER- TC 4.01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06/30/2012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Member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5011825</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err="1">
                          <a:solidFill>
                            <a:schemeClr val="bg2"/>
                          </a:solidFill>
                          <a:latin typeface="Arial"/>
                        </a:rPr>
                        <a:t>Mr</a:t>
                      </a:r>
                      <a:r>
                        <a:rPr lang="en-US" sz="800" b="0" i="0" u="none" strike="noStrike" dirty="0">
                          <a:solidFill>
                            <a:schemeClr val="bg2"/>
                          </a:solidFill>
                          <a:latin typeface="Arial"/>
                        </a:rPr>
                        <a:t> Steven L Rosen</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MEMBER-TC 1.05</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06/30/2012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Member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630787</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Mr Ronald E Wood, PE</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MEMBER- GSA</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06/30/2012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Member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5141592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Mr Christopher K Wilkins, PE</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dirty="0">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06/30/2012</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Chair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3030489</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Mr Markku Allison</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dirty="0">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Alternate</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8172321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Mr David R Conover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ALTERNATE - PAST CHAIR</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Alternate</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144531</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Mr John Crosby</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ALTERNATE - #1, TC 1.05</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Alternate</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8071997</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Dr Hywel Davies, PhD</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Alternate</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r h="314968">
                <a:tc>
                  <a:txBody>
                    <a:bodyPr/>
                    <a:lstStyle/>
                    <a:p>
                      <a:pPr algn="l" fontAlgn="ctr"/>
                      <a:r>
                        <a:rPr lang="en-US" sz="800" b="0" i="0" u="none" strike="noStrike">
                          <a:solidFill>
                            <a:schemeClr val="bg2"/>
                          </a:solidFill>
                          <a:latin typeface="Arial"/>
                        </a:rPr>
                        <a:t>8074826</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Mr Brian C Emtman</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a:solidFill>
                            <a:schemeClr val="bg2"/>
                          </a:solidFill>
                          <a:latin typeface="Arial"/>
                        </a:rPr>
                        <a:t>07/01/2011</a:t>
                      </a:r>
                    </a:p>
                  </a:txBody>
                  <a:tcPr marL="0" marR="0" marT="0" marB="0" anchor="ctr">
                    <a:lnL>
                      <a:noFill/>
                    </a:lnL>
                    <a:lnR>
                      <a:noFill/>
                    </a:lnR>
                    <a:lnT>
                      <a:noFill/>
                    </a:lnT>
                    <a:lnB>
                      <a:noFill/>
                    </a:lnB>
                    <a:solidFill>
                      <a:schemeClr val="tx1"/>
                    </a:solidFill>
                  </a:tcPr>
                </a:tc>
                <a:tc>
                  <a:txBody>
                    <a:bodyPr/>
                    <a:lstStyle/>
                    <a:p>
                      <a:pPr algn="l" fontAlgn="ctr"/>
                      <a:endParaRPr lang="en-US" sz="800" b="0" i="0" u="none" strike="noStrike">
                        <a:solidFill>
                          <a:schemeClr val="bg2"/>
                        </a:solidFill>
                        <a:latin typeface="Arial"/>
                      </a:endParaRP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solidFill>
                            <a:schemeClr val="bg2"/>
                          </a:solidFill>
                          <a:latin typeface="Arial"/>
                        </a:rPr>
                        <a:t>Alternate</a:t>
                      </a:r>
                    </a:p>
                  </a:txBody>
                  <a:tcPr marL="0" marR="0" marT="0" marB="0" anchor="ctr">
                    <a:lnL>
                      <a:noFill/>
                    </a:lnL>
                    <a:lnR>
                      <a:noFill/>
                    </a:lnR>
                    <a:lnT>
                      <a:noFill/>
                    </a:lnT>
                    <a:lnB>
                      <a:noFill/>
                    </a:lnB>
                    <a:solidFill>
                      <a:schemeClr val="tx1"/>
                    </a:solidFill>
                  </a:tcPr>
                </a:tc>
                <a:tc>
                  <a:txBody>
                    <a:bodyPr/>
                    <a:lstStyle/>
                    <a:p>
                      <a:pPr algn="l" fontAlgn="ctr"/>
                      <a:r>
                        <a:rPr lang="en-US" sz="800" b="0" i="0" u="none" strike="noStrike" dirty="0">
                          <a:latin typeface="Arial"/>
                        </a:rPr>
                        <a:t> </a:t>
                      </a:r>
                    </a:p>
                  </a:txBody>
                  <a:tcPr marL="0" marR="0" marT="0" marB="0" anchor="ctr">
                    <a:lnL>
                      <a:noFill/>
                    </a:lnL>
                    <a:lnR>
                      <a:noFill/>
                    </a:lnR>
                    <a:lnT>
                      <a:noFill/>
                    </a:lnT>
                    <a:lnB>
                      <a:noFill/>
                    </a:lnB>
                    <a:solidFill>
                      <a:srgbClr val="FFFF00"/>
                    </a:solidFill>
                  </a:tcPr>
                </a:tc>
              </a:tr>
            </a:tbl>
          </a:graphicData>
        </a:graphic>
      </p:graphicFrame>
      <p:sp>
        <p:nvSpPr>
          <p:cNvPr id="3" name="Line 2"/>
          <p:cNvSpPr>
            <a:spLocks noChangeShapeType="1"/>
          </p:cNvSpPr>
          <p:nvPr/>
        </p:nvSpPr>
        <p:spPr bwMode="auto">
          <a:xfrm flipH="1">
            <a:off x="11172825" y="12934950"/>
            <a:ext cx="981075" cy="390525"/>
          </a:xfrm>
          <a:prstGeom prst="line">
            <a:avLst/>
          </a:prstGeom>
          <a:noFill/>
          <a:ln w="57150">
            <a:solidFill>
              <a:srgbClr val="000000"/>
            </a:solidFill>
            <a:round/>
            <a:headEnd/>
            <a:tailEnd type="triangle" w="med" len="med"/>
          </a:ln>
        </p:spPr>
      </p:sp>
      <p:grpSp>
        <p:nvGrpSpPr>
          <p:cNvPr id="4" name="Group 3"/>
          <p:cNvGrpSpPr/>
          <p:nvPr/>
        </p:nvGrpSpPr>
        <p:grpSpPr>
          <a:xfrm>
            <a:off x="0" y="0"/>
            <a:ext cx="469" cy="102"/>
            <a:chOff x="0" y="0"/>
            <a:chExt cx="469" cy="102"/>
          </a:xfrm>
        </p:grpSpPr>
        <p:sp>
          <p:nvSpPr>
            <p:cNvPr id="5" name="Line 1"/>
            <p:cNvSpPr>
              <a:spLocks noChangeShapeType="1"/>
            </p:cNvSpPr>
            <p:nvPr/>
          </p:nvSpPr>
          <p:spPr bwMode="auto">
            <a:xfrm flipH="1">
              <a:off x="0" y="4"/>
              <a:ext cx="361" cy="98"/>
            </a:xfrm>
            <a:prstGeom prst="line">
              <a:avLst/>
            </a:prstGeom>
            <a:noFill/>
            <a:ln w="57150">
              <a:solidFill>
                <a:srgbClr val="000000"/>
              </a:solidFill>
              <a:round/>
              <a:headEnd/>
              <a:tailEnd type="triangle" w="med" len="med"/>
            </a:ln>
          </p:spPr>
        </p:sp>
        <p:sp>
          <p:nvSpPr>
            <p:cNvPr id="6" name="Line 5"/>
            <p:cNvSpPr>
              <a:spLocks noChangeShapeType="1"/>
            </p:cNvSpPr>
            <p:nvPr/>
          </p:nvSpPr>
          <p:spPr bwMode="auto">
            <a:xfrm flipV="1">
              <a:off x="355" y="0"/>
              <a:ext cx="114" cy="6"/>
            </a:xfrm>
            <a:prstGeom prst="line">
              <a:avLst/>
            </a:prstGeom>
            <a:noFill/>
            <a:ln w="57150">
              <a:solidFill>
                <a:srgbClr val="000000"/>
              </a:solidFill>
              <a:round/>
              <a:headEnd/>
              <a:tailEnd/>
            </a:ln>
          </p:spPr>
        </p:sp>
      </p:grpSp>
      <p:graphicFrame>
        <p:nvGraphicFramePr>
          <p:cNvPr id="7" name="Table 6"/>
          <p:cNvGraphicFramePr>
            <a:graphicFrameLocks noGrp="1"/>
          </p:cNvGraphicFramePr>
          <p:nvPr/>
        </p:nvGraphicFramePr>
        <p:xfrm>
          <a:off x="5562600" y="228600"/>
          <a:ext cx="3352800" cy="1379701"/>
        </p:xfrm>
        <a:graphic>
          <a:graphicData uri="http://schemas.openxmlformats.org/drawingml/2006/table">
            <a:tbl>
              <a:tblPr/>
              <a:tblGrid>
                <a:gridCol w="2743200"/>
                <a:gridCol w="609600"/>
              </a:tblGrid>
              <a:tr h="202987">
                <a:tc>
                  <a:txBody>
                    <a:bodyPr/>
                    <a:lstStyle/>
                    <a:p>
                      <a:pPr algn="r" fontAlgn="ctr"/>
                      <a:r>
                        <a:rPr lang="en-US" sz="1100" b="1" i="0" u="sng" strike="noStrike">
                          <a:latin typeface="Arial"/>
                        </a:rPr>
                        <a:t>Legend for Status Code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b"/>
                      <a:r>
                        <a:rPr lang="en-US" sz="11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r>
              <a:tr h="202987">
                <a:tc>
                  <a:txBody>
                    <a:bodyPr/>
                    <a:lstStyle/>
                    <a:p>
                      <a:pPr algn="r" fontAlgn="ctr"/>
                      <a:r>
                        <a:rPr lang="en-US" sz="1100" b="0" i="0" u="none" strike="noStrike">
                          <a:latin typeface="Arial"/>
                        </a:rPr>
                        <a:t>Add Voting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1100" b="0" i="0" u="none" strike="noStrike">
                          <a:latin typeface="Arial"/>
                        </a:rPr>
                        <a:t>AV</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02987">
                <a:tc>
                  <a:txBody>
                    <a:bodyPr/>
                    <a:lstStyle/>
                    <a:p>
                      <a:pPr algn="r" fontAlgn="ctr"/>
                      <a:r>
                        <a:rPr lang="en-US" sz="1100" b="0" i="0" u="none" strike="noStrike">
                          <a:latin typeface="Arial"/>
                        </a:rPr>
                        <a:t>Add as  Alternate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1100" b="0" i="0" u="none" strike="noStrike">
                          <a:latin typeface="Arial"/>
                        </a:rPr>
                        <a:t>AA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87624">
                <a:tc>
                  <a:txBody>
                    <a:bodyPr/>
                    <a:lstStyle/>
                    <a:p>
                      <a:pPr algn="r" fontAlgn="ctr"/>
                      <a:r>
                        <a:rPr lang="en-US" sz="1100" b="0" i="0" u="none" strike="noStrike">
                          <a:latin typeface="Arial"/>
                        </a:rPr>
                        <a:t>Delete Voting (Will be moved to Alternate)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1100" b="0" i="0" u="none" strike="noStrike">
                          <a:latin typeface="Arial"/>
                        </a:rPr>
                        <a:t>DV</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87624">
                <a:tc>
                  <a:txBody>
                    <a:bodyPr/>
                    <a:lstStyle/>
                    <a:p>
                      <a:pPr algn="r" fontAlgn="ctr"/>
                      <a:r>
                        <a:rPr lang="en-US" sz="1100" b="0" i="0" u="none" strike="noStrike">
                          <a:latin typeface="Arial"/>
                        </a:rPr>
                        <a:t>Delete (Will be deleted from the roster)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1100" b="0" i="0" u="none" strike="noStrike">
                          <a:latin typeface="Arial"/>
                        </a:rPr>
                        <a:t>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195492">
                <a:tc>
                  <a:txBody>
                    <a:bodyPr/>
                    <a:lstStyle/>
                    <a:p>
                      <a:pPr algn="r" fontAlgn="ctr"/>
                      <a:r>
                        <a:rPr lang="en-US" sz="1100" b="0" i="0" u="none" strike="noStrike">
                          <a:latin typeface="Arial"/>
                        </a:rPr>
                        <a:t>No Change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1100" b="0"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r>
            </a:tbl>
          </a:graphicData>
        </a:graphic>
      </p:graphicFrame>
      <p:sp>
        <p:nvSpPr>
          <p:cNvPr id="8" name="TextBox 7"/>
          <p:cNvSpPr txBox="1"/>
          <p:nvPr/>
        </p:nvSpPr>
        <p:spPr>
          <a:xfrm>
            <a:off x="609600" y="1219200"/>
            <a:ext cx="2169632" cy="646331"/>
          </a:xfrm>
          <a:prstGeom prst="rect">
            <a:avLst/>
          </a:prstGeom>
          <a:noFill/>
        </p:spPr>
        <p:txBody>
          <a:bodyPr wrap="none" rtlCol="0">
            <a:spAutoFit/>
          </a:bodyPr>
          <a:lstStyle/>
          <a:p>
            <a:r>
              <a:rPr lang="en-US" sz="1200" b="0" dirty="0" smtClean="0">
                <a:solidFill>
                  <a:srgbClr val="FF0000"/>
                </a:solidFill>
                <a:latin typeface="Arial"/>
              </a:rPr>
              <a:t>Affiliation or Group being </a:t>
            </a:r>
          </a:p>
          <a:p>
            <a:r>
              <a:rPr lang="en-US" sz="1200" b="0" dirty="0" smtClean="0">
                <a:solidFill>
                  <a:srgbClr val="FF0000"/>
                </a:solidFill>
                <a:latin typeface="Arial"/>
              </a:rPr>
              <a:t>represented – NOT employer</a:t>
            </a:r>
            <a:endParaRPr lang="en-US" sz="1200" dirty="0" smtClean="0">
              <a:solidFill>
                <a:srgbClr val="FF0000"/>
              </a:solidFill>
            </a:endParaRPr>
          </a:p>
          <a:p>
            <a:endParaRPr lang="en-US" sz="1200" dirty="0"/>
          </a:p>
        </p:txBody>
      </p:sp>
      <p:sp>
        <p:nvSpPr>
          <p:cNvPr id="9" name="Oval 8"/>
          <p:cNvSpPr/>
          <p:nvPr/>
        </p:nvSpPr>
        <p:spPr bwMode="auto">
          <a:xfrm>
            <a:off x="2667000" y="1447800"/>
            <a:ext cx="1905000" cy="1143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cxnSp>
        <p:nvCxnSpPr>
          <p:cNvPr id="11" name="Straight Arrow Connector 10"/>
          <p:cNvCxnSpPr/>
          <p:nvPr/>
        </p:nvCxnSpPr>
        <p:spPr bwMode="auto">
          <a:xfrm>
            <a:off x="1905000" y="1600200"/>
            <a:ext cx="762000" cy="304800"/>
          </a:xfrm>
          <a:prstGeom prst="straightConnector1">
            <a:avLst/>
          </a:prstGeom>
          <a:noFill/>
          <a:ln w="9525" cap="flat" cmpd="sng" algn="ctr">
            <a:solidFill>
              <a:srgbClr val="FF0000"/>
            </a:solidFill>
            <a:prstDash val="solid"/>
            <a:round/>
            <a:headEnd type="none" w="med" len="med"/>
            <a:tailEnd type="arrow"/>
          </a:ln>
          <a:effectLst/>
        </p:spPr>
      </p:cxnSp>
      <p:sp>
        <p:nvSpPr>
          <p:cNvPr id="15" name="TextBox 14"/>
          <p:cNvSpPr txBox="1"/>
          <p:nvPr/>
        </p:nvSpPr>
        <p:spPr>
          <a:xfrm>
            <a:off x="6781800" y="2362200"/>
            <a:ext cx="1410771" cy="461665"/>
          </a:xfrm>
          <a:prstGeom prst="rect">
            <a:avLst/>
          </a:prstGeom>
          <a:noFill/>
        </p:spPr>
        <p:txBody>
          <a:bodyPr wrap="none" rtlCol="0">
            <a:spAutoFit/>
          </a:bodyPr>
          <a:lstStyle/>
          <a:p>
            <a:r>
              <a:rPr lang="en-US" sz="1200" b="0" dirty="0" smtClean="0">
                <a:solidFill>
                  <a:srgbClr val="FF0000"/>
                </a:solidFill>
                <a:latin typeface="Arial"/>
              </a:rPr>
              <a:t>Make changes to </a:t>
            </a:r>
          </a:p>
          <a:p>
            <a:r>
              <a:rPr lang="en-US" sz="1200" b="0" dirty="0" smtClean="0">
                <a:solidFill>
                  <a:srgbClr val="FF0000"/>
                </a:solidFill>
                <a:latin typeface="Arial"/>
              </a:rPr>
              <a:t>this column ONLY</a:t>
            </a:r>
            <a:endParaRPr lang="en-US" sz="1200" dirty="0"/>
          </a:p>
        </p:txBody>
      </p:sp>
      <p:cxnSp>
        <p:nvCxnSpPr>
          <p:cNvPr id="17" name="Straight Arrow Connector 16"/>
          <p:cNvCxnSpPr/>
          <p:nvPr/>
        </p:nvCxnSpPr>
        <p:spPr bwMode="auto">
          <a:xfrm flipV="1">
            <a:off x="7239000" y="1524000"/>
            <a:ext cx="152400" cy="762000"/>
          </a:xfrm>
          <a:prstGeom prst="straightConnector1">
            <a:avLst/>
          </a:prstGeom>
          <a:noFill/>
          <a:ln w="9525" cap="flat" cmpd="sng" algn="ctr">
            <a:solidFill>
              <a:srgbClr val="FF0000"/>
            </a:solidFill>
            <a:prstDash val="solid"/>
            <a:round/>
            <a:headEnd type="none" w="med" len="med"/>
            <a:tailEnd type="arrow"/>
          </a:ln>
          <a:effectLst/>
        </p:spPr>
      </p:cxnSp>
      <p:cxnSp>
        <p:nvCxnSpPr>
          <p:cNvPr id="18" name="Straight Arrow Connector 17"/>
          <p:cNvCxnSpPr>
            <a:stCxn id="15" idx="2"/>
          </p:cNvCxnSpPr>
          <p:nvPr/>
        </p:nvCxnSpPr>
        <p:spPr bwMode="auto">
          <a:xfrm>
            <a:off x="7487186" y="2823865"/>
            <a:ext cx="742414" cy="376535"/>
          </a:xfrm>
          <a:prstGeom prst="straightConnector1">
            <a:avLst/>
          </a:prstGeom>
          <a:noFill/>
          <a:ln w="9525" cap="flat" cmpd="sng" algn="ctr">
            <a:solidFill>
              <a:srgbClr val="FF0000"/>
            </a:solidFill>
            <a:prstDash val="solid"/>
            <a:round/>
            <a:headEnd type="none" w="med" len="med"/>
            <a:tailEnd type="arrow"/>
          </a:ln>
          <a:effectLst/>
        </p:spPr>
      </p:cxnSp>
      <p:sp>
        <p:nvSpPr>
          <p:cNvPr id="21" name="Oval 20"/>
          <p:cNvSpPr/>
          <p:nvPr/>
        </p:nvSpPr>
        <p:spPr bwMode="auto">
          <a:xfrm>
            <a:off x="2743200" y="5486400"/>
            <a:ext cx="1447800" cy="838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sp>
        <p:nvSpPr>
          <p:cNvPr id="22" name="TextBox 21"/>
          <p:cNvSpPr txBox="1"/>
          <p:nvPr/>
        </p:nvSpPr>
        <p:spPr>
          <a:xfrm>
            <a:off x="6553200" y="5638800"/>
            <a:ext cx="1752852" cy="461665"/>
          </a:xfrm>
          <a:prstGeom prst="rect">
            <a:avLst/>
          </a:prstGeom>
          <a:noFill/>
        </p:spPr>
        <p:txBody>
          <a:bodyPr wrap="none" rtlCol="0">
            <a:spAutoFit/>
          </a:bodyPr>
          <a:lstStyle/>
          <a:p>
            <a:r>
              <a:rPr lang="en-US" sz="1200" b="0" dirty="0" smtClean="0">
                <a:solidFill>
                  <a:srgbClr val="FF0000"/>
                </a:solidFill>
                <a:latin typeface="Arial"/>
              </a:rPr>
              <a:t>Note: Voting alternate </a:t>
            </a:r>
          </a:p>
          <a:p>
            <a:r>
              <a:rPr lang="en-US" sz="1200" b="0" dirty="0" smtClean="0">
                <a:solidFill>
                  <a:srgbClr val="FF0000"/>
                </a:solidFill>
                <a:latin typeface="Arial"/>
              </a:rPr>
              <a:t>and priority for TC 1.05</a:t>
            </a:r>
            <a:endParaRPr lang="en-US" sz="1200" dirty="0"/>
          </a:p>
        </p:txBody>
      </p:sp>
      <p:cxnSp>
        <p:nvCxnSpPr>
          <p:cNvPr id="23" name="Straight Arrow Connector 22"/>
          <p:cNvCxnSpPr>
            <a:stCxn id="22" idx="1"/>
          </p:cNvCxnSpPr>
          <p:nvPr/>
        </p:nvCxnSpPr>
        <p:spPr bwMode="auto">
          <a:xfrm flipH="1" flipV="1">
            <a:off x="4267200" y="5867400"/>
            <a:ext cx="2286000" cy="2233"/>
          </a:xfrm>
          <a:prstGeom prst="straightConnector1">
            <a:avLst/>
          </a:prstGeom>
          <a:noFill/>
          <a:ln w="9525" cap="flat" cmpd="sng" algn="ctr">
            <a:solidFill>
              <a:srgbClr val="FF0000"/>
            </a:solidFill>
            <a:prstDash val="solid"/>
            <a:round/>
            <a:headEnd type="none" w="med" len="med"/>
            <a:tailEnd type="arrow"/>
          </a:ln>
          <a:effectLst/>
        </p:spPr>
      </p:cxnSp>
      <p:sp>
        <p:nvSpPr>
          <p:cNvPr id="26" name="Oval 25"/>
          <p:cNvSpPr/>
          <p:nvPr/>
        </p:nvSpPr>
        <p:spPr bwMode="auto">
          <a:xfrm>
            <a:off x="4419600" y="3200400"/>
            <a:ext cx="1447800" cy="838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sp>
        <p:nvSpPr>
          <p:cNvPr id="27" name="TextBox 26"/>
          <p:cNvSpPr txBox="1"/>
          <p:nvPr/>
        </p:nvSpPr>
        <p:spPr>
          <a:xfrm>
            <a:off x="6656078" y="3810000"/>
            <a:ext cx="1699504" cy="461665"/>
          </a:xfrm>
          <a:prstGeom prst="rect">
            <a:avLst/>
          </a:prstGeom>
          <a:noFill/>
        </p:spPr>
        <p:txBody>
          <a:bodyPr wrap="none" rtlCol="0">
            <a:spAutoFit/>
          </a:bodyPr>
          <a:lstStyle/>
          <a:p>
            <a:r>
              <a:rPr lang="en-US" sz="1200" b="0" dirty="0" smtClean="0">
                <a:solidFill>
                  <a:srgbClr val="FF0000"/>
                </a:solidFill>
                <a:latin typeface="Arial"/>
              </a:rPr>
              <a:t>1 Year term but</a:t>
            </a:r>
          </a:p>
          <a:p>
            <a:r>
              <a:rPr lang="en-US" sz="1200" b="0" dirty="0" smtClean="0">
                <a:solidFill>
                  <a:srgbClr val="FF0000"/>
                </a:solidFill>
                <a:latin typeface="Arial"/>
              </a:rPr>
              <a:t> renewable indefinitely</a:t>
            </a:r>
            <a:endParaRPr lang="en-US" sz="1200" dirty="0"/>
          </a:p>
        </p:txBody>
      </p:sp>
      <p:cxnSp>
        <p:nvCxnSpPr>
          <p:cNvPr id="28" name="Straight Arrow Connector 27"/>
          <p:cNvCxnSpPr/>
          <p:nvPr/>
        </p:nvCxnSpPr>
        <p:spPr bwMode="auto">
          <a:xfrm flipH="1" flipV="1">
            <a:off x="5867400" y="3810000"/>
            <a:ext cx="838200" cy="228600"/>
          </a:xfrm>
          <a:prstGeom prst="straightConnector1">
            <a:avLst/>
          </a:prstGeom>
          <a:noFill/>
          <a:ln w="9525" cap="flat" cmpd="sng" algn="ctr">
            <a:solidFill>
              <a:srgbClr val="FF0000"/>
            </a:solidFill>
            <a:prstDash val="solid"/>
            <a:round/>
            <a:headEnd type="none" w="med" len="med"/>
            <a:tailEnd type="arrow"/>
          </a:ln>
          <a:effectLst/>
        </p:spPr>
      </p:cxnSp>
      <p:sp>
        <p:nvSpPr>
          <p:cNvPr id="30" name="TextBox 29"/>
          <p:cNvSpPr txBox="1"/>
          <p:nvPr/>
        </p:nvSpPr>
        <p:spPr>
          <a:xfrm>
            <a:off x="535060" y="457200"/>
            <a:ext cx="3513334" cy="523220"/>
          </a:xfrm>
          <a:prstGeom prst="rect">
            <a:avLst/>
          </a:prstGeom>
          <a:noFill/>
        </p:spPr>
        <p:txBody>
          <a:bodyPr wrap="none" rtlCol="0">
            <a:spAutoFit/>
          </a:bodyPr>
          <a:lstStyle/>
          <a:p>
            <a:r>
              <a:rPr lang="en-US" dirty="0" smtClean="0"/>
              <a:t>Roster Update - MTG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457200"/>
            <a:ext cx="7772400" cy="1143000"/>
          </a:xfrm>
        </p:spPr>
        <p:txBody>
          <a:bodyPr/>
          <a:lstStyle/>
          <a:p>
            <a:r>
              <a:rPr lang="en-US" sz="3600"/>
              <a:t>Roster Update Workbook Key Elements</a:t>
            </a:r>
          </a:p>
        </p:txBody>
      </p:sp>
      <p:sp>
        <p:nvSpPr>
          <p:cNvPr id="17411" name="Rectangle 3"/>
          <p:cNvSpPr>
            <a:spLocks noGrp="1" noChangeArrowheads="1"/>
          </p:cNvSpPr>
          <p:nvPr>
            <p:ph type="body" idx="4294967295"/>
          </p:nvPr>
        </p:nvSpPr>
        <p:spPr>
          <a:xfrm>
            <a:off x="685800" y="1676400"/>
            <a:ext cx="7772400" cy="4572000"/>
          </a:xfrm>
        </p:spPr>
        <p:txBody>
          <a:bodyPr/>
          <a:lstStyle/>
          <a:p>
            <a:pPr marL="533400" indent="-533400">
              <a:lnSpc>
                <a:spcPct val="90000"/>
              </a:lnSpc>
              <a:buFontTx/>
              <a:buAutoNum type="arabicPeriod"/>
            </a:pPr>
            <a:r>
              <a:rPr lang="en-US" sz="2800"/>
              <a:t>Membership List and Status</a:t>
            </a:r>
          </a:p>
          <a:p>
            <a:pPr marL="914400" lvl="1" indent="-457200">
              <a:lnSpc>
                <a:spcPct val="90000"/>
              </a:lnSpc>
            </a:pPr>
            <a:r>
              <a:rPr lang="en-US" sz="2400"/>
              <a:t>ONLY add code (AV, AC, DV, D, NC)</a:t>
            </a:r>
          </a:p>
          <a:p>
            <a:pPr marL="914400" lvl="1" indent="-457200">
              <a:lnSpc>
                <a:spcPct val="90000"/>
              </a:lnSpc>
            </a:pPr>
            <a:r>
              <a:rPr lang="en-US" sz="2400"/>
              <a:t>Add notes in adjacent column</a:t>
            </a:r>
          </a:p>
          <a:p>
            <a:pPr marL="2171700" lvl="4" indent="-342900">
              <a:lnSpc>
                <a:spcPct val="90000"/>
              </a:lnSpc>
            </a:pPr>
            <a:endParaRPr lang="en-US" sz="1200"/>
          </a:p>
          <a:p>
            <a:pPr marL="533400" indent="-533400">
              <a:lnSpc>
                <a:spcPct val="90000"/>
              </a:lnSpc>
              <a:buFontTx/>
              <a:buAutoNum type="arabicPeriod"/>
            </a:pPr>
            <a:r>
              <a:rPr lang="en-US" sz="2800"/>
              <a:t>New Members</a:t>
            </a:r>
          </a:p>
          <a:p>
            <a:pPr marL="914400" lvl="1" indent="-457200">
              <a:lnSpc>
                <a:spcPct val="90000"/>
              </a:lnSpc>
            </a:pPr>
            <a:r>
              <a:rPr lang="en-US" sz="2400"/>
              <a:t>Biographical info</a:t>
            </a:r>
          </a:p>
          <a:p>
            <a:pPr marL="914400" lvl="1" indent="-457200">
              <a:lnSpc>
                <a:spcPct val="90000"/>
              </a:lnSpc>
            </a:pPr>
            <a:r>
              <a:rPr lang="en-US" sz="2400"/>
              <a:t>Must have ASHRAE number or contact info</a:t>
            </a:r>
          </a:p>
          <a:p>
            <a:pPr marL="2171700" lvl="4" indent="-342900">
              <a:lnSpc>
                <a:spcPct val="90000"/>
              </a:lnSpc>
            </a:pPr>
            <a:endParaRPr lang="en-US" sz="1200"/>
          </a:p>
          <a:p>
            <a:pPr marL="533400" indent="-533400">
              <a:lnSpc>
                <a:spcPct val="90000"/>
              </a:lnSpc>
              <a:buFontTx/>
              <a:buAutoNum type="arabicPeriod"/>
            </a:pPr>
            <a:r>
              <a:rPr lang="en-US" sz="2800"/>
              <a:t>Management Team</a:t>
            </a:r>
          </a:p>
          <a:p>
            <a:pPr marL="914400" lvl="1" indent="-457200">
              <a:lnSpc>
                <a:spcPct val="90000"/>
              </a:lnSpc>
            </a:pPr>
            <a:r>
              <a:rPr lang="en-US" sz="2400"/>
              <a:t>Get needed info from membership list</a:t>
            </a:r>
          </a:p>
          <a:p>
            <a:pPr marL="2171700" lvl="4" indent="-342900">
              <a:lnSpc>
                <a:spcPct val="90000"/>
              </a:lnSpc>
            </a:pPr>
            <a:endParaRPr lang="en-US" sz="1200"/>
          </a:p>
          <a:p>
            <a:pPr marL="533400" indent="-533400">
              <a:lnSpc>
                <a:spcPct val="90000"/>
              </a:lnSpc>
              <a:buFontTx/>
              <a:buAutoNum type="arabicPeriod"/>
            </a:pPr>
            <a:r>
              <a:rPr lang="en-US" sz="2800"/>
              <a:t>Approval Section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2438400"/>
            <a:ext cx="7772400" cy="1143000"/>
          </a:xfrm>
        </p:spPr>
        <p:txBody>
          <a:bodyPr/>
          <a:lstStyle/>
          <a:p>
            <a:r>
              <a:rPr lang="en-US" dirty="0" smtClean="0"/>
              <a:t/>
            </a:r>
            <a:br>
              <a:rPr lang="en-US" dirty="0" smtClean="0"/>
            </a:br>
            <a:r>
              <a:rPr lang="en-US" dirty="0" smtClean="0"/>
              <a:t>Questions?</a:t>
            </a:r>
            <a:br>
              <a:rPr lang="en-US" dirty="0" smtClean="0"/>
            </a:br>
            <a:r>
              <a:rPr lang="en-US" dirty="0" smtClean="0"/>
              <a:t/>
            </a:r>
            <a:br>
              <a:rPr lang="en-US" dirty="0" smtClean="0"/>
            </a:b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81000" y="1905000"/>
            <a:ext cx="8229600" cy="2163763"/>
          </a:xfrm>
        </p:spPr>
        <p:txBody>
          <a:bodyPr/>
          <a:lstStyle/>
          <a:p>
            <a:r>
              <a:rPr lang="en-US" dirty="0"/>
              <a:t>Information Sources</a:t>
            </a:r>
            <a:br>
              <a:rPr lang="en-US" dirty="0"/>
            </a:br>
            <a:r>
              <a:rPr lang="en-US" dirty="0"/>
              <a:t> for the </a:t>
            </a:r>
            <a:br>
              <a:rPr lang="en-US" dirty="0"/>
            </a:br>
            <a:r>
              <a:rPr lang="en-US" dirty="0"/>
              <a:t>TC Chair and Vice Chair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533400" y="0"/>
            <a:ext cx="7848600" cy="685800"/>
          </a:xfrm>
        </p:spPr>
        <p:txBody>
          <a:bodyPr>
            <a:normAutofit/>
          </a:bodyPr>
          <a:lstStyle/>
          <a:p>
            <a:r>
              <a:rPr lang="en-US" sz="3600" dirty="0"/>
              <a:t>ASHRAE Website</a:t>
            </a:r>
          </a:p>
        </p:txBody>
      </p:sp>
      <p:sp>
        <p:nvSpPr>
          <p:cNvPr id="20484" name="TextBox 3"/>
          <p:cNvSpPr txBox="1">
            <a:spLocks noChangeArrowheads="1"/>
          </p:cNvSpPr>
          <p:nvPr/>
        </p:nvSpPr>
        <p:spPr bwMode="auto">
          <a:xfrm>
            <a:off x="457200" y="685800"/>
            <a:ext cx="8077200" cy="369332"/>
          </a:xfrm>
          <a:prstGeom prst="rect">
            <a:avLst/>
          </a:prstGeom>
          <a:noFill/>
          <a:ln w="9525">
            <a:noFill/>
            <a:miter lim="800000"/>
            <a:headEnd/>
            <a:tailEnd/>
          </a:ln>
        </p:spPr>
        <p:txBody>
          <a:bodyPr wrap="square">
            <a:spAutoFit/>
          </a:bodyPr>
          <a:lstStyle/>
          <a:p>
            <a:r>
              <a:rPr lang="en-US" sz="1800" dirty="0" smtClean="0"/>
              <a:t>http://www.ashrae.org/standards-research-technology/technical-committees</a:t>
            </a:r>
            <a:endParaRPr lang="en-US" sz="1800" dirty="0"/>
          </a:p>
        </p:txBody>
      </p:sp>
      <p:pic>
        <p:nvPicPr>
          <p:cNvPr id="8193" name="Picture 1"/>
          <p:cNvPicPr>
            <a:picLocks noChangeAspect="1" noChangeArrowheads="1"/>
          </p:cNvPicPr>
          <p:nvPr/>
        </p:nvPicPr>
        <p:blipFill>
          <a:blip r:embed="rId2" cstate="print"/>
          <a:srcRect r="1875" b="6250"/>
          <a:stretch>
            <a:fillRect/>
          </a:stretch>
        </p:blipFill>
        <p:spPr bwMode="auto">
          <a:xfrm>
            <a:off x="685800" y="1143000"/>
            <a:ext cx="7676556" cy="5500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a:bodyPr>
          <a:lstStyle/>
          <a:p>
            <a:r>
              <a:rPr lang="en-US" sz="3600" dirty="0" smtClean="0"/>
              <a:t>TC Home Page Links - Examples</a:t>
            </a:r>
            <a:endParaRPr lang="en-US" sz="3600" dirty="0"/>
          </a:p>
        </p:txBody>
      </p:sp>
      <p:sp>
        <p:nvSpPr>
          <p:cNvPr id="11" name="Content Placeholder 10"/>
          <p:cNvSpPr>
            <a:spLocks noGrp="1"/>
          </p:cNvSpPr>
          <p:nvPr>
            <p:ph sz="half" idx="1"/>
          </p:nvPr>
        </p:nvSpPr>
        <p:spPr/>
        <p:txBody>
          <a:bodyPr/>
          <a:lstStyle/>
          <a:p>
            <a:r>
              <a:rPr lang="en-US" dirty="0" smtClean="0"/>
              <a:t>Presentation on “The Role of TCs, TGs, and TRGs in ASHRAE”</a:t>
            </a:r>
          </a:p>
          <a:p>
            <a:r>
              <a:rPr lang="en-US" dirty="0" smtClean="0"/>
              <a:t>Past TC Training Workshop presentations</a:t>
            </a:r>
          </a:p>
          <a:p>
            <a:r>
              <a:rPr lang="en-US" dirty="0" smtClean="0"/>
              <a:t>Info on TC Subcommittee meetings via conference call</a:t>
            </a:r>
          </a:p>
          <a:p>
            <a:r>
              <a:rPr lang="en-US" dirty="0" smtClean="0"/>
              <a:t>Other document links</a:t>
            </a:r>
          </a:p>
          <a:p>
            <a:endParaRPr lang="en-US" dirty="0" smtClean="0"/>
          </a:p>
          <a:p>
            <a:endParaRPr lang="en-US" dirty="0" smtClean="0"/>
          </a:p>
          <a:p>
            <a:endParaRPr lang="en-US" dirty="0" smtClean="0"/>
          </a:p>
          <a:p>
            <a:endParaRPr lang="en-US" dirty="0"/>
          </a:p>
        </p:txBody>
      </p:sp>
      <p:pic>
        <p:nvPicPr>
          <p:cNvPr id="44034" name="Picture 2"/>
          <p:cNvPicPr>
            <a:picLocks noGrp="1" noChangeAspect="1" noChangeArrowheads="1"/>
          </p:cNvPicPr>
          <p:nvPr>
            <p:ph sz="half" idx="2"/>
          </p:nvPr>
        </p:nvPicPr>
        <p:blipFill>
          <a:blip r:embed="rId2" cstate="print"/>
          <a:srcRect/>
          <a:stretch>
            <a:fillRect/>
          </a:stretch>
        </p:blipFill>
        <p:spPr bwMode="auto">
          <a:xfrm>
            <a:off x="4892612" y="1600200"/>
            <a:ext cx="354977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lstStyle/>
          <a:p>
            <a:r>
              <a:rPr lang="en-US" dirty="0" smtClean="0"/>
              <a:t>Master Calendar</a:t>
            </a:r>
            <a:endParaRPr lang="en-US" dirty="0"/>
          </a:p>
        </p:txBody>
      </p:sp>
      <p:graphicFrame>
        <p:nvGraphicFramePr>
          <p:cNvPr id="3" name="Table 2"/>
          <p:cNvGraphicFramePr>
            <a:graphicFrameLocks noGrp="1"/>
          </p:cNvGraphicFramePr>
          <p:nvPr/>
        </p:nvGraphicFramePr>
        <p:xfrm>
          <a:off x="838200" y="1295401"/>
          <a:ext cx="7543800" cy="5562600"/>
        </p:xfrm>
        <a:graphic>
          <a:graphicData uri="http://schemas.openxmlformats.org/drawingml/2006/table">
            <a:tbl>
              <a:tblPr/>
              <a:tblGrid>
                <a:gridCol w="985640"/>
                <a:gridCol w="773910"/>
                <a:gridCol w="416158"/>
                <a:gridCol w="673522"/>
                <a:gridCol w="459966"/>
                <a:gridCol w="454490"/>
                <a:gridCol w="394256"/>
                <a:gridCol w="445363"/>
                <a:gridCol w="366876"/>
                <a:gridCol w="673522"/>
                <a:gridCol w="591385"/>
                <a:gridCol w="350451"/>
                <a:gridCol w="476393"/>
                <a:gridCol w="481868"/>
              </a:tblGrid>
              <a:tr h="197096">
                <a:tc rowSpan="2">
                  <a:txBody>
                    <a:bodyPr/>
                    <a:lstStyle/>
                    <a:p>
                      <a:pPr algn="l" fontAlgn="b"/>
                      <a:r>
                        <a:rPr lang="en-US" sz="400" b="1" i="0" u="none" strike="noStrike" dirty="0">
                          <a:latin typeface="Arial"/>
                        </a:rPr>
                        <a:t>Activity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rowSpan="2">
                  <a:txBody>
                    <a:bodyPr/>
                    <a:lstStyle/>
                    <a:p>
                      <a:pPr algn="ctr" fontAlgn="ctr"/>
                      <a:r>
                        <a:rPr lang="en-US" sz="400" b="1" i="0" u="none" strike="noStrike">
                          <a:latin typeface="Arial"/>
                        </a:rPr>
                        <a:t>Point of Contact or Responsible Person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gridSpan="6">
                  <a:txBody>
                    <a:bodyPr/>
                    <a:lstStyle/>
                    <a:p>
                      <a:pPr algn="ctr" fontAlgn="ctr"/>
                      <a:r>
                        <a:rPr lang="en-US" sz="900" b="1" i="0" u="none" strike="noStrike">
                          <a:solidFill>
                            <a:srgbClr val="0000FF"/>
                          </a:solidFill>
                          <a:latin typeface="Arial"/>
                        </a:rPr>
                        <a:t>2010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900" b="1" i="0" u="none" strike="noStrike">
                          <a:solidFill>
                            <a:srgbClr val="0000FF"/>
                          </a:solidFill>
                          <a:latin typeface="Arial"/>
                        </a:rPr>
                        <a:t>2011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363">
                <a:tc vMerge="1">
                  <a:txBody>
                    <a:bodyPr/>
                    <a:lstStyle/>
                    <a:p>
                      <a:endParaRPr lang="en-US"/>
                    </a:p>
                  </a:txBody>
                  <a:tcPr/>
                </a:tc>
                <a:tc vMerge="1">
                  <a:txBody>
                    <a:bodyPr/>
                    <a:lstStyle/>
                    <a:p>
                      <a:endParaRPr lang="en-US"/>
                    </a:p>
                  </a:txBody>
                  <a:tcPr/>
                </a:tc>
                <a:tc>
                  <a:txBody>
                    <a:bodyPr/>
                    <a:lstStyle/>
                    <a:p>
                      <a:pPr algn="ctr" fontAlgn="b"/>
                      <a:r>
                        <a:rPr lang="en-US" sz="400" b="1" i="0" u="none" strike="noStrike">
                          <a:latin typeface="Arial"/>
                        </a:rPr>
                        <a:t>July</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Aug.</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Sept.</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Oct.</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Nov.</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Dec.</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Jan.</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Feb.</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March</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April</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May</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400" b="1" i="0" u="none" strike="noStrike">
                          <a:latin typeface="Arial"/>
                        </a:rPr>
                        <a:t>June</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112626">
                <a:tc>
                  <a:txBody>
                    <a:bodyPr/>
                    <a:lstStyle/>
                    <a:p>
                      <a:pPr algn="l" fontAlgn="b"/>
                      <a:r>
                        <a:rPr lang="en-US" sz="400" b="1" i="0" u="none" strike="noStrike">
                          <a:latin typeface="Arial"/>
                        </a:rPr>
                        <a:t>TC/TG (Tasks)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gridSpan="13">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6816">
                <a:tc>
                  <a:txBody>
                    <a:bodyPr/>
                    <a:lstStyle/>
                    <a:p>
                      <a:pPr algn="l" fontAlgn="ctr"/>
                      <a:r>
                        <a:rPr lang="en-US" sz="400" b="0" i="0" u="none" strike="noStrike">
                          <a:latin typeface="Arial"/>
                        </a:rPr>
                        <a:t>Planning for 2010-2011 Society Year TC/TG/TRG Membership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TC/TG/TRG Chair works with Section Head </a:t>
                      </a:r>
                      <a:r>
                        <a:rPr lang="en-US" sz="300" b="0" i="0" u="none" strike="noStrike">
                          <a:latin typeface="Arial"/>
                        </a:rPr>
                        <a:t>(SH#@ashrae.net)</a:t>
                      </a:r>
                      <a:endParaRPr lang="en-US" sz="400" b="0" i="0" u="none" strike="noStrike">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11/30 TC/TG/TRG Chair receives workbook from HQ staff</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300" b="0" i="0" u="none" strike="noStrike">
                          <a:latin typeface="Arial"/>
                        </a:rPr>
                        <a:t>1/26 Chair submits workbook to Section Head</a:t>
                      </a:r>
                      <a:br>
                        <a:rPr lang="en-US" sz="300" b="0" i="0" u="none" strike="noStrike">
                          <a:latin typeface="Arial"/>
                        </a:rPr>
                      </a:br>
                      <a:r>
                        <a:rPr lang="en-US" sz="300" b="0" i="0" u="none" strike="noStrike">
                          <a:latin typeface="Arial"/>
                        </a:rPr>
                        <a:t>by 9 pm</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300" b="0" i="0" u="none" strike="noStrike">
                          <a:latin typeface="Arial"/>
                        </a:rPr>
                        <a:t>2/28 final approval of roster workbook by Section Head</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Roster distributed to TC/TG/TRG Chair</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197">
                <a:tc>
                  <a:txBody>
                    <a:bodyPr/>
                    <a:lstStyle/>
                    <a:p>
                      <a:pPr algn="l" fontAlgn="ctr"/>
                      <a:r>
                        <a:rPr lang="en-US" sz="400" b="0" i="0" u="none" strike="noStrike">
                          <a:latin typeface="Arial"/>
                        </a:rPr>
                        <a:t>Distribute Pre-Meeting Reminders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TC/TG/TRG Vice Chair to entire TC/TG/TRG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12/20</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Las Vegas, NV</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5/22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Montreal</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191465">
                <a:tc>
                  <a:txBody>
                    <a:bodyPr/>
                    <a:lstStyle/>
                    <a:p>
                      <a:pPr algn="l" fontAlgn="ctr"/>
                      <a:r>
                        <a:rPr lang="en-US" sz="400" b="0" i="0" u="none" strike="noStrike">
                          <a:latin typeface="Arial"/>
                        </a:rPr>
                        <a:t>Request Subcommittee Meeting Space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Subcommittee Chairs to TC/TG/TRG Chair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10/7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3/9</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197">
                <a:tc>
                  <a:txBody>
                    <a:bodyPr/>
                    <a:lstStyle/>
                    <a:p>
                      <a:pPr algn="l" fontAlgn="ctr"/>
                      <a:r>
                        <a:rPr lang="en-US" sz="400" b="0" i="0" u="none" strike="noStrike">
                          <a:latin typeface="Arial"/>
                        </a:rPr>
                        <a:t>Request for meeting rooms, times, &amp; equipment for next meeting.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TC/TG/TRG Chair to</a:t>
                      </a:r>
                      <a:br>
                        <a:rPr lang="en-US" sz="400" b="0" i="0" u="none" strike="noStrike">
                          <a:latin typeface="Arial"/>
                        </a:rPr>
                      </a:br>
                      <a:r>
                        <a:rPr lang="en-US" sz="400" b="0" i="0" u="none" strike="noStrike">
                          <a:latin typeface="Arial"/>
                        </a:rPr>
                        <a:t>J. Marshall (HQ)                              (</a:t>
                      </a:r>
                      <a:r>
                        <a:rPr lang="en-US" sz="300" b="0" i="0" u="none" strike="noStrike">
                          <a:latin typeface="Arial"/>
                        </a:rPr>
                        <a:t>jmarshall@ashrae.org)</a:t>
                      </a:r>
                      <a:endParaRPr lang="en-US" sz="400" b="0" i="0" u="none" strike="noStrike">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latin typeface="Arial"/>
                        </a:rPr>
                        <a:t>10/21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3/23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465">
                <a:tc>
                  <a:txBody>
                    <a:bodyPr/>
                    <a:lstStyle/>
                    <a:p>
                      <a:pPr algn="l" fontAlgn="ctr"/>
                      <a:r>
                        <a:rPr lang="en-US" sz="400" b="0" i="0" u="none" strike="noStrike">
                          <a:latin typeface="Arial"/>
                        </a:rPr>
                        <a:t>Distribute Meeting Agenda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TC/TG/TRG Chair to entire TC/TG/TRG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12/20</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5/22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197">
                <a:tc>
                  <a:txBody>
                    <a:bodyPr/>
                    <a:lstStyle/>
                    <a:p>
                      <a:pPr algn="l" fontAlgn="ctr"/>
                      <a:r>
                        <a:rPr lang="fr-FR" sz="400" b="0" i="0" u="none" strike="noStrike">
                          <a:latin typeface="Arial"/>
                        </a:rPr>
                        <a:t>Submit PDC Liaison</a:t>
                      </a:r>
                      <a:br>
                        <a:rPr lang="fr-FR" sz="400" b="0" i="0" u="none" strike="noStrike">
                          <a:latin typeface="Arial"/>
                        </a:rPr>
                      </a:br>
                      <a:r>
                        <a:rPr lang="fr-FR" sz="400" b="0" i="0" u="none" strike="noStrike">
                          <a:latin typeface="Arial"/>
                        </a:rPr>
                        <a:t>Activities Report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 PDC Liaison to TC/TG Chair and PDC Chair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12/20</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5/22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861">
                <a:tc>
                  <a:txBody>
                    <a:bodyPr/>
                    <a:lstStyle/>
                    <a:p>
                      <a:pPr algn="l" fontAlgn="ctr"/>
                      <a:r>
                        <a:rPr lang="en-US" sz="400" b="0" i="0" u="none" strike="noStrike">
                          <a:latin typeface="Arial"/>
                        </a:rPr>
                        <a:t>Re-Affirm need for TAC Intersociety Liaisons assigned to TC/TG and have liaison submit status report on Intersociety Liaison activities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 Chairs Notify Section Heads as to need and each Inter-Society Liaison submits report to TAC Liaison Coordinator </a:t>
                      </a:r>
                      <a:r>
                        <a:rPr lang="en-US" sz="300" b="0" i="0" u="none" strike="noStrike">
                          <a:latin typeface="Arial"/>
                        </a:rPr>
                        <a:t>(TACliacoord@ashrae.net)</a:t>
                      </a:r>
                      <a:endParaRPr lang="en-US" sz="400" b="0" i="0" u="none" strike="noStrike">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5/22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465">
                <a:tc>
                  <a:txBody>
                    <a:bodyPr/>
                    <a:lstStyle/>
                    <a:p>
                      <a:pPr algn="l" fontAlgn="ctr"/>
                      <a:r>
                        <a:rPr lang="en-US" sz="400" b="0" i="0" u="none" strike="noStrike">
                          <a:latin typeface="Arial"/>
                        </a:rPr>
                        <a:t>Submit TC/TG/TRG</a:t>
                      </a:r>
                      <a:br>
                        <a:rPr lang="en-US" sz="400" b="0" i="0" u="none" strike="noStrike">
                          <a:latin typeface="Arial"/>
                        </a:rPr>
                      </a:br>
                      <a:r>
                        <a:rPr lang="en-US" sz="400" b="0" i="0" u="none" strike="noStrike">
                          <a:latin typeface="Arial"/>
                        </a:rPr>
                        <a:t>Objectives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TC/TG/TRG Vice Chair to Section Head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6/24</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191465">
                <a:tc>
                  <a:txBody>
                    <a:bodyPr/>
                    <a:lstStyle/>
                    <a:p>
                      <a:pPr algn="l" fontAlgn="ctr"/>
                      <a:r>
                        <a:rPr lang="en-US" sz="400" b="0" i="0" u="none" strike="noStrike">
                          <a:latin typeface="Arial"/>
                        </a:rPr>
                        <a:t>Submit TC/TG/TRG</a:t>
                      </a:r>
                      <a:br>
                        <a:rPr lang="en-US" sz="400" b="0" i="0" u="none" strike="noStrike">
                          <a:latin typeface="Arial"/>
                        </a:rPr>
                      </a:br>
                      <a:r>
                        <a:rPr lang="en-US" sz="400" b="0" i="0" u="none" strike="noStrike">
                          <a:latin typeface="Arial"/>
                        </a:rPr>
                        <a:t>Activity Sheet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TC/TG/TRG Vice Chair to Section Head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1/22</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6/24</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191465">
                <a:tc>
                  <a:txBody>
                    <a:bodyPr/>
                    <a:lstStyle/>
                    <a:p>
                      <a:pPr algn="l" fontAlgn="ctr"/>
                      <a:r>
                        <a:rPr lang="en-US" sz="400" b="0" i="0" u="none" strike="noStrike">
                          <a:latin typeface="Arial"/>
                        </a:rPr>
                        <a:t>Annual request for</a:t>
                      </a:r>
                      <a:br>
                        <a:rPr lang="en-US" sz="400" b="0" i="0" u="none" strike="noStrike">
                          <a:latin typeface="Arial"/>
                        </a:rPr>
                      </a:br>
                      <a:r>
                        <a:rPr lang="en-US" sz="400" b="0" i="0" u="none" strike="noStrike">
                          <a:latin typeface="Arial"/>
                        </a:rPr>
                        <a:t>TC/TG/TRG Continuation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TG/TRG Chair to Section Head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6/24</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191465">
                <a:tc>
                  <a:txBody>
                    <a:bodyPr/>
                    <a:lstStyle/>
                    <a:p>
                      <a:pPr algn="l" fontAlgn="ctr"/>
                      <a:r>
                        <a:rPr lang="en-US" sz="400" b="0" i="0" u="none" strike="noStrike">
                          <a:latin typeface="Arial"/>
                        </a:rPr>
                        <a:t>Distribute List of Action Items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TC/TG/TRG Chair to TC/TG/TRG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7/10</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465">
                <a:tc>
                  <a:txBody>
                    <a:bodyPr/>
                    <a:lstStyle/>
                    <a:p>
                      <a:pPr algn="l" fontAlgn="ctr"/>
                      <a:r>
                        <a:rPr lang="en-US" sz="400" b="0" i="0" u="none" strike="noStrike">
                          <a:latin typeface="Arial"/>
                        </a:rPr>
                        <a:t>Distribute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TC/TG/TRG Chair to entire TC/TG/TRG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8/25</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3/22</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465">
                <a:tc>
                  <a:txBody>
                    <a:bodyPr/>
                    <a:lstStyle/>
                    <a:p>
                      <a:pPr algn="l" fontAlgn="ctr"/>
                      <a:r>
                        <a:rPr lang="en-US" sz="400" b="0" i="0" u="none" strike="noStrike">
                          <a:latin typeface="Arial"/>
                        </a:rPr>
                        <a:t>George B. Hightower</a:t>
                      </a:r>
                      <a:br>
                        <a:rPr lang="en-US" sz="400" b="0" i="0" u="none" strike="noStrike">
                          <a:latin typeface="Arial"/>
                        </a:rPr>
                      </a:br>
                      <a:r>
                        <a:rPr lang="en-US" sz="400" b="0" i="0" u="none" strike="noStrike">
                          <a:latin typeface="Arial"/>
                        </a:rPr>
                        <a:t>Award Nominations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TG/TRG Chair to Section Head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9/1</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171">
                <a:tc>
                  <a:txBody>
                    <a:bodyPr/>
                    <a:lstStyle/>
                    <a:p>
                      <a:pPr algn="l" fontAlgn="b"/>
                      <a:r>
                        <a:rPr lang="en-US" sz="400" b="0" i="0" u="none" strike="noStrike">
                          <a:latin typeface="Arial"/>
                        </a:rPr>
                        <a:t>Requests for "Thank You" Letters to Employers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latin typeface="Arial"/>
                        </a:rPr>
                        <a:t>Use following link: www.ashrae.org/thankyouletter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No later than July 3 to HQ</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latin typeface="Arial"/>
                        </a:rPr>
                        <a:t>No later than July 15 to HQ</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01363">
                <a:tc>
                  <a:txBody>
                    <a:bodyPr/>
                    <a:lstStyle/>
                    <a:p>
                      <a:pPr algn="l" fontAlgn="b"/>
                      <a:r>
                        <a:rPr lang="en-US" sz="400" b="1" i="0" u="none" strike="noStrike">
                          <a:latin typeface="Arial"/>
                        </a:rPr>
                        <a:t>Handbook</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b"/>
                      <a:r>
                        <a:rPr lang="en-US" sz="4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gridSpan="12">
                  <a:txBody>
                    <a:bodyPr/>
                    <a:lstStyle/>
                    <a:p>
                      <a:pPr algn="ctr" fontAlgn="ctr"/>
                      <a:r>
                        <a:rPr lang="en-US" sz="4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3408">
                <a:tc>
                  <a:txBody>
                    <a:bodyPr/>
                    <a:lstStyle/>
                    <a:p>
                      <a:pPr algn="l" fontAlgn="ctr"/>
                      <a:r>
                        <a:rPr lang="en-US" sz="400" b="0" i="0" u="none" strike="noStrike">
                          <a:latin typeface="Arial"/>
                        </a:rPr>
                        <a:t>2010 Refrigeration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M. Owen, Handbook </a:t>
                      </a:r>
                      <a:r>
                        <a:rPr lang="en-US" sz="300" b="0" i="0" u="none" strike="noStrike">
                          <a:latin typeface="Arial"/>
                        </a:rPr>
                        <a:t>(HandbookEditor@ashrae.net)</a:t>
                      </a:r>
                      <a:endParaRPr lang="en-US" sz="400" b="0" i="0" u="none" strike="noStrike">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en-US" sz="400" b="0" i="0" u="none" strike="noStrike">
                          <a:latin typeface="Arial"/>
                        </a:rPr>
                        <a:t>Print/CD published June 1, 2010. TCs/TGs should review 2010 chapters and plan for 2014 edition or earlier updates for Handbook ONLINE.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302">
                <a:tc>
                  <a:txBody>
                    <a:bodyPr/>
                    <a:lstStyle/>
                    <a:p>
                      <a:pPr algn="l" fontAlgn="ctr"/>
                      <a:r>
                        <a:rPr lang="en-US" sz="400" b="0" i="0" u="none" strike="noStrike">
                          <a:latin typeface="Arial"/>
                        </a:rPr>
                        <a:t>2011 HVAC Applications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M. Owen, Handbook Editor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en-US" sz="400" b="0" i="0" u="none" strike="noStrike">
                          <a:latin typeface="Arial"/>
                        </a:rPr>
                        <a:t>TC/TGs should be submitting final revisions to liaisons or voting on approval in Albuquerque. All chapters must be in by July 31, 2010.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988">
                <a:tc>
                  <a:txBody>
                    <a:bodyPr/>
                    <a:lstStyle/>
                    <a:p>
                      <a:pPr algn="l" fontAlgn="ctr"/>
                      <a:r>
                        <a:rPr lang="en-US" sz="400" b="0" i="0" u="none" strike="noStrike">
                          <a:latin typeface="Arial"/>
                        </a:rPr>
                        <a:t>2012 HVAC Sys &amp; Equip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400" b="0" i="0" u="none" strike="noStrike">
                          <a:latin typeface="Arial"/>
                        </a:rPr>
                        <a:t>M. Owen, Handbook Editor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en-US" sz="400" b="0" i="0" u="none" strike="noStrike">
                          <a:latin typeface="Arial"/>
                        </a:rPr>
                        <a:t>TC/TG should be revising chapters for final approval in Jan. or June 2011.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932">
                <a:tc>
                  <a:txBody>
                    <a:bodyPr/>
                    <a:lstStyle/>
                    <a:p>
                      <a:pPr algn="l" fontAlgn="ctr"/>
                      <a:r>
                        <a:rPr lang="en-US" sz="400" b="0" i="0" u="none" strike="noStrike">
                          <a:latin typeface="Arial"/>
                        </a:rPr>
                        <a:t>2013 Fundamentals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400" b="0" i="0" u="none" strike="noStrike">
                          <a:latin typeface="Arial"/>
                        </a:rPr>
                        <a:t>M. Owen, Handbook Editor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fontAlgn="ctr"/>
                      <a:r>
                        <a:rPr lang="en-US" sz="400" b="0" i="0" u="none" strike="noStrike">
                          <a:latin typeface="Arial"/>
                        </a:rPr>
                        <a:t>TC/TGs should have completed review of 2009 chapters and selected revisers for 2013 edition. Specific areas for improvement should be identified and revisions begun.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363">
                <a:tc>
                  <a:txBody>
                    <a:bodyPr/>
                    <a:lstStyle/>
                    <a:p>
                      <a:pPr algn="l" fontAlgn="b"/>
                      <a:r>
                        <a:rPr lang="en-US" sz="400" b="1" i="0" u="none" strike="noStrike">
                          <a:latin typeface="Arial"/>
                        </a:rPr>
                        <a:t>Program</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FFFF"/>
                    </a:solidFill>
                  </a:tcPr>
                </a:tc>
                <a:tc gridSpan="13">
                  <a:txBody>
                    <a:bodyPr/>
                    <a:lstStyle/>
                    <a:p>
                      <a:pPr algn="ctr" fontAlgn="ctr"/>
                      <a:r>
                        <a:rPr lang="en-US" sz="400" b="0" i="0" u="none" strike="noStrike" dirty="0">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381000" y="457200"/>
            <a:ext cx="7696200" cy="685800"/>
          </a:xfrm>
        </p:spPr>
        <p:txBody>
          <a:bodyPr>
            <a:normAutofit/>
          </a:bodyPr>
          <a:lstStyle/>
          <a:p>
            <a:r>
              <a:rPr lang="en-US" sz="3600" dirty="0"/>
              <a:t>TC/TG/TRG Forms</a:t>
            </a:r>
          </a:p>
        </p:txBody>
      </p:sp>
      <p:pic>
        <p:nvPicPr>
          <p:cNvPr id="21507" name="Picture 4"/>
          <p:cNvPicPr>
            <a:picLocks noChangeAspect="1" noChangeArrowheads="1"/>
          </p:cNvPicPr>
          <p:nvPr/>
        </p:nvPicPr>
        <p:blipFill>
          <a:blip r:embed="rId2" cstate="print"/>
          <a:srcRect l="13713" t="14171" r="26740" b="8502"/>
          <a:stretch>
            <a:fillRect/>
          </a:stretch>
        </p:blipFill>
        <p:spPr bwMode="auto">
          <a:xfrm>
            <a:off x="1371600" y="1295400"/>
            <a:ext cx="5791200" cy="545782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Activity Form</a:t>
            </a:r>
            <a:endParaRPr lang="en-US" dirty="0"/>
          </a:p>
        </p:txBody>
      </p:sp>
      <p:pic>
        <p:nvPicPr>
          <p:cNvPr id="45058" name="Picture 2"/>
          <p:cNvPicPr>
            <a:picLocks noChangeAspect="1" noChangeArrowheads="1"/>
          </p:cNvPicPr>
          <p:nvPr/>
        </p:nvPicPr>
        <p:blipFill>
          <a:blip r:embed="rId3" cstate="print"/>
          <a:srcRect/>
          <a:stretch>
            <a:fillRect/>
          </a:stretch>
        </p:blipFill>
        <p:spPr bwMode="auto">
          <a:xfrm>
            <a:off x="2209800" y="1447800"/>
            <a:ext cx="4495800" cy="4964430"/>
          </a:xfrm>
          <a:prstGeom prst="rect">
            <a:avLst/>
          </a:prstGeom>
          <a:noFill/>
          <a:ln w="9525">
            <a:noFill/>
            <a:miter lim="800000"/>
            <a:headEnd/>
            <a:tailEnd/>
          </a:ln>
        </p:spPr>
      </p:pic>
      <p:sp>
        <p:nvSpPr>
          <p:cNvPr id="6" name="Left Arrow 5">
            <a:hlinkClick r:id="rId4" action="ppaction://hlinksldjump"/>
          </p:cNvPr>
          <p:cNvSpPr/>
          <p:nvPr/>
        </p:nvSpPr>
        <p:spPr bwMode="auto">
          <a:xfrm>
            <a:off x="762000" y="5867400"/>
            <a:ext cx="685800" cy="533400"/>
          </a:xfrm>
          <a:prstGeom prst="lef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sp>
        <p:nvSpPr>
          <p:cNvPr id="5" name="TextBox 4"/>
          <p:cNvSpPr txBox="1"/>
          <p:nvPr/>
        </p:nvSpPr>
        <p:spPr>
          <a:xfrm>
            <a:off x="533400" y="990600"/>
            <a:ext cx="8382000" cy="307777"/>
          </a:xfrm>
          <a:prstGeom prst="rect">
            <a:avLst/>
          </a:prstGeom>
          <a:noFill/>
        </p:spPr>
        <p:txBody>
          <a:bodyPr wrap="square" rtlCol="0">
            <a:spAutoFit/>
          </a:bodyPr>
          <a:lstStyle/>
          <a:p>
            <a:r>
              <a:rPr lang="en-US" sz="1400" dirty="0" smtClean="0"/>
              <a:t>https://www.ashrae.org/standards-research--technology/technical-committees/tc-forms-and-documents</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3600" dirty="0" smtClean="0"/>
              <a:t>Minutes Coversheet</a:t>
            </a:r>
            <a:endParaRPr lang="en-US" sz="3600" dirty="0"/>
          </a:p>
        </p:txBody>
      </p:sp>
      <p:sp>
        <p:nvSpPr>
          <p:cNvPr id="6" name="Left Arrow 5">
            <a:hlinkClick r:id="rId2" action="ppaction://hlinksldjump"/>
          </p:cNvPr>
          <p:cNvSpPr/>
          <p:nvPr/>
        </p:nvSpPr>
        <p:spPr bwMode="auto">
          <a:xfrm>
            <a:off x="762000" y="5867400"/>
            <a:ext cx="685800" cy="533400"/>
          </a:xfrm>
          <a:prstGeom prst="lef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endParaRPr>
          </a:p>
        </p:txBody>
      </p:sp>
      <p:pic>
        <p:nvPicPr>
          <p:cNvPr id="46082" name="Picture 2"/>
          <p:cNvPicPr>
            <a:picLocks noChangeAspect="1" noChangeArrowheads="1"/>
          </p:cNvPicPr>
          <p:nvPr/>
        </p:nvPicPr>
        <p:blipFill>
          <a:blip r:embed="rId3" cstate="print"/>
          <a:srcRect/>
          <a:stretch>
            <a:fillRect/>
          </a:stretch>
        </p:blipFill>
        <p:spPr bwMode="auto">
          <a:xfrm>
            <a:off x="2438400" y="1295400"/>
            <a:ext cx="4267200" cy="5288280"/>
          </a:xfrm>
          <a:prstGeom prst="rect">
            <a:avLst/>
          </a:prstGeom>
          <a:noFill/>
          <a:ln w="9525">
            <a:noFill/>
            <a:miter lim="800000"/>
            <a:headEnd/>
            <a:tailEnd/>
          </a:ln>
        </p:spPr>
      </p:pic>
      <p:sp>
        <p:nvSpPr>
          <p:cNvPr id="5" name="TextBox 4"/>
          <p:cNvSpPr txBox="1"/>
          <p:nvPr/>
        </p:nvSpPr>
        <p:spPr>
          <a:xfrm>
            <a:off x="609600" y="838200"/>
            <a:ext cx="8229600" cy="307777"/>
          </a:xfrm>
          <a:prstGeom prst="rect">
            <a:avLst/>
          </a:prstGeom>
          <a:noFill/>
        </p:spPr>
        <p:txBody>
          <a:bodyPr wrap="square" rtlCol="0">
            <a:spAutoFit/>
          </a:bodyPr>
          <a:lstStyle/>
          <a:p>
            <a:r>
              <a:rPr lang="en-US" sz="1400" dirty="0" smtClean="0"/>
              <a:t>https://www.ashrae.org/standards-research--technology/technical-committees/tc-forms-and-documents</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Heads</a:t>
            </a:r>
            <a:endParaRPr lang="en-US" dirty="0"/>
          </a:p>
        </p:txBody>
      </p:sp>
      <p:sp>
        <p:nvSpPr>
          <p:cNvPr id="3" name="Content Placeholder 2"/>
          <p:cNvSpPr>
            <a:spLocks noGrp="1"/>
          </p:cNvSpPr>
          <p:nvPr>
            <p:ph idx="1"/>
          </p:nvPr>
        </p:nvSpPr>
        <p:spPr>
          <a:xfrm>
            <a:off x="533400" y="1447800"/>
            <a:ext cx="8077200" cy="4678363"/>
          </a:xfrm>
        </p:spPr>
        <p:txBody>
          <a:bodyPr/>
          <a:lstStyle/>
          <a:p>
            <a:r>
              <a:rPr lang="en-US" sz="2800" dirty="0" smtClean="0"/>
              <a:t>Are your liaison to the Technical Activities Committee</a:t>
            </a:r>
          </a:p>
          <a:p>
            <a:r>
              <a:rPr lang="en-US" sz="2800" dirty="0" smtClean="0"/>
              <a:t>Represent the interest of the Sections and makes sure their views and concerns are known.</a:t>
            </a:r>
          </a:p>
          <a:p>
            <a:pPr lvl="1"/>
            <a:r>
              <a:rPr lang="en-US" sz="2400" dirty="0" smtClean="0"/>
              <a:t>Share your issues at the Section Breakfast, on your </a:t>
            </a:r>
            <a:r>
              <a:rPr lang="en-US" sz="2400" dirty="0" smtClean="0">
                <a:hlinkClick r:id="rId2" action="ppaction://hlinksldjump"/>
              </a:rPr>
              <a:t>activity</a:t>
            </a:r>
            <a:r>
              <a:rPr lang="en-US" sz="2400" dirty="0" smtClean="0"/>
              <a:t> form (due Tuesday at 9:00pm), or through other contact</a:t>
            </a:r>
          </a:p>
          <a:p>
            <a:r>
              <a:rPr lang="en-US" sz="2800" dirty="0" smtClean="0"/>
              <a:t>Advise the Chair on operating policies and procedures</a:t>
            </a:r>
          </a:p>
          <a:p>
            <a:pPr lvl="1"/>
            <a:r>
              <a:rPr lang="en-US" sz="2400" dirty="0" smtClean="0"/>
              <a:t>Review websites</a:t>
            </a:r>
          </a:p>
          <a:p>
            <a:r>
              <a:rPr lang="en-US" sz="2800" dirty="0" smtClean="0"/>
              <a:t>Are ex-officio members of your committees </a:t>
            </a:r>
          </a:p>
          <a:p>
            <a:pPr lvl="1"/>
            <a:r>
              <a:rPr lang="en-US" sz="2400" dirty="0" smtClean="0"/>
              <a:t>Be sure they receive the minutes and </a:t>
            </a:r>
            <a:r>
              <a:rPr lang="en-US" sz="2400" dirty="0" smtClean="0">
                <a:hlinkClick r:id="rId2" action="ppaction://hlinksldjump"/>
              </a:rPr>
              <a:t>coversheet</a:t>
            </a:r>
            <a:r>
              <a:rPr lang="en-US" sz="2400" dirty="0" smtClean="0"/>
              <a:t> of your meetings</a:t>
            </a:r>
          </a:p>
          <a:p>
            <a:pPr lvl="1"/>
            <a:r>
              <a:rPr lang="en-US" sz="2400" dirty="0" smtClean="0"/>
              <a:t>Use the e-mail alias: SH</a:t>
            </a:r>
            <a:r>
              <a:rPr lang="en-US" sz="2400" dirty="0" smtClean="0">
                <a:solidFill>
                  <a:srgbClr val="FF0000"/>
                </a:solidFill>
              </a:rPr>
              <a:t>#</a:t>
            </a:r>
            <a:r>
              <a:rPr lang="en-US" sz="2400" dirty="0" smtClean="0"/>
              <a:t>@</a:t>
            </a:r>
            <a:r>
              <a:rPr lang="en-US" sz="2400" dirty="0" err="1" smtClean="0"/>
              <a:t>ashrae.net</a:t>
            </a:r>
            <a:endParaRPr lang="en-US" sz="2400" dirty="0" smtClean="0"/>
          </a:p>
          <a:p>
            <a:pPr>
              <a:buNone/>
            </a:pPr>
            <a:endParaRPr lang="en-US" sz="2800" dirty="0" smtClean="0"/>
          </a:p>
          <a:p>
            <a:pPr lvl="1"/>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52400"/>
            <a:ext cx="9144000" cy="6324600"/>
          </a:xfrm>
        </p:spPr>
        <p:txBody>
          <a:bodyPr/>
          <a:lstStyle/>
          <a:p>
            <a:r>
              <a:rPr lang="en-US" sz="4000" dirty="0"/>
              <a:t>When all else fails:</a:t>
            </a:r>
            <a:br>
              <a:rPr lang="en-US" sz="4000" dirty="0"/>
            </a:br>
            <a:r>
              <a:rPr lang="en-US" sz="4000" dirty="0"/>
              <a:t> </a:t>
            </a:r>
            <a:br>
              <a:rPr lang="en-US" sz="4000" dirty="0"/>
            </a:br>
            <a:r>
              <a:rPr lang="en-US" sz="4000" dirty="0"/>
              <a:t/>
            </a:r>
            <a:br>
              <a:rPr lang="en-US" sz="4000" dirty="0"/>
            </a:br>
            <a:r>
              <a:rPr lang="en-US" sz="4000" u="sng" dirty="0"/>
              <a:t>Ask your Section Head</a:t>
            </a:r>
            <a:r>
              <a:rPr lang="en-US" sz="4000" dirty="0"/>
              <a:t/>
            </a:r>
            <a:br>
              <a:rPr lang="en-US" sz="4000" dirty="0"/>
            </a:br>
            <a:r>
              <a:rPr lang="en-US" sz="4000" dirty="0" smtClean="0"/>
              <a:t>SH</a:t>
            </a:r>
            <a:r>
              <a:rPr lang="en-US" sz="4000" dirty="0" smtClean="0">
                <a:solidFill>
                  <a:srgbClr val="FF3300"/>
                </a:solidFill>
              </a:rPr>
              <a:t>#</a:t>
            </a:r>
            <a:r>
              <a:rPr lang="en-US" sz="4000" dirty="0" smtClean="0"/>
              <a:t>@</a:t>
            </a:r>
            <a:r>
              <a:rPr lang="en-US" sz="4000" dirty="0" err="1"/>
              <a:t>ashrae.net</a:t>
            </a:r>
            <a:r>
              <a:rPr lang="en-US" sz="4000" dirty="0"/>
              <a:t/>
            </a:r>
            <a:br>
              <a:rPr lang="en-US" sz="4000" dirty="0"/>
            </a:br>
            <a:r>
              <a:rPr lang="en-US" sz="4000" dirty="0"/>
              <a:t/>
            </a:r>
            <a:br>
              <a:rPr lang="en-US" sz="4000" dirty="0"/>
            </a:br>
            <a:r>
              <a:rPr lang="en-US" sz="4000" u="sng" dirty="0"/>
              <a:t>Ask your Liaisons</a:t>
            </a:r>
            <a:r>
              <a:rPr lang="en-US" sz="4000" dirty="0"/>
              <a:t/>
            </a:r>
            <a:br>
              <a:rPr lang="en-US" sz="4000" dirty="0"/>
            </a:br>
            <a:r>
              <a:rPr lang="en-US" sz="4000" dirty="0"/>
              <a:t> </a:t>
            </a:r>
            <a:r>
              <a:rPr lang="en-US" sz="4000" dirty="0" smtClean="0"/>
              <a:t>RL</a:t>
            </a:r>
            <a:r>
              <a:rPr lang="en-US" sz="4000" dirty="0" smtClean="0">
                <a:solidFill>
                  <a:srgbClr val="FF3300"/>
                </a:solidFill>
              </a:rPr>
              <a:t>#</a:t>
            </a:r>
            <a:r>
              <a:rPr lang="en-US" sz="4000" dirty="0" smtClean="0"/>
              <a:t>@</a:t>
            </a:r>
            <a:r>
              <a:rPr lang="en-US" sz="4000" dirty="0" err="1"/>
              <a:t>ashrae.net</a:t>
            </a: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idx="4294967295"/>
          </p:nvPr>
        </p:nvSpPr>
        <p:spPr>
          <a:xfrm>
            <a:off x="685800" y="533400"/>
            <a:ext cx="7772400" cy="1066800"/>
          </a:xfrm>
        </p:spPr>
        <p:txBody>
          <a:bodyPr/>
          <a:lstStyle/>
          <a:p>
            <a:r>
              <a:rPr lang="en-US" sz="6600"/>
              <a:t>THANK</a:t>
            </a:r>
            <a:r>
              <a:rPr lang="en-US" sz="6000"/>
              <a:t> YOU !</a:t>
            </a:r>
          </a:p>
        </p:txBody>
      </p:sp>
      <p:sp>
        <p:nvSpPr>
          <p:cNvPr id="140293" name="Rectangle 5"/>
          <p:cNvSpPr>
            <a:spLocks noGrp="1" noChangeArrowheads="1"/>
          </p:cNvSpPr>
          <p:nvPr>
            <p:ph type="subTitle" idx="4294967295"/>
          </p:nvPr>
        </p:nvSpPr>
        <p:spPr>
          <a:xfrm>
            <a:off x="2133600" y="2590800"/>
            <a:ext cx="4876800" cy="2133600"/>
          </a:xfrm>
        </p:spPr>
        <p:txBody>
          <a:bodyPr>
            <a:normAutofit/>
          </a:bodyPr>
          <a:lstStyle/>
          <a:p>
            <a:pPr marL="0" indent="0" algn="ctr">
              <a:buFont typeface="Wingdings" pitchFamily="2" charset="2"/>
              <a:buNone/>
            </a:pPr>
            <a:r>
              <a:rPr lang="en-US">
                <a:solidFill>
                  <a:srgbClr val="FFFFFF"/>
                </a:solidFill>
              </a:rPr>
              <a:t>ASHRAE could not exist</a:t>
            </a:r>
            <a:br>
              <a:rPr lang="en-US">
                <a:solidFill>
                  <a:srgbClr val="FFFFFF"/>
                </a:solidFill>
              </a:rPr>
            </a:br>
            <a:r>
              <a:rPr lang="en-US">
                <a:solidFill>
                  <a:srgbClr val="FFFFFF"/>
                </a:solidFill>
              </a:rPr>
              <a:t>without your leadership</a:t>
            </a:r>
            <a:br>
              <a:rPr lang="en-US">
                <a:solidFill>
                  <a:srgbClr val="FFFFFF"/>
                </a:solidFill>
              </a:rPr>
            </a:br>
            <a:r>
              <a:rPr lang="en-US">
                <a:solidFill>
                  <a:srgbClr val="FFFFFF"/>
                </a:solidFill>
              </a:rPr>
              <a:t>of technical activities</a:t>
            </a:r>
            <a:br>
              <a:rPr lang="en-US">
                <a:solidFill>
                  <a:srgbClr val="FFFFFF"/>
                </a:solidFill>
              </a:rPr>
            </a:br>
            <a:r>
              <a:rPr lang="en-US">
                <a:solidFill>
                  <a:srgbClr val="FFFFFF"/>
                </a:solidFill>
              </a:rPr>
              <a:t>throughout the year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dirty="0" smtClean="0"/>
              <a:t>Committee Operations Requiring Section Head Approval</a:t>
            </a:r>
            <a:endParaRPr lang="en-US" sz="3600" dirty="0"/>
          </a:p>
        </p:txBody>
      </p:sp>
      <p:sp>
        <p:nvSpPr>
          <p:cNvPr id="3" name="Content Placeholder 2"/>
          <p:cNvSpPr>
            <a:spLocks noGrp="1"/>
          </p:cNvSpPr>
          <p:nvPr>
            <p:ph idx="1"/>
          </p:nvPr>
        </p:nvSpPr>
        <p:spPr>
          <a:xfrm>
            <a:off x="457200" y="1371600"/>
            <a:ext cx="8229600" cy="5181600"/>
          </a:xfrm>
        </p:spPr>
        <p:txBody>
          <a:bodyPr/>
          <a:lstStyle/>
          <a:p>
            <a:pPr>
              <a:spcBef>
                <a:spcPts val="700"/>
              </a:spcBef>
            </a:pPr>
            <a:r>
              <a:rPr lang="en-US" sz="2800" dirty="0" smtClean="0"/>
              <a:t>Emergency Roster change</a:t>
            </a:r>
          </a:p>
          <a:p>
            <a:pPr>
              <a:spcBef>
                <a:spcPts val="700"/>
              </a:spcBef>
            </a:pPr>
            <a:r>
              <a:rPr lang="en-US" sz="2800" dirty="0" smtClean="0"/>
              <a:t>Extension of Chair beyond two consecutive one-year terms</a:t>
            </a:r>
          </a:p>
          <a:p>
            <a:pPr>
              <a:spcBef>
                <a:spcPts val="700"/>
              </a:spcBef>
            </a:pPr>
            <a:r>
              <a:rPr lang="en-US" sz="2800" dirty="0" smtClean="0"/>
              <a:t>Extension of voting members beyond four consecutive one-year terms</a:t>
            </a:r>
          </a:p>
          <a:p>
            <a:pPr>
              <a:spcBef>
                <a:spcPts val="700"/>
              </a:spcBef>
            </a:pPr>
            <a:r>
              <a:rPr lang="en-US" sz="2800" dirty="0" smtClean="0"/>
              <a:t>Subcommittees formed for special publications</a:t>
            </a:r>
          </a:p>
          <a:p>
            <a:pPr>
              <a:spcBef>
                <a:spcPts val="700"/>
              </a:spcBef>
            </a:pPr>
            <a:r>
              <a:rPr lang="en-US" sz="2800" dirty="0" smtClean="0"/>
              <a:t>Cancellation of TC/TG/MTG meeting at Society meeting</a:t>
            </a:r>
          </a:p>
          <a:p>
            <a:pPr lvl="1">
              <a:spcBef>
                <a:spcPts val="700"/>
              </a:spcBef>
            </a:pPr>
            <a:r>
              <a:rPr lang="en-US" sz="2400" dirty="0" smtClean="0"/>
              <a:t>Substitution with meeting outside of Society meetings</a:t>
            </a:r>
          </a:p>
          <a:p>
            <a:pPr>
              <a:spcBef>
                <a:spcPts val="700"/>
              </a:spcBef>
            </a:pPr>
            <a:r>
              <a:rPr lang="en-US" sz="2800" dirty="0" smtClean="0"/>
              <a:t>Selection of Chair, Vice-Chair, and members at time of Roster submission</a:t>
            </a:r>
          </a:p>
          <a:p>
            <a:pPr>
              <a:spcBef>
                <a:spcPts val="700"/>
              </a:spcBef>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Horizon</a:t>
            </a:r>
            <a:endParaRPr lang="en-US" dirty="0"/>
          </a:p>
        </p:txBody>
      </p:sp>
      <p:sp>
        <p:nvSpPr>
          <p:cNvPr id="3" name="Content Placeholder 2"/>
          <p:cNvSpPr>
            <a:spLocks noGrp="1"/>
          </p:cNvSpPr>
          <p:nvPr>
            <p:ph idx="1"/>
          </p:nvPr>
        </p:nvSpPr>
        <p:spPr>
          <a:xfrm>
            <a:off x="457200" y="1676400"/>
            <a:ext cx="8229600" cy="4449763"/>
          </a:xfrm>
        </p:spPr>
        <p:txBody>
          <a:bodyPr/>
          <a:lstStyle/>
          <a:p>
            <a:r>
              <a:rPr lang="en-US" dirty="0" smtClean="0"/>
              <a:t>Presentation for Chapters</a:t>
            </a:r>
          </a:p>
          <a:p>
            <a:pPr lvl="1"/>
            <a:r>
              <a:rPr lang="en-US" dirty="0" smtClean="0"/>
              <a:t>What are TC/TG/TRGs and how to get involved</a:t>
            </a:r>
          </a:p>
          <a:p>
            <a:r>
              <a:rPr lang="en-US" dirty="0" smtClean="0"/>
              <a:t>New activity form and format</a:t>
            </a:r>
          </a:p>
          <a:p>
            <a:pPr lvl="1"/>
            <a:r>
              <a:rPr lang="en-US" dirty="0" smtClean="0"/>
              <a:t>Excel spreadsheet</a:t>
            </a:r>
          </a:p>
          <a:p>
            <a:pPr lvl="1"/>
            <a:r>
              <a:rPr lang="en-US" dirty="0" smtClean="0"/>
              <a:t>Additional queries </a:t>
            </a:r>
          </a:p>
          <a:p>
            <a:pPr lvl="2"/>
            <a:r>
              <a:rPr lang="en-US" dirty="0" smtClean="0"/>
              <a:t>YEA participants, program submissions, awards</a:t>
            </a:r>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381000" y="1905000"/>
            <a:ext cx="8229600" cy="2163763"/>
          </a:xfrm>
        </p:spPr>
        <p:txBody>
          <a:bodyPr/>
          <a:lstStyle/>
          <a:p>
            <a:r>
              <a:rPr lang="en-US" dirty="0" smtClean="0"/>
              <a:t/>
            </a:r>
            <a:br>
              <a:rPr lang="en-US" dirty="0" smtClean="0"/>
            </a:br>
            <a:r>
              <a:rPr lang="en-US" dirty="0" smtClean="0"/>
              <a:t/>
            </a:r>
            <a:br>
              <a:rPr lang="en-US" dirty="0" smtClean="0"/>
            </a:br>
            <a:r>
              <a:rPr lang="en-US" dirty="0" smtClean="0"/>
              <a:t>Roster </a:t>
            </a:r>
            <a:r>
              <a:rPr lang="en-US" dirty="0"/>
              <a:t>Update </a:t>
            </a:r>
            <a:r>
              <a:rPr lang="en-US" dirty="0" smtClean="0"/>
              <a:t>Process</a:t>
            </a:r>
            <a:br>
              <a:rPr lang="en-US" dirty="0" smtClean="0"/>
            </a:br>
            <a:r>
              <a:rPr lang="en-US" dirty="0" smtClean="0"/>
              <a:t/>
            </a:r>
            <a:br>
              <a:rPr lang="en-US" dirty="0" smtClean="0"/>
            </a:br>
            <a:r>
              <a:rPr lang="en-US" dirty="0" smtClean="0"/>
              <a:t/>
            </a:r>
            <a:br>
              <a:rPr lang="en-US" dirty="0" smtClean="0"/>
            </a:br>
            <a:r>
              <a:rPr lang="en-US" sz="3600" dirty="0" smtClean="0"/>
              <a:t>Brian Fricke</a:t>
            </a:r>
            <a:br>
              <a:rPr lang="en-US" sz="3600" dirty="0" smtClean="0"/>
            </a:br>
            <a:r>
              <a:rPr lang="en-US" sz="3600" dirty="0" smtClean="0"/>
              <a:t>Roster Coordinator</a:t>
            </a:r>
            <a:br>
              <a:rPr lang="en-US" sz="3600" dirty="0" smtClean="0"/>
            </a:br>
            <a:r>
              <a:rPr lang="en-US" sz="3600" dirty="0" smtClean="0"/>
              <a:t>Technical Activities Committee</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152400"/>
            <a:ext cx="7772400" cy="1143000"/>
          </a:xfrm>
        </p:spPr>
        <p:txBody>
          <a:bodyPr/>
          <a:lstStyle/>
          <a:p>
            <a:r>
              <a:rPr lang="en-US" sz="3600" dirty="0"/>
              <a:t>Roster Updates</a:t>
            </a:r>
          </a:p>
        </p:txBody>
      </p:sp>
      <p:sp>
        <p:nvSpPr>
          <p:cNvPr id="13315" name="Rectangle 3"/>
          <p:cNvSpPr>
            <a:spLocks noGrp="1" noChangeArrowheads="1"/>
          </p:cNvSpPr>
          <p:nvPr>
            <p:ph type="body" idx="4294967295"/>
          </p:nvPr>
        </p:nvSpPr>
        <p:spPr>
          <a:xfrm>
            <a:off x="685800" y="1219200"/>
            <a:ext cx="7772400" cy="5181600"/>
          </a:xfrm>
        </p:spPr>
        <p:txBody>
          <a:bodyPr/>
          <a:lstStyle/>
          <a:p>
            <a:pPr>
              <a:lnSpc>
                <a:spcPct val="90000"/>
              </a:lnSpc>
            </a:pPr>
            <a:r>
              <a:rPr lang="en-US" dirty="0"/>
              <a:t>Roster updated annually</a:t>
            </a:r>
          </a:p>
          <a:p>
            <a:pPr lvl="1">
              <a:lnSpc>
                <a:spcPct val="90000"/>
              </a:lnSpc>
            </a:pPr>
            <a:r>
              <a:rPr lang="en-US" dirty="0"/>
              <a:t>Leadership changes</a:t>
            </a:r>
          </a:p>
          <a:p>
            <a:pPr lvl="1">
              <a:lnSpc>
                <a:spcPct val="90000"/>
              </a:lnSpc>
            </a:pPr>
            <a:r>
              <a:rPr lang="en-US" dirty="0"/>
              <a:t>VM to CM rollover (4 year term)</a:t>
            </a:r>
          </a:p>
          <a:p>
            <a:pPr lvl="1">
              <a:lnSpc>
                <a:spcPct val="90000"/>
              </a:lnSpc>
            </a:pPr>
            <a:r>
              <a:rPr lang="en-US" dirty="0"/>
              <a:t>Members leave/join committee</a:t>
            </a:r>
          </a:p>
          <a:p>
            <a:pPr lvl="4">
              <a:lnSpc>
                <a:spcPct val="90000"/>
              </a:lnSpc>
            </a:pPr>
            <a:endParaRPr lang="en-US" sz="1400" dirty="0"/>
          </a:p>
          <a:p>
            <a:pPr>
              <a:lnSpc>
                <a:spcPct val="90000"/>
              </a:lnSpc>
            </a:pPr>
            <a:r>
              <a:rPr lang="en-US" dirty="0"/>
              <a:t>Responsibility of </a:t>
            </a:r>
            <a:r>
              <a:rPr lang="en-US" dirty="0" smtClean="0"/>
              <a:t>TC/TC/MTG </a:t>
            </a:r>
            <a:r>
              <a:rPr lang="en-US" dirty="0"/>
              <a:t>Chair</a:t>
            </a:r>
          </a:p>
          <a:p>
            <a:pPr lvl="1">
              <a:lnSpc>
                <a:spcPct val="90000"/>
              </a:lnSpc>
            </a:pPr>
            <a:r>
              <a:rPr lang="en-US" dirty="0"/>
              <a:t>Consult with TC Vice Chair, Section Head</a:t>
            </a:r>
          </a:p>
          <a:p>
            <a:pPr lvl="1">
              <a:lnSpc>
                <a:spcPct val="90000"/>
              </a:lnSpc>
            </a:pPr>
            <a:r>
              <a:rPr lang="en-US" dirty="0"/>
              <a:t>TC Membership Subcommittee Chair assists</a:t>
            </a:r>
          </a:p>
          <a:p>
            <a:pPr lvl="1">
              <a:lnSpc>
                <a:spcPct val="90000"/>
              </a:lnSpc>
            </a:pPr>
            <a:r>
              <a:rPr lang="en-US" dirty="0"/>
              <a:t>Balance desired, but not required</a:t>
            </a:r>
          </a:p>
          <a:p>
            <a:pPr lvl="1">
              <a:lnSpc>
                <a:spcPct val="90000"/>
              </a:lnSpc>
            </a:pPr>
            <a:r>
              <a:rPr lang="en-US" dirty="0"/>
              <a:t>Strive for uniform rollover rates</a:t>
            </a:r>
          </a:p>
          <a:p>
            <a:pPr lvl="1">
              <a:lnSpc>
                <a:spcPct val="90000"/>
              </a:lnSpc>
            </a:pPr>
            <a:r>
              <a:rPr lang="en-US" dirty="0"/>
              <a:t>Start early!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016" name="Picture 32" descr="clock"/>
          <p:cNvPicPr>
            <a:picLocks noChangeAspect="1" noChangeArrowheads="1"/>
          </p:cNvPicPr>
          <p:nvPr/>
        </p:nvPicPr>
        <p:blipFill>
          <a:blip r:embed="rId2" cstate="print"/>
          <a:srcRect/>
          <a:stretch>
            <a:fillRect/>
          </a:stretch>
        </p:blipFill>
        <p:spPr bwMode="auto">
          <a:xfrm>
            <a:off x="0" y="0"/>
            <a:ext cx="1524000" cy="1073150"/>
          </a:xfrm>
          <a:prstGeom prst="rect">
            <a:avLst/>
          </a:prstGeom>
          <a:noFill/>
        </p:spPr>
      </p:pic>
      <p:sp>
        <p:nvSpPr>
          <p:cNvPr id="42033" name="Rectangle 49"/>
          <p:cNvSpPr>
            <a:spLocks noGrp="1" noRot="1" noChangeArrowheads="1"/>
          </p:cNvSpPr>
          <p:nvPr>
            <p:ph type="title"/>
          </p:nvPr>
        </p:nvSpPr>
        <p:spPr>
          <a:xfrm>
            <a:off x="1447800" y="0"/>
            <a:ext cx="7696200" cy="1143000"/>
          </a:xfrm>
          <a:solidFill>
            <a:schemeClr val="bg2"/>
          </a:solidFill>
          <a:ln/>
        </p:spPr>
        <p:txBody>
          <a:bodyPr/>
          <a:lstStyle/>
          <a:p>
            <a:r>
              <a:rPr lang="en-US" sz="3600"/>
              <a:t>Roster Timeline</a:t>
            </a:r>
          </a:p>
        </p:txBody>
      </p:sp>
      <p:graphicFrame>
        <p:nvGraphicFramePr>
          <p:cNvPr id="42148" name="Group 164"/>
          <p:cNvGraphicFramePr>
            <a:graphicFrameLocks noGrp="1"/>
          </p:cNvGraphicFramePr>
          <p:nvPr>
            <p:ph idx="1"/>
          </p:nvPr>
        </p:nvGraphicFramePr>
        <p:xfrm>
          <a:off x="0" y="1090613"/>
          <a:ext cx="9144000" cy="5763895"/>
        </p:xfrm>
        <a:graphic>
          <a:graphicData uri="http://schemas.openxmlformats.org/drawingml/2006/table">
            <a:tbl>
              <a:tblPr/>
              <a:tblGrid>
                <a:gridCol w="2311400"/>
                <a:gridCol w="6832600"/>
              </a:tblGrid>
              <a:tr h="858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Winter Meeting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sng" strike="noStrike" cap="none" normalizeH="0" baseline="0" smtClean="0">
                          <a:ln>
                            <a:noFill/>
                          </a:ln>
                          <a:solidFill>
                            <a:schemeClr val="tx1"/>
                          </a:solidFill>
                          <a:effectLst>
                            <a:outerShdw blurRad="38100" dist="38100" dir="2700000" algn="tl">
                              <a:srgbClr val="000000"/>
                            </a:outerShdw>
                          </a:effectLst>
                          <a:latin typeface="Garamond" pitchFamily="18" charset="0"/>
                        </a:rPr>
                        <a:t>Due Tuesday 9 pm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sng"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Completed Rollover Roster Workbooks submitted to Section Heads</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TC Chair completes workbook</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Signs/submits to Section Head (e.g., </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hlinkClick r:id="rId3"/>
                        </a:rPr>
                        <a:t>sh5@ashrae.net</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  </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Electronic version preferred</a:t>
                      </a:r>
                      <a:r>
                        <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February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Section Head reviews workbook</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Changes resolved with TC Chair during February</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Submits approved workbook to HQ staff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4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HQ staff generates draft roster from workbook (PDF format)</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Section Head reviews draft roster</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Iterative process</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Roster changes after this time </a:t>
                      </a:r>
                      <a:r>
                        <a:rPr kumimoji="0" lang="en-US" sz="1400" b="0" i="0" u="sng" strike="noStrike" cap="none" normalizeH="0" baseline="0" smtClean="0">
                          <a:ln>
                            <a:noFill/>
                          </a:ln>
                          <a:solidFill>
                            <a:schemeClr val="tx1"/>
                          </a:solidFill>
                          <a:effectLst>
                            <a:outerShdw blurRad="38100" dist="38100" dir="2700000" algn="tl">
                              <a:srgbClr val="000000"/>
                            </a:outerShdw>
                          </a:effectLst>
                          <a:latin typeface="Garamond" pitchFamily="18" charset="0"/>
                        </a:rPr>
                        <a:t>only made if emergency</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Emergency = no quorum, employer duplication, error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May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HQ staff makes final roster available to members</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Distribution through Section Heads</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NOT for public dissemination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July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New Rosters effective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November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chemeClr val="tx1"/>
                          </a:solidFill>
                          <a:effectLst/>
                          <a:latin typeface="Garamond" pitchFamily="18" charset="0"/>
                        </a:rPr>
                        <a:t>Rollover Roster Workbooks distributed to TC Chairs</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Workbook provided by HQ staff</a:t>
                      </a: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n"/>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Garamond" pitchFamily="18" charset="0"/>
                        </a:rPr>
                        <a:t>Excel spreadsheet with instructions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sz="3600"/>
              <a:t>Update Process Responsibilities</a:t>
            </a:r>
          </a:p>
        </p:txBody>
      </p:sp>
      <p:sp>
        <p:nvSpPr>
          <p:cNvPr id="16387" name="Rectangle 3"/>
          <p:cNvSpPr>
            <a:spLocks noGrp="1" noChangeArrowheads="1"/>
          </p:cNvSpPr>
          <p:nvPr>
            <p:ph type="body" idx="4294967295"/>
          </p:nvPr>
        </p:nvSpPr>
        <p:spPr>
          <a:xfrm>
            <a:off x="762000" y="1600200"/>
            <a:ext cx="7772400" cy="4267200"/>
          </a:xfrm>
        </p:spPr>
        <p:txBody>
          <a:bodyPr/>
          <a:lstStyle/>
          <a:p>
            <a:pPr>
              <a:lnSpc>
                <a:spcPct val="90000"/>
              </a:lnSpc>
            </a:pPr>
            <a:r>
              <a:rPr lang="en-US"/>
              <a:t>Process involves:</a:t>
            </a:r>
          </a:p>
          <a:p>
            <a:pPr lvl="1">
              <a:lnSpc>
                <a:spcPct val="90000"/>
              </a:lnSpc>
            </a:pPr>
            <a:r>
              <a:rPr lang="en-US"/>
              <a:t>TC, with Chair being principal</a:t>
            </a:r>
          </a:p>
          <a:p>
            <a:pPr lvl="1">
              <a:lnSpc>
                <a:spcPct val="90000"/>
              </a:lnSpc>
            </a:pPr>
            <a:r>
              <a:rPr lang="en-US"/>
              <a:t>Section Head</a:t>
            </a:r>
          </a:p>
          <a:p>
            <a:pPr lvl="1">
              <a:lnSpc>
                <a:spcPct val="90000"/>
              </a:lnSpc>
            </a:pPr>
            <a:r>
              <a:rPr lang="en-US"/>
              <a:t>HQ staff</a:t>
            </a:r>
          </a:p>
          <a:p>
            <a:pPr lvl="4">
              <a:lnSpc>
                <a:spcPct val="90000"/>
              </a:lnSpc>
            </a:pPr>
            <a:endParaRPr lang="en-US" sz="1400"/>
          </a:p>
          <a:p>
            <a:pPr>
              <a:lnSpc>
                <a:spcPct val="90000"/>
              </a:lnSpc>
            </a:pPr>
            <a:r>
              <a:rPr lang="en-US"/>
              <a:t>Everyone must do their part and in a timely manner or else process fails</a:t>
            </a:r>
          </a:p>
          <a:p>
            <a:pPr>
              <a:lnSpc>
                <a:spcPct val="90000"/>
              </a:lnSpc>
            </a:pPr>
            <a:r>
              <a:rPr lang="en-US"/>
              <a:t>If process fails TC may be unable to conduct business</a:t>
            </a:r>
            <a:endParaRPr lang="en-US"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4690</TotalTime>
  <Words>1684</Words>
  <Application>Microsoft Office PowerPoint</Application>
  <PresentationFormat>On-screen Show (4:3)</PresentationFormat>
  <Paragraphs>624</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Stream</vt:lpstr>
      <vt:lpstr>Worksheet</vt:lpstr>
      <vt:lpstr>TC/TG/TRG/MTG Chair &amp; Vice Chair Training Workshop</vt:lpstr>
      <vt:lpstr>Training Overview</vt:lpstr>
      <vt:lpstr>Section Heads</vt:lpstr>
      <vt:lpstr>Committee Operations Requiring Section Head Approval</vt:lpstr>
      <vt:lpstr>On the Horizon</vt:lpstr>
      <vt:lpstr>  Roster Update Process   Brian Fricke Roster Coordinator Technical Activities Committee</vt:lpstr>
      <vt:lpstr>Roster Updates</vt:lpstr>
      <vt:lpstr>Roster Timeline</vt:lpstr>
      <vt:lpstr>Update Process Responsibilities</vt:lpstr>
      <vt:lpstr>Slide 10</vt:lpstr>
      <vt:lpstr>Membership List and Status - ONLY add code (AV, AC, DV, D, NC) -  Do not change  member information or positions in this section. -  Add notes in adjacent column -  Add additional member names, ASHRAE Numbers, and Status at the bottom of the list. -  New position added, Provisional Corresponding Members.     </vt:lpstr>
      <vt:lpstr>Slide 12</vt:lpstr>
      <vt:lpstr>Membership Notes</vt:lpstr>
      <vt:lpstr>2. New Members  - Biographical info  - Must have ASHRAE number or contact info</vt:lpstr>
      <vt:lpstr>Slide 15</vt:lpstr>
      <vt:lpstr>Management Team Notes</vt:lpstr>
      <vt:lpstr>4. Approval Section</vt:lpstr>
      <vt:lpstr>Slide 18</vt:lpstr>
      <vt:lpstr>Slide 19</vt:lpstr>
      <vt:lpstr>Slide 20</vt:lpstr>
      <vt:lpstr>Roster Update Workbook Key Elements</vt:lpstr>
      <vt:lpstr> Questions?  </vt:lpstr>
      <vt:lpstr>Information Sources  for the  TC Chair and Vice Chair</vt:lpstr>
      <vt:lpstr>ASHRAE Website</vt:lpstr>
      <vt:lpstr>TC Home Page Links - Examples</vt:lpstr>
      <vt:lpstr>Master Calendar</vt:lpstr>
      <vt:lpstr>TC/TG/TRG Forms</vt:lpstr>
      <vt:lpstr>Activity Form</vt:lpstr>
      <vt:lpstr>Minutes Coversheet</vt:lpstr>
      <vt:lpstr>When all else fails:    Ask your Section Head SH#@ashrae.net  Ask your Liaisons  RL#@ashrae.net</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TC/TG/TRG Chair &amp; Vice Chair Training Workshop</dc:title>
  <dc:creator>Gary Phetteplace</dc:creator>
  <cp:lastModifiedBy>tthomas</cp:lastModifiedBy>
  <cp:revision>209</cp:revision>
  <dcterms:created xsi:type="dcterms:W3CDTF">2007-10-06T19:50:03Z</dcterms:created>
  <dcterms:modified xsi:type="dcterms:W3CDTF">2013-02-13T14:40:37Z</dcterms:modified>
</cp:coreProperties>
</file>