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notesMasterIdLst>
    <p:notesMasterId r:id="rId22"/>
  </p:notesMasterIdLst>
  <p:handoutMasterIdLst>
    <p:handoutMasterId r:id="rId23"/>
  </p:handoutMasterIdLst>
  <p:sldIdLst>
    <p:sldId id="365" r:id="rId2"/>
    <p:sldId id="366" r:id="rId3"/>
    <p:sldId id="370" r:id="rId4"/>
    <p:sldId id="359" r:id="rId5"/>
    <p:sldId id="410" r:id="rId6"/>
    <p:sldId id="411" r:id="rId7"/>
    <p:sldId id="412" r:id="rId8"/>
    <p:sldId id="413" r:id="rId9"/>
    <p:sldId id="414" r:id="rId10"/>
    <p:sldId id="415" r:id="rId11"/>
    <p:sldId id="416" r:id="rId12"/>
    <p:sldId id="417" r:id="rId13"/>
    <p:sldId id="418" r:id="rId14"/>
    <p:sldId id="419" r:id="rId15"/>
    <p:sldId id="420" r:id="rId16"/>
    <p:sldId id="421" r:id="rId17"/>
    <p:sldId id="426" r:id="rId18"/>
    <p:sldId id="425" r:id="rId19"/>
    <p:sldId id="427" r:id="rId20"/>
    <p:sldId id="310" r:id="rId21"/>
  </p:sldIdLst>
  <p:sldSz cx="12192000" cy="6858000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de Conlan" initials="WC" lastIdx="1" clrIdx="0"/>
  <p:cmAuthor id="1" name="Michael Collarin" initials="MMC" lastIdx="11" clrIdx="1">
    <p:extLst>
      <p:ext uri="{19B8F6BF-5375-455C-9EA6-DF929625EA0E}">
        <p15:presenceInfo xmlns:p15="http://schemas.microsoft.com/office/powerpoint/2012/main" userId="Michael Collar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FDFE1"/>
    <a:srgbClr val="D8D8DA"/>
    <a:srgbClr val="CFCFD3"/>
    <a:srgbClr val="F2F2F2"/>
    <a:srgbClr val="F4EFF5"/>
    <a:srgbClr val="F3F1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408" y="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3C8E823-FC46-4081-8E3A-7CD25F4F6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96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02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CE6272-8994-4BFC-BD27-CB240B5A6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18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pitchFamily="-1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0200" y="696913"/>
            <a:ext cx="6197600" cy="3486150"/>
          </a:xfrm>
          <a:ln/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893DAB-5C4C-4397-B457-FAB323187664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135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510117" y="0"/>
            <a:ext cx="13243984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-3175"/>
              <a:ext cx="9140221" cy="6861175"/>
              <a:chOff x="159" y="-3175"/>
              <a:chExt cx="9140221" cy="6861175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5946" y="-3175"/>
                <a:ext cx="2514434" cy="6858000"/>
                <a:chOff x="3620" y="3175"/>
                <a:chExt cx="2514434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7960" y="317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3620" y="317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32205" y="317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6081185" y="-22225"/>
            <a:ext cx="4906433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199717" y="-22225"/>
            <a:ext cx="46736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201833" y="6088063"/>
            <a:ext cx="46736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201833" y="6088063"/>
            <a:ext cx="46736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251" y="1516064"/>
            <a:ext cx="28448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784" y="5719764"/>
            <a:ext cx="377401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9718" y="5719764"/>
            <a:ext cx="857249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DFF60CF-BA36-48EC-9EC6-28EFDDC1D0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1F5F-BEA9-4C3D-940E-D4ED53BCD0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8CAAE-5E1C-4121-A5F1-67E381764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772A7-B51B-46BD-B1B3-A66B2B1F0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B3FD7-5A94-495D-9A03-384E3F6E0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0820B-3E03-4B07-89A5-09999BFF9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1C2CF-17CF-4701-94FC-EEE367084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5DD71-1D7A-4C26-9B1C-CF754AC2E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42048-77F0-4ED9-B7EF-FC07BABBF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510117" y="0"/>
            <a:ext cx="13243984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159" y="-3175"/>
              <a:ext cx="9140221" cy="6861175"/>
              <a:chOff x="159" y="-3175"/>
              <a:chExt cx="9140221" cy="6861175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5946" y="-3175"/>
                <a:ext cx="2514434" cy="6858000"/>
                <a:chOff x="3620" y="3175"/>
                <a:chExt cx="2514434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7960" y="317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3620" y="317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32205" y="317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6081185" y="-22225"/>
            <a:ext cx="4906433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199717" y="-22225"/>
            <a:ext cx="46736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206500" y="601664"/>
            <a:ext cx="474980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201833" y="6088063"/>
            <a:ext cx="46736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4061F-BC63-4B2B-8486-37101D601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6189133" y="5724526"/>
            <a:ext cx="4656667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510117" y="0"/>
            <a:ext cx="13243984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159" y="-3175"/>
              <a:ext cx="9140221" cy="6861175"/>
              <a:chOff x="159" y="-3175"/>
              <a:chExt cx="9140221" cy="6861175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5946" y="-3175"/>
                <a:ext cx="2514434" cy="6858000"/>
                <a:chOff x="3620" y="3175"/>
                <a:chExt cx="2514434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7960" y="317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3620" y="317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32205" y="317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6081185" y="-22225"/>
            <a:ext cx="4906433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199717" y="-22225"/>
            <a:ext cx="46736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206500" y="601664"/>
            <a:ext cx="474980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201833" y="6088063"/>
            <a:ext cx="46736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9133" y="5724526"/>
            <a:ext cx="4656667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98DC5-8C4A-422F-A829-4BC038FA6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406400" y="0"/>
            <a:ext cx="13243984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7959" y="317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3620" y="317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32205" y="317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375"/>
            <a:ext cx="109728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185" y="-22225"/>
            <a:ext cx="4906433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9717" y="-22225"/>
            <a:ext cx="46736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390652" y="1027113"/>
            <a:ext cx="93662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90652" y="2324100"/>
            <a:ext cx="9036049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767" y="22383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9134" y="5851526"/>
            <a:ext cx="46693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9717" y="223839"/>
            <a:ext cx="177588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E6469EA9-6161-4D75-B816-71E689E34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9" r:id="rId8"/>
    <p:sldLayoutId id="2147484000" r:id="rId9"/>
    <p:sldLayoutId id="2147483996" r:id="rId10"/>
    <p:sldLayoutId id="2147483997" r:id="rId11"/>
  </p:sldLayoutIdLst>
  <p:transition spd="med">
    <p:strips dir="r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 CENA" pitchFamily="2" charset="0"/>
          <a:ea typeface="ＭＳ Ｐゴシック" pitchFamily="-1" charset="-128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 CENA" pitchFamily="2" charset="0"/>
          <a:ea typeface="ＭＳ Ｐゴシック" pitchFamily="-1" charset="-128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 CENA" pitchFamily="2" charset="0"/>
          <a:ea typeface="ＭＳ Ｐゴシック" pitchFamily="-1" charset="-128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 CENA" pitchFamily="2" charset="0"/>
          <a:ea typeface="ＭＳ Ｐゴシック" pitchFamily="-1" charset="-128"/>
          <a:cs typeface="ＭＳ Ｐゴシック" pitchFamily="-1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hrae.org/file%20library/conferences/speaker%20resources/ashrae-conference-presentation-policy_feb-2023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ashrae.org/cec_reques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hrae.org/conferences/speaker-resourc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72201" y="2362200"/>
            <a:ext cx="4724399" cy="1515036"/>
          </a:xfrm>
        </p:spPr>
        <p:txBody>
          <a:bodyPr>
            <a:noAutofit/>
          </a:bodyPr>
          <a:lstStyle/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CEC</a:t>
            </a:r>
            <a:b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TC Program </a:t>
            </a:r>
            <a:b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Sub-Committee Training</a:t>
            </a:r>
            <a:b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June 24, 2025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0" y="3877236"/>
            <a:ext cx="4876800" cy="2284520"/>
          </a:xfrm>
        </p:spPr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ASHRAE Staff: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Haley Booker-Lauridson, hblauridson@ashrae.org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Ragan McHan, rmchan@ashrae.org</a:t>
            </a:r>
          </a:p>
        </p:txBody>
      </p:sp>
    </p:spTree>
    <p:extLst>
      <p:ext uri="{BB962C8B-B14F-4D97-AF65-F5344CB8AC3E}">
        <p14:creationId xmlns:p14="http://schemas.microsoft.com/office/powerpoint/2010/main" val="32691696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567612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Program Submissions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752601"/>
            <a:ext cx="7772400" cy="3927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Subject to Commercialism Review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Selected </a:t>
            </a:r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Paper Sessions are slotted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TC’s select Session Chairs and Speakers</a:t>
            </a:r>
          </a:p>
          <a:p>
            <a:endParaRPr lang="en-US" altLang="en-US" dirty="0"/>
          </a:p>
          <a:p>
            <a:pPr lvl="1"/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2889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TC Program Sub-committee Chair Responsibilities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DB64DB5-6D5C-4CF2-903F-62B75EA9AC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990600"/>
            <a:ext cx="7567612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TC Program Sub-Committee 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Chair Responsibilities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884219"/>
            <a:ext cx="7772400" cy="3927475"/>
          </a:xfrm>
        </p:spPr>
        <p:txBody>
          <a:bodyPr/>
          <a:lstStyle/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Maintain a list of program ideas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Solicit program chairs and speakers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Solicit reviewers for Conference Papers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Assist in submitting programs online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 to Track Chair or ASHRAE staff for assistance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Serve as the liaison between your TC and CEC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You are not responsible for presenting </a:t>
            </a:r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of your TC’s programs!</a:t>
            </a:r>
          </a:p>
          <a:p>
            <a:endParaRPr lang="en-US" altLang="en-US" dirty="0"/>
          </a:p>
          <a:p>
            <a:pPr lvl="1"/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636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Session Chair Responsibilities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DB64DB5-6D5C-4CF2-903F-62B75EA9AC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567612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Seminar &amp; Workshop Chair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75260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Develop a detailed 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program abstract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identify speakers (contact Track Chair with questions)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Upload the required information on the session and speakers to the Conference website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Preview speaker presentations to check that they meet the ASHRAE Conference Presentation Policy (found at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https://www.ashrae.org/file%20library/conferences/speaker%20resources/ashrae-conference-presentation-policy_feb-2023.pdf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Make sure speaker presentations are uploaded prior to the Conference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Coordinate presentations to minimize overlap and make sure the timing is correct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Introduce and monitor session at the Conference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Assist authors in identifying learning objectives &amp; completing Q&amp;A</a:t>
            </a: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906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567612" cy="914400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Paper Session Chair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371600"/>
            <a:ext cx="7772400" cy="4953000"/>
          </a:xfrm>
        </p:spPr>
        <p:txBody>
          <a:bodyPr/>
          <a:lstStyle/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2920" indent="-342900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of the Seminar chair items</a:t>
            </a:r>
          </a:p>
          <a:p>
            <a:pPr marL="800100" lvl="1" indent="-342900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With the exception of organizing the session, that will be done by CEC.</a:t>
            </a:r>
          </a:p>
          <a:p>
            <a:pPr marL="800100" lvl="1" indent="-342900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Conference Papers can be submitted individually or as a predefined session by a TC or other group</a:t>
            </a:r>
          </a:p>
          <a:p>
            <a:pPr marL="502920" indent="-342900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Make sure authors and reviewers are working to the required deadlines</a:t>
            </a:r>
          </a:p>
          <a:p>
            <a:pPr marL="502920" indent="-342900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 additional paper reviewers if needed (If assigned reviewers can’t agree or are not responsive)</a:t>
            </a:r>
          </a:p>
          <a:p>
            <a:pPr marL="502920" indent="-342900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Assist authors in identifying learning objectives</a:t>
            </a:r>
          </a:p>
          <a:p>
            <a:pPr marL="502920" indent="-342900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Sign up to be a Conference Paper reviewer or session chair at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https://web.ashrae.org/cec_request/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2920" indent="-342900" eaLnBrk="1" fontAlgn="auto" hangingPunct="1">
              <a:spcAft>
                <a:spcPts val="0"/>
              </a:spcAft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Must sign up for at least 2 sessions to qualify for speaker rate</a:t>
            </a:r>
          </a:p>
          <a:p>
            <a:pPr marL="502920" indent="-342900" eaLnBrk="1" fontAlgn="auto" hangingPunct="1">
              <a:spcAft>
                <a:spcPts val="0"/>
              </a:spcAft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82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567612" cy="914400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Panel, Debate, Forum Chair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752601"/>
            <a:ext cx="7772400" cy="3927475"/>
          </a:xfrm>
        </p:spPr>
        <p:txBody>
          <a:bodyPr/>
          <a:lstStyle/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Introduce and Moderate the session at the Conference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Upload the required information to the Conference website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Make sure are working to the required deadlines</a:t>
            </a:r>
          </a:p>
        </p:txBody>
      </p:sp>
    </p:spTree>
    <p:extLst>
      <p:ext uri="{BB962C8B-B14F-4D97-AF65-F5344CB8AC3E}">
        <p14:creationId xmlns:p14="http://schemas.microsoft.com/office/powerpoint/2010/main" val="2492414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Commercialism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DB64DB5-6D5C-4CF2-903F-62B75EA9AC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5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7633A-BA97-41CB-935C-D78B19CB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900" y="652318"/>
            <a:ext cx="7415212" cy="11430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Commercialism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9FEF6-C9E3-4A24-B716-D2B1116AF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7901" y="1795318"/>
            <a:ext cx="6777037" cy="4152900"/>
          </a:xfrm>
        </p:spPr>
        <p:txBody>
          <a:bodyPr/>
          <a:lstStyle/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037" indent="0" eaLnBrk="1" hangingPunct="1">
              <a:buNone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Commercialism is inclusion of visual, written, or verbal references to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organization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 the promotion or commercial advantage of that organization or the commercial disadvantage of a competing organization</a:t>
            </a:r>
            <a:r>
              <a:rPr lang="en-US" sz="2000" dirty="0"/>
              <a:t>.</a:t>
            </a:r>
          </a:p>
          <a:p>
            <a:pPr marL="46037" indent="0" eaLnBrk="1" hangingPunct="1">
              <a:buNone/>
              <a:defRPr/>
            </a:pPr>
            <a:endParaRPr lang="en-US" sz="2000" dirty="0"/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ASHRAE Technical Program is the industry leading source of technology transfer through the use of live presentations.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Credibility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Unbiased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Non-competitive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13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7633A-BA97-41CB-935C-D78B19CB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900" y="652318"/>
            <a:ext cx="7415212" cy="11430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Speaker Resources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9FEF6-C9E3-4A24-B716-D2B1116AF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7901" y="1795318"/>
            <a:ext cx="6777037" cy="4152900"/>
          </a:xfrm>
        </p:spPr>
        <p:txBody>
          <a:bodyPr/>
          <a:lstStyle/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037" indent="0" eaLnBrk="1" hangingPunct="1">
              <a:buNone/>
              <a:defRPr/>
            </a:pPr>
            <a:r>
              <a:rPr lang="en-US" sz="2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https://www.ashrae.org/conferences/speaker-resources</a:t>
            </a:r>
            <a:r>
              <a:rPr lang="en-US" sz="2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6037" indent="0" eaLnBrk="1" hangingPunct="1">
              <a:buNone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8937" indent="-342900" eaLnBrk="1" hangingPunct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Learning Objectives</a:t>
            </a:r>
          </a:p>
          <a:p>
            <a:pPr marL="388937" indent="-342900" eaLnBrk="1" hangingPunct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Presentation Template</a:t>
            </a:r>
          </a:p>
          <a:p>
            <a:pPr marL="388937" indent="-342900" eaLnBrk="1" hangingPunct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Commercialism policy &amp; checklist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6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Program Options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TC Program Chair Responsibilities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Session Chair Responsibilities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Technical Tracks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Conference Websites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Commercialism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CEC Policy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8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72200" y="3849624"/>
            <a:ext cx="3505200" cy="6096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Conference Technical Program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60C994B-3B2D-40ED-81B7-61B49F15AF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https://www.ashrae.org/conferences/conference-resources/papers-and-programs </a:t>
            </a:r>
          </a:p>
        </p:txBody>
      </p:sp>
    </p:spTree>
    <p:extLst>
      <p:ext uri="{BB962C8B-B14F-4D97-AF65-F5344CB8AC3E}">
        <p14:creationId xmlns:p14="http://schemas.microsoft.com/office/powerpoint/2010/main" val="251969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567612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Program Options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676401"/>
            <a:ext cx="7772400" cy="3927475"/>
          </a:xfrm>
        </p:spPr>
        <p:txBody>
          <a:bodyPr/>
          <a:lstStyle/>
          <a:p>
            <a:pPr eaLnBrk="1" hangingPunct="1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Technical Papers</a:t>
            </a:r>
          </a:p>
          <a:p>
            <a:pPr eaLnBrk="1" hangingPunct="1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Conference Papers 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Not required to be approved by TC’s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Organized by either CEC or TC into Sessions</a:t>
            </a:r>
          </a:p>
          <a:p>
            <a:pPr eaLnBrk="1" hangingPunct="1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Extended Abstracts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Available at Annual Conferences &amp; 2026 Winter Conference</a:t>
            </a:r>
          </a:p>
          <a:p>
            <a:pPr eaLnBrk="1" hangingPunct="1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Seminars, Workshops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Traditionally organized by TCs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Require Learning Objectives</a:t>
            </a:r>
          </a:p>
          <a:p>
            <a:pPr eaLnBrk="1" hangingPunct="1"/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Panels, Debates, Forums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Traditionally organized by TCs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 not require Learning Objectives</a:t>
            </a:r>
          </a:p>
          <a:p>
            <a:pPr lvl="1"/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567612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Technical Papers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752601"/>
            <a:ext cx="7772400" cy="392747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These sessions present papers on current applications or procedures, as well as papers resulting from research on fundamental concepts and basic theory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More involved papers usually detailing research or similar activities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Maximum of 30 pages in length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Rigorous double-blind review process; subject to commercialism review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Longer timeline for development and approval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Final papers required about 9 months prior to a Conference to go though the review process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Published in 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ASHRAE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Transactions</a:t>
            </a:r>
          </a:p>
          <a:p>
            <a:pPr eaLnBrk="1" hangingPunct="1"/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Submissions no longer accepted</a:t>
            </a:r>
          </a:p>
          <a:p>
            <a:pPr lvl="1"/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862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567612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Conference Papers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752601"/>
            <a:ext cx="7772400" cy="3927475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These sessions present papers on current applications or procedures, as well as papers reporting on research in process. 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Less rigorous than Technical Papers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 highlight case studies or ongoing research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Maximum eight pages in length, single spaced. Published in 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ASHRAE Transactions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Single blind review process; subject to commercialism review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Shorter timeline for the Conference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Abstracts due about 6-7 months prior to meeting</a:t>
            </a:r>
          </a:p>
          <a:p>
            <a:pPr lvl="1"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accepted, papers due about 5 months prior to meeting</a:t>
            </a:r>
          </a:p>
          <a:p>
            <a:pPr lvl="1"/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476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848600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Extended Abstracts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752601"/>
            <a:ext cx="7772400" cy="3927475"/>
          </a:xfrm>
        </p:spPr>
        <p:txBody>
          <a:bodyPr/>
          <a:lstStyle/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These sessions present extended abstracts on research in progress, applications, case studies, and other topics in HVAC&amp;R technical areas.  They are intended to be preliminary research results that will eventually be expanded into full papers. </a:t>
            </a:r>
          </a:p>
          <a:p>
            <a:pPr eaLnBrk="1" hangingPunct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Extended abstracts may be presented in Conference Paper Sessions with papers on a similar topic.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Available as part of the Annual Conference Research Summit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Included in the Winter Conference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Limited to Three Pages</a:t>
            </a:r>
          </a:p>
          <a:p>
            <a:pPr eaLnBrk="1" hangingPunct="1"/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Included in ASHRAE Transactions</a:t>
            </a:r>
          </a:p>
          <a:p>
            <a:pPr lvl="1"/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111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567612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Seminars, Workshops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752601"/>
            <a:ext cx="7772400" cy="3927475"/>
          </a:xfrm>
        </p:spPr>
        <p:txBody>
          <a:bodyPr/>
          <a:lstStyle/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Require Learning Objectives, Q&amp;A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Seminars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These sessions feature presentations on subjects of current interest.  There are no papers attached to seminars.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Workshops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These sessions enable technical committees and other ASHRAE committees to provide a series of short presentations on a topic requiring specific expertise.  These short presentations are provided with an increased emphasis on audience participation and training in a specific set of skills.</a:t>
            </a:r>
          </a:p>
          <a:p>
            <a:pPr lvl="1"/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626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838200"/>
            <a:ext cx="7567612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Panel, Forum, Debate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09800" y="1752601"/>
            <a:ext cx="7772400" cy="3927475"/>
          </a:xfrm>
        </p:spPr>
        <p:txBody>
          <a:bodyPr/>
          <a:lstStyle/>
          <a:p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Do not require Learning Objectives, Q&amp;A</a:t>
            </a:r>
          </a:p>
          <a:p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Panel Discussion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can feature a broad range of subjects and explore different perspectives on industry related topics. This session format includes a panel of 3-4 speakers each addressing a facet of the session topic, followed by an interactive discussion lead by the session chair.</a:t>
            </a:r>
          </a:p>
          <a:p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Debates: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highlight hot-button issues commonly faced by our membership. Industry experts, either on teams or as individuals, argue opposing sides of an issue, concluding with position summaries and audience feedback. </a:t>
            </a:r>
          </a:p>
          <a:p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Forums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 The sessions are “off-the-record” discussed held to promote a free exchange of ideas.  Reporting of forums is limited to allow individuals to speak confidentially without concern of criticism.  There are no papers attached to forums.</a:t>
            </a:r>
          </a:p>
          <a:p>
            <a:endParaRPr lang="en-US" altLang="en-US" dirty="0"/>
          </a:p>
          <a:p>
            <a:pPr lvl="1"/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286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ustom 1">
      <a:majorFont>
        <a:latin typeface="AR CENA"/>
        <a:ea typeface=""/>
        <a:cs typeface=""/>
      </a:majorFont>
      <a:minorFont>
        <a:latin typeface="AR CENA"/>
        <a:ea typeface=""/>
        <a:cs typeface="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42385</TotalTime>
  <Words>994</Words>
  <Application>Microsoft Office PowerPoint</Application>
  <PresentationFormat>Widescreen</PresentationFormat>
  <Paragraphs>119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ＭＳ Ｐゴシック</vt:lpstr>
      <vt:lpstr>AR CENA</vt:lpstr>
      <vt:lpstr>Arial</vt:lpstr>
      <vt:lpstr>Wingdings 2</vt:lpstr>
      <vt:lpstr>Austin</vt:lpstr>
      <vt:lpstr>CEC TC Program  Sub-Committee Training June 24, 2025</vt:lpstr>
      <vt:lpstr>Agenda</vt:lpstr>
      <vt:lpstr>Conference Technical Program</vt:lpstr>
      <vt:lpstr>Program Options</vt:lpstr>
      <vt:lpstr>Technical Papers  </vt:lpstr>
      <vt:lpstr>Conference Papers</vt:lpstr>
      <vt:lpstr>Extended Abstracts</vt:lpstr>
      <vt:lpstr>Seminars, Workshops</vt:lpstr>
      <vt:lpstr>Panel, Forum, Debate</vt:lpstr>
      <vt:lpstr>Program Submissions</vt:lpstr>
      <vt:lpstr>TC Program Sub-committee Chair Responsibilities</vt:lpstr>
      <vt:lpstr>TC Program Sub-Committee  Chair Responsibilities </vt:lpstr>
      <vt:lpstr>Session Chair Responsibilities</vt:lpstr>
      <vt:lpstr>Seminar &amp; Workshop Chair</vt:lpstr>
      <vt:lpstr>Paper Session Chair</vt:lpstr>
      <vt:lpstr>Panel, Debate, Forum Chair</vt:lpstr>
      <vt:lpstr>Commercialism</vt:lpstr>
      <vt:lpstr>Commercialism</vt:lpstr>
      <vt:lpstr>Speaker Resources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ASHRAE CEC new memeber training</dc:title>
  <dc:creator>Giometti, Tony</dc:creator>
  <cp:lastModifiedBy>McHan, Ragan</cp:lastModifiedBy>
  <cp:revision>389</cp:revision>
  <dcterms:created xsi:type="dcterms:W3CDTF">2013-06-22T15:13:43Z</dcterms:created>
  <dcterms:modified xsi:type="dcterms:W3CDTF">2026-06-12T18:13:44Z</dcterms:modified>
</cp:coreProperties>
</file>