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3"/>
  </p:handoutMasterIdLst>
  <p:sldIdLst>
    <p:sldId id="354" r:id="rId2"/>
    <p:sldId id="355" r:id="rId3"/>
    <p:sldId id="260" r:id="rId4"/>
    <p:sldId id="282" r:id="rId5"/>
    <p:sldId id="350" r:id="rId6"/>
    <p:sldId id="364" r:id="rId7"/>
    <p:sldId id="288" r:id="rId8"/>
    <p:sldId id="286" r:id="rId9"/>
    <p:sldId id="356" r:id="rId10"/>
    <p:sldId id="357" r:id="rId11"/>
    <p:sldId id="368" r:id="rId12"/>
  </p:sldIdLst>
  <p:sldSz cx="9144000" cy="6858000" type="screen4x3"/>
  <p:notesSz cx="6858000" cy="93138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86" autoAdjust="0"/>
    <p:restoredTop sz="94836" autoAdjust="0"/>
  </p:normalViewPr>
  <p:slideViewPr>
    <p:cSldViewPr>
      <p:cViewPr>
        <p:scale>
          <a:sx n="70" d="100"/>
          <a:sy n="70" d="100"/>
        </p:scale>
        <p:origin x="-67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DC994-B546-4B61-89E0-B5A56FF8461C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34D69-7D94-4E66-A736-5385ADF3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3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24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24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4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8749C56-BE3C-4C84-AFE2-88DA9840440A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5A048-442D-4A48-B290-2D5CD2C0F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FC846E-010E-48DE-AC36-1EF8FDDEBEE7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C0E7F4-9B8D-4D3C-BCA4-E9EF8ED5D5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0C28A9-942B-4D55-B1A5-8D73059B7BA2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35E3D-7AE1-457A-B32B-C353392F24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E6D921-A536-4893-BD77-0117145A7C94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CB1E9A-D2B3-4173-B44E-A37A29862E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AD470-6B6A-4DF1-B13F-F73F92671684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A2E6C-CDFB-431E-9792-3A3AC07C18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C6730-E2DD-4A26-BD97-8664130E97E8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761C31-835B-46B6-B6D7-2F77F46E53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588BA-7600-48D6-A09C-B19325B09FB1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A6A797-0BDE-4C06-A225-7DF2F7ED5C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7EA526-5689-4362-94CE-E1F101030A76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AFB3A5-3FFA-4FCE-A678-809E5E19B9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DFE29-F780-41D0-B936-75B8330568C3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1C365A-D92A-407C-8697-12703BE966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DBA8F0-D61D-4942-84C2-27325F0A4BB2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A73783-C20A-4667-978F-C6657EC89D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7A17F0-0DA7-4FA9-BB56-56407FEC5781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D92EBD-A0CA-41AB-92EA-D76766A48B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155029-18EB-4F6C-9B9A-F08BC164081E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454CF3-8014-4887-9AA1-5ABEA9C6AF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DE6952FC-BCBD-4586-868C-35B957077FF5}" type="datetimeFigureOut">
              <a:rPr lang="en-US"/>
              <a:pPr/>
              <a:t>6/20/2014</a:t>
            </a:fld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B8265C59-F1B3-422F-AD69-7CCA5952A3E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14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4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TC Chair </a:t>
            </a:r>
            <a:r>
              <a:rPr lang="en-US" dirty="0" smtClean="0"/>
              <a:t>Training -</a:t>
            </a:r>
            <a:br>
              <a:rPr lang="en-US" dirty="0" smtClean="0"/>
            </a:br>
            <a:r>
              <a:rPr lang="en-US" dirty="0" smtClean="0"/>
              <a:t>Voting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Cynthia Gage</a:t>
            </a:r>
          </a:p>
          <a:p>
            <a:r>
              <a:rPr lang="en-US" dirty="0" smtClean="0"/>
              <a:t>TAC Training Coordinator</a:t>
            </a:r>
          </a:p>
          <a:p>
            <a:r>
              <a:rPr lang="en-US" dirty="0" smtClean="0"/>
              <a:t>June 20,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No Quorum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Committee business proceeds with the exception of voting.</a:t>
            </a:r>
          </a:p>
          <a:p>
            <a:pPr lvl="1"/>
            <a:r>
              <a:rPr lang="en-US" sz="2400" dirty="0" smtClean="0"/>
              <a:t>Voting can occur by e-mail or letter ballot after the meeting.</a:t>
            </a:r>
          </a:p>
          <a:p>
            <a:pPr lvl="1"/>
            <a:r>
              <a:rPr lang="en-US" sz="2400" dirty="0" smtClean="0"/>
              <a:t>Voting can be suspended till the next meeting.</a:t>
            </a:r>
          </a:p>
          <a:p>
            <a:r>
              <a:rPr lang="en-US" dirty="0" smtClean="0"/>
              <a:t>Minutes are recorded.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81200" y="2521059"/>
            <a:ext cx="5257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ASHRAE could not exist</a:t>
            </a:r>
            <a:br>
              <a:rPr lang="en-US" dirty="0"/>
            </a:br>
            <a:r>
              <a:rPr lang="en-US" dirty="0"/>
              <a:t>without your leadership</a:t>
            </a:r>
            <a:br>
              <a:rPr lang="en-US" dirty="0"/>
            </a:br>
            <a:r>
              <a:rPr lang="en-US" dirty="0"/>
              <a:t>of technical activities</a:t>
            </a:r>
            <a:br>
              <a:rPr lang="en-US" dirty="0"/>
            </a:br>
            <a:r>
              <a:rPr lang="en-US" dirty="0"/>
              <a:t>throughout the year</a:t>
            </a:r>
          </a:p>
        </p:txBody>
      </p:sp>
    </p:spTree>
    <p:extLst>
      <p:ext uri="{BB962C8B-B14F-4D97-AF65-F5344CB8AC3E}">
        <p14:creationId xmlns:p14="http://schemas.microsoft.com/office/powerpoint/2010/main" val="31612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Voting Process</a:t>
            </a:r>
          </a:p>
          <a:p>
            <a:pPr lvl="1"/>
            <a:r>
              <a:rPr lang="en-US" dirty="0" smtClean="0"/>
              <a:t>Establishing Quorum</a:t>
            </a:r>
            <a:endParaRPr lang="en-US" dirty="0" smtClean="0"/>
          </a:p>
          <a:p>
            <a:pPr lvl="1"/>
            <a:r>
              <a:rPr lang="en-US" dirty="0" smtClean="0"/>
              <a:t>2/3</a:t>
            </a:r>
            <a:r>
              <a:rPr lang="en-US" baseline="30000" dirty="0" smtClean="0"/>
              <a:t>rds</a:t>
            </a:r>
            <a:r>
              <a:rPr lang="en-US" dirty="0" smtClean="0"/>
              <a:t> or simple majority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Recording votes</a:t>
            </a:r>
            <a:endParaRPr lang="en-US" dirty="0" smtClean="0"/>
          </a:p>
          <a:p>
            <a:pPr lvl="1"/>
            <a:r>
              <a:rPr lang="en-US" dirty="0" smtClean="0"/>
              <a:t>When does Chair vote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When there is no quorum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30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685800" y="8416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TC/TG</a:t>
            </a:r>
            <a:r>
              <a:rPr lang="en-US" sz="3200" b="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Voting </a:t>
            </a:r>
            <a:r>
              <a:rPr lang="en-US" sz="3600" b="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Membership </a:t>
            </a:r>
            <a:endParaRPr lang="en-US" sz="3600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19187"/>
            <a:ext cx="8839200" cy="5586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Voting Membership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Voting </a:t>
            </a:r>
            <a:r>
              <a:rPr lang="en-US" sz="2400" dirty="0"/>
              <a:t>Members (6 to 18) – 4 year terms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Members, non-quorum (0 to 2) – 4 year terms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A special </a:t>
            </a:r>
            <a:r>
              <a:rPr lang="en-US" sz="2000" dirty="0"/>
              <a:t>category for TC/TG/TRG members who are not able to attend every meeting due to travel costs and constraints. 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Leadership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Chair is always a voting member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If necessary, the normal 4-year voting term is extended (up to two years) to cover the  Chair’s term.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If the Chair’s term falls within the 4-year voting term, the 4-year limit applies.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If </a:t>
            </a:r>
            <a:r>
              <a:rPr lang="en-US" sz="2400" dirty="0"/>
              <a:t>Vice-Chair is a non-voting member and is running the </a:t>
            </a:r>
            <a:r>
              <a:rPr lang="en-US" sz="2400" dirty="0" smtClean="0"/>
              <a:t>meeting, </a:t>
            </a:r>
            <a:r>
              <a:rPr lang="en-US" sz="2400" dirty="0"/>
              <a:t>Vice-Chair does NOT assume the Chair’s voting rights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/>
              <a:t>Proxy votes are not permitted (except for MTG’s).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Quorums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Meeting</a:t>
            </a:r>
            <a:r>
              <a:rPr lang="en-US" sz="2800" dirty="0">
                <a:effectLst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Quorum to conduct business at meetings is established when the number of </a:t>
            </a:r>
            <a:r>
              <a:rPr lang="en-US" sz="2400" b="1" dirty="0">
                <a:effectLst/>
              </a:rPr>
              <a:t>voting members </a:t>
            </a:r>
            <a:r>
              <a:rPr lang="en-US" sz="2400" dirty="0" smtClean="0">
                <a:effectLst/>
              </a:rPr>
              <a:t>EXCEEDS </a:t>
            </a:r>
            <a:r>
              <a:rPr lang="en-US" sz="2400" dirty="0">
                <a:effectLst/>
              </a:rPr>
              <a:t>1/2 of the number of Voting Members (both present and absent).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ffectLst/>
              </a:rPr>
              <a:t>When </a:t>
            </a:r>
            <a:r>
              <a:rPr lang="en-US" sz="2000" dirty="0" smtClean="0">
                <a:effectLst/>
              </a:rPr>
              <a:t>a </a:t>
            </a:r>
            <a:r>
              <a:rPr lang="en-US" sz="2000" dirty="0">
                <a:effectLst/>
              </a:rPr>
              <a:t>Voting Member-non-quorum is absent, his/her position is not included in the number of </a:t>
            </a:r>
            <a:r>
              <a:rPr lang="en-US" sz="2000" dirty="0" smtClean="0">
                <a:effectLst/>
              </a:rPr>
              <a:t>Voting Members</a:t>
            </a:r>
            <a:r>
              <a:rPr lang="en-US" sz="2000" dirty="0">
                <a:effectLst/>
              </a:rPr>
              <a:t>.</a:t>
            </a:r>
          </a:p>
          <a:p>
            <a:pPr lvl="2">
              <a:lnSpc>
                <a:spcPct val="90000"/>
              </a:lnSpc>
            </a:pPr>
            <a:endParaRPr lang="en-US" sz="20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 </a:t>
            </a:r>
            <a:r>
              <a:rPr lang="en-US" sz="2400" dirty="0"/>
              <a:t>Email or Letter:</a:t>
            </a:r>
            <a:r>
              <a:rPr lang="en-US" sz="2000" dirty="0">
                <a:solidFill>
                  <a:schemeClr val="hlink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Quorum for letter or electronic ballots is established when the number of </a:t>
            </a:r>
            <a:r>
              <a:rPr lang="en-US" sz="2400" b="1" dirty="0">
                <a:effectLst/>
              </a:rPr>
              <a:t>voting members </a:t>
            </a:r>
            <a:r>
              <a:rPr lang="en-US" sz="2400" dirty="0">
                <a:effectLst/>
              </a:rPr>
              <a:t>exceeds 1/2 of the number of Voting Members (responding and not responding).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ffectLst/>
              </a:rPr>
              <a:t>Voting Members-non quorum are included as Voting Members.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I HAVE A QUORUM?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762206"/>
              </p:ext>
            </p:extLst>
          </p:nvPr>
        </p:nvGraphicFramePr>
        <p:xfrm>
          <a:off x="381000" y="1219200"/>
          <a:ext cx="7924799" cy="5085825"/>
        </p:xfrm>
        <a:graphic>
          <a:graphicData uri="http://schemas.openxmlformats.org/drawingml/2006/table">
            <a:tbl>
              <a:tblPr/>
              <a:tblGrid>
                <a:gridCol w="1820563"/>
                <a:gridCol w="2302475"/>
                <a:gridCol w="1713470"/>
                <a:gridCol w="2088291"/>
              </a:tblGrid>
              <a:tr h="4710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2400" b="0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(Voting) Membership</a:t>
                      </a:r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0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18 voting + 2 voting non-quorum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092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Members in Attendance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Quorum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Quorum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Voting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Voting NQ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Based on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Y/N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A motion is made.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The issue to be voted on is specifically stated.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The motion requires a second.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After the second, the Chair asks for any further discussion on the issue.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IMPORTANT: It should be very clear to all participants exactly what the voting issue is.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2800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/>
              <a:t>No motion or second is required when voting by letter or e-mail.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</a:t>
            </a:r>
            <a:r>
              <a:rPr lang="en-US" dirty="0" smtClean="0"/>
              <a:t>ny written vote should be pre-approved by the Chair.</a:t>
            </a:r>
          </a:p>
        </p:txBody>
      </p:sp>
    </p:spTree>
    <p:extLst>
      <p:ext uri="{BB962C8B-B14F-4D97-AF65-F5344CB8AC3E}">
        <p14:creationId xmlns:p14="http://schemas.microsoft.com/office/powerpoint/2010/main" val="182970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57200" y="-98476"/>
            <a:ext cx="8229600" cy="1143000"/>
          </a:xfrm>
        </p:spPr>
        <p:txBody>
          <a:bodyPr/>
          <a:lstStyle/>
          <a:p>
            <a:r>
              <a:rPr lang="en-US" dirty="0"/>
              <a:t>Motions and Majority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1000832"/>
            <a:ext cx="9144000" cy="58571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Motions requiring 2/3 of voting members: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Approval of Work Statements, Research Proposals, and Final </a:t>
            </a:r>
            <a:r>
              <a:rPr lang="en-US" sz="2400" dirty="0" smtClean="0"/>
              <a:t>Reports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Approval </a:t>
            </a:r>
            <a:r>
              <a:rPr lang="en-US" sz="2400" dirty="0" smtClean="0"/>
              <a:t>of Handbook </a:t>
            </a:r>
            <a:r>
              <a:rPr lang="en-US" sz="2400" dirty="0"/>
              <a:t>Chapters, and Special </a:t>
            </a:r>
            <a:r>
              <a:rPr lang="en-US" sz="2400" dirty="0" smtClean="0"/>
              <a:t>Publications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Matters related to Standards and Guidelines 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The reasons for negative votes and abstentions on these types of motions shall be recorded and transmitted along with the motion to the next approving body (RAC, </a:t>
            </a:r>
            <a:r>
              <a:rPr lang="en-US" sz="2400" dirty="0" smtClean="0"/>
              <a:t>STDs) </a:t>
            </a:r>
            <a:r>
              <a:rPr lang="en-US" sz="2400" dirty="0"/>
              <a:t>as additional information.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Other motions require a simple majority, i.e. in excess of 50%.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motion and results of the vote shall be recorded in the minutes.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Abstentions </a:t>
            </a:r>
            <a:r>
              <a:rPr lang="en-US" sz="2400" dirty="0"/>
              <a:t>are “non-votes” and are not counted in determining passage of a motion</a:t>
            </a:r>
            <a:r>
              <a:rPr lang="en-US" sz="2400" dirty="0" smtClean="0"/>
              <a:t>. 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Example: 9 of 12 voting members present.  Vote needs 2/3rds to pass.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Results: 4 in favor, 2 against, 3 abstain, </a:t>
            </a:r>
            <a:r>
              <a:rPr lang="en-US" sz="2000" smtClean="0"/>
              <a:t>3 absent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If conflicts of interest preclude the TC from reaching a </a:t>
            </a:r>
            <a:r>
              <a:rPr lang="en-US" sz="2400" dirty="0" smtClean="0"/>
              <a:t>majority, </a:t>
            </a:r>
            <a:r>
              <a:rPr lang="en-US" sz="2400" dirty="0"/>
              <a:t>the matter should be referred to TAC via your Section Head.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Recording </a:t>
            </a:r>
            <a:r>
              <a:rPr lang="en-US" dirty="0" smtClean="0"/>
              <a:t>the Votes</a:t>
            </a:r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vote should be recorded in the minutes.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report of the vote should include a statement indicating the reasons for the negative votes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For matters requiring 2/3rds, statement on reasons for abstentions also needed</a:t>
            </a:r>
            <a:r>
              <a:rPr lang="en-US" sz="2400" dirty="0"/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/>
              <a:t>The motion and results of votes of </a:t>
            </a:r>
            <a:r>
              <a:rPr lang="en-US" sz="2400" dirty="0" smtClean="0"/>
              <a:t>email/letter </a:t>
            </a:r>
            <a:r>
              <a:rPr lang="en-US" sz="2400" dirty="0"/>
              <a:t>ballots shall be reported at the next meeting of the TC/TG/TRG and recorded in the minutes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800" dirty="0"/>
              <a:t>The format of the recording should be: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in favor – against – abstaining </a:t>
            </a:r>
            <a:r>
              <a:rPr lang="en-US" sz="2400" dirty="0" smtClean="0"/>
              <a:t>– not present - CNV/CV </a:t>
            </a:r>
            <a:r>
              <a:rPr lang="en-US" sz="2400" dirty="0"/>
              <a:t>as appropriate.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Example </a:t>
            </a:r>
            <a:r>
              <a:rPr lang="en-US" sz="2400" dirty="0"/>
              <a:t>vote </a:t>
            </a:r>
            <a:r>
              <a:rPr lang="en-US" sz="2400" dirty="0" smtClean="0"/>
              <a:t>count: </a:t>
            </a:r>
            <a:r>
              <a:rPr lang="en-US" sz="2400" dirty="0"/>
              <a:t>8</a:t>
            </a:r>
            <a:r>
              <a:rPr lang="en-US" sz="2400" dirty="0" smtClean="0"/>
              <a:t>-2-0-2-CNV</a:t>
            </a:r>
            <a:r>
              <a:rPr lang="en-US" sz="2400" dirty="0"/>
              <a:t>. This indicates that 8</a:t>
            </a:r>
            <a:r>
              <a:rPr lang="en-US" sz="2400" dirty="0" smtClean="0"/>
              <a:t> </a:t>
            </a:r>
            <a:r>
              <a:rPr lang="en-US" sz="2400" dirty="0"/>
              <a:t>people voted in favor, 2 people voted against, no one abstained, </a:t>
            </a:r>
            <a:r>
              <a:rPr lang="en-US" sz="2400" dirty="0" smtClean="0"/>
              <a:t>2 people were absent, and </a:t>
            </a:r>
            <a:r>
              <a:rPr lang="en-US" sz="2400" dirty="0"/>
              <a:t>the Chair did not vote. 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200" dirty="0" smtClean="0"/>
          </a:p>
          <a:p>
            <a:pPr>
              <a:lnSpc>
                <a:spcPct val="80000"/>
              </a:lnSpc>
            </a:pPr>
            <a:endParaRPr lang="en-US" sz="2200" dirty="0"/>
          </a:p>
          <a:p>
            <a:pPr lvl="1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Chair’s Role as Voting Member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/>
              <a:t>In general, the Chair should be impartial.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Chair should </a:t>
            </a:r>
            <a:r>
              <a:rPr lang="en-US" sz="2800" dirty="0" smtClean="0"/>
              <a:t>vote</a:t>
            </a:r>
            <a:r>
              <a:rPr lang="en-US" sz="2800" dirty="0"/>
              <a:t>:</a:t>
            </a:r>
          </a:p>
          <a:p>
            <a:pPr lvl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400" dirty="0"/>
              <a:t>to break a </a:t>
            </a:r>
            <a:r>
              <a:rPr lang="en-US" sz="2400" dirty="0" smtClean="0"/>
              <a:t>tie</a:t>
            </a:r>
          </a:p>
          <a:p>
            <a:pPr lvl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400" dirty="0" smtClean="0"/>
              <a:t>to change the outcome</a:t>
            </a:r>
            <a:endParaRPr lang="en-US" sz="2400" dirty="0"/>
          </a:p>
          <a:p>
            <a:pPr lvl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400" dirty="0"/>
              <a:t>or to send a strong message to a higher body that the committee feels that the motion is extraordinarily important</a:t>
            </a:r>
            <a:r>
              <a:rPr lang="en-US" sz="2400" dirty="0" smtClean="0"/>
              <a:t>.</a:t>
            </a:r>
            <a:endParaRPr lang="en-US" sz="2200" dirty="0"/>
          </a:p>
          <a:p>
            <a:pPr>
              <a:lnSpc>
                <a:spcPct val="80000"/>
              </a:lnSpc>
              <a:spcAft>
                <a:spcPts val="0"/>
              </a:spcAft>
            </a:pPr>
            <a:r>
              <a:rPr lang="en-US" sz="2800" dirty="0" smtClean="0"/>
              <a:t>Examples (9 of 12 voting members present including chair):</a:t>
            </a:r>
          </a:p>
          <a:p>
            <a:pPr lvl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400" dirty="0" smtClean="0"/>
              <a:t>Break a tie: Before 4-4-0-3, after Chair votes 5-4-0-3</a:t>
            </a:r>
          </a:p>
          <a:p>
            <a:pPr lvl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400" dirty="0" smtClean="0"/>
              <a:t>Change the outcome:  </a:t>
            </a:r>
          </a:p>
          <a:p>
            <a:pPr lvl="2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Before 5-3-0-3</a:t>
            </a:r>
          </a:p>
          <a:p>
            <a:pPr lvl="3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After Chair votes 6-3-0-3 yields the 2/3</a:t>
            </a:r>
            <a:r>
              <a:rPr lang="en-US" baseline="30000" dirty="0" smtClean="0"/>
              <a:t>rds</a:t>
            </a:r>
            <a:r>
              <a:rPr lang="en-US" dirty="0" smtClean="0"/>
              <a:t> majority </a:t>
            </a:r>
          </a:p>
          <a:p>
            <a:pPr lvl="2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Before 4-2-0-3</a:t>
            </a:r>
          </a:p>
          <a:p>
            <a:pPr lvl="3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After Chair votes 4-3-0-3 no longer 2/3</a:t>
            </a:r>
            <a:r>
              <a:rPr lang="en-US" baseline="30000" dirty="0" smtClean="0"/>
              <a:t>rds</a:t>
            </a:r>
            <a:r>
              <a:rPr lang="en-US" dirty="0" smtClean="0"/>
              <a:t> majority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15018</TotalTime>
  <Words>761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Stream</vt:lpstr>
      <vt:lpstr>TC Chair Training - Voting Process</vt:lpstr>
      <vt:lpstr>Outline</vt:lpstr>
      <vt:lpstr>PowerPoint Presentation</vt:lpstr>
      <vt:lpstr>Quorums</vt:lpstr>
      <vt:lpstr>DO I HAVE A QUORUM?</vt:lpstr>
      <vt:lpstr>Prior to Voting</vt:lpstr>
      <vt:lpstr>Motions and Majority</vt:lpstr>
      <vt:lpstr>Recording the Votes</vt:lpstr>
      <vt:lpstr>Chair’s Role as Voting Member </vt:lpstr>
      <vt:lpstr>If No Quorum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TC/TG/TRG Chair &amp; Vice Chair Training Workshop</dc:title>
  <dc:creator>Gary Phetteplace</dc:creator>
  <cp:lastModifiedBy>Cynthia</cp:lastModifiedBy>
  <cp:revision>382</cp:revision>
  <cp:lastPrinted>2014-05-11T21:05:32Z</cp:lastPrinted>
  <dcterms:created xsi:type="dcterms:W3CDTF">2007-10-06T19:50:03Z</dcterms:created>
  <dcterms:modified xsi:type="dcterms:W3CDTF">2014-06-20T17:44:37Z</dcterms:modified>
</cp:coreProperties>
</file>