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354" r:id="rId2"/>
    <p:sldId id="362" r:id="rId3"/>
    <p:sldId id="359" r:id="rId4"/>
    <p:sldId id="363" r:id="rId5"/>
    <p:sldId id="358" r:id="rId6"/>
    <p:sldId id="366" r:id="rId7"/>
    <p:sldId id="367" r:id="rId8"/>
    <p:sldId id="365" r:id="rId9"/>
    <p:sldId id="258" r:id="rId10"/>
    <p:sldId id="270" r:id="rId11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3386" autoAdjust="0"/>
    <p:restoredTop sz="94836" autoAdjust="0"/>
  </p:normalViewPr>
  <p:slideViewPr>
    <p:cSldViewPr>
      <p:cViewPr>
        <p:scale>
          <a:sx n="70" d="100"/>
          <a:sy n="70" d="100"/>
        </p:scale>
        <p:origin x="-5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C994-B546-4B61-89E0-B5A56FF8461C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34D69-7D94-4E66-A736-5385ADF3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24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24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749C56-BE3C-4C84-AFE2-88DA9840440A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5A048-442D-4A48-B290-2D5CD2C0F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C846E-010E-48DE-AC36-1EF8FDDEBEE7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C0E7F4-9B8D-4D3C-BCA4-E9EF8ED5D5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C28A9-942B-4D55-B1A5-8D73059B7BA2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35E3D-7AE1-457A-B32B-C353392F24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E6D921-A536-4893-BD77-0117145A7C94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CB1E9A-D2B3-4173-B44E-A37A29862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AD470-6B6A-4DF1-B13F-F73F92671684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A2E6C-CDFB-431E-9792-3A3AC07C18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C6730-E2DD-4A26-BD97-8664130E97E8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761C31-835B-46B6-B6D7-2F77F46E53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588BA-7600-48D6-A09C-B19325B09FB1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A6A797-0BDE-4C06-A225-7DF2F7ED5C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EA526-5689-4362-94CE-E1F101030A76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AFB3A5-3FFA-4FCE-A678-809E5E19B9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DFE29-F780-41D0-B936-75B8330568C3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1C365A-D92A-407C-8697-12703BE966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BA8F0-D61D-4942-84C2-27325F0A4BB2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A73783-C20A-4667-978F-C6657EC89D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A17F0-0DA7-4FA9-BB56-56407FEC5781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D92EBD-A0CA-41AB-92EA-D76766A48B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55029-18EB-4F6C-9B9A-F08BC164081E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454CF3-8014-4887-9AA1-5ABEA9C6A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DE6952FC-BCBD-4586-868C-35B957077FF5}" type="datetimeFigureOut">
              <a:rPr lang="en-US"/>
              <a:pPr/>
              <a:t>4/30/2015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B8265C59-F1B3-422F-AD69-7CCA5952A3E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TC Chair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Cynthia Gage</a:t>
            </a:r>
          </a:p>
          <a:p>
            <a:r>
              <a:rPr lang="en-US" dirty="0" smtClean="0"/>
              <a:t>TAC Training Coordinator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sz="7200" dirty="0"/>
              <a:t>Questions?</a:t>
            </a:r>
            <a:br>
              <a:rPr lang="en-US" sz="7200" dirty="0"/>
            </a:b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Activity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/>
              <a:t>Format is Excel Spreadsheet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Prefer electronic submission (SH#@ashrae.net)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Paper is still acceptable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Due 9:00 pm Tuesday</a:t>
            </a:r>
          </a:p>
          <a:p>
            <a:r>
              <a:rPr lang="en-US" sz="2800" dirty="0" smtClean="0"/>
              <a:t>Purpose</a:t>
            </a:r>
          </a:p>
          <a:p>
            <a:pPr lvl="1"/>
            <a:r>
              <a:rPr lang="en-US" sz="2400" dirty="0" smtClean="0"/>
              <a:t>Help us help you.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Membership - Quorum, YEA participants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Handbook and Standard responsibilities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On going problems with program or research acceptance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Issues arising during TC meetings</a:t>
            </a:r>
          </a:p>
          <a:p>
            <a:pPr lvl="1"/>
            <a:r>
              <a:rPr lang="en-US" sz="2400" dirty="0" smtClean="0"/>
              <a:t>Recognize well-performing TCs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93657"/>
              </p:ext>
            </p:extLst>
          </p:nvPr>
        </p:nvGraphicFramePr>
        <p:xfrm>
          <a:off x="1981199" y="533410"/>
          <a:ext cx="5486401" cy="5791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894"/>
                <a:gridCol w="467894"/>
                <a:gridCol w="467894"/>
                <a:gridCol w="467894"/>
                <a:gridCol w="339567"/>
                <a:gridCol w="467894"/>
                <a:gridCol w="467894"/>
                <a:gridCol w="467894"/>
                <a:gridCol w="467894"/>
                <a:gridCol w="467894"/>
                <a:gridCol w="467894"/>
                <a:gridCol w="467894"/>
              </a:tblGrid>
              <a:tr h="11559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TC/TG/TRG Activity Feedback Form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80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Please provide feedback on your TC/TG/TRG activities and return this form by Tuesday night 9:00 pm to your Section Head by email or drop off a printed copy in the Section Head’s mailbox folder outside the ASHRAE Headquarters Room.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Include activities performed since the last TC meeting (e.g. any letter ballots, submissions to RAC, award nominations, etc.)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PLEASE DO NOT LEAVE NUMERIC CELLS EMPTY.  ENTER 0 IN CELLS IF THERE IS NO COUNT.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8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TC#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Committee Name: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Chair: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Meeting was Held (City)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(Day)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(Date)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Membership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Quorum Established (Yes/No)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Number Present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Remote Participants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Total on Committee Roster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Voting Members (excluding Non-Quorum Members)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Non-Quorum Members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Corresponding Members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Provisional Members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Visitors/Guests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n/a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All members/guests who are ALSO YEA members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Handbook Responsibilities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Standards Responsibilities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Total Number of Chapters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Total Number of Standards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Chapters voted out this meeting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Standards recommended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Special Publications (last six months)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Title: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Program Activities (For This Meeting)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Total # of</a:t>
                      </a:r>
                      <a:br>
                        <a:rPr lang="en-US" sz="400" u="none" strike="noStrike">
                          <a:effectLst/>
                        </a:rPr>
                      </a:br>
                      <a:r>
                        <a:rPr lang="en-US" sz="400" u="none" strike="noStrike">
                          <a:effectLst/>
                        </a:rPr>
                        <a:t>Forums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Total # of</a:t>
                      </a:r>
                      <a:br>
                        <a:rPr lang="en-US" sz="400" u="none" strike="noStrike">
                          <a:effectLst/>
                        </a:rPr>
                      </a:br>
                      <a:r>
                        <a:rPr lang="en-US" sz="400" u="none" strike="noStrike">
                          <a:effectLst/>
                        </a:rPr>
                        <a:t>Seminars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Total # of</a:t>
                      </a:r>
                      <a:br>
                        <a:rPr lang="en-US" sz="400" u="none" strike="noStrike">
                          <a:effectLst/>
                        </a:rPr>
                      </a:br>
                      <a:r>
                        <a:rPr lang="en-US" sz="400" u="none" strike="noStrike">
                          <a:effectLst/>
                        </a:rPr>
                        <a:t>Paper Sessions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Other Presentations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0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TC Research Results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Other Papers**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9247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Submitted*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Co-sponsor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Submitted*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Co-Sponsor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Submitted*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Co-Sponsor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Current Research Activities (active)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TC Management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7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new/revised RTARs submitted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Minutes completed on time?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7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other active RTARs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Agenda distributed on time?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new/revised Work Statements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Did Chair attend training?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other active Work Statements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    Did Vice Chair attend?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active TRPs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Did Program Chair attend training?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active RPs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0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Did Handbook Chair attend training?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Problems getting RTAR/WS approved?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Did Research Chair attend breakfast?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Other Technical Activities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>
                          <a:effectLst/>
                        </a:rPr>
                        <a:t>Award Nominations (last six months)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FAQs updated this meeting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Distinguished Service Nominations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New members added to roster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Exceptional Service Nominations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# of Other Nominations: Hightower, Research, Fellow,etc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92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Specify Award :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 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</a:tr>
              <a:tr h="10135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Any Concerns or requests for the Technical Activities Committee? (Please type in Space Below)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70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US" sz="300" u="none" strike="noStrike">
                          <a:effectLst/>
                        </a:rPr>
                        <a:t> 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75">
                <a:tc gridSpan="12"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 dirty="0">
                          <a:effectLst/>
                        </a:rPr>
                        <a:t> 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42" marR="3642" marT="36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08317"/>
              </p:ext>
            </p:extLst>
          </p:nvPr>
        </p:nvGraphicFramePr>
        <p:xfrm>
          <a:off x="533400" y="1371600"/>
          <a:ext cx="8046151" cy="4786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410"/>
                <a:gridCol w="536410"/>
                <a:gridCol w="374980"/>
                <a:gridCol w="161431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</a:tblGrid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PLEASE DO NOT LEAVE CELLS EMPTY.  ENTER 0 IN CELLS IF THERE IS NO COUNT.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YES/NO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Questions can be answered using drop box selection or by typing in answer.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CITY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Please enter city only without the state.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MEMBERSHIP SECTION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# members/guests who are also YEA members: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Enter total number of YEA members here.  Be sure that they were also included in the appropriate categories above, too.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Example: There are 18 people in the room: 6 voting members and 12 guests. Of these, one of the six voting is a YEA member and two of the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guests are YEA members.  Thus the count 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Voting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Guests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HANDBOOK SECTION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# Chapters voted out this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 all handbook chapters (reviewed, revised, or developed) that were approved by the TC through a vote for submission to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handbook committee at this meeting.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STANDARDS SECTION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# Standards recommended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 all standards which the TC developed a recommendation for at this meeting.  (I.e. reaffirm, revise, or 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7471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PROGRAM SECTION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"Submitted" program sessions.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 only sessions which </a:t>
                      </a:r>
                      <a:r>
                        <a:rPr lang="en-US" sz="1000" u="sng" strike="noStrike">
                          <a:effectLst/>
                        </a:rPr>
                        <a:t>your committee initiated</a:t>
                      </a:r>
                      <a:r>
                        <a:rPr lang="en-US" sz="1000" u="none" strike="noStrike">
                          <a:effectLst/>
                        </a:rPr>
                        <a:t> and submitted </a:t>
                      </a:r>
                      <a:r>
                        <a:rPr lang="en-US" sz="1000" u="sng" strike="noStrike">
                          <a:effectLst/>
                        </a:rPr>
                        <a:t>for</a:t>
                      </a:r>
                      <a:r>
                        <a:rPr lang="en-US" sz="1000" u="none" strike="noStrike">
                          <a:effectLst/>
                        </a:rPr>
                        <a:t> this meeting.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"Co-sponsored" program sessions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 sessions</a:t>
                      </a:r>
                      <a:r>
                        <a:rPr lang="en-US" sz="1000" u="sng" strike="noStrike">
                          <a:effectLst/>
                        </a:rPr>
                        <a:t> initiated by other committees</a:t>
                      </a:r>
                      <a:r>
                        <a:rPr lang="en-US" sz="1000" u="none" strike="noStrike">
                          <a:effectLst/>
                        </a:rPr>
                        <a:t> and accepted for presentation which you cosponsored.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"Sponsored" program sessions.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 all sessions initiated by your committee and </a:t>
                      </a:r>
                      <a:r>
                        <a:rPr lang="en-US" sz="1000" u="sng" strike="noStrike">
                          <a:effectLst/>
                        </a:rPr>
                        <a:t>accepted for presentation,</a:t>
                      </a:r>
                      <a:r>
                        <a:rPr lang="en-US" sz="1000" u="none" strike="noStrike">
                          <a:effectLst/>
                        </a:rPr>
                        <a:t> including those which you invited others to co-sponosr.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Guidance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54297"/>
              </p:ext>
            </p:extLst>
          </p:nvPr>
        </p:nvGraphicFramePr>
        <p:xfrm>
          <a:off x="3276600" y="1177140"/>
          <a:ext cx="55626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9488"/>
                <a:gridCol w="3323112"/>
              </a:tblGrid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Meeting was Held (City)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Seattle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 anchor="ctr"/>
          <a:lstStyle/>
          <a:p>
            <a:pPr algn="ctr"/>
            <a:r>
              <a:rPr lang="en-US" sz="3600" dirty="0" smtClean="0"/>
              <a:t>Activity Form Responses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4648200"/>
            <a:ext cx="77724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Last questions applies to YEA members only.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Count everyone in the five categories above.  Then go back  and recount for the number of YEA members.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Thus YEA members will be in the appropriate category AND in the YEA member count.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11828"/>
              </p:ext>
            </p:extLst>
          </p:nvPr>
        </p:nvGraphicFramePr>
        <p:xfrm>
          <a:off x="3276600" y="2371725"/>
          <a:ext cx="5562600" cy="1959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2600"/>
              </a:tblGrid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Voting Members (excluding Non-Quorum Members)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Non-Quorum Members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Corresponding Members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Provisional Members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Visitors/Guests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All members/guests who are ALSO YEA members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514600"/>
            <a:ext cx="2411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Membership Section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Meeting </a:t>
            </a:r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21872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dirty="0" smtClean="0"/>
              <a:t>Example of a Sign-in Sheet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94023"/>
              </p:ext>
            </p:extLst>
          </p:nvPr>
        </p:nvGraphicFramePr>
        <p:xfrm>
          <a:off x="457200" y="2895600"/>
          <a:ext cx="8229600" cy="1845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1587611"/>
                <a:gridCol w="1612789"/>
                <a:gridCol w="1752600"/>
                <a:gridCol w="11430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Affiliation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E-mail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Member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VM,CM,Guest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en-US" sz="1800" dirty="0">
                          <a:effectLst/>
                        </a:rPr>
                        <a:t>   YEA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en-US" sz="1800" dirty="0">
                          <a:effectLst/>
                        </a:rPr>
                        <a:t>Member?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03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03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03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03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1766501"/>
            <a:ext cx="807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461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61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TC Sign-in Sheet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613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61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Meeting Info: ________________________________  Date:____________________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901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 anchor="ctr"/>
          <a:lstStyle/>
          <a:p>
            <a:pPr algn="ctr"/>
            <a:r>
              <a:rPr lang="en-US" sz="3600" dirty="0" smtClean="0"/>
              <a:t>Activity Form Responses (2)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Count as submitted only those sessions which your TC submitted for THIS meeting.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Other presentations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Results from TC sponsored research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Technical or conference papers in sessions not sponsored by your TC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1462585"/>
            <a:ext cx="182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</a:t>
            </a:r>
          </a:p>
          <a:p>
            <a:r>
              <a:rPr lang="en-US" dirty="0" smtClean="0"/>
              <a:t>Section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582784"/>
              </p:ext>
            </p:extLst>
          </p:nvPr>
        </p:nvGraphicFramePr>
        <p:xfrm>
          <a:off x="2362200" y="1333771"/>
          <a:ext cx="6324600" cy="145234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309929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 # of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600" u="none" strike="noStrike" dirty="0" smtClean="0">
                          <a:effectLst/>
                        </a:rPr>
                        <a:t>(Forum, Seminar, Paper) </a:t>
                      </a:r>
                      <a:r>
                        <a:rPr lang="en-US" sz="1800" u="none" strike="noStrike" dirty="0">
                          <a:effectLst/>
                        </a:rPr>
                        <a:t>Sessions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Other Presentations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04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TC Research Results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Other </a:t>
                      </a:r>
                      <a:r>
                        <a:rPr lang="en-US" sz="1800" u="none" strike="noStrike" dirty="0" smtClean="0">
                          <a:effectLst/>
                        </a:rPr>
                        <a:t>Papers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Submitted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Sponsor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Co-Sponsor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0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Remember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Activity </a:t>
            </a:r>
            <a:r>
              <a:rPr lang="en-US" dirty="0"/>
              <a:t>F</a:t>
            </a:r>
            <a:r>
              <a:rPr lang="en-US" dirty="0" smtClean="0"/>
              <a:t>orm should report on everything the committee has done since the last meeting.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Was an RTAR or WS submitted prior to the meeting?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Was an award submission made?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Was a chapter voted on?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Was a program submitted which wasn’t (or was) accepted?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Was a new member added?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Activity Form includes an area for you to convey issues, problems, questions, or other information to your Section Head.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Activity Form is due by Tuesday, 9:00 pm.</a:t>
            </a:r>
          </a:p>
        </p:txBody>
      </p:sp>
    </p:spTree>
    <p:extLst>
      <p:ext uri="{BB962C8B-B14F-4D97-AF65-F5344CB8AC3E}">
        <p14:creationId xmlns:p14="http://schemas.microsoft.com/office/powerpoint/2010/main" val="29482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6600"/>
              <a:t>THANK</a:t>
            </a:r>
            <a:r>
              <a:rPr lang="en-US" sz="6000"/>
              <a:t> YOU !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3600" y="2590800"/>
            <a:ext cx="4876800" cy="213360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>
                <a:solidFill>
                  <a:srgbClr val="FFFFFF"/>
                </a:solidFill>
              </a:rPr>
              <a:t>ASHRAE could not exist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without your leadership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of technical activities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throughout the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14979</TotalTime>
  <Words>978</Words>
  <Application>Microsoft Office PowerPoint</Application>
  <PresentationFormat>On-screen Show (4:3)</PresentationFormat>
  <Paragraphs>299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Stream</vt:lpstr>
      <vt:lpstr>TC Chair Training</vt:lpstr>
      <vt:lpstr>New Activity Forms</vt:lpstr>
      <vt:lpstr>PowerPoint Presentation</vt:lpstr>
      <vt:lpstr>Guidance Sheet</vt:lpstr>
      <vt:lpstr>Activity Form Responses</vt:lpstr>
      <vt:lpstr>Example of a Sign-in Sheet</vt:lpstr>
      <vt:lpstr>Activity Form Responses (2)</vt:lpstr>
      <vt:lpstr>Remember</vt:lpstr>
      <vt:lpstr>THANK YOU !</vt:lpstr>
      <vt:lpstr>Questions?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TC/TG/TRG Chair &amp; Vice Chair Training Workshop</dc:title>
  <dc:creator>Gary Phetteplace</dc:creator>
  <cp:lastModifiedBy>Cynthia</cp:lastModifiedBy>
  <cp:revision>376</cp:revision>
  <cp:lastPrinted>2014-05-11T21:05:32Z</cp:lastPrinted>
  <dcterms:created xsi:type="dcterms:W3CDTF">2007-10-06T19:50:03Z</dcterms:created>
  <dcterms:modified xsi:type="dcterms:W3CDTF">2015-04-30T15:46:15Z</dcterms:modified>
</cp:coreProperties>
</file>